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1"/>
  </p:notesMasterIdLst>
  <p:sldIdLst>
    <p:sldId id="647" r:id="rId2"/>
    <p:sldId id="648" r:id="rId3"/>
    <p:sldId id="646" r:id="rId4"/>
    <p:sldId id="542" r:id="rId5"/>
    <p:sldId id="543" r:id="rId6"/>
    <p:sldId id="544" r:id="rId7"/>
    <p:sldId id="545" r:id="rId8"/>
    <p:sldId id="546" r:id="rId9"/>
    <p:sldId id="547" r:id="rId10"/>
    <p:sldId id="548" r:id="rId11"/>
    <p:sldId id="549" r:id="rId12"/>
    <p:sldId id="507" r:id="rId13"/>
    <p:sldId id="550" r:id="rId14"/>
    <p:sldId id="551" r:id="rId15"/>
    <p:sldId id="552" r:id="rId16"/>
    <p:sldId id="553" r:id="rId17"/>
    <p:sldId id="554" r:id="rId18"/>
    <p:sldId id="555" r:id="rId19"/>
    <p:sldId id="556" r:id="rId20"/>
    <p:sldId id="557" r:id="rId21"/>
    <p:sldId id="558" r:id="rId22"/>
    <p:sldId id="55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614" r:id="rId36"/>
    <p:sldId id="615" r:id="rId37"/>
    <p:sldId id="342" r:id="rId38"/>
    <p:sldId id="343" r:id="rId39"/>
    <p:sldId id="344" r:id="rId40"/>
    <p:sldId id="345" r:id="rId41"/>
    <p:sldId id="346" r:id="rId42"/>
    <p:sldId id="616" r:id="rId43"/>
    <p:sldId id="347" r:id="rId44"/>
    <p:sldId id="348" r:id="rId45"/>
    <p:sldId id="617" r:id="rId46"/>
    <p:sldId id="618" r:id="rId47"/>
    <p:sldId id="619" r:id="rId48"/>
    <p:sldId id="620" r:id="rId49"/>
    <p:sldId id="621" r:id="rId50"/>
    <p:sldId id="622" r:id="rId51"/>
    <p:sldId id="355" r:id="rId52"/>
    <p:sldId id="356" r:id="rId53"/>
    <p:sldId id="358" r:id="rId54"/>
    <p:sldId id="623" r:id="rId55"/>
    <p:sldId id="360" r:id="rId56"/>
    <p:sldId id="624" r:id="rId57"/>
    <p:sldId id="361" r:id="rId58"/>
    <p:sldId id="362" r:id="rId59"/>
    <p:sldId id="515" r:id="rId60"/>
    <p:sldId id="514" r:id="rId61"/>
    <p:sldId id="363" r:id="rId62"/>
    <p:sldId id="364" r:id="rId63"/>
    <p:sldId id="365" r:id="rId64"/>
    <p:sldId id="625" r:id="rId65"/>
    <p:sldId id="366" r:id="rId66"/>
    <p:sldId id="367" r:id="rId67"/>
    <p:sldId id="368" r:id="rId68"/>
    <p:sldId id="372" r:id="rId69"/>
    <p:sldId id="626" r:id="rId70"/>
    <p:sldId id="627" r:id="rId71"/>
    <p:sldId id="628" r:id="rId72"/>
    <p:sldId id="376" r:id="rId73"/>
    <p:sldId id="517" r:id="rId74"/>
    <p:sldId id="518" r:id="rId75"/>
    <p:sldId id="519" r:id="rId76"/>
    <p:sldId id="521" r:id="rId77"/>
    <p:sldId id="523" r:id="rId78"/>
    <p:sldId id="522" r:id="rId79"/>
    <p:sldId id="525" r:id="rId80"/>
    <p:sldId id="520" r:id="rId81"/>
    <p:sldId id="629" r:id="rId82"/>
    <p:sldId id="377" r:id="rId83"/>
    <p:sldId id="378" r:id="rId84"/>
    <p:sldId id="379" r:id="rId85"/>
    <p:sldId id="380" r:id="rId86"/>
    <p:sldId id="381" r:id="rId87"/>
    <p:sldId id="382" r:id="rId88"/>
    <p:sldId id="383" r:id="rId89"/>
    <p:sldId id="384" r:id="rId90"/>
    <p:sldId id="385" r:id="rId91"/>
    <p:sldId id="386" r:id="rId92"/>
    <p:sldId id="387" r:id="rId93"/>
    <p:sldId id="389" r:id="rId94"/>
    <p:sldId id="630" r:id="rId95"/>
    <p:sldId id="391" r:id="rId96"/>
    <p:sldId id="631" r:id="rId97"/>
    <p:sldId id="392" r:id="rId98"/>
    <p:sldId id="393" r:id="rId99"/>
    <p:sldId id="394" r:id="rId100"/>
    <p:sldId id="396" r:id="rId101"/>
    <p:sldId id="632" r:id="rId102"/>
    <p:sldId id="398" r:id="rId103"/>
    <p:sldId id="633" r:id="rId104"/>
    <p:sldId id="401" r:id="rId105"/>
    <p:sldId id="634" r:id="rId106"/>
    <p:sldId id="635" r:id="rId107"/>
    <p:sldId id="636" r:id="rId108"/>
    <p:sldId id="637" r:id="rId109"/>
    <p:sldId id="638" r:id="rId110"/>
    <p:sldId id="405" r:id="rId111"/>
    <p:sldId id="406" r:id="rId112"/>
    <p:sldId id="407" r:id="rId113"/>
    <p:sldId id="408" r:id="rId114"/>
    <p:sldId id="409" r:id="rId115"/>
    <p:sldId id="527" r:id="rId116"/>
    <p:sldId id="410" r:id="rId117"/>
    <p:sldId id="411" r:id="rId118"/>
    <p:sldId id="412" r:id="rId119"/>
    <p:sldId id="528" r:id="rId120"/>
    <p:sldId id="413" r:id="rId121"/>
    <p:sldId id="414" r:id="rId122"/>
    <p:sldId id="529" r:id="rId123"/>
    <p:sldId id="415" r:id="rId124"/>
    <p:sldId id="416" r:id="rId125"/>
    <p:sldId id="649" r:id="rId126"/>
    <p:sldId id="650" r:id="rId127"/>
    <p:sldId id="417" r:id="rId128"/>
    <p:sldId id="418" r:id="rId129"/>
    <p:sldId id="422" r:id="rId130"/>
    <p:sldId id="639" r:id="rId131"/>
    <p:sldId id="640" r:id="rId132"/>
    <p:sldId id="641" r:id="rId133"/>
    <p:sldId id="424" r:id="rId134"/>
    <p:sldId id="642" r:id="rId135"/>
    <p:sldId id="643" r:id="rId136"/>
    <p:sldId id="644" r:id="rId137"/>
    <p:sldId id="427" r:id="rId138"/>
    <p:sldId id="428" r:id="rId139"/>
    <p:sldId id="429" r:id="rId140"/>
    <p:sldId id="430" r:id="rId141"/>
    <p:sldId id="431" r:id="rId142"/>
    <p:sldId id="432" r:id="rId143"/>
    <p:sldId id="433" r:id="rId144"/>
    <p:sldId id="434" r:id="rId145"/>
    <p:sldId id="435" r:id="rId146"/>
    <p:sldId id="436" r:id="rId147"/>
    <p:sldId id="438" r:id="rId148"/>
    <p:sldId id="439" r:id="rId149"/>
    <p:sldId id="440" r:id="rId150"/>
    <p:sldId id="441" r:id="rId151"/>
    <p:sldId id="442" r:id="rId152"/>
    <p:sldId id="443" r:id="rId153"/>
    <p:sldId id="444" r:id="rId154"/>
    <p:sldId id="445" r:id="rId155"/>
    <p:sldId id="446" r:id="rId156"/>
    <p:sldId id="447" r:id="rId157"/>
    <p:sldId id="448" r:id="rId158"/>
    <p:sldId id="449" r:id="rId159"/>
    <p:sldId id="450" r:id="rId160"/>
    <p:sldId id="451" r:id="rId161"/>
    <p:sldId id="452" r:id="rId162"/>
    <p:sldId id="453" r:id="rId163"/>
    <p:sldId id="454" r:id="rId164"/>
    <p:sldId id="455" r:id="rId165"/>
    <p:sldId id="456" r:id="rId166"/>
    <p:sldId id="457" r:id="rId167"/>
    <p:sldId id="539" r:id="rId168"/>
    <p:sldId id="540" r:id="rId169"/>
    <p:sldId id="458" r:id="rId170"/>
    <p:sldId id="459" r:id="rId171"/>
    <p:sldId id="460" r:id="rId172"/>
    <p:sldId id="560" r:id="rId173"/>
    <p:sldId id="563" r:id="rId174"/>
    <p:sldId id="578" r:id="rId175"/>
    <p:sldId id="579" r:id="rId176"/>
    <p:sldId id="580" r:id="rId177"/>
    <p:sldId id="581" r:id="rId178"/>
    <p:sldId id="612" r:id="rId179"/>
    <p:sldId id="613" r:id="rId180"/>
    <p:sldId id="582" r:id="rId181"/>
    <p:sldId id="583" r:id="rId182"/>
    <p:sldId id="584" r:id="rId183"/>
    <p:sldId id="585" r:id="rId184"/>
    <p:sldId id="606" r:id="rId185"/>
    <p:sldId id="607" r:id="rId186"/>
    <p:sldId id="652" r:id="rId187"/>
    <p:sldId id="608" r:id="rId188"/>
    <p:sldId id="609" r:id="rId189"/>
    <p:sldId id="610" r:id="rId190"/>
    <p:sldId id="611" r:id="rId191"/>
    <p:sldId id="586" r:id="rId192"/>
    <p:sldId id="587" r:id="rId193"/>
    <p:sldId id="588" r:id="rId194"/>
    <p:sldId id="589" r:id="rId195"/>
    <p:sldId id="605" r:id="rId196"/>
    <p:sldId id="645" r:id="rId197"/>
    <p:sldId id="653" r:id="rId198"/>
    <p:sldId id="590" r:id="rId199"/>
    <p:sldId id="591" r:id="rId200"/>
    <p:sldId id="602" r:id="rId201"/>
    <p:sldId id="603" r:id="rId202"/>
    <p:sldId id="651" r:id="rId203"/>
    <p:sldId id="592" r:id="rId204"/>
    <p:sldId id="593" r:id="rId205"/>
    <p:sldId id="594" r:id="rId206"/>
    <p:sldId id="595" r:id="rId207"/>
    <p:sldId id="654" r:id="rId208"/>
    <p:sldId id="596" r:id="rId209"/>
    <p:sldId id="597" r:id="rId210"/>
    <p:sldId id="598" r:id="rId211"/>
    <p:sldId id="599" r:id="rId212"/>
    <p:sldId id="600" r:id="rId213"/>
    <p:sldId id="601" r:id="rId214"/>
    <p:sldId id="461" r:id="rId215"/>
    <p:sldId id="462" r:id="rId216"/>
    <p:sldId id="463" r:id="rId217"/>
    <p:sldId id="464" r:id="rId218"/>
    <p:sldId id="465" r:id="rId219"/>
    <p:sldId id="466" r:id="rId220"/>
    <p:sldId id="467" r:id="rId221"/>
    <p:sldId id="468" r:id="rId222"/>
    <p:sldId id="469" r:id="rId223"/>
    <p:sldId id="470" r:id="rId224"/>
    <p:sldId id="471" r:id="rId225"/>
    <p:sldId id="472" r:id="rId226"/>
    <p:sldId id="473" r:id="rId227"/>
    <p:sldId id="474" r:id="rId228"/>
    <p:sldId id="475" r:id="rId229"/>
    <p:sldId id="476" r:id="rId230"/>
    <p:sldId id="530" r:id="rId231"/>
    <p:sldId id="477" r:id="rId232"/>
    <p:sldId id="478" r:id="rId233"/>
    <p:sldId id="479" r:id="rId234"/>
    <p:sldId id="480" r:id="rId235"/>
    <p:sldId id="655" r:id="rId236"/>
    <p:sldId id="533" r:id="rId237"/>
    <p:sldId id="534" r:id="rId238"/>
    <p:sldId id="481" r:id="rId239"/>
    <p:sldId id="482" r:id="rId240"/>
    <p:sldId id="483" r:id="rId241"/>
    <p:sldId id="484" r:id="rId242"/>
    <p:sldId id="656" r:id="rId243"/>
    <p:sldId id="485" r:id="rId244"/>
    <p:sldId id="486" r:id="rId245"/>
    <p:sldId id="657" r:id="rId246"/>
    <p:sldId id="487" r:id="rId247"/>
    <p:sldId id="488" r:id="rId248"/>
    <p:sldId id="489" r:id="rId249"/>
    <p:sldId id="531" r:id="rId250"/>
    <p:sldId id="490" r:id="rId251"/>
    <p:sldId id="491" r:id="rId252"/>
    <p:sldId id="492" r:id="rId253"/>
    <p:sldId id="494" r:id="rId254"/>
    <p:sldId id="658" r:id="rId255"/>
    <p:sldId id="495" r:id="rId256"/>
    <p:sldId id="496" r:id="rId257"/>
    <p:sldId id="497" r:id="rId258"/>
    <p:sldId id="498" r:id="rId259"/>
    <p:sldId id="499" r:id="rId260"/>
    <p:sldId id="500" r:id="rId261"/>
    <p:sldId id="502" r:id="rId262"/>
    <p:sldId id="659" r:id="rId263"/>
    <p:sldId id="660" r:id="rId264"/>
    <p:sldId id="661" r:id="rId265"/>
    <p:sldId id="503" r:id="rId266"/>
    <p:sldId id="504" r:id="rId267"/>
    <p:sldId id="505" r:id="rId268"/>
    <p:sldId id="506" r:id="rId269"/>
    <p:sldId id="532" r:id="rId2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FF99FF"/>
    <a:srgbClr val="9B9B9B"/>
    <a:srgbClr val="C0C0C0"/>
    <a:srgbClr val="F6F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4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DD565-E4E7-4EE7-B476-377EC9581326}"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0C6E-AFB5-4F88-9DC0-9805F2492FE3}" type="slidenum">
              <a:rPr lang="en-US" smtClean="0"/>
              <a:t>‹#›</a:t>
            </a:fld>
            <a:endParaRPr lang="en-US"/>
          </a:p>
        </p:txBody>
      </p:sp>
    </p:spTree>
    <p:extLst>
      <p:ext uri="{BB962C8B-B14F-4D97-AF65-F5344CB8AC3E}">
        <p14:creationId xmlns:p14="http://schemas.microsoft.com/office/powerpoint/2010/main" val="289623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CAA1A-EF04-4D2B-B134-469AD82DA929}" type="slidenum">
              <a:rPr lang="en-US" smtClean="0"/>
              <a:pPr eaLnBrk="1" hangingPunct="1"/>
              <a:t>186</a:t>
            </a:fld>
            <a:endParaRPr lang="en-US"/>
          </a:p>
        </p:txBody>
      </p:sp>
    </p:spTree>
    <p:extLst>
      <p:ext uri="{BB962C8B-B14F-4D97-AF65-F5344CB8AC3E}">
        <p14:creationId xmlns:p14="http://schemas.microsoft.com/office/powerpoint/2010/main" val="86578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CAA1A-EF04-4D2B-B134-469AD82DA929}" type="slidenum">
              <a:rPr lang="en-US" smtClean="0"/>
              <a:pPr eaLnBrk="1" hangingPunct="1"/>
              <a:t>197</a:t>
            </a:fld>
            <a:endParaRPr lang="en-US"/>
          </a:p>
        </p:txBody>
      </p:sp>
    </p:spTree>
    <p:extLst>
      <p:ext uri="{BB962C8B-B14F-4D97-AF65-F5344CB8AC3E}">
        <p14:creationId xmlns:p14="http://schemas.microsoft.com/office/powerpoint/2010/main" val="5549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CAA1A-EF04-4D2B-B134-469AD82DA929}" type="slidenum">
              <a:rPr lang="en-US" smtClean="0"/>
              <a:pPr eaLnBrk="1" hangingPunct="1"/>
              <a:t>202</a:t>
            </a:fld>
            <a:endParaRPr lang="en-US"/>
          </a:p>
        </p:txBody>
      </p:sp>
    </p:spTree>
    <p:extLst>
      <p:ext uri="{BB962C8B-B14F-4D97-AF65-F5344CB8AC3E}">
        <p14:creationId xmlns:p14="http://schemas.microsoft.com/office/powerpoint/2010/main" val="100126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CAA1A-EF04-4D2B-B134-469AD82DA929}" type="slidenum">
              <a:rPr lang="en-US" smtClean="0"/>
              <a:pPr eaLnBrk="1" hangingPunct="1"/>
              <a:t>207</a:t>
            </a:fld>
            <a:endParaRPr lang="en-US"/>
          </a:p>
        </p:txBody>
      </p:sp>
    </p:spTree>
    <p:extLst>
      <p:ext uri="{BB962C8B-B14F-4D97-AF65-F5344CB8AC3E}">
        <p14:creationId xmlns:p14="http://schemas.microsoft.com/office/powerpoint/2010/main" val="116452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5" name="Group 8"/>
          <p:cNvGrpSpPr>
            <a:grpSpLocks/>
          </p:cNvGrpSpPr>
          <p:nvPr/>
        </p:nvGrpSpPr>
        <p:grpSpPr bwMode="auto">
          <a:xfrm>
            <a:off x="7493001"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fld id="{D005EA4D-91B9-4011-B192-F7A41AC621C9}" type="datetimeFigureOut">
              <a:rPr lang="en-US" smtClean="0"/>
              <a:t>7/6/2020</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13522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268761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40"/>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40"/>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149816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xfrm>
            <a:off x="7010400" y="0"/>
            <a:ext cx="2133600" cy="457200"/>
          </a:xfrm>
        </p:spPr>
        <p:txBody>
          <a:bodyPr/>
          <a:lstStyle>
            <a:lvl1pPr>
              <a:defRPr/>
            </a:lvl1pPr>
          </a:lstStyle>
          <a:p>
            <a:pPr>
              <a:defRPr/>
            </a:pPr>
            <a:fld id="{D44D68E4-96B0-42FC-B776-FF67C84D52B9}" type="slidenum">
              <a:rPr lang="en-US" altLang="en-US"/>
              <a:pPr>
                <a:defRPr/>
              </a:pPr>
              <a:t>‹#›</a:t>
            </a:fld>
            <a:endParaRPr lang="en-US" altLang="en-US"/>
          </a:p>
        </p:txBody>
      </p:sp>
    </p:spTree>
    <p:extLst>
      <p:ext uri="{BB962C8B-B14F-4D97-AF65-F5344CB8AC3E}">
        <p14:creationId xmlns:p14="http://schemas.microsoft.com/office/powerpoint/2010/main" val="31205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329173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102131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277356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299885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361080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30928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283343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D005EA4D-91B9-4011-B192-F7A41AC621C9}" type="datetimeFigureOut">
              <a:rPr lang="en-US" smtClean="0"/>
              <a:t>7/6/2020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B0D04F6-41F9-462D-8BBE-B8B812F56D2A}" type="slidenum">
              <a:rPr lang="en-US" smtClean="0"/>
              <a:t>‹#›</a:t>
            </a:fld>
            <a:endParaRPr lang="en-US"/>
          </a:p>
        </p:txBody>
      </p:sp>
    </p:spTree>
    <p:extLst>
      <p:ext uri="{BB962C8B-B14F-4D97-AF65-F5344CB8AC3E}">
        <p14:creationId xmlns:p14="http://schemas.microsoft.com/office/powerpoint/2010/main" val="8282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D005EA4D-91B9-4011-B192-F7A41AC621C9}" type="datetimeFigureOut">
              <a:rPr lang="en-US" smtClean="0"/>
              <a:t>7/6/2020</a:t>
            </a:fld>
            <a:endParaRPr 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2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B0D04F6-41F9-462D-8BBE-B8B812F56D2A}" type="slidenum">
              <a:rPr lang="en-US" smtClean="0"/>
              <a:t>‹#›</a:t>
            </a:fld>
            <a:endParaRPr lang="en-US"/>
          </a:p>
        </p:txBody>
      </p:sp>
      <p:grpSp>
        <p:nvGrpSpPr>
          <p:cNvPr id="1032" name="Group 8"/>
          <p:cNvGrpSpPr>
            <a:grpSpLocks/>
          </p:cNvGrpSpPr>
          <p:nvPr/>
        </p:nvGrpSpPr>
        <p:grpSpPr bwMode="auto">
          <a:xfrm>
            <a:off x="8153401"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Tree>
    <p:extLst>
      <p:ext uri="{BB962C8B-B14F-4D97-AF65-F5344CB8AC3E}">
        <p14:creationId xmlns:p14="http://schemas.microsoft.com/office/powerpoint/2010/main" val="258876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1867819" cy="707886"/>
          </a:xfrm>
          <a:prstGeom prst="rect">
            <a:avLst/>
          </a:prstGeom>
          <a:noFill/>
        </p:spPr>
        <p:txBody>
          <a:bodyPr wrap="none" rtlCol="0">
            <a:spAutoFit/>
          </a:bodyPr>
          <a:lstStyle/>
          <a:p>
            <a:r>
              <a:rPr lang="en-US" sz="4000" b="1" i="1" dirty="0">
                <a:solidFill>
                  <a:srgbClr val="0000FF"/>
                </a:solidFill>
              </a:rPr>
              <a:t>Uveitis</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16" name="TextBox 15"/>
          <p:cNvSpPr txBox="1"/>
          <p:nvPr/>
        </p:nvSpPr>
        <p:spPr>
          <a:xfrm>
            <a:off x="392805" y="3345301"/>
            <a:ext cx="1603420" cy="523220"/>
          </a:xfrm>
          <a:prstGeom prst="rect">
            <a:avLst/>
          </a:prstGeom>
          <a:noFill/>
          <a:ln>
            <a:noFill/>
          </a:ln>
        </p:spPr>
        <p:txBody>
          <a:bodyPr wrap="square" rtlCol="0">
            <a:spAutoFit/>
          </a:bodyPr>
          <a:lstStyle/>
          <a:p>
            <a:pPr algn="ctr"/>
            <a:r>
              <a:rPr lang="en-US" sz="2800" b="1" i="1" dirty="0">
                <a:solidFill>
                  <a:srgbClr val="0000FF"/>
                </a:solidFill>
              </a:rPr>
              <a:t>? </a:t>
            </a:r>
          </a:p>
        </p:txBody>
      </p:sp>
      <p:sp>
        <p:nvSpPr>
          <p:cNvPr id="23" name="TextBox 22"/>
          <p:cNvSpPr txBox="1"/>
          <p:nvPr/>
        </p:nvSpPr>
        <p:spPr>
          <a:xfrm>
            <a:off x="4871308" y="2302105"/>
            <a:ext cx="404278" cy="523220"/>
          </a:xfrm>
          <a:prstGeom prst="rect">
            <a:avLst/>
          </a:prstGeom>
          <a:noFill/>
          <a:ln>
            <a:noFill/>
          </a:ln>
        </p:spPr>
        <p:txBody>
          <a:bodyPr wrap="none" rtlCol="0">
            <a:spAutoFit/>
          </a:bodyPr>
          <a:lstStyle/>
          <a:p>
            <a:r>
              <a:rPr lang="en-US" sz="2800" b="1" i="1" dirty="0">
                <a:solidFill>
                  <a:srgbClr val="0000FF"/>
                </a:solidFill>
              </a:rPr>
              <a:t>?</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030839" y="2840872"/>
            <a:ext cx="404277" cy="523220"/>
          </a:xfrm>
          <a:prstGeom prst="rect">
            <a:avLst/>
          </a:prstGeom>
          <a:noFill/>
          <a:ln>
            <a:noFill/>
          </a:ln>
        </p:spPr>
        <p:txBody>
          <a:bodyPr wrap="none" rtlCol="0">
            <a:spAutoFit/>
          </a:bodyPr>
          <a:lstStyle/>
          <a:p>
            <a:pPr algn="ctr"/>
            <a:r>
              <a:rPr lang="en-US" sz="2800" b="1" i="1" dirty="0">
                <a:solidFill>
                  <a:srgbClr val="0000FF"/>
                </a:solidFill>
              </a:rPr>
              <a:t>?</a:t>
            </a:r>
          </a:p>
        </p:txBody>
      </p:sp>
      <p:sp>
        <p:nvSpPr>
          <p:cNvPr id="81" name="TextBox 80"/>
          <p:cNvSpPr txBox="1"/>
          <p:nvPr/>
        </p:nvSpPr>
        <p:spPr>
          <a:xfrm>
            <a:off x="6904019" y="1771919"/>
            <a:ext cx="404278" cy="523220"/>
          </a:xfrm>
          <a:prstGeom prst="rect">
            <a:avLst/>
          </a:prstGeom>
          <a:noFill/>
          <a:ln>
            <a:noFill/>
          </a:ln>
        </p:spPr>
        <p:txBody>
          <a:bodyPr wrap="none" rtlCol="0">
            <a:spAutoFit/>
          </a:bodyPr>
          <a:lstStyle/>
          <a:p>
            <a:r>
              <a:rPr lang="en-US" sz="2800" b="1" i="1" dirty="0">
                <a:solidFill>
                  <a:srgbClr val="0000FF"/>
                </a:solidFill>
              </a:rPr>
              <a:t>?</a:t>
            </a: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E57DF0-6425-4E79-89A9-F4C34F042B6C}"/>
              </a:ext>
            </a:extLst>
          </p:cNvPr>
          <p:cNvSpPr txBox="1"/>
          <p:nvPr/>
        </p:nvSpPr>
        <p:spPr>
          <a:xfrm>
            <a:off x="2650435" y="3868521"/>
            <a:ext cx="5724644" cy="369332"/>
          </a:xfrm>
          <a:prstGeom prst="rect">
            <a:avLst/>
          </a:prstGeom>
          <a:noFill/>
        </p:spPr>
        <p:txBody>
          <a:bodyPr wrap="none" rtlCol="0">
            <a:spAutoFit/>
          </a:bodyPr>
          <a:lstStyle/>
          <a:p>
            <a:r>
              <a:rPr lang="en-US" i="1" dirty="0">
                <a:solidFill>
                  <a:srgbClr val="0000FF"/>
                </a:solidFill>
              </a:rPr>
              <a:t>What are the four basic anatomic locations for uveitis?</a:t>
            </a:r>
          </a:p>
        </p:txBody>
      </p:sp>
    </p:spTree>
    <p:extLst>
      <p:ext uri="{BB962C8B-B14F-4D97-AF65-F5344CB8AC3E}">
        <p14:creationId xmlns:p14="http://schemas.microsoft.com/office/powerpoint/2010/main" val="83825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What do granulomatous KP look like?</a:t>
            </a:r>
            <a:endParaRPr lang="en-US" sz="1400" i="1" dirty="0">
              <a:solidFill>
                <a:srgbClr val="99FF99"/>
              </a:solidFill>
              <a:latin typeface="Arial" panose="020B0604020202020204" pitchFamily="34" charset="0"/>
            </a:endParaRPr>
          </a:p>
          <a:p>
            <a:r>
              <a:rPr lang="en-US" sz="1400" dirty="0">
                <a:solidFill>
                  <a:srgbClr val="99FF99"/>
                </a:solidFill>
                <a:latin typeface="Arial" panose="020B0604020202020204" pitchFamily="34" charset="0"/>
              </a:rPr>
              <a:t>They are large, grayish, and look ‘greasy’ </a:t>
            </a: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41919276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2" y="4090987"/>
            <a:ext cx="5758308"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a:t>
            </a:r>
            <a:r>
              <a:rPr lang="en-US" sz="1400" b="1" dirty="0">
                <a:solidFill>
                  <a:srgbClr val="0000FF"/>
                </a:solidFill>
              </a:rPr>
              <a:t>triad of urethritis, arthritis and conjunctivitis </a:t>
            </a:r>
            <a:r>
              <a:rPr lang="en-US" sz="1400" dirty="0">
                <a:solidFill>
                  <a:schemeClr val="bg1">
                    <a:lumMod val="65000"/>
                  </a:schemeClr>
                </a:solidFill>
              </a:rPr>
              <a:t>(note: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3" name="TextBox 42"/>
          <p:cNvSpPr txBox="1"/>
          <p:nvPr/>
        </p:nvSpPr>
        <p:spPr>
          <a:xfrm>
            <a:off x="379887" y="5333998"/>
            <a:ext cx="6274475"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What is the well-known mnemonic for remembering the classic triad in </a:t>
            </a:r>
            <a:r>
              <a:rPr lang="en-US" sz="1400" i="1" dirty="0" err="1">
                <a:solidFill>
                  <a:srgbClr val="0000FF"/>
                </a:solidFill>
              </a:rPr>
              <a:t>ReA</a:t>
            </a:r>
            <a:r>
              <a:rPr lang="en-US" sz="1400" i="1" dirty="0">
                <a:solidFill>
                  <a:srgbClr val="0000FF"/>
                </a:solidFill>
              </a:rPr>
              <a:t>? </a:t>
            </a:r>
          </a:p>
          <a:p>
            <a:r>
              <a:rPr lang="en-US" sz="1400" dirty="0">
                <a:solidFill>
                  <a:schemeClr val="bg2">
                    <a:lumMod val="40000"/>
                    <a:lumOff val="60000"/>
                  </a:schemeClr>
                </a:solidFill>
              </a:rPr>
              <a:t>Can’t see, can’t pee, can’t climb a tree’</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498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2" y="4090987"/>
            <a:ext cx="5758308"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a:t>
            </a:r>
            <a:r>
              <a:rPr lang="en-US" sz="1400" b="1" dirty="0">
                <a:solidFill>
                  <a:srgbClr val="0000FF"/>
                </a:solidFill>
              </a:rPr>
              <a:t>triad of urethritis, arthritis and conjunctivitis </a:t>
            </a:r>
            <a:r>
              <a:rPr lang="en-US" sz="1400" dirty="0">
                <a:solidFill>
                  <a:schemeClr val="bg1">
                    <a:lumMod val="65000"/>
                  </a:schemeClr>
                </a:solidFill>
              </a:rPr>
              <a:t>(note: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3" name="TextBox 42"/>
          <p:cNvSpPr txBox="1"/>
          <p:nvPr/>
        </p:nvSpPr>
        <p:spPr>
          <a:xfrm>
            <a:off x="379887" y="5333998"/>
            <a:ext cx="6274475"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What is the well-known mnemonic for remembering the classic triad in </a:t>
            </a:r>
            <a:r>
              <a:rPr lang="en-US" sz="1400" i="1" dirty="0" err="1">
                <a:solidFill>
                  <a:srgbClr val="0000FF"/>
                </a:solidFill>
              </a:rPr>
              <a:t>ReA</a:t>
            </a:r>
            <a:r>
              <a:rPr lang="en-US" sz="1400" i="1" dirty="0">
                <a:solidFill>
                  <a:srgbClr val="0000FF"/>
                </a:solidFill>
              </a:rPr>
              <a:t>? </a:t>
            </a:r>
          </a:p>
          <a:p>
            <a:r>
              <a:rPr lang="en-US" sz="1400" dirty="0">
                <a:solidFill>
                  <a:srgbClr val="0000FF"/>
                </a:solidFill>
              </a:rPr>
              <a:t>Can’t see, can’t pee, can’t climb a tree’</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5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3" name="TextBox 42"/>
          <p:cNvSpPr txBox="1"/>
          <p:nvPr/>
        </p:nvSpPr>
        <p:spPr>
          <a:xfrm>
            <a:off x="4024579" y="5446648"/>
            <a:ext cx="3084242" cy="523220"/>
          </a:xfrm>
          <a:prstGeom prst="rect">
            <a:avLst/>
          </a:prstGeom>
          <a:solidFill>
            <a:srgbClr val="99FF99"/>
          </a:solidFill>
        </p:spPr>
        <p:txBody>
          <a:bodyPr wrap="none" rtlCol="0">
            <a:spAutoFit/>
          </a:bodyPr>
          <a:lstStyle/>
          <a:p>
            <a:r>
              <a:rPr lang="en-US" sz="1400" i="1" dirty="0">
                <a:solidFill>
                  <a:srgbClr val="0000FF"/>
                </a:solidFill>
              </a:rPr>
              <a:t>What percent of </a:t>
            </a:r>
            <a:r>
              <a:rPr lang="en-US" sz="1400" i="1" dirty="0" err="1">
                <a:solidFill>
                  <a:srgbClr val="0000FF"/>
                </a:solidFill>
              </a:rPr>
              <a:t>ReA</a:t>
            </a:r>
            <a:r>
              <a:rPr lang="en-US" sz="1400" i="1" dirty="0">
                <a:solidFill>
                  <a:srgbClr val="0000FF"/>
                </a:solidFill>
              </a:rPr>
              <a:t> pts get uveitis?</a:t>
            </a:r>
          </a:p>
          <a:p>
            <a:r>
              <a:rPr lang="en-US" sz="1400" dirty="0">
                <a:solidFill>
                  <a:srgbClr val="99FF99"/>
                </a:solidFill>
              </a:rPr>
              <a:t>Only about 10</a:t>
            </a:r>
          </a:p>
        </p:txBody>
      </p:sp>
      <p:sp>
        <p:nvSpPr>
          <p:cNvPr id="2" name="Oval 1"/>
          <p:cNvSpPr/>
          <p:nvPr/>
        </p:nvSpPr>
        <p:spPr>
          <a:xfrm>
            <a:off x="4953002" y="4876802"/>
            <a:ext cx="1171731" cy="4452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06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3" name="TextBox 42"/>
          <p:cNvSpPr txBox="1"/>
          <p:nvPr/>
        </p:nvSpPr>
        <p:spPr>
          <a:xfrm>
            <a:off x="4024579" y="5446648"/>
            <a:ext cx="3084242" cy="523220"/>
          </a:xfrm>
          <a:prstGeom prst="rect">
            <a:avLst/>
          </a:prstGeom>
          <a:solidFill>
            <a:srgbClr val="99FF99"/>
          </a:solidFill>
        </p:spPr>
        <p:txBody>
          <a:bodyPr wrap="none" rtlCol="0">
            <a:spAutoFit/>
          </a:bodyPr>
          <a:lstStyle/>
          <a:p>
            <a:r>
              <a:rPr lang="en-US" sz="1400" i="1" dirty="0">
                <a:solidFill>
                  <a:srgbClr val="0000FF"/>
                </a:solidFill>
              </a:rPr>
              <a:t>What percent of </a:t>
            </a:r>
            <a:r>
              <a:rPr lang="en-US" sz="1400" i="1" dirty="0" err="1">
                <a:solidFill>
                  <a:srgbClr val="0000FF"/>
                </a:solidFill>
              </a:rPr>
              <a:t>ReA</a:t>
            </a:r>
            <a:r>
              <a:rPr lang="en-US" sz="1400" i="1" dirty="0">
                <a:solidFill>
                  <a:srgbClr val="0000FF"/>
                </a:solidFill>
              </a:rPr>
              <a:t> pts get uveitis?</a:t>
            </a:r>
          </a:p>
          <a:p>
            <a:r>
              <a:rPr lang="en-US" sz="1400" dirty="0">
                <a:solidFill>
                  <a:srgbClr val="0000FF"/>
                </a:solidFill>
              </a:rPr>
              <a:t>Only about 10</a:t>
            </a:r>
          </a:p>
        </p:txBody>
      </p:sp>
      <p:sp>
        <p:nvSpPr>
          <p:cNvPr id="2" name="Oval 1"/>
          <p:cNvSpPr/>
          <p:nvPr/>
        </p:nvSpPr>
        <p:spPr>
          <a:xfrm>
            <a:off x="4953002" y="4876802"/>
            <a:ext cx="1171731" cy="4452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886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rgbClr val="0000FF"/>
                </a:solidFill>
              </a:rPr>
              <a:t>Which joints are classically affected in </a:t>
            </a:r>
            <a:r>
              <a:rPr lang="en-US" sz="1400" i="1" dirty="0" err="1">
                <a:solidFill>
                  <a:srgbClr val="0000FF"/>
                </a:solidFill>
              </a:rPr>
              <a:t>ReA</a:t>
            </a:r>
            <a:r>
              <a:rPr lang="en-US" sz="1400" i="1" dirty="0">
                <a:solidFill>
                  <a:srgbClr val="0000FF"/>
                </a:solidFill>
              </a:rPr>
              <a:t>? </a:t>
            </a:r>
            <a:endParaRPr lang="en-US" sz="1400" b="1" dirty="0">
              <a:solidFill>
                <a:srgbClr val="0000FF"/>
              </a:solidFill>
            </a:endParaRPr>
          </a:p>
          <a:p>
            <a:r>
              <a:rPr lang="en-US" sz="1400" b="1" dirty="0">
                <a:solidFill>
                  <a:srgbClr val="0000FF"/>
                </a:solidFill>
              </a:rPr>
              <a:t>--</a:t>
            </a:r>
          </a:p>
          <a:p>
            <a:r>
              <a:rPr lang="en-US" sz="1400" b="1" dirty="0">
                <a:solidFill>
                  <a:srgbClr val="0000FF"/>
                </a:solidFill>
              </a:rPr>
              <a:t>--</a:t>
            </a:r>
          </a:p>
          <a:p>
            <a:r>
              <a:rPr lang="en-US" sz="1400" b="1" dirty="0">
                <a:solidFill>
                  <a:srgbClr val="0000FF"/>
                </a:solidFill>
              </a:rPr>
              <a:t>--</a:t>
            </a:r>
          </a:p>
          <a:p>
            <a:r>
              <a:rPr lang="en-US" sz="1400" b="1" dirty="0">
                <a:solidFill>
                  <a:srgbClr val="0000FF"/>
                </a:solidFill>
              </a:rPr>
              <a:t>--</a:t>
            </a:r>
          </a:p>
          <a:p>
            <a:r>
              <a:rPr lang="en-US" sz="1400" b="1" dirty="0">
                <a:solidFill>
                  <a:srgbClr val="0000FF"/>
                </a:solidFill>
              </a:rPr>
              <a:t>--</a:t>
            </a:r>
            <a:endParaRPr lang="en-US" sz="1400" dirty="0">
              <a:solidFill>
                <a:srgbClr val="0000FF"/>
              </a:solidFill>
            </a:endParaRP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315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rgbClr val="0000FF"/>
                </a:solidFill>
              </a:rPr>
              <a:t>Which joints are classically affected in </a:t>
            </a:r>
            <a:r>
              <a:rPr lang="en-US" sz="1400" i="1" dirty="0" err="1">
                <a:solidFill>
                  <a:srgbClr val="0000FF"/>
                </a:solidFill>
              </a:rPr>
              <a:t>ReA</a:t>
            </a:r>
            <a:r>
              <a:rPr lang="en-US" sz="1400" i="1" dirty="0">
                <a:solidFill>
                  <a:srgbClr val="0000FF"/>
                </a:solidFill>
              </a:rPr>
              <a:t>? </a:t>
            </a:r>
            <a:endParaRPr lang="en-US" sz="1400" b="1" dirty="0">
              <a:solidFill>
                <a:srgbClr val="0000FF"/>
              </a:solidFill>
            </a:endParaRPr>
          </a:p>
          <a:p>
            <a:r>
              <a:rPr lang="en-US" sz="1400" dirty="0">
                <a:solidFill>
                  <a:srgbClr val="0000FF"/>
                </a:solidFill>
              </a:rPr>
              <a:t>--Knees</a:t>
            </a:r>
          </a:p>
          <a:p>
            <a:r>
              <a:rPr lang="en-US" sz="1400" dirty="0">
                <a:solidFill>
                  <a:srgbClr val="0000FF"/>
                </a:solidFill>
              </a:rPr>
              <a:t>--Ankles</a:t>
            </a:r>
          </a:p>
          <a:p>
            <a:r>
              <a:rPr lang="en-US" sz="1400" dirty="0">
                <a:solidFill>
                  <a:srgbClr val="0000FF"/>
                </a:solidFill>
              </a:rPr>
              <a:t>--Feet</a:t>
            </a:r>
          </a:p>
          <a:p>
            <a:r>
              <a:rPr lang="en-US" sz="1400" dirty="0">
                <a:solidFill>
                  <a:srgbClr val="0000FF"/>
                </a:solidFill>
              </a:rPr>
              <a:t>--Wrists</a:t>
            </a:r>
          </a:p>
          <a:p>
            <a:r>
              <a:rPr lang="en-US" sz="1400" dirty="0">
                <a:solidFill>
                  <a:srgbClr val="0000FF"/>
                </a:solidFill>
              </a:rPr>
              <a:t>--And of course, the  sacroiliac   joint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761BDE6-02BB-4402-B9CD-163DA15DD82B}"/>
              </a:ext>
            </a:extLst>
          </p:cNvPr>
          <p:cNvSpPr/>
          <p:nvPr/>
        </p:nvSpPr>
        <p:spPr>
          <a:xfrm>
            <a:off x="3048000" y="6453808"/>
            <a:ext cx="838200" cy="25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385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rgbClr val="0000FF"/>
                </a:solidFill>
              </a:rPr>
              <a:t>Which joints are classically affected in </a:t>
            </a:r>
            <a:r>
              <a:rPr lang="en-US" sz="1400" i="1" dirty="0" err="1">
                <a:solidFill>
                  <a:srgbClr val="0000FF"/>
                </a:solidFill>
              </a:rPr>
              <a:t>ReA</a:t>
            </a:r>
            <a:r>
              <a:rPr lang="en-US" sz="1400" i="1" dirty="0">
                <a:solidFill>
                  <a:srgbClr val="0000FF"/>
                </a:solidFill>
              </a:rPr>
              <a:t>? </a:t>
            </a:r>
            <a:endParaRPr lang="en-US" sz="1400" b="1" dirty="0">
              <a:solidFill>
                <a:srgbClr val="0000FF"/>
              </a:solidFill>
            </a:endParaRPr>
          </a:p>
          <a:p>
            <a:r>
              <a:rPr lang="en-US" sz="1400" dirty="0">
                <a:solidFill>
                  <a:srgbClr val="0000FF"/>
                </a:solidFill>
              </a:rPr>
              <a:t>--Knees</a:t>
            </a:r>
          </a:p>
          <a:p>
            <a:r>
              <a:rPr lang="en-US" sz="1400" dirty="0">
                <a:solidFill>
                  <a:srgbClr val="0000FF"/>
                </a:solidFill>
              </a:rPr>
              <a:t>--Ankles</a:t>
            </a:r>
          </a:p>
          <a:p>
            <a:r>
              <a:rPr lang="en-US" sz="1400" dirty="0">
                <a:solidFill>
                  <a:srgbClr val="0000FF"/>
                </a:solidFill>
              </a:rPr>
              <a:t>--Feet</a:t>
            </a:r>
          </a:p>
          <a:p>
            <a:r>
              <a:rPr lang="en-US" sz="1400" dirty="0">
                <a:solidFill>
                  <a:srgbClr val="0000FF"/>
                </a:solidFill>
              </a:rPr>
              <a:t>--Wrists</a:t>
            </a:r>
          </a:p>
          <a:p>
            <a:r>
              <a:rPr lang="en-US" sz="1400" dirty="0">
                <a:solidFill>
                  <a:srgbClr val="0000FF"/>
                </a:solidFill>
              </a:rPr>
              <a:t>--And of course, the  sacroiliac   joint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497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chemeClr val="bg1">
                    <a:lumMod val="50000"/>
                  </a:schemeClr>
                </a:solidFill>
              </a:rPr>
              <a:t>Which joints are classically affected in </a:t>
            </a:r>
            <a:r>
              <a:rPr lang="en-US" sz="1400" i="1" dirty="0" err="1">
                <a:solidFill>
                  <a:schemeClr val="bg1">
                    <a:lumMod val="50000"/>
                  </a:schemeClr>
                </a:solidFill>
              </a:rPr>
              <a:t>ReA</a:t>
            </a:r>
            <a:r>
              <a:rPr lang="en-US" sz="1400" i="1" dirty="0">
                <a:solidFill>
                  <a:schemeClr val="bg1">
                    <a:lumMod val="50000"/>
                  </a:schemeClr>
                </a:solidFill>
              </a:rPr>
              <a:t>? </a:t>
            </a:r>
            <a:endParaRPr lang="en-US" sz="1400" b="1" dirty="0">
              <a:solidFill>
                <a:schemeClr val="bg1">
                  <a:lumMod val="50000"/>
                </a:schemeClr>
              </a:solidFill>
            </a:endParaRPr>
          </a:p>
          <a:p>
            <a:r>
              <a:rPr lang="en-US" sz="1400" b="1" dirty="0">
                <a:solidFill>
                  <a:srgbClr val="0000FF"/>
                </a:solidFill>
              </a:rPr>
              <a:t>--Knees</a:t>
            </a:r>
          </a:p>
          <a:p>
            <a:r>
              <a:rPr lang="en-US" sz="1400" b="1" dirty="0">
                <a:solidFill>
                  <a:srgbClr val="0000FF"/>
                </a:solidFill>
              </a:rPr>
              <a:t>--Ankles</a:t>
            </a:r>
          </a:p>
          <a:p>
            <a:r>
              <a:rPr lang="en-US" sz="1400" b="1" dirty="0">
                <a:solidFill>
                  <a:srgbClr val="0000FF"/>
                </a:solidFill>
              </a:rPr>
              <a:t>--Feet</a:t>
            </a:r>
          </a:p>
          <a:p>
            <a:r>
              <a:rPr lang="en-US" sz="1400" dirty="0">
                <a:solidFill>
                  <a:schemeClr val="bg1">
                    <a:lumMod val="50000"/>
                  </a:schemeClr>
                </a:solidFill>
              </a:rPr>
              <a:t>--Wrists</a:t>
            </a:r>
          </a:p>
          <a:p>
            <a:r>
              <a:rPr lang="en-US" sz="1400" dirty="0">
                <a:solidFill>
                  <a:schemeClr val="bg1">
                    <a:lumMod val="50000"/>
                  </a:schemeClr>
                </a:solidFill>
              </a:rPr>
              <a:t>--And of course, the  sacroiliac   joint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ight Brace 42">
            <a:extLst>
              <a:ext uri="{FF2B5EF4-FFF2-40B4-BE49-F238E27FC236}">
                <a16:creationId xmlns:a16="http://schemas.microsoft.com/office/drawing/2014/main" id="{C8803904-9ED0-4446-BD72-7249DD377BDE}"/>
              </a:ext>
            </a:extLst>
          </p:cNvPr>
          <p:cNvSpPr/>
          <p:nvPr/>
        </p:nvSpPr>
        <p:spPr>
          <a:xfrm>
            <a:off x="2125239" y="5628857"/>
            <a:ext cx="162115"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52" name="TextBox 51">
            <a:extLst>
              <a:ext uri="{FF2B5EF4-FFF2-40B4-BE49-F238E27FC236}">
                <a16:creationId xmlns:a16="http://schemas.microsoft.com/office/drawing/2014/main" id="{D02224D2-FD32-4DB8-B0C2-D210F5E17608}"/>
              </a:ext>
            </a:extLst>
          </p:cNvPr>
          <p:cNvSpPr txBox="1"/>
          <p:nvPr/>
        </p:nvSpPr>
        <p:spPr>
          <a:xfrm>
            <a:off x="2291090" y="5623339"/>
            <a:ext cx="3917431" cy="523220"/>
          </a:xfrm>
          <a:prstGeom prst="rect">
            <a:avLst/>
          </a:prstGeom>
          <a:solidFill>
            <a:schemeClr val="bg1"/>
          </a:solidFill>
          <a:ln>
            <a:solidFill>
              <a:schemeClr val="tx1"/>
            </a:solidFill>
          </a:ln>
        </p:spPr>
        <p:txBody>
          <a:bodyPr wrap="square" rtlCol="0">
            <a:spAutoFit/>
          </a:bodyPr>
          <a:lstStyle/>
          <a:p>
            <a:r>
              <a:rPr lang="en-US" sz="1400" i="1" dirty="0">
                <a:solidFill>
                  <a:srgbClr val="0000FF"/>
                </a:solidFill>
              </a:rPr>
              <a:t>Note the predilection for lower-extremity joints--an important clue that you're dealing with </a:t>
            </a:r>
            <a:r>
              <a:rPr lang="en-US" sz="1400" i="1" dirty="0" err="1">
                <a:solidFill>
                  <a:srgbClr val="0000FF"/>
                </a:solidFill>
              </a:rPr>
              <a:t>ReA</a:t>
            </a:r>
            <a:r>
              <a:rPr lang="en-US" sz="1400" i="1" dirty="0">
                <a:solidFill>
                  <a:srgbClr val="0000FF"/>
                </a:solidFill>
              </a:rPr>
              <a:t>!</a:t>
            </a:r>
          </a:p>
        </p:txBody>
      </p:sp>
    </p:spTree>
    <p:extLst>
      <p:ext uri="{BB962C8B-B14F-4D97-AF65-F5344CB8AC3E}">
        <p14:creationId xmlns:p14="http://schemas.microsoft.com/office/powerpoint/2010/main" val="18449360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rgbClr val="0000FF"/>
                </a:solidFill>
              </a:rPr>
              <a:t>Which joints are classically affected in </a:t>
            </a:r>
            <a:r>
              <a:rPr lang="en-US" sz="1400" i="1" dirty="0" err="1">
                <a:solidFill>
                  <a:srgbClr val="0000FF"/>
                </a:solidFill>
              </a:rPr>
              <a:t>ReA</a:t>
            </a:r>
            <a:r>
              <a:rPr lang="en-US" sz="1400" i="1" dirty="0">
                <a:solidFill>
                  <a:srgbClr val="0000FF"/>
                </a:solidFill>
              </a:rPr>
              <a:t>? </a:t>
            </a:r>
            <a:endParaRPr lang="en-US" sz="1400" b="1" dirty="0">
              <a:solidFill>
                <a:srgbClr val="0000FF"/>
              </a:solidFill>
            </a:endParaRPr>
          </a:p>
          <a:p>
            <a:r>
              <a:rPr lang="en-US" sz="1400" dirty="0">
                <a:solidFill>
                  <a:srgbClr val="0000FF"/>
                </a:solidFill>
              </a:rPr>
              <a:t>--Knees</a:t>
            </a:r>
          </a:p>
          <a:p>
            <a:r>
              <a:rPr lang="en-US" sz="1400" dirty="0">
                <a:solidFill>
                  <a:srgbClr val="0000FF"/>
                </a:solidFill>
              </a:rPr>
              <a:t>--Ankles</a:t>
            </a:r>
          </a:p>
          <a:p>
            <a:r>
              <a:rPr lang="en-US" sz="1400" dirty="0">
                <a:solidFill>
                  <a:srgbClr val="0000FF"/>
                </a:solidFill>
              </a:rPr>
              <a:t>--Feet</a:t>
            </a:r>
          </a:p>
          <a:p>
            <a:r>
              <a:rPr lang="en-US" sz="1400" dirty="0">
                <a:solidFill>
                  <a:srgbClr val="0000FF"/>
                </a:solidFill>
              </a:rPr>
              <a:t>--Wrists</a:t>
            </a:r>
          </a:p>
          <a:p>
            <a:r>
              <a:rPr lang="en-US" sz="1400" dirty="0">
                <a:solidFill>
                  <a:srgbClr val="0000FF"/>
                </a:solidFill>
              </a:rPr>
              <a:t>--And of course, the  sacroiliac   joint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C30781-E87A-416C-8476-5FFA991A1464}"/>
              </a:ext>
            </a:extLst>
          </p:cNvPr>
          <p:cNvSpPr txBox="1"/>
          <p:nvPr/>
        </p:nvSpPr>
        <p:spPr>
          <a:xfrm>
            <a:off x="2487174" y="5752982"/>
            <a:ext cx="4134465" cy="523220"/>
          </a:xfrm>
          <a:prstGeom prst="rect">
            <a:avLst/>
          </a:prstGeom>
          <a:solidFill>
            <a:srgbClr val="99FF99"/>
          </a:solidFill>
        </p:spPr>
        <p:txBody>
          <a:bodyPr wrap="none" rtlCol="0">
            <a:spAutoFit/>
          </a:bodyPr>
          <a:lstStyle/>
          <a:p>
            <a:r>
              <a:rPr lang="en-US" sz="1400" i="1" dirty="0">
                <a:solidFill>
                  <a:srgbClr val="0000FF"/>
                </a:solidFill>
              </a:rPr>
              <a:t>Is the arthritis typically symmetric, or asymmetric?</a:t>
            </a:r>
          </a:p>
          <a:p>
            <a:r>
              <a:rPr lang="en-US" sz="1400" b="1" dirty="0">
                <a:solidFill>
                  <a:srgbClr val="99FF99"/>
                </a:solidFill>
              </a:rPr>
              <a:t>Asymmetric</a:t>
            </a:r>
          </a:p>
        </p:txBody>
      </p:sp>
    </p:spTree>
    <p:extLst>
      <p:ext uri="{BB962C8B-B14F-4D97-AF65-F5344CB8AC3E}">
        <p14:creationId xmlns:p14="http://schemas.microsoft.com/office/powerpoint/2010/main" val="11404360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455340"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t>
            </a:r>
            <a:r>
              <a:rPr lang="en-US" sz="1400" b="1" dirty="0">
                <a:solidFill>
                  <a:srgbClr val="0000FF"/>
                </a:solidFill>
              </a:rPr>
              <a:t>arthritis</a:t>
            </a:r>
            <a:r>
              <a:rPr lang="en-US" sz="1400" dirty="0">
                <a:solidFill>
                  <a:srgbClr val="0000FF"/>
                </a:solidFill>
              </a:rPr>
              <a:t> </a:t>
            </a:r>
            <a:r>
              <a:rPr lang="en-US" sz="1400" dirty="0">
                <a:solidFill>
                  <a:schemeClr val="bg1">
                    <a:lumMod val="65000"/>
                  </a:schemeClr>
                </a:solidFill>
              </a:rPr>
              <a:t>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1371601" y="5322095"/>
            <a:ext cx="3740126" cy="1384995"/>
          </a:xfrm>
          <a:prstGeom prst="rect">
            <a:avLst/>
          </a:prstGeom>
          <a:solidFill>
            <a:srgbClr val="FFC000"/>
          </a:solidFill>
        </p:spPr>
        <p:txBody>
          <a:bodyPr wrap="none" rtlCol="0">
            <a:spAutoFit/>
          </a:bodyPr>
          <a:lstStyle/>
          <a:p>
            <a:r>
              <a:rPr lang="en-US" sz="1400" i="1" dirty="0">
                <a:solidFill>
                  <a:srgbClr val="0000FF"/>
                </a:solidFill>
              </a:rPr>
              <a:t>Which joints are classically affected in </a:t>
            </a:r>
            <a:r>
              <a:rPr lang="en-US" sz="1400" i="1" dirty="0" err="1">
                <a:solidFill>
                  <a:srgbClr val="0000FF"/>
                </a:solidFill>
              </a:rPr>
              <a:t>ReA</a:t>
            </a:r>
            <a:r>
              <a:rPr lang="en-US" sz="1400" i="1" dirty="0">
                <a:solidFill>
                  <a:srgbClr val="0000FF"/>
                </a:solidFill>
              </a:rPr>
              <a:t>? </a:t>
            </a:r>
            <a:endParaRPr lang="en-US" sz="1400" b="1" dirty="0">
              <a:solidFill>
                <a:srgbClr val="0000FF"/>
              </a:solidFill>
            </a:endParaRPr>
          </a:p>
          <a:p>
            <a:r>
              <a:rPr lang="en-US" sz="1400" dirty="0">
                <a:solidFill>
                  <a:srgbClr val="0000FF"/>
                </a:solidFill>
              </a:rPr>
              <a:t>--Knees</a:t>
            </a:r>
          </a:p>
          <a:p>
            <a:r>
              <a:rPr lang="en-US" sz="1400" dirty="0">
                <a:solidFill>
                  <a:srgbClr val="0000FF"/>
                </a:solidFill>
              </a:rPr>
              <a:t>--Ankles</a:t>
            </a:r>
          </a:p>
          <a:p>
            <a:r>
              <a:rPr lang="en-US" sz="1400" dirty="0">
                <a:solidFill>
                  <a:srgbClr val="0000FF"/>
                </a:solidFill>
              </a:rPr>
              <a:t>--Feet</a:t>
            </a:r>
          </a:p>
          <a:p>
            <a:r>
              <a:rPr lang="en-US" sz="1400" dirty="0">
                <a:solidFill>
                  <a:srgbClr val="0000FF"/>
                </a:solidFill>
              </a:rPr>
              <a:t>--Wrists</a:t>
            </a:r>
          </a:p>
          <a:p>
            <a:r>
              <a:rPr lang="en-US" sz="1400" dirty="0">
                <a:solidFill>
                  <a:srgbClr val="0000FF"/>
                </a:solidFill>
              </a:rPr>
              <a:t>--And of course, the  sacroiliac   joint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C30781-E87A-416C-8476-5FFA991A1464}"/>
              </a:ext>
            </a:extLst>
          </p:cNvPr>
          <p:cNvSpPr txBox="1"/>
          <p:nvPr/>
        </p:nvSpPr>
        <p:spPr>
          <a:xfrm>
            <a:off x="2487174" y="5752982"/>
            <a:ext cx="4134465" cy="523220"/>
          </a:xfrm>
          <a:prstGeom prst="rect">
            <a:avLst/>
          </a:prstGeom>
          <a:solidFill>
            <a:srgbClr val="99FF99"/>
          </a:solidFill>
        </p:spPr>
        <p:txBody>
          <a:bodyPr wrap="none" rtlCol="0">
            <a:spAutoFit/>
          </a:bodyPr>
          <a:lstStyle/>
          <a:p>
            <a:r>
              <a:rPr lang="en-US" sz="1400" i="1" dirty="0">
                <a:solidFill>
                  <a:srgbClr val="0000FF"/>
                </a:solidFill>
              </a:rPr>
              <a:t>Is the arthritis typically symmetric, or asymmetric?</a:t>
            </a:r>
          </a:p>
          <a:p>
            <a:r>
              <a:rPr lang="en-US" sz="1400" b="1" dirty="0">
                <a:solidFill>
                  <a:srgbClr val="0000FF"/>
                </a:solidFill>
              </a:rPr>
              <a:t>Asymmetric</a:t>
            </a:r>
          </a:p>
        </p:txBody>
      </p:sp>
    </p:spTree>
    <p:extLst>
      <p:ext uri="{BB962C8B-B14F-4D97-AF65-F5344CB8AC3E}">
        <p14:creationId xmlns:p14="http://schemas.microsoft.com/office/powerpoint/2010/main" val="409304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What do granulomatous KP look like?</a:t>
            </a:r>
          </a:p>
          <a:p>
            <a:r>
              <a:rPr lang="en-US" sz="1400" dirty="0">
                <a:solidFill>
                  <a:srgbClr val="0000FF"/>
                </a:solidFill>
                <a:latin typeface="Arial" panose="020B0604020202020204" pitchFamily="34" charset="0"/>
              </a:rPr>
              <a:t>They are large, grayish, and look ‘greasy’ </a:t>
            </a:r>
            <a:endParaRPr lang="en-US" sz="1400" dirty="0">
              <a:solidFill>
                <a:srgbClr val="99FF99"/>
              </a:solidFill>
              <a:latin typeface="Arial" panose="020B0604020202020204" pitchFamily="34" charset="0"/>
            </a:endParaRP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23379436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solidFill>
                  <a:schemeClr val="bg2">
                    <a:lumMod val="40000"/>
                    <a:lumOff val="60000"/>
                  </a:schemeClr>
                </a:solidFill>
              </a:rPr>
              <a:t>Briefly, what are they? </a:t>
            </a:r>
            <a:endParaRPr lang="en-US" sz="1400" b="1" dirty="0">
              <a:solidFill>
                <a:schemeClr val="bg2">
                  <a:lumMod val="40000"/>
                  <a:lumOff val="60000"/>
                </a:schemeClr>
              </a:solidFill>
            </a:endParaRPr>
          </a:p>
          <a:p>
            <a:r>
              <a:rPr lang="en-US" sz="1400" b="1" dirty="0">
                <a:solidFill>
                  <a:srgbClr val="0000FF"/>
                </a:solidFill>
              </a:rPr>
              <a:t>--</a:t>
            </a:r>
            <a:r>
              <a:rPr lang="en-US" sz="1400" b="1" dirty="0" err="1">
                <a:solidFill>
                  <a:schemeClr val="bg2">
                    <a:lumMod val="40000"/>
                    <a:lumOff val="60000"/>
                  </a:schemeClr>
                </a:solidFill>
              </a:rPr>
              <a:t>Keratoderma</a:t>
            </a:r>
            <a:r>
              <a:rPr lang="en-US" sz="1400" b="1" dirty="0">
                <a:solidFill>
                  <a:schemeClr val="bg2">
                    <a:lumMod val="40000"/>
                    <a:lumOff val="60000"/>
                  </a:schemeClr>
                </a:solidFill>
              </a:rPr>
              <a:t> </a:t>
            </a:r>
            <a:r>
              <a:rPr lang="en-US" sz="1400" b="1" dirty="0" err="1">
                <a:solidFill>
                  <a:schemeClr val="bg2">
                    <a:lumMod val="40000"/>
                    <a:lumOff val="60000"/>
                  </a:schemeClr>
                </a:solidFill>
              </a:rPr>
              <a:t>blenorrhagicum</a:t>
            </a:r>
            <a:r>
              <a:rPr lang="en-US" sz="1400" b="1" dirty="0">
                <a:solidFill>
                  <a:schemeClr val="bg2">
                    <a:lumMod val="40000"/>
                    <a:lumOff val="60000"/>
                  </a:schemeClr>
                </a:solidFill>
              </a:rPr>
              <a:t>: </a:t>
            </a:r>
            <a:r>
              <a:rPr lang="en-US" sz="1400" dirty="0">
                <a:solidFill>
                  <a:schemeClr val="bg2">
                    <a:lumMod val="40000"/>
                    <a:lumOff val="60000"/>
                  </a:schemeClr>
                </a:solidFill>
              </a:rPr>
              <a:t>A scaly red rash of the palms and soles</a:t>
            </a:r>
          </a:p>
          <a:p>
            <a:r>
              <a:rPr lang="en-US" sz="1400" b="1" dirty="0">
                <a:solidFill>
                  <a:srgbClr val="0000FF"/>
                </a:solidFill>
              </a:rPr>
              <a:t>--</a:t>
            </a:r>
            <a:r>
              <a:rPr lang="en-US" sz="1400" b="1" dirty="0" err="1">
                <a:solidFill>
                  <a:schemeClr val="bg2">
                    <a:lumMod val="40000"/>
                    <a:lumOff val="60000"/>
                  </a:schemeClr>
                </a:solidFill>
              </a:rPr>
              <a:t>Circinate</a:t>
            </a:r>
            <a:r>
              <a:rPr lang="en-US" sz="1400" b="1" dirty="0">
                <a:solidFill>
                  <a:schemeClr val="bg2">
                    <a:lumMod val="40000"/>
                    <a:lumOff val="60000"/>
                  </a:schemeClr>
                </a:solidFill>
              </a:rPr>
              <a:t> </a:t>
            </a:r>
            <a:r>
              <a:rPr lang="en-US" sz="1400" b="1" dirty="0" err="1">
                <a:solidFill>
                  <a:schemeClr val="bg2">
                    <a:lumMod val="40000"/>
                    <a:lumOff val="60000"/>
                  </a:schemeClr>
                </a:solidFill>
              </a:rPr>
              <a:t>balinitis</a:t>
            </a:r>
            <a:r>
              <a:rPr lang="en-US" sz="1400" b="1" dirty="0">
                <a:solidFill>
                  <a:schemeClr val="bg2">
                    <a:lumMod val="40000"/>
                    <a:lumOff val="60000"/>
                  </a:schemeClr>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7605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solidFill>
                  <a:schemeClr val="bg2">
                    <a:lumMod val="40000"/>
                    <a:lumOff val="60000"/>
                  </a:schemeClr>
                </a:solidFill>
              </a:rPr>
              <a:t>Briefly, what are they? </a:t>
            </a:r>
            <a:endParaRPr lang="en-US" sz="1400" b="1" dirty="0">
              <a:solidFill>
                <a:schemeClr val="bg2">
                  <a:lumMod val="40000"/>
                  <a:lumOff val="60000"/>
                </a:schemeClr>
              </a:solidFill>
            </a:endParaRPr>
          </a:p>
          <a:p>
            <a:r>
              <a:rPr lang="en-US" sz="1400" b="1" dirty="0">
                <a:solidFill>
                  <a:srgbClr val="0000FF"/>
                </a:solidFill>
              </a:rPr>
              <a:t>--</a:t>
            </a:r>
            <a:r>
              <a:rPr lang="en-US" sz="1400" dirty="0" err="1">
                <a:solidFill>
                  <a:srgbClr val="0000FF"/>
                </a:solidFill>
              </a:rPr>
              <a:t>Keratoderma</a:t>
            </a:r>
            <a:r>
              <a:rPr lang="en-US" sz="1400" dirty="0">
                <a:solidFill>
                  <a:srgbClr val="0000FF"/>
                </a:solidFill>
              </a:rPr>
              <a:t> </a:t>
            </a:r>
            <a:r>
              <a:rPr lang="en-US" sz="1400" dirty="0" err="1">
                <a:solidFill>
                  <a:srgbClr val="0000FF"/>
                </a:solidFill>
              </a:rPr>
              <a:t>blenorrhagicum</a:t>
            </a:r>
            <a:r>
              <a:rPr lang="en-US" sz="1400" b="1" dirty="0">
                <a:solidFill>
                  <a:schemeClr val="bg2">
                    <a:lumMod val="40000"/>
                    <a:lumOff val="60000"/>
                  </a:schemeClr>
                </a:solidFill>
              </a:rPr>
              <a:t>: </a:t>
            </a:r>
            <a:r>
              <a:rPr lang="en-US" sz="1400" dirty="0">
                <a:solidFill>
                  <a:schemeClr val="bg2">
                    <a:lumMod val="40000"/>
                    <a:lumOff val="60000"/>
                  </a:schemeClr>
                </a:solidFill>
              </a:rPr>
              <a:t>A scaly red rash of the palms and soles</a:t>
            </a:r>
          </a:p>
          <a:p>
            <a:r>
              <a:rPr lang="en-US" sz="1400" b="1" dirty="0">
                <a:solidFill>
                  <a:srgbClr val="0000FF"/>
                </a:solidFill>
              </a:rPr>
              <a:t>--</a:t>
            </a:r>
            <a:r>
              <a:rPr lang="en-US" sz="1400" dirty="0" err="1">
                <a:solidFill>
                  <a:srgbClr val="0000FF"/>
                </a:solidFill>
              </a:rPr>
              <a:t>Circinate</a:t>
            </a:r>
            <a:r>
              <a:rPr lang="en-US" sz="1400" dirty="0">
                <a:solidFill>
                  <a:srgbClr val="0000FF"/>
                </a:solidFill>
              </a:rPr>
              <a:t> </a:t>
            </a:r>
            <a:r>
              <a:rPr lang="en-US" sz="1400" dirty="0" err="1">
                <a:solidFill>
                  <a:srgbClr val="0000FF"/>
                </a:solidFill>
              </a:rPr>
              <a:t>balinitis</a:t>
            </a:r>
            <a:r>
              <a:rPr lang="en-US" sz="1400" b="1" dirty="0">
                <a:solidFill>
                  <a:schemeClr val="bg2">
                    <a:lumMod val="40000"/>
                    <a:lumOff val="60000"/>
                  </a:schemeClr>
                </a:solidFill>
              </a:rPr>
              <a:t>:</a:t>
            </a:r>
            <a:r>
              <a:rPr lang="en-US" sz="1400" b="1" dirty="0">
                <a:solidFill>
                  <a:srgbClr val="0000FF"/>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98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solidFill>
                  <a:schemeClr val="bg2">
                    <a:lumMod val="40000"/>
                    <a:lumOff val="60000"/>
                  </a:schemeClr>
                </a:solidFill>
              </a:rPr>
              <a:t>A scaly red rash of the palms and soles</a:t>
            </a:r>
          </a:p>
          <a:p>
            <a:r>
              <a:rPr lang="en-US" sz="1400" b="1" dirty="0">
                <a:solidFill>
                  <a:schemeClr val="bg1">
                    <a:lumMod val="50000"/>
                  </a:schemeClr>
                </a:solidFill>
              </a:rPr>
              <a:t>--</a:t>
            </a:r>
            <a:r>
              <a:rPr lang="en-US" sz="1400" dirty="0" err="1">
                <a:solidFill>
                  <a:schemeClr val="bg1">
                    <a:lumMod val="50000"/>
                  </a:schemeClr>
                </a:solidFill>
              </a:rPr>
              <a:t>Circinate</a:t>
            </a:r>
            <a:r>
              <a:rPr lang="en-US" sz="1400" dirty="0">
                <a:solidFill>
                  <a:schemeClr val="bg1">
                    <a:lumMod val="50000"/>
                  </a:schemeClr>
                </a:solidFill>
              </a:rPr>
              <a:t> </a:t>
            </a:r>
            <a:r>
              <a:rPr lang="en-US" sz="1400" dirty="0" err="1">
                <a:solidFill>
                  <a:schemeClr val="bg1">
                    <a:lumMod val="50000"/>
                  </a:schemeClr>
                </a:solidFill>
              </a:rPr>
              <a:t>balinitis</a:t>
            </a:r>
            <a:r>
              <a:rPr lang="en-US" sz="1400" b="1" dirty="0">
                <a:solidFill>
                  <a:schemeClr val="bg1">
                    <a:lumMod val="50000"/>
                  </a:schemeClr>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3490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chemeClr val="bg1">
                    <a:lumMod val="50000"/>
                  </a:schemeClr>
                </a:solidFill>
              </a:rPr>
              <a:t>--</a:t>
            </a:r>
            <a:r>
              <a:rPr lang="en-US" sz="1400" dirty="0" err="1">
                <a:solidFill>
                  <a:schemeClr val="bg1">
                    <a:lumMod val="50000"/>
                  </a:schemeClr>
                </a:solidFill>
              </a:rPr>
              <a:t>Circinate</a:t>
            </a:r>
            <a:r>
              <a:rPr lang="en-US" sz="1400" dirty="0">
                <a:solidFill>
                  <a:schemeClr val="bg1">
                    <a:lumMod val="50000"/>
                  </a:schemeClr>
                </a:solidFill>
              </a:rPr>
              <a:t> </a:t>
            </a:r>
            <a:r>
              <a:rPr lang="en-US" sz="1400" dirty="0" err="1">
                <a:solidFill>
                  <a:schemeClr val="bg1">
                    <a:lumMod val="50000"/>
                  </a:schemeClr>
                </a:solidFill>
              </a:rPr>
              <a:t>balinitis</a:t>
            </a:r>
            <a:r>
              <a:rPr lang="en-US" sz="1400" b="1" dirty="0">
                <a:solidFill>
                  <a:schemeClr val="bg1">
                    <a:lumMod val="50000"/>
                  </a:schemeClr>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2" name="Rectangle 1"/>
          <p:cNvSpPr/>
          <p:nvPr/>
        </p:nvSpPr>
        <p:spPr>
          <a:xfrm>
            <a:off x="4860238" y="5600697"/>
            <a:ext cx="498212" cy="24351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place 1</a:t>
            </a:r>
          </a:p>
        </p:txBody>
      </p:sp>
      <p:sp>
        <p:nvSpPr>
          <p:cNvPr id="42" name="Rectangle 41"/>
          <p:cNvSpPr/>
          <p:nvPr/>
        </p:nvSpPr>
        <p:spPr>
          <a:xfrm>
            <a:off x="5728254" y="5600697"/>
            <a:ext cx="498212" cy="24351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place 2</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4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chemeClr val="bg1">
                    <a:lumMod val="50000"/>
                  </a:schemeClr>
                </a:solidFill>
              </a:rPr>
              <a:t>--</a:t>
            </a:r>
            <a:r>
              <a:rPr lang="en-US" sz="1400" dirty="0" err="1">
                <a:solidFill>
                  <a:schemeClr val="bg1">
                    <a:lumMod val="50000"/>
                  </a:schemeClr>
                </a:solidFill>
              </a:rPr>
              <a:t>Circinate</a:t>
            </a:r>
            <a:r>
              <a:rPr lang="en-US" sz="1400" dirty="0">
                <a:solidFill>
                  <a:schemeClr val="bg1">
                    <a:lumMod val="50000"/>
                  </a:schemeClr>
                </a:solidFill>
              </a:rPr>
              <a:t> </a:t>
            </a:r>
            <a:r>
              <a:rPr lang="en-US" sz="1400" dirty="0" err="1">
                <a:solidFill>
                  <a:schemeClr val="bg1">
                    <a:lumMod val="50000"/>
                  </a:schemeClr>
                </a:solidFill>
              </a:rPr>
              <a:t>balinitis</a:t>
            </a:r>
            <a:r>
              <a:rPr lang="en-US" sz="1400" b="1" dirty="0">
                <a:solidFill>
                  <a:schemeClr val="bg1">
                    <a:lumMod val="50000"/>
                  </a:schemeClr>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5157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9567" y="6040191"/>
            <a:ext cx="5147563" cy="369332"/>
          </a:xfrm>
          <a:prstGeom prst="rect">
            <a:avLst/>
          </a:prstGeom>
          <a:noFill/>
        </p:spPr>
        <p:txBody>
          <a:bodyPr wrap="none" rtlCol="0">
            <a:spAutoFit/>
          </a:bodyPr>
          <a:lstStyle/>
          <a:p>
            <a:r>
              <a:rPr lang="en-US" dirty="0"/>
              <a:t>Reactive arthritis: Keratoderma </a:t>
            </a:r>
            <a:r>
              <a:rPr lang="en-US" dirty="0" err="1"/>
              <a:t>blennorrhagicum</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1088"/>
          <a:stretch/>
        </p:blipFill>
        <p:spPr>
          <a:xfrm>
            <a:off x="300285" y="1416676"/>
            <a:ext cx="3725127" cy="40998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441" y="1844193"/>
            <a:ext cx="4668455" cy="3244807"/>
          </a:xfrm>
          <a:prstGeom prst="rect">
            <a:avLst/>
          </a:prstGeom>
        </p:spPr>
      </p:pic>
    </p:spTree>
    <p:extLst>
      <p:ext uri="{BB962C8B-B14F-4D97-AF65-F5344CB8AC3E}">
        <p14:creationId xmlns:p14="http://schemas.microsoft.com/office/powerpoint/2010/main" val="2417700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rgbClr val="0000FF"/>
                </a:solidFill>
              </a:rPr>
              <a:t>--</a:t>
            </a:r>
            <a:r>
              <a:rPr lang="en-US" sz="1400" b="1" dirty="0" err="1">
                <a:solidFill>
                  <a:srgbClr val="0000FF"/>
                </a:solidFill>
              </a:rPr>
              <a:t>Circinate</a:t>
            </a:r>
            <a:r>
              <a:rPr lang="en-US" sz="1400" b="1" dirty="0">
                <a:solidFill>
                  <a:srgbClr val="0000FF"/>
                </a:solidFill>
              </a:rPr>
              <a:t> </a:t>
            </a:r>
            <a:r>
              <a:rPr lang="en-US" sz="1400" b="1" dirty="0" err="1">
                <a:solidFill>
                  <a:srgbClr val="0000FF"/>
                </a:solidFill>
              </a:rPr>
              <a:t>balinitis</a:t>
            </a:r>
            <a:r>
              <a:rPr lang="en-US" sz="1400" b="1" dirty="0">
                <a:solidFill>
                  <a:srgbClr val="0000FF"/>
                </a:solidFill>
              </a:rPr>
              <a:t>: </a:t>
            </a:r>
            <a:r>
              <a:rPr lang="en-US" sz="1400" dirty="0">
                <a:solidFill>
                  <a:schemeClr val="bg2">
                    <a:lumMod val="40000"/>
                    <a:lumOff val="60000"/>
                  </a:schemeClr>
                </a:solidFill>
              </a:rPr>
              <a:t>A scaly red rash that encircles the distal aspect of the penis</a:t>
            </a:r>
            <a:endParaRPr lang="en-US" sz="1400" b="1" dirty="0">
              <a:solidFill>
                <a:schemeClr val="bg2">
                  <a:lumMod val="40000"/>
                  <a:lumOff val="60000"/>
                </a:schemeClr>
              </a:solidFill>
            </a:endParaRPr>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149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rgbClr val="0000FF"/>
                </a:solidFill>
              </a:rPr>
              <a:t>--</a:t>
            </a:r>
            <a:r>
              <a:rPr lang="en-US" sz="1400" b="1" dirty="0" err="1">
                <a:solidFill>
                  <a:srgbClr val="0000FF"/>
                </a:solidFill>
              </a:rPr>
              <a:t>Circinate</a:t>
            </a:r>
            <a:r>
              <a:rPr lang="en-US" sz="1400" b="1" dirty="0">
                <a:solidFill>
                  <a:srgbClr val="0000FF"/>
                </a:solidFill>
              </a:rPr>
              <a:t> </a:t>
            </a:r>
            <a:r>
              <a:rPr lang="en-US" sz="1400" b="1" dirty="0" err="1">
                <a:solidFill>
                  <a:srgbClr val="0000FF"/>
                </a:solidFill>
              </a:rPr>
              <a:t>balinitis</a:t>
            </a:r>
            <a:r>
              <a:rPr lang="en-US" sz="1400" b="1" dirty="0">
                <a:solidFill>
                  <a:srgbClr val="0000FF"/>
                </a:solidFill>
              </a:rPr>
              <a:t>: </a:t>
            </a:r>
            <a:r>
              <a:rPr lang="en-US" sz="1400" dirty="0"/>
              <a:t>A scaly red rash that encircles the distal aspect of the  penis</a:t>
            </a:r>
            <a:endParaRPr lang="en-US" sz="1400" b="1" dirty="0"/>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Rectangle 41"/>
          <p:cNvSpPr/>
          <p:nvPr/>
        </p:nvSpPr>
        <p:spPr>
          <a:xfrm>
            <a:off x="6272364" y="5817704"/>
            <a:ext cx="595575" cy="22103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place 3</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7241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rgbClr val="0000FF"/>
                </a:solidFill>
              </a:rPr>
              <a:t>--</a:t>
            </a:r>
            <a:r>
              <a:rPr lang="en-US" sz="1400" b="1" dirty="0" err="1">
                <a:solidFill>
                  <a:srgbClr val="0000FF"/>
                </a:solidFill>
              </a:rPr>
              <a:t>Circinate</a:t>
            </a:r>
            <a:r>
              <a:rPr lang="en-US" sz="1400" b="1" dirty="0">
                <a:solidFill>
                  <a:srgbClr val="0000FF"/>
                </a:solidFill>
              </a:rPr>
              <a:t> </a:t>
            </a:r>
            <a:r>
              <a:rPr lang="en-US" sz="1400" b="1" dirty="0" err="1">
                <a:solidFill>
                  <a:srgbClr val="0000FF"/>
                </a:solidFill>
              </a:rPr>
              <a:t>balinitis</a:t>
            </a:r>
            <a:r>
              <a:rPr lang="en-US" sz="1400" b="1" dirty="0">
                <a:solidFill>
                  <a:srgbClr val="0000FF"/>
                </a:solidFill>
              </a:rPr>
              <a:t>: </a:t>
            </a:r>
            <a:r>
              <a:rPr lang="en-US" sz="1400" dirty="0"/>
              <a:t>A scaly red rash that encircles the distal aspect of the penis</a:t>
            </a:r>
            <a:endParaRPr lang="en-US" sz="1400" b="1" dirty="0"/>
          </a:p>
          <a:p>
            <a:endParaRPr lang="en-US" sz="1400" b="1" dirty="0">
              <a:solidFill>
                <a:srgbClr val="0000FF"/>
              </a:solidFill>
            </a:endParaRPr>
          </a:p>
          <a:p>
            <a:r>
              <a:rPr lang="en-US" sz="1400" i="1" dirty="0">
                <a:solidFill>
                  <a:schemeClr val="bg2">
                    <a:lumMod val="40000"/>
                    <a:lumOff val="60000"/>
                  </a:schemeClr>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42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5830" y="5962916"/>
            <a:ext cx="3852337" cy="369332"/>
          </a:xfrm>
          <a:prstGeom prst="rect">
            <a:avLst/>
          </a:prstGeom>
          <a:noFill/>
        </p:spPr>
        <p:txBody>
          <a:bodyPr wrap="none" rtlCol="0">
            <a:spAutoFit/>
          </a:bodyPr>
          <a:lstStyle/>
          <a:p>
            <a:r>
              <a:rPr lang="en-US" dirty="0"/>
              <a:t>Reactive arthritis: </a:t>
            </a:r>
            <a:r>
              <a:rPr lang="en-US" dirty="0" err="1"/>
              <a:t>Circinate</a:t>
            </a:r>
            <a:r>
              <a:rPr lang="en-US" dirty="0"/>
              <a:t> balanitis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64" y="3183"/>
            <a:ext cx="3616271" cy="5512231"/>
          </a:xfrm>
          <a:prstGeom prst="rect">
            <a:avLst/>
          </a:prstGeom>
        </p:spPr>
      </p:pic>
    </p:spTree>
    <p:extLst>
      <p:ext uri="{BB962C8B-B14F-4D97-AF65-F5344CB8AC3E}">
        <p14:creationId xmlns:p14="http://schemas.microsoft.com/office/powerpoint/2010/main" val="227146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847" y="1135058"/>
            <a:ext cx="6758305" cy="4587883"/>
          </a:xfrm>
          <a:prstGeom prst="rect">
            <a:avLst/>
          </a:prstGeom>
        </p:spPr>
      </p:pic>
      <p:sp>
        <p:nvSpPr>
          <p:cNvPr id="3" name="TextBox 2">
            <a:extLst>
              <a:ext uri="{FF2B5EF4-FFF2-40B4-BE49-F238E27FC236}">
                <a16:creationId xmlns:a16="http://schemas.microsoft.com/office/drawing/2014/main" id="{7D72C68D-7D25-4BF7-93CC-027760DDE784}"/>
              </a:ext>
            </a:extLst>
          </p:cNvPr>
          <p:cNvSpPr txBox="1"/>
          <p:nvPr/>
        </p:nvSpPr>
        <p:spPr>
          <a:xfrm>
            <a:off x="3505040" y="6167718"/>
            <a:ext cx="2133918" cy="369332"/>
          </a:xfrm>
          <a:prstGeom prst="rect">
            <a:avLst/>
          </a:prstGeom>
          <a:noFill/>
        </p:spPr>
        <p:txBody>
          <a:bodyPr wrap="none" rtlCol="0">
            <a:spAutoFit/>
          </a:bodyPr>
          <a:lstStyle/>
          <a:p>
            <a:pPr algn="ctr"/>
            <a:r>
              <a:rPr lang="en-US" dirty="0"/>
              <a:t>Granulomatous KP</a:t>
            </a:r>
          </a:p>
        </p:txBody>
      </p:sp>
    </p:spTree>
    <p:extLst>
      <p:ext uri="{BB962C8B-B14F-4D97-AF65-F5344CB8AC3E}">
        <p14:creationId xmlns:p14="http://schemas.microsoft.com/office/powerpoint/2010/main" val="19551156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3" name="TextBox 52"/>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rgbClr val="0000FF"/>
                </a:solidFill>
              </a:rPr>
              <a:t>--</a:t>
            </a:r>
            <a:r>
              <a:rPr lang="en-US" sz="1400" b="1" dirty="0" err="1">
                <a:solidFill>
                  <a:srgbClr val="0000FF"/>
                </a:solidFill>
              </a:rPr>
              <a:t>Circinate</a:t>
            </a:r>
            <a:r>
              <a:rPr lang="en-US" sz="1400" b="1" dirty="0">
                <a:solidFill>
                  <a:srgbClr val="0000FF"/>
                </a:solidFill>
              </a:rPr>
              <a:t> </a:t>
            </a:r>
            <a:r>
              <a:rPr lang="en-US" sz="1400" b="1" dirty="0" err="1">
                <a:solidFill>
                  <a:srgbClr val="0000FF"/>
                </a:solidFill>
              </a:rPr>
              <a:t>balinitis</a:t>
            </a:r>
            <a:r>
              <a:rPr lang="en-US" sz="1400" b="1" dirty="0">
                <a:solidFill>
                  <a:srgbClr val="0000FF"/>
                </a:solidFill>
              </a:rPr>
              <a:t>: </a:t>
            </a:r>
            <a:r>
              <a:rPr lang="en-US" sz="1400" dirty="0"/>
              <a:t>A scaly red rash that encircles the distal aspect of the penis</a:t>
            </a:r>
            <a:endParaRPr lang="en-US" sz="1400" b="1" dirty="0"/>
          </a:p>
          <a:p>
            <a:endParaRPr lang="en-US" sz="1400" b="1" dirty="0">
              <a:solidFill>
                <a:srgbClr val="0000FF"/>
              </a:solidFill>
            </a:endParaRPr>
          </a:p>
          <a:p>
            <a:r>
              <a:rPr lang="en-US" sz="1400" i="1" dirty="0">
                <a:solidFill>
                  <a:srgbClr val="0000FF"/>
                </a:solidFill>
              </a:rPr>
              <a:t>A mucus membrane lesion is also common. What is it?</a:t>
            </a:r>
          </a:p>
          <a:p>
            <a:r>
              <a:rPr lang="en-US" sz="1400" b="1" dirty="0">
                <a:solidFill>
                  <a:schemeClr val="bg2">
                    <a:lumMod val="40000"/>
                    <a:lumOff val="60000"/>
                  </a:schemeClr>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647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9" name="TextBox 58"/>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In addition to the triad, </a:t>
            </a:r>
            <a:r>
              <a:rPr lang="en-US" sz="1400" i="1" dirty="0" err="1">
                <a:solidFill>
                  <a:srgbClr val="0000FF"/>
                </a:solidFill>
              </a:rPr>
              <a:t>ReA</a:t>
            </a:r>
            <a:r>
              <a:rPr lang="en-US" sz="1400" i="1" dirty="0">
                <a:solidFill>
                  <a:srgbClr val="0000FF"/>
                </a:solidFill>
              </a:rPr>
              <a:t> is characterized by two classic skin findings, which are…? </a:t>
            </a:r>
            <a:r>
              <a:rPr lang="en-US" sz="1400" i="1" dirty="0"/>
              <a:t>Briefly, what are they? </a:t>
            </a:r>
            <a:endParaRPr lang="en-US" sz="1400" b="1" dirty="0"/>
          </a:p>
          <a:p>
            <a:r>
              <a:rPr lang="en-US" sz="1400" b="1" dirty="0">
                <a:solidFill>
                  <a:srgbClr val="0000FF"/>
                </a:solidFill>
              </a:rPr>
              <a:t>--</a:t>
            </a:r>
            <a:r>
              <a:rPr lang="en-US" sz="1400" b="1" dirty="0" err="1">
                <a:solidFill>
                  <a:srgbClr val="0000FF"/>
                </a:solidFill>
              </a:rPr>
              <a:t>Keratoderma</a:t>
            </a:r>
            <a:r>
              <a:rPr lang="en-US" sz="1400" b="1" dirty="0">
                <a:solidFill>
                  <a:srgbClr val="0000FF"/>
                </a:solidFill>
              </a:rPr>
              <a:t> </a:t>
            </a:r>
            <a:r>
              <a:rPr lang="en-US" sz="1400" b="1" dirty="0" err="1">
                <a:solidFill>
                  <a:srgbClr val="0000FF"/>
                </a:solidFill>
              </a:rPr>
              <a:t>blenorrhagicum</a:t>
            </a:r>
            <a:r>
              <a:rPr lang="en-US" sz="1400" b="1" dirty="0">
                <a:solidFill>
                  <a:srgbClr val="0000FF"/>
                </a:solidFill>
              </a:rPr>
              <a:t>: </a:t>
            </a:r>
            <a:r>
              <a:rPr lang="en-US" sz="1400" dirty="0"/>
              <a:t>A scaly red rash of the palms and soles</a:t>
            </a:r>
          </a:p>
          <a:p>
            <a:r>
              <a:rPr lang="en-US" sz="1400" b="1" dirty="0">
                <a:solidFill>
                  <a:srgbClr val="0000FF"/>
                </a:solidFill>
              </a:rPr>
              <a:t>--</a:t>
            </a:r>
            <a:r>
              <a:rPr lang="en-US" sz="1400" b="1" dirty="0" err="1">
                <a:solidFill>
                  <a:srgbClr val="0000FF"/>
                </a:solidFill>
              </a:rPr>
              <a:t>Circinate</a:t>
            </a:r>
            <a:r>
              <a:rPr lang="en-US" sz="1400" b="1" dirty="0">
                <a:solidFill>
                  <a:srgbClr val="0000FF"/>
                </a:solidFill>
              </a:rPr>
              <a:t> </a:t>
            </a:r>
            <a:r>
              <a:rPr lang="en-US" sz="1400" b="1" dirty="0" err="1">
                <a:solidFill>
                  <a:srgbClr val="0000FF"/>
                </a:solidFill>
              </a:rPr>
              <a:t>balinitis</a:t>
            </a:r>
            <a:r>
              <a:rPr lang="en-US" sz="1400" b="1" dirty="0">
                <a:solidFill>
                  <a:srgbClr val="0000FF"/>
                </a:solidFill>
              </a:rPr>
              <a:t>: </a:t>
            </a:r>
            <a:r>
              <a:rPr lang="en-US" sz="1400" dirty="0"/>
              <a:t>A scaly red rash that encircles the distal aspect of the penis</a:t>
            </a:r>
            <a:endParaRPr lang="en-US" sz="1400" b="1" dirty="0"/>
          </a:p>
          <a:p>
            <a:endParaRPr lang="en-US" sz="1400" b="1" dirty="0">
              <a:solidFill>
                <a:srgbClr val="0000FF"/>
              </a:solidFill>
            </a:endParaRPr>
          </a:p>
          <a:p>
            <a:r>
              <a:rPr lang="en-US" sz="1400" i="1" dirty="0">
                <a:solidFill>
                  <a:srgbClr val="0000FF"/>
                </a:solidFill>
              </a:rPr>
              <a:t>A mucus membrane lesion is also common. What is it?</a:t>
            </a:r>
          </a:p>
          <a:p>
            <a:r>
              <a:rPr lang="en-US" sz="1400" b="1" dirty="0">
                <a:solidFill>
                  <a:srgbClr val="0000FF"/>
                </a:solidFill>
              </a:rPr>
              <a:t>Oral ulcers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447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290" y="1162131"/>
            <a:ext cx="5413419" cy="4533738"/>
          </a:xfrm>
          <a:prstGeom prst="rect">
            <a:avLst/>
          </a:prstGeom>
        </p:spPr>
      </p:pic>
      <p:sp>
        <p:nvSpPr>
          <p:cNvPr id="3" name="TextBox 2">
            <a:extLst>
              <a:ext uri="{FF2B5EF4-FFF2-40B4-BE49-F238E27FC236}">
                <a16:creationId xmlns:a16="http://schemas.microsoft.com/office/drawing/2014/main" id="{98F781F3-2622-4897-83F4-A34466CC45F7}"/>
              </a:ext>
            </a:extLst>
          </p:cNvPr>
          <p:cNvSpPr txBox="1"/>
          <p:nvPr/>
        </p:nvSpPr>
        <p:spPr>
          <a:xfrm>
            <a:off x="2998492" y="5962916"/>
            <a:ext cx="3147016" cy="369332"/>
          </a:xfrm>
          <a:prstGeom prst="rect">
            <a:avLst/>
          </a:prstGeom>
          <a:noFill/>
        </p:spPr>
        <p:txBody>
          <a:bodyPr wrap="none" rtlCol="0">
            <a:spAutoFit/>
          </a:bodyPr>
          <a:lstStyle/>
          <a:p>
            <a:pPr algn="ctr"/>
            <a:r>
              <a:rPr lang="en-US" dirty="0"/>
              <a:t>Reactive arthritis: Oral ulcers</a:t>
            </a:r>
          </a:p>
        </p:txBody>
      </p:sp>
    </p:spTree>
    <p:extLst>
      <p:ext uri="{BB962C8B-B14F-4D97-AF65-F5344CB8AC3E}">
        <p14:creationId xmlns:p14="http://schemas.microsoft.com/office/powerpoint/2010/main" val="11705715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9" name="TextBox 58"/>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chemeClr val="bg1">
                    <a:lumMod val="50000"/>
                  </a:schemeClr>
                </a:solidFill>
              </a:rPr>
              <a:t>In addition to the triad, </a:t>
            </a:r>
            <a:r>
              <a:rPr lang="en-US" sz="1400" i="1" dirty="0" err="1">
                <a:solidFill>
                  <a:schemeClr val="bg1">
                    <a:lumMod val="50000"/>
                  </a:schemeClr>
                </a:solidFill>
              </a:rPr>
              <a:t>ReA</a:t>
            </a:r>
            <a:r>
              <a:rPr lang="en-US" sz="1400" i="1" dirty="0">
                <a:solidFill>
                  <a:schemeClr val="bg1">
                    <a:lumMod val="50000"/>
                  </a:schemeClr>
                </a:solidFill>
              </a:rPr>
              <a:t> is characterized by two classic skin findings, which are…? Briefly, what are they? </a:t>
            </a:r>
            <a:endParaRPr lang="en-US" sz="1400" b="1" dirty="0">
              <a:solidFill>
                <a:schemeClr val="bg1">
                  <a:lumMod val="50000"/>
                </a:schemeClr>
              </a:solidFill>
            </a:endParaRPr>
          </a:p>
          <a:p>
            <a:r>
              <a:rPr lang="en-US" sz="1400" b="1" dirty="0">
                <a:solidFill>
                  <a:schemeClr val="bg1">
                    <a:lumMod val="50000"/>
                  </a:schemeClr>
                </a:solidFill>
              </a:rPr>
              <a:t>--</a:t>
            </a:r>
            <a:r>
              <a:rPr lang="en-US" sz="1400" b="1" dirty="0" err="1">
                <a:solidFill>
                  <a:schemeClr val="bg1">
                    <a:lumMod val="50000"/>
                  </a:schemeClr>
                </a:solidFill>
              </a:rPr>
              <a:t>Keratoderma</a:t>
            </a:r>
            <a:r>
              <a:rPr lang="en-US" sz="1400" b="1" dirty="0">
                <a:solidFill>
                  <a:schemeClr val="bg1">
                    <a:lumMod val="50000"/>
                  </a:schemeClr>
                </a:solidFill>
              </a:rPr>
              <a:t> </a:t>
            </a:r>
            <a:r>
              <a:rPr lang="en-US" sz="1400" b="1" dirty="0" err="1">
                <a:solidFill>
                  <a:schemeClr val="bg1">
                    <a:lumMod val="50000"/>
                  </a:schemeClr>
                </a:solidFill>
              </a:rPr>
              <a:t>blenorrhagicum</a:t>
            </a:r>
            <a:r>
              <a:rPr lang="en-US" sz="1400" b="1" dirty="0">
                <a:solidFill>
                  <a:schemeClr val="bg1">
                    <a:lumMod val="50000"/>
                  </a:schemeClr>
                </a:solidFill>
              </a:rPr>
              <a:t>: </a:t>
            </a:r>
            <a:r>
              <a:rPr lang="en-US" sz="1400" dirty="0">
                <a:solidFill>
                  <a:schemeClr val="bg1">
                    <a:lumMod val="50000"/>
                  </a:schemeClr>
                </a:solidFill>
              </a:rPr>
              <a:t>A scaly red rash of the palms and soles</a:t>
            </a:r>
          </a:p>
          <a:p>
            <a:r>
              <a:rPr lang="en-US" sz="1400" b="1" dirty="0">
                <a:solidFill>
                  <a:schemeClr val="bg1">
                    <a:lumMod val="50000"/>
                  </a:schemeClr>
                </a:solidFill>
              </a:rPr>
              <a:t>--</a:t>
            </a:r>
            <a:r>
              <a:rPr lang="en-US" sz="1400" b="1" dirty="0" err="1">
                <a:solidFill>
                  <a:schemeClr val="bg1">
                    <a:lumMod val="50000"/>
                  </a:schemeClr>
                </a:solidFill>
              </a:rPr>
              <a:t>Circinate</a:t>
            </a:r>
            <a:r>
              <a:rPr lang="en-US" sz="1400" b="1" dirty="0">
                <a:solidFill>
                  <a:schemeClr val="bg1">
                    <a:lumMod val="50000"/>
                  </a:schemeClr>
                </a:solidFill>
              </a:rPr>
              <a:t> </a:t>
            </a:r>
            <a:r>
              <a:rPr lang="en-US" sz="1400" b="1" dirty="0" err="1">
                <a:solidFill>
                  <a:schemeClr val="bg1">
                    <a:lumMod val="50000"/>
                  </a:schemeClr>
                </a:solidFill>
              </a:rPr>
              <a:t>balinitis</a:t>
            </a:r>
            <a:r>
              <a:rPr lang="en-US" sz="1400" b="1" dirty="0">
                <a:solidFill>
                  <a:schemeClr val="bg1">
                    <a:lumMod val="50000"/>
                  </a:schemeClr>
                </a:solidFill>
              </a:rPr>
              <a:t>: </a:t>
            </a:r>
            <a:r>
              <a:rPr lang="en-US" sz="1400" dirty="0">
                <a:solidFill>
                  <a:schemeClr val="bg1">
                    <a:lumMod val="50000"/>
                  </a:schemeClr>
                </a:solidFill>
              </a:rPr>
              <a:t>A scaly red rash that encircles the distal aspect of the penis</a:t>
            </a:r>
            <a:endParaRPr lang="en-US" sz="1400" b="1" dirty="0">
              <a:solidFill>
                <a:schemeClr val="bg1">
                  <a:lumMod val="50000"/>
                </a:schemeClr>
              </a:solidFill>
            </a:endParaRPr>
          </a:p>
          <a:p>
            <a:endParaRPr lang="en-US" sz="1400" b="1" dirty="0">
              <a:solidFill>
                <a:schemeClr val="bg1">
                  <a:lumMod val="50000"/>
                </a:schemeClr>
              </a:solidFill>
            </a:endParaRPr>
          </a:p>
          <a:p>
            <a:r>
              <a:rPr lang="en-US" sz="1400" i="1" dirty="0">
                <a:solidFill>
                  <a:schemeClr val="bg1">
                    <a:lumMod val="50000"/>
                  </a:schemeClr>
                </a:solidFill>
              </a:rPr>
              <a:t>A mucus membrane lesion is also common. What is it?</a:t>
            </a:r>
          </a:p>
          <a:p>
            <a:r>
              <a:rPr lang="en-US" sz="1400" b="1" dirty="0">
                <a:solidFill>
                  <a:srgbClr val="0000FF"/>
                </a:solidFill>
              </a:rPr>
              <a:t>Oral ulcers</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8B5C65F-D4C9-4138-9FEC-A0C469610AC4}"/>
              </a:ext>
            </a:extLst>
          </p:cNvPr>
          <p:cNvSpPr/>
          <p:nvPr/>
        </p:nvSpPr>
        <p:spPr>
          <a:xfrm>
            <a:off x="230297" y="6344476"/>
            <a:ext cx="1151245"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6FD675D-6E3F-4F15-A571-C0B9B487C500}"/>
              </a:ext>
            </a:extLst>
          </p:cNvPr>
          <p:cNvSpPr txBox="1"/>
          <p:nvPr/>
        </p:nvSpPr>
        <p:spPr>
          <a:xfrm>
            <a:off x="1419143" y="6434578"/>
            <a:ext cx="4054315" cy="307777"/>
          </a:xfrm>
          <a:prstGeom prst="rect">
            <a:avLst/>
          </a:prstGeom>
          <a:solidFill>
            <a:srgbClr val="FFFF00"/>
          </a:solidFill>
        </p:spPr>
        <p:txBody>
          <a:bodyPr wrap="none" rtlCol="0">
            <a:spAutoFit/>
          </a:bodyPr>
          <a:lstStyle/>
          <a:p>
            <a:r>
              <a:rPr lang="en-US" sz="1400" dirty="0">
                <a:solidFill>
                  <a:srgbClr val="0000FF"/>
                </a:solidFill>
              </a:rPr>
              <a:t>Are the oral ulcers painful, or painless? </a:t>
            </a:r>
            <a:r>
              <a:rPr lang="en-US" sz="1400" b="1" dirty="0">
                <a:solidFill>
                  <a:srgbClr val="FFFF00"/>
                </a:solidFill>
              </a:rPr>
              <a:t>Painless</a:t>
            </a:r>
          </a:p>
        </p:txBody>
      </p:sp>
    </p:spTree>
    <p:extLst>
      <p:ext uri="{BB962C8B-B14F-4D97-AF65-F5344CB8AC3E}">
        <p14:creationId xmlns:p14="http://schemas.microsoft.com/office/powerpoint/2010/main" val="4868937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By what other name is </a:t>
            </a:r>
            <a:r>
              <a:rPr lang="en-US" sz="1400" i="1" dirty="0" err="1">
                <a:solidFill>
                  <a:srgbClr val="0000FF"/>
                </a:solidFill>
              </a:rPr>
              <a:t>ReA</a:t>
            </a:r>
            <a:r>
              <a:rPr lang="en-US" sz="1400" i="1" dirty="0">
                <a:solidFill>
                  <a:srgbClr val="0000FF"/>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9" name="TextBox 58"/>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chemeClr val="bg1">
                    <a:lumMod val="50000"/>
                  </a:schemeClr>
                </a:solidFill>
              </a:rPr>
              <a:t>In addition to the triad, </a:t>
            </a:r>
            <a:r>
              <a:rPr lang="en-US" sz="1400" i="1" dirty="0" err="1">
                <a:solidFill>
                  <a:schemeClr val="bg1">
                    <a:lumMod val="50000"/>
                  </a:schemeClr>
                </a:solidFill>
              </a:rPr>
              <a:t>ReA</a:t>
            </a:r>
            <a:r>
              <a:rPr lang="en-US" sz="1400" i="1" dirty="0">
                <a:solidFill>
                  <a:schemeClr val="bg1">
                    <a:lumMod val="50000"/>
                  </a:schemeClr>
                </a:solidFill>
              </a:rPr>
              <a:t> is characterized by two classic skin findings, which are…? Briefly, what are they? </a:t>
            </a:r>
            <a:endParaRPr lang="en-US" sz="1400" b="1" dirty="0">
              <a:solidFill>
                <a:schemeClr val="bg1">
                  <a:lumMod val="50000"/>
                </a:schemeClr>
              </a:solidFill>
            </a:endParaRPr>
          </a:p>
          <a:p>
            <a:r>
              <a:rPr lang="en-US" sz="1400" b="1" dirty="0">
                <a:solidFill>
                  <a:schemeClr val="bg1">
                    <a:lumMod val="50000"/>
                  </a:schemeClr>
                </a:solidFill>
              </a:rPr>
              <a:t>--</a:t>
            </a:r>
            <a:r>
              <a:rPr lang="en-US" sz="1400" b="1" dirty="0" err="1">
                <a:solidFill>
                  <a:schemeClr val="bg1">
                    <a:lumMod val="50000"/>
                  </a:schemeClr>
                </a:solidFill>
              </a:rPr>
              <a:t>Keratoderma</a:t>
            </a:r>
            <a:r>
              <a:rPr lang="en-US" sz="1400" b="1" dirty="0">
                <a:solidFill>
                  <a:schemeClr val="bg1">
                    <a:lumMod val="50000"/>
                  </a:schemeClr>
                </a:solidFill>
              </a:rPr>
              <a:t> </a:t>
            </a:r>
            <a:r>
              <a:rPr lang="en-US" sz="1400" b="1" dirty="0" err="1">
                <a:solidFill>
                  <a:schemeClr val="bg1">
                    <a:lumMod val="50000"/>
                  </a:schemeClr>
                </a:solidFill>
              </a:rPr>
              <a:t>blenorrhagicum</a:t>
            </a:r>
            <a:r>
              <a:rPr lang="en-US" sz="1400" b="1" dirty="0">
                <a:solidFill>
                  <a:schemeClr val="bg1">
                    <a:lumMod val="50000"/>
                  </a:schemeClr>
                </a:solidFill>
              </a:rPr>
              <a:t>: </a:t>
            </a:r>
            <a:r>
              <a:rPr lang="en-US" sz="1400" dirty="0">
                <a:solidFill>
                  <a:schemeClr val="bg1">
                    <a:lumMod val="50000"/>
                  </a:schemeClr>
                </a:solidFill>
              </a:rPr>
              <a:t>A scaly red rash of the palms and soles</a:t>
            </a:r>
          </a:p>
          <a:p>
            <a:r>
              <a:rPr lang="en-US" sz="1400" b="1" dirty="0">
                <a:solidFill>
                  <a:schemeClr val="bg1">
                    <a:lumMod val="50000"/>
                  </a:schemeClr>
                </a:solidFill>
              </a:rPr>
              <a:t>--</a:t>
            </a:r>
            <a:r>
              <a:rPr lang="en-US" sz="1400" b="1" dirty="0" err="1">
                <a:solidFill>
                  <a:schemeClr val="bg1">
                    <a:lumMod val="50000"/>
                  </a:schemeClr>
                </a:solidFill>
              </a:rPr>
              <a:t>Circinate</a:t>
            </a:r>
            <a:r>
              <a:rPr lang="en-US" sz="1400" b="1" dirty="0">
                <a:solidFill>
                  <a:schemeClr val="bg1">
                    <a:lumMod val="50000"/>
                  </a:schemeClr>
                </a:solidFill>
              </a:rPr>
              <a:t> </a:t>
            </a:r>
            <a:r>
              <a:rPr lang="en-US" sz="1400" b="1" dirty="0" err="1">
                <a:solidFill>
                  <a:schemeClr val="bg1">
                    <a:lumMod val="50000"/>
                  </a:schemeClr>
                </a:solidFill>
              </a:rPr>
              <a:t>balinitis</a:t>
            </a:r>
            <a:r>
              <a:rPr lang="en-US" sz="1400" b="1" dirty="0">
                <a:solidFill>
                  <a:schemeClr val="bg1">
                    <a:lumMod val="50000"/>
                  </a:schemeClr>
                </a:solidFill>
              </a:rPr>
              <a:t>: </a:t>
            </a:r>
            <a:r>
              <a:rPr lang="en-US" sz="1400" dirty="0">
                <a:solidFill>
                  <a:schemeClr val="bg1">
                    <a:lumMod val="50000"/>
                  </a:schemeClr>
                </a:solidFill>
              </a:rPr>
              <a:t>A scaly red rash that encircles the distal aspect of the penis</a:t>
            </a:r>
            <a:endParaRPr lang="en-US" sz="1400" b="1" dirty="0">
              <a:solidFill>
                <a:schemeClr val="bg1">
                  <a:lumMod val="50000"/>
                </a:schemeClr>
              </a:solidFill>
            </a:endParaRPr>
          </a:p>
          <a:p>
            <a:endParaRPr lang="en-US" sz="1400" b="1" dirty="0">
              <a:solidFill>
                <a:schemeClr val="bg1">
                  <a:lumMod val="50000"/>
                </a:schemeClr>
              </a:solidFill>
            </a:endParaRPr>
          </a:p>
          <a:p>
            <a:r>
              <a:rPr lang="en-US" sz="1400" i="1" dirty="0">
                <a:solidFill>
                  <a:schemeClr val="bg1">
                    <a:lumMod val="50000"/>
                  </a:schemeClr>
                </a:solidFill>
              </a:rPr>
              <a:t>A mucus membrane lesion is also common. What is it?</a:t>
            </a:r>
          </a:p>
          <a:p>
            <a:r>
              <a:rPr lang="en-US" sz="1400" b="1" dirty="0">
                <a:solidFill>
                  <a:srgbClr val="0000FF"/>
                </a:solidFill>
              </a:rPr>
              <a:t>Oral ulcers</a:t>
            </a:r>
          </a:p>
        </p:txBody>
      </p:sp>
      <p:sp>
        <p:nvSpPr>
          <p:cNvPr id="42" name="Oval 41"/>
          <p:cNvSpPr/>
          <p:nvPr/>
        </p:nvSpPr>
        <p:spPr>
          <a:xfrm>
            <a:off x="230297" y="6344476"/>
            <a:ext cx="1151245"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419143" y="6434578"/>
            <a:ext cx="4054315" cy="307777"/>
          </a:xfrm>
          <a:prstGeom prst="rect">
            <a:avLst/>
          </a:prstGeom>
          <a:solidFill>
            <a:srgbClr val="FFFF00"/>
          </a:solidFill>
        </p:spPr>
        <p:txBody>
          <a:bodyPr wrap="none" rtlCol="0">
            <a:spAutoFit/>
          </a:bodyPr>
          <a:lstStyle/>
          <a:p>
            <a:r>
              <a:rPr lang="en-US" sz="1400" dirty="0">
                <a:solidFill>
                  <a:srgbClr val="0000FF"/>
                </a:solidFill>
              </a:rPr>
              <a:t>Are the oral ulcers painful, or painless? </a:t>
            </a:r>
            <a:r>
              <a:rPr lang="en-US" sz="1400" b="1" dirty="0">
                <a:solidFill>
                  <a:srgbClr val="0000FF"/>
                </a:solidFill>
              </a:rPr>
              <a:t>Painless</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937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By what other name is </a:t>
            </a:r>
            <a:r>
              <a:rPr lang="en-US" sz="1400" i="1" dirty="0" err="1">
                <a:solidFill>
                  <a:schemeClr val="bg1">
                    <a:lumMod val="65000"/>
                  </a:schemeClr>
                </a:solidFill>
              </a:rPr>
              <a:t>ReA</a:t>
            </a:r>
            <a:r>
              <a:rPr lang="en-US" sz="1400" i="1" dirty="0">
                <a:solidFill>
                  <a:schemeClr val="bg1">
                    <a:lumMod val="65000"/>
                  </a:schemeClr>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9" name="TextBox 58"/>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chemeClr val="bg1">
                    <a:lumMod val="50000"/>
                  </a:schemeClr>
                </a:solidFill>
              </a:rPr>
              <a:t>In addition to the triad, </a:t>
            </a:r>
            <a:r>
              <a:rPr lang="en-US" sz="1400" i="1" dirty="0" err="1">
                <a:solidFill>
                  <a:schemeClr val="bg1">
                    <a:lumMod val="50000"/>
                  </a:schemeClr>
                </a:solidFill>
              </a:rPr>
              <a:t>ReA</a:t>
            </a:r>
            <a:r>
              <a:rPr lang="en-US" sz="1400" i="1" dirty="0">
                <a:solidFill>
                  <a:schemeClr val="bg1">
                    <a:lumMod val="50000"/>
                  </a:schemeClr>
                </a:solidFill>
              </a:rPr>
              <a:t> is characterized by two classic skin findings, which are…? Briefly, what are they? </a:t>
            </a:r>
            <a:endParaRPr lang="en-US" sz="1400" b="1" dirty="0">
              <a:solidFill>
                <a:schemeClr val="bg1">
                  <a:lumMod val="50000"/>
                </a:schemeClr>
              </a:solidFill>
            </a:endParaRPr>
          </a:p>
          <a:p>
            <a:r>
              <a:rPr lang="en-US" sz="1400" b="1" dirty="0">
                <a:solidFill>
                  <a:schemeClr val="bg1">
                    <a:lumMod val="50000"/>
                  </a:schemeClr>
                </a:solidFill>
              </a:rPr>
              <a:t>--</a:t>
            </a:r>
            <a:r>
              <a:rPr lang="en-US" sz="1400" b="1" dirty="0" err="1">
                <a:solidFill>
                  <a:schemeClr val="bg1">
                    <a:lumMod val="50000"/>
                  </a:schemeClr>
                </a:solidFill>
              </a:rPr>
              <a:t>Keratoderma</a:t>
            </a:r>
            <a:r>
              <a:rPr lang="en-US" sz="1400" b="1" dirty="0">
                <a:solidFill>
                  <a:schemeClr val="bg1">
                    <a:lumMod val="50000"/>
                  </a:schemeClr>
                </a:solidFill>
              </a:rPr>
              <a:t> </a:t>
            </a:r>
            <a:r>
              <a:rPr lang="en-US" sz="1400" b="1" dirty="0" err="1">
                <a:solidFill>
                  <a:schemeClr val="bg1">
                    <a:lumMod val="50000"/>
                  </a:schemeClr>
                </a:solidFill>
              </a:rPr>
              <a:t>blenorrhagicum</a:t>
            </a:r>
            <a:r>
              <a:rPr lang="en-US" sz="1400" b="1" dirty="0">
                <a:solidFill>
                  <a:schemeClr val="bg1">
                    <a:lumMod val="50000"/>
                  </a:schemeClr>
                </a:solidFill>
              </a:rPr>
              <a:t>: </a:t>
            </a:r>
            <a:r>
              <a:rPr lang="en-US" sz="1400" dirty="0">
                <a:solidFill>
                  <a:schemeClr val="bg1">
                    <a:lumMod val="50000"/>
                  </a:schemeClr>
                </a:solidFill>
              </a:rPr>
              <a:t>A scaly red rash of the palms and soles</a:t>
            </a:r>
          </a:p>
          <a:p>
            <a:r>
              <a:rPr lang="en-US" sz="1400" b="1" dirty="0">
                <a:solidFill>
                  <a:schemeClr val="bg1">
                    <a:lumMod val="50000"/>
                  </a:schemeClr>
                </a:solidFill>
              </a:rPr>
              <a:t>--</a:t>
            </a:r>
            <a:r>
              <a:rPr lang="en-US" sz="1400" b="1" dirty="0" err="1">
                <a:solidFill>
                  <a:schemeClr val="bg1">
                    <a:lumMod val="50000"/>
                  </a:schemeClr>
                </a:solidFill>
              </a:rPr>
              <a:t>Circinate</a:t>
            </a:r>
            <a:r>
              <a:rPr lang="en-US" sz="1400" b="1" dirty="0">
                <a:solidFill>
                  <a:schemeClr val="bg1">
                    <a:lumMod val="50000"/>
                  </a:schemeClr>
                </a:solidFill>
              </a:rPr>
              <a:t> </a:t>
            </a:r>
            <a:r>
              <a:rPr lang="en-US" sz="1400" b="1" dirty="0" err="1">
                <a:solidFill>
                  <a:schemeClr val="bg1">
                    <a:lumMod val="50000"/>
                  </a:schemeClr>
                </a:solidFill>
              </a:rPr>
              <a:t>balinitis</a:t>
            </a:r>
            <a:r>
              <a:rPr lang="en-US" sz="1400" b="1" dirty="0">
                <a:solidFill>
                  <a:schemeClr val="bg1">
                    <a:lumMod val="50000"/>
                  </a:schemeClr>
                </a:solidFill>
              </a:rPr>
              <a:t>: </a:t>
            </a:r>
            <a:r>
              <a:rPr lang="en-US" sz="1400" dirty="0">
                <a:solidFill>
                  <a:schemeClr val="bg1">
                    <a:lumMod val="50000"/>
                  </a:schemeClr>
                </a:solidFill>
              </a:rPr>
              <a:t>A scaly red rash that encircles the distal aspect of the penis</a:t>
            </a:r>
            <a:endParaRPr lang="en-US" sz="1400" b="1" dirty="0">
              <a:solidFill>
                <a:schemeClr val="bg1">
                  <a:lumMod val="50000"/>
                </a:schemeClr>
              </a:solidFill>
            </a:endParaRPr>
          </a:p>
          <a:p>
            <a:endParaRPr lang="en-US" sz="1400" b="1" dirty="0">
              <a:solidFill>
                <a:schemeClr val="bg1">
                  <a:lumMod val="50000"/>
                </a:schemeClr>
              </a:solidFill>
            </a:endParaRPr>
          </a:p>
          <a:p>
            <a:r>
              <a:rPr lang="en-US" sz="1400" i="1" dirty="0">
                <a:solidFill>
                  <a:schemeClr val="bg1">
                    <a:lumMod val="50000"/>
                  </a:schemeClr>
                </a:solidFill>
              </a:rPr>
              <a:t>A mucus membrane lesion is also common. What is it?</a:t>
            </a:r>
          </a:p>
          <a:p>
            <a:r>
              <a:rPr lang="en-US" sz="1400" b="1" dirty="0">
                <a:solidFill>
                  <a:srgbClr val="0000FF"/>
                </a:solidFill>
              </a:rPr>
              <a:t>Oral ulcers</a:t>
            </a:r>
          </a:p>
        </p:txBody>
      </p:sp>
      <p:sp>
        <p:nvSpPr>
          <p:cNvPr id="42" name="Oval 41"/>
          <p:cNvSpPr/>
          <p:nvPr/>
        </p:nvSpPr>
        <p:spPr>
          <a:xfrm>
            <a:off x="230297" y="6344476"/>
            <a:ext cx="1151245"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419143" y="6434578"/>
            <a:ext cx="4104009" cy="307777"/>
          </a:xfrm>
          <a:prstGeom prst="rect">
            <a:avLst/>
          </a:prstGeom>
          <a:solidFill>
            <a:srgbClr val="FFFF00"/>
          </a:solidFill>
        </p:spPr>
        <p:txBody>
          <a:bodyPr wrap="none" rtlCol="0">
            <a:spAutoFit/>
          </a:bodyPr>
          <a:lstStyle/>
          <a:p>
            <a:r>
              <a:rPr lang="en-US" sz="1400" dirty="0">
                <a:solidFill>
                  <a:srgbClr val="0000FF"/>
                </a:solidFill>
              </a:rPr>
              <a:t>Are the oral ulcers painful, or painless? </a:t>
            </a:r>
            <a:r>
              <a:rPr lang="en-US" sz="1400" b="1" dirty="0">
                <a:solidFill>
                  <a:srgbClr val="0000FF"/>
                </a:solidFill>
              </a:rPr>
              <a:t>Pain</a:t>
            </a:r>
            <a:r>
              <a:rPr lang="en-US" sz="1400" b="1" dirty="0">
                <a:solidFill>
                  <a:srgbClr val="FFFF00"/>
                </a:solidFill>
              </a:rPr>
              <a:t>less</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C569D6D-D469-4883-839E-3FA9AC3FEA4D}"/>
              </a:ext>
            </a:extLst>
          </p:cNvPr>
          <p:cNvSpPr txBox="1"/>
          <p:nvPr/>
        </p:nvSpPr>
        <p:spPr>
          <a:xfrm>
            <a:off x="4908815" y="6453773"/>
            <a:ext cx="474810" cy="307777"/>
          </a:xfrm>
          <a:prstGeom prst="rect">
            <a:avLst/>
          </a:prstGeom>
          <a:noFill/>
        </p:spPr>
        <p:txBody>
          <a:bodyPr wrap="none" rtlCol="0">
            <a:spAutoFit/>
          </a:bodyPr>
          <a:lstStyle/>
          <a:p>
            <a:r>
              <a:rPr lang="en-US" sz="1400" b="1" dirty="0" err="1">
                <a:solidFill>
                  <a:srgbClr val="0000FF"/>
                </a:solidFill>
                <a:latin typeface="Segoe Script" panose="030B0504020000000003" pitchFamily="66" charset="0"/>
              </a:rPr>
              <a:t>ful</a:t>
            </a:r>
            <a:endParaRPr lang="en-US" sz="1400" b="1" dirty="0">
              <a:solidFill>
                <a:srgbClr val="0000FF"/>
              </a:solidFill>
              <a:latin typeface="Segoe Script" panose="030B0504020000000003" pitchFamily="66" charset="0"/>
            </a:endParaRPr>
          </a:p>
        </p:txBody>
      </p:sp>
      <p:sp>
        <p:nvSpPr>
          <p:cNvPr id="3" name="TextBox 2">
            <a:extLst>
              <a:ext uri="{FF2B5EF4-FFF2-40B4-BE49-F238E27FC236}">
                <a16:creationId xmlns:a16="http://schemas.microsoft.com/office/drawing/2014/main" id="{1FC6968A-6D34-442C-AA29-8F938F48516C}"/>
              </a:ext>
            </a:extLst>
          </p:cNvPr>
          <p:cNvSpPr txBox="1"/>
          <p:nvPr/>
        </p:nvSpPr>
        <p:spPr>
          <a:xfrm>
            <a:off x="3548272" y="5574615"/>
            <a:ext cx="3496668" cy="738664"/>
          </a:xfrm>
          <a:prstGeom prst="rect">
            <a:avLst/>
          </a:prstGeom>
          <a:solidFill>
            <a:srgbClr val="002060"/>
          </a:solidFill>
        </p:spPr>
        <p:txBody>
          <a:bodyPr wrap="square" rtlCol="0">
            <a:spAutoFit/>
          </a:bodyPr>
          <a:lstStyle/>
          <a:p>
            <a:r>
              <a:rPr lang="en-US" sz="1400" i="1" dirty="0">
                <a:solidFill>
                  <a:schemeClr val="bg1"/>
                </a:solidFill>
              </a:rPr>
              <a:t>If you hear ‘uveitis + </a:t>
            </a:r>
            <a:r>
              <a:rPr lang="en-US" sz="1400" b="1" dirty="0">
                <a:solidFill>
                  <a:schemeClr val="bg1"/>
                </a:solidFill>
              </a:rPr>
              <a:t>painful</a:t>
            </a:r>
            <a:r>
              <a:rPr lang="en-US" sz="1400" i="1" dirty="0">
                <a:solidFill>
                  <a:schemeClr val="bg1"/>
                </a:solidFill>
              </a:rPr>
              <a:t> oral ulcers,’ what condition should come first to mind?</a:t>
            </a:r>
          </a:p>
          <a:p>
            <a:r>
              <a:rPr lang="en-US" sz="1400" b="1" dirty="0" err="1">
                <a:solidFill>
                  <a:srgbClr val="002060"/>
                </a:solidFill>
              </a:rPr>
              <a:t>Behçet</a:t>
            </a:r>
            <a:r>
              <a:rPr lang="en-US" sz="1400" b="1" dirty="0">
                <a:solidFill>
                  <a:srgbClr val="002060"/>
                </a:solidFill>
              </a:rPr>
              <a:t> disease</a:t>
            </a:r>
          </a:p>
        </p:txBody>
      </p:sp>
      <p:sp>
        <p:nvSpPr>
          <p:cNvPr id="4" name="Oval 3">
            <a:extLst>
              <a:ext uri="{FF2B5EF4-FFF2-40B4-BE49-F238E27FC236}">
                <a16:creationId xmlns:a16="http://schemas.microsoft.com/office/drawing/2014/main" id="{6983B44D-5D1E-4DC7-8355-E44BFA6DFCB0}"/>
              </a:ext>
            </a:extLst>
          </p:cNvPr>
          <p:cNvSpPr/>
          <p:nvPr/>
        </p:nvSpPr>
        <p:spPr>
          <a:xfrm>
            <a:off x="4486618" y="6387910"/>
            <a:ext cx="966002" cy="394393"/>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0497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462213"/>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By what other name is </a:t>
            </a:r>
            <a:r>
              <a:rPr lang="en-US" sz="1400" i="1" dirty="0" err="1">
                <a:solidFill>
                  <a:schemeClr val="bg1">
                    <a:lumMod val="65000"/>
                  </a:schemeClr>
                </a:solidFill>
              </a:rPr>
              <a:t>ReA</a:t>
            </a:r>
            <a:r>
              <a:rPr lang="en-US" sz="1400" i="1" dirty="0">
                <a:solidFill>
                  <a:schemeClr val="bg1">
                    <a:lumMod val="65000"/>
                  </a:schemeClr>
                </a:solidFill>
              </a:rPr>
              <a:t> known?</a:t>
            </a:r>
          </a:p>
          <a:p>
            <a:r>
              <a:rPr lang="en-US" sz="1400" dirty="0">
                <a:solidFill>
                  <a:srgbClr val="0000FF"/>
                </a:solidFill>
              </a:rPr>
              <a:t>Reactive arthritis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59" name="TextBox 58"/>
          <p:cNvSpPr txBox="1"/>
          <p:nvPr/>
        </p:nvSpPr>
        <p:spPr>
          <a:xfrm>
            <a:off x="274984" y="5352873"/>
            <a:ext cx="8843318" cy="1384995"/>
          </a:xfrm>
          <a:prstGeom prst="rect">
            <a:avLst/>
          </a:prstGeom>
          <a:solidFill>
            <a:schemeClr val="bg2">
              <a:lumMod val="40000"/>
              <a:lumOff val="60000"/>
            </a:schemeClr>
          </a:solidFill>
        </p:spPr>
        <p:txBody>
          <a:bodyPr wrap="none" rtlCol="0">
            <a:spAutoFit/>
          </a:bodyPr>
          <a:lstStyle/>
          <a:p>
            <a:r>
              <a:rPr lang="en-US" sz="1400" i="1" dirty="0">
                <a:solidFill>
                  <a:schemeClr val="bg1">
                    <a:lumMod val="50000"/>
                  </a:schemeClr>
                </a:solidFill>
              </a:rPr>
              <a:t>In addition to the triad, </a:t>
            </a:r>
            <a:r>
              <a:rPr lang="en-US" sz="1400" i="1" dirty="0" err="1">
                <a:solidFill>
                  <a:schemeClr val="bg1">
                    <a:lumMod val="50000"/>
                  </a:schemeClr>
                </a:solidFill>
              </a:rPr>
              <a:t>ReA</a:t>
            </a:r>
            <a:r>
              <a:rPr lang="en-US" sz="1400" i="1" dirty="0">
                <a:solidFill>
                  <a:schemeClr val="bg1">
                    <a:lumMod val="50000"/>
                  </a:schemeClr>
                </a:solidFill>
              </a:rPr>
              <a:t> is characterized by two classic skin findings, which are…? Briefly, what are they? </a:t>
            </a:r>
            <a:endParaRPr lang="en-US" sz="1400" b="1" dirty="0">
              <a:solidFill>
                <a:schemeClr val="bg1">
                  <a:lumMod val="50000"/>
                </a:schemeClr>
              </a:solidFill>
            </a:endParaRPr>
          </a:p>
          <a:p>
            <a:r>
              <a:rPr lang="en-US" sz="1400" b="1" dirty="0">
                <a:solidFill>
                  <a:schemeClr val="bg1">
                    <a:lumMod val="50000"/>
                  </a:schemeClr>
                </a:solidFill>
              </a:rPr>
              <a:t>--</a:t>
            </a:r>
            <a:r>
              <a:rPr lang="en-US" sz="1400" b="1" dirty="0" err="1">
                <a:solidFill>
                  <a:schemeClr val="bg1">
                    <a:lumMod val="50000"/>
                  </a:schemeClr>
                </a:solidFill>
              </a:rPr>
              <a:t>Keratoderma</a:t>
            </a:r>
            <a:r>
              <a:rPr lang="en-US" sz="1400" b="1" dirty="0">
                <a:solidFill>
                  <a:schemeClr val="bg1">
                    <a:lumMod val="50000"/>
                  </a:schemeClr>
                </a:solidFill>
              </a:rPr>
              <a:t> </a:t>
            </a:r>
            <a:r>
              <a:rPr lang="en-US" sz="1400" b="1" dirty="0" err="1">
                <a:solidFill>
                  <a:schemeClr val="bg1">
                    <a:lumMod val="50000"/>
                  </a:schemeClr>
                </a:solidFill>
              </a:rPr>
              <a:t>blenorrhagicum</a:t>
            </a:r>
            <a:r>
              <a:rPr lang="en-US" sz="1400" b="1" dirty="0">
                <a:solidFill>
                  <a:schemeClr val="bg1">
                    <a:lumMod val="50000"/>
                  </a:schemeClr>
                </a:solidFill>
              </a:rPr>
              <a:t>: </a:t>
            </a:r>
            <a:r>
              <a:rPr lang="en-US" sz="1400" dirty="0">
                <a:solidFill>
                  <a:schemeClr val="bg1">
                    <a:lumMod val="50000"/>
                  </a:schemeClr>
                </a:solidFill>
              </a:rPr>
              <a:t>A scaly red rash of the palms and soles</a:t>
            </a:r>
          </a:p>
          <a:p>
            <a:r>
              <a:rPr lang="en-US" sz="1400" b="1" dirty="0">
                <a:solidFill>
                  <a:schemeClr val="bg1">
                    <a:lumMod val="50000"/>
                  </a:schemeClr>
                </a:solidFill>
              </a:rPr>
              <a:t>--</a:t>
            </a:r>
            <a:r>
              <a:rPr lang="en-US" sz="1400" b="1" dirty="0" err="1">
                <a:solidFill>
                  <a:schemeClr val="bg1">
                    <a:lumMod val="50000"/>
                  </a:schemeClr>
                </a:solidFill>
              </a:rPr>
              <a:t>Circinate</a:t>
            </a:r>
            <a:r>
              <a:rPr lang="en-US" sz="1400" b="1" dirty="0">
                <a:solidFill>
                  <a:schemeClr val="bg1">
                    <a:lumMod val="50000"/>
                  </a:schemeClr>
                </a:solidFill>
              </a:rPr>
              <a:t> </a:t>
            </a:r>
            <a:r>
              <a:rPr lang="en-US" sz="1400" b="1" dirty="0" err="1">
                <a:solidFill>
                  <a:schemeClr val="bg1">
                    <a:lumMod val="50000"/>
                  </a:schemeClr>
                </a:solidFill>
              </a:rPr>
              <a:t>balinitis</a:t>
            </a:r>
            <a:r>
              <a:rPr lang="en-US" sz="1400" b="1" dirty="0">
                <a:solidFill>
                  <a:schemeClr val="bg1">
                    <a:lumMod val="50000"/>
                  </a:schemeClr>
                </a:solidFill>
              </a:rPr>
              <a:t>: </a:t>
            </a:r>
            <a:r>
              <a:rPr lang="en-US" sz="1400" dirty="0">
                <a:solidFill>
                  <a:schemeClr val="bg1">
                    <a:lumMod val="50000"/>
                  </a:schemeClr>
                </a:solidFill>
              </a:rPr>
              <a:t>A scaly red rash that encircles the distal aspect of the penis</a:t>
            </a:r>
            <a:endParaRPr lang="en-US" sz="1400" b="1" dirty="0">
              <a:solidFill>
                <a:schemeClr val="bg1">
                  <a:lumMod val="50000"/>
                </a:schemeClr>
              </a:solidFill>
            </a:endParaRPr>
          </a:p>
          <a:p>
            <a:endParaRPr lang="en-US" sz="1400" b="1" dirty="0">
              <a:solidFill>
                <a:schemeClr val="bg1">
                  <a:lumMod val="50000"/>
                </a:schemeClr>
              </a:solidFill>
            </a:endParaRPr>
          </a:p>
          <a:p>
            <a:r>
              <a:rPr lang="en-US" sz="1400" i="1" dirty="0">
                <a:solidFill>
                  <a:schemeClr val="bg1">
                    <a:lumMod val="50000"/>
                  </a:schemeClr>
                </a:solidFill>
              </a:rPr>
              <a:t>A mucus membrane lesion is also common. What is it?</a:t>
            </a:r>
          </a:p>
          <a:p>
            <a:r>
              <a:rPr lang="en-US" sz="1400" b="1" dirty="0">
                <a:solidFill>
                  <a:srgbClr val="0000FF"/>
                </a:solidFill>
              </a:rPr>
              <a:t>Oral ulcers</a:t>
            </a:r>
          </a:p>
        </p:txBody>
      </p:sp>
      <p:sp>
        <p:nvSpPr>
          <p:cNvPr id="42" name="Oval 41"/>
          <p:cNvSpPr/>
          <p:nvPr/>
        </p:nvSpPr>
        <p:spPr>
          <a:xfrm>
            <a:off x="230297" y="6344476"/>
            <a:ext cx="1151245"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419143" y="6434578"/>
            <a:ext cx="4104009" cy="307777"/>
          </a:xfrm>
          <a:prstGeom prst="rect">
            <a:avLst/>
          </a:prstGeom>
          <a:solidFill>
            <a:srgbClr val="FFFF00"/>
          </a:solidFill>
        </p:spPr>
        <p:txBody>
          <a:bodyPr wrap="none" rtlCol="0">
            <a:spAutoFit/>
          </a:bodyPr>
          <a:lstStyle/>
          <a:p>
            <a:r>
              <a:rPr lang="en-US" sz="1400" dirty="0">
                <a:solidFill>
                  <a:srgbClr val="0000FF"/>
                </a:solidFill>
              </a:rPr>
              <a:t>Are the oral ulcers painful, or painless? </a:t>
            </a:r>
            <a:r>
              <a:rPr lang="en-US" sz="1400" b="1" dirty="0">
                <a:solidFill>
                  <a:srgbClr val="0000FF"/>
                </a:solidFill>
              </a:rPr>
              <a:t>Pain</a:t>
            </a:r>
            <a:r>
              <a:rPr lang="en-US" sz="1400" b="1" dirty="0">
                <a:solidFill>
                  <a:srgbClr val="FFFF00"/>
                </a:solidFill>
              </a:rPr>
              <a:t>less</a:t>
            </a: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C569D6D-D469-4883-839E-3FA9AC3FEA4D}"/>
              </a:ext>
            </a:extLst>
          </p:cNvPr>
          <p:cNvSpPr txBox="1"/>
          <p:nvPr/>
        </p:nvSpPr>
        <p:spPr>
          <a:xfrm>
            <a:off x="4908815" y="6453773"/>
            <a:ext cx="474810" cy="307777"/>
          </a:xfrm>
          <a:prstGeom prst="rect">
            <a:avLst/>
          </a:prstGeom>
          <a:noFill/>
        </p:spPr>
        <p:txBody>
          <a:bodyPr wrap="none" rtlCol="0">
            <a:spAutoFit/>
          </a:bodyPr>
          <a:lstStyle/>
          <a:p>
            <a:r>
              <a:rPr lang="en-US" sz="1400" b="1" dirty="0" err="1">
                <a:solidFill>
                  <a:srgbClr val="0000FF"/>
                </a:solidFill>
                <a:latin typeface="Segoe Script" panose="030B0504020000000003" pitchFamily="66" charset="0"/>
              </a:rPr>
              <a:t>ful</a:t>
            </a:r>
            <a:endParaRPr lang="en-US" sz="1400" b="1" dirty="0">
              <a:solidFill>
                <a:srgbClr val="0000FF"/>
              </a:solidFill>
              <a:latin typeface="Segoe Script" panose="030B0504020000000003" pitchFamily="66" charset="0"/>
            </a:endParaRPr>
          </a:p>
        </p:txBody>
      </p:sp>
      <p:sp>
        <p:nvSpPr>
          <p:cNvPr id="3" name="TextBox 2">
            <a:extLst>
              <a:ext uri="{FF2B5EF4-FFF2-40B4-BE49-F238E27FC236}">
                <a16:creationId xmlns:a16="http://schemas.microsoft.com/office/drawing/2014/main" id="{1FC6968A-6D34-442C-AA29-8F938F48516C}"/>
              </a:ext>
            </a:extLst>
          </p:cNvPr>
          <p:cNvSpPr txBox="1"/>
          <p:nvPr/>
        </p:nvSpPr>
        <p:spPr>
          <a:xfrm>
            <a:off x="3548272" y="5574615"/>
            <a:ext cx="3496668" cy="738664"/>
          </a:xfrm>
          <a:prstGeom prst="rect">
            <a:avLst/>
          </a:prstGeom>
          <a:solidFill>
            <a:srgbClr val="002060"/>
          </a:solidFill>
        </p:spPr>
        <p:txBody>
          <a:bodyPr wrap="square" rtlCol="0">
            <a:spAutoFit/>
          </a:bodyPr>
          <a:lstStyle/>
          <a:p>
            <a:r>
              <a:rPr lang="en-US" sz="1400" i="1" dirty="0">
                <a:solidFill>
                  <a:schemeClr val="bg1"/>
                </a:solidFill>
              </a:rPr>
              <a:t>If you hear ‘uveitis + </a:t>
            </a:r>
            <a:r>
              <a:rPr lang="en-US" sz="1400" b="1" dirty="0">
                <a:solidFill>
                  <a:schemeClr val="bg1"/>
                </a:solidFill>
              </a:rPr>
              <a:t>painful</a:t>
            </a:r>
            <a:r>
              <a:rPr lang="en-US" sz="1400" i="1" dirty="0">
                <a:solidFill>
                  <a:schemeClr val="bg1"/>
                </a:solidFill>
              </a:rPr>
              <a:t> oral ulcers,’ what condition should come first to mind?</a:t>
            </a:r>
          </a:p>
          <a:p>
            <a:r>
              <a:rPr lang="en-US" sz="1400" b="1" dirty="0" err="1">
                <a:solidFill>
                  <a:schemeClr val="bg1"/>
                </a:solidFill>
              </a:rPr>
              <a:t>Behçet</a:t>
            </a:r>
            <a:r>
              <a:rPr lang="en-US" sz="1400" b="1" dirty="0">
                <a:solidFill>
                  <a:schemeClr val="bg1"/>
                </a:solidFill>
              </a:rPr>
              <a:t> disease</a:t>
            </a:r>
          </a:p>
        </p:txBody>
      </p:sp>
      <p:sp>
        <p:nvSpPr>
          <p:cNvPr id="4" name="Oval 3">
            <a:extLst>
              <a:ext uri="{FF2B5EF4-FFF2-40B4-BE49-F238E27FC236}">
                <a16:creationId xmlns:a16="http://schemas.microsoft.com/office/drawing/2014/main" id="{6983B44D-5D1E-4DC7-8355-E44BFA6DFCB0}"/>
              </a:ext>
            </a:extLst>
          </p:cNvPr>
          <p:cNvSpPr/>
          <p:nvPr/>
        </p:nvSpPr>
        <p:spPr>
          <a:xfrm>
            <a:off x="4486618" y="6387910"/>
            <a:ext cx="966002" cy="394393"/>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2586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complaints in </a:t>
            </a:r>
            <a:r>
              <a:rPr lang="en-US" sz="1400" i="1" dirty="0" err="1">
                <a:solidFill>
                  <a:srgbClr val="0000FF"/>
                </a:solidFill>
              </a:rPr>
              <a:t>ReA</a:t>
            </a:r>
            <a:r>
              <a:rPr lang="en-US" sz="1400" i="1" dirty="0">
                <a:solidFill>
                  <a:srgbClr val="0000FF"/>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endParaRPr lang="en-US" sz="1400" i="1" dirty="0">
              <a:solidFill>
                <a:srgbClr val="CCFFFF"/>
              </a:solidFill>
            </a:endParaRPr>
          </a:p>
          <a:p>
            <a:r>
              <a:rPr lang="en-US" sz="1400" dirty="0">
                <a:solidFill>
                  <a:srgbClr val="CCFFFF"/>
                </a:solidFill>
              </a:rPr>
              <a:t>A bacterial 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9942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complaints in </a:t>
            </a:r>
            <a:r>
              <a:rPr lang="en-US" sz="1400" i="1" dirty="0" err="1">
                <a:solidFill>
                  <a:srgbClr val="0000FF"/>
                </a:solidFill>
              </a:rPr>
              <a:t>ReA</a:t>
            </a:r>
            <a:r>
              <a:rPr lang="en-US" sz="1400" i="1" dirty="0">
                <a:solidFill>
                  <a:srgbClr val="0000FF"/>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dirty="0">
              <a:solidFill>
                <a:srgbClr val="0000FF"/>
              </a:solidFill>
            </a:endParaRPr>
          </a:p>
          <a:p>
            <a:r>
              <a:rPr lang="en-US" sz="1400" i="1" dirty="0">
                <a:solidFill>
                  <a:srgbClr val="0000FF"/>
                </a:solidFill>
              </a:rPr>
              <a:t>Why 'reactive'? What are </a:t>
            </a:r>
            <a:r>
              <a:rPr lang="en-US" sz="1400" i="1" dirty="0" err="1">
                <a:solidFill>
                  <a:srgbClr val="0000FF"/>
                </a:solidFill>
              </a:rPr>
              <a:t>ReA</a:t>
            </a:r>
            <a:r>
              <a:rPr lang="en-US" sz="1400" i="1" dirty="0">
                <a:solidFill>
                  <a:srgbClr val="0000FF"/>
                </a:solidFill>
              </a:rPr>
              <a:t> pts reacting to?</a:t>
            </a:r>
          </a:p>
          <a:p>
            <a:r>
              <a:rPr lang="en-US" sz="1400" dirty="0">
                <a:solidFill>
                  <a:srgbClr val="0000FF"/>
                </a:solidFill>
              </a:rPr>
              <a:t>A bacterial 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1208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rgbClr val="0000FF"/>
                </a:solidFill>
              </a:rPr>
              <a:t>A bacterial infection of either the </a:t>
            </a:r>
            <a:r>
              <a:rPr lang="en-US" sz="1400" b="1" dirty="0">
                <a:solidFill>
                  <a:srgbClr val="0000FF"/>
                </a:solidFill>
              </a:rPr>
              <a:t>GU</a:t>
            </a:r>
            <a:r>
              <a:rPr lang="en-US" sz="1400" dirty="0">
                <a:solidFill>
                  <a:srgbClr val="0000FF"/>
                </a:solidFill>
              </a:rPr>
              <a:t> </a:t>
            </a:r>
            <a:r>
              <a:rPr lang="en-US" sz="1400" dirty="0">
                <a:solidFill>
                  <a:schemeClr val="bg1">
                    <a:lumMod val="65000"/>
                  </a:schemeClr>
                </a:solidFill>
              </a:rPr>
              <a:t>or (more commonly) GI tract</a:t>
            </a:r>
          </a:p>
        </p:txBody>
      </p:sp>
      <p:sp>
        <p:nvSpPr>
          <p:cNvPr id="43" name="TextBox 42"/>
          <p:cNvSpPr txBox="1"/>
          <p:nvPr/>
        </p:nvSpPr>
        <p:spPr>
          <a:xfrm>
            <a:off x="274185" y="4172395"/>
            <a:ext cx="4427815" cy="1384995"/>
          </a:xfrm>
          <a:prstGeom prst="rect">
            <a:avLst/>
          </a:prstGeom>
          <a:solidFill>
            <a:srgbClr val="7030A0"/>
          </a:solidFill>
        </p:spPr>
        <p:txBody>
          <a:bodyPr wrap="none" rtlCol="0">
            <a:spAutoFit/>
          </a:bodyPr>
          <a:lstStyle/>
          <a:p>
            <a:r>
              <a:rPr lang="en-US" sz="1400" i="1" dirty="0">
                <a:solidFill>
                  <a:schemeClr val="bg1"/>
                </a:solidFill>
              </a:rPr>
              <a:t>Which GU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a:t>
            </a:r>
          </a:p>
          <a:p>
            <a:r>
              <a:rPr lang="en-US" sz="1400" b="1" dirty="0">
                <a:solidFill>
                  <a:schemeClr val="bg1"/>
                </a:solidFill>
              </a:rPr>
              <a:t>--</a:t>
            </a:r>
          </a:p>
          <a:p>
            <a:endParaRPr lang="en-US" sz="1400" b="1" dirty="0">
              <a:solidFill>
                <a:srgbClr val="7030A0"/>
              </a:solidFill>
            </a:endParaRPr>
          </a:p>
          <a:p>
            <a:r>
              <a:rPr lang="en-US" sz="1400" i="1" dirty="0">
                <a:solidFill>
                  <a:srgbClr val="7030A0"/>
                </a:solidFill>
              </a:rPr>
              <a:t>Which classic GU bug is </a:t>
            </a:r>
            <a:r>
              <a:rPr lang="en-US" sz="1400" b="1" dirty="0">
                <a:solidFill>
                  <a:srgbClr val="7030A0"/>
                </a:solidFill>
              </a:rPr>
              <a:t>not</a:t>
            </a:r>
            <a:r>
              <a:rPr lang="en-US" sz="1400" i="1" dirty="0">
                <a:solidFill>
                  <a:srgbClr val="7030A0"/>
                </a:solidFill>
              </a:rPr>
              <a:t> associated with </a:t>
            </a:r>
            <a:r>
              <a:rPr lang="en-US" sz="1400" i="1" dirty="0" err="1">
                <a:solidFill>
                  <a:srgbClr val="7030A0"/>
                </a:solidFill>
              </a:rPr>
              <a:t>ReA</a:t>
            </a:r>
            <a:r>
              <a:rPr lang="en-US" sz="1400" i="1" dirty="0">
                <a:solidFill>
                  <a:srgbClr val="7030A0"/>
                </a:solidFill>
              </a:rPr>
              <a:t>?</a:t>
            </a:r>
          </a:p>
          <a:p>
            <a:r>
              <a:rPr lang="en-US" sz="1400" b="1" dirty="0">
                <a:solidFill>
                  <a:srgbClr val="7030A0"/>
                </a:solidFill>
              </a:rPr>
              <a:t>Gonococcus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8FCF0B83-6EC1-44D7-AE28-B6EDC6DD5258}"/>
              </a:ext>
            </a:extLst>
          </p:cNvPr>
          <p:cNvSpPr/>
          <p:nvPr/>
        </p:nvSpPr>
        <p:spPr>
          <a:xfrm>
            <a:off x="3352800" y="5570762"/>
            <a:ext cx="412525"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03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What do granulomatous KP look like?</a:t>
            </a:r>
          </a:p>
          <a:p>
            <a:r>
              <a:rPr lang="en-US" sz="1400" dirty="0">
                <a:solidFill>
                  <a:srgbClr val="0000FF"/>
                </a:solidFill>
                <a:latin typeface="Arial" panose="020B0604020202020204" pitchFamily="34" charset="0"/>
              </a:rPr>
              <a:t>They are large, grayish, and look ‘greasy’ </a:t>
            </a:r>
          </a:p>
          <a:p>
            <a:endParaRPr lang="en-US" sz="1400" i="1"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A </a:t>
            </a:r>
            <a:r>
              <a:rPr lang="en-US" sz="1400" i="1" dirty="0" err="1">
                <a:solidFill>
                  <a:srgbClr val="0000FF"/>
                </a:solidFill>
                <a:latin typeface="Arial" panose="020B0604020202020204" pitchFamily="34" charset="0"/>
              </a:rPr>
              <a:t>pt</a:t>
            </a:r>
            <a:r>
              <a:rPr lang="en-US" sz="1400" i="1" dirty="0">
                <a:solidFill>
                  <a:srgbClr val="0000FF"/>
                </a:solidFill>
                <a:latin typeface="Arial" panose="020B0604020202020204" pitchFamily="34" charset="0"/>
              </a:rPr>
              <a:t> has granulomatous KP. If a KP was scraped and examined microscopically, would it be chock full of epithelioid and/or giant cells?</a:t>
            </a:r>
            <a:endParaRPr lang="en-US" sz="1400" i="1" dirty="0">
              <a:solidFill>
                <a:srgbClr val="99FF99"/>
              </a:solidFill>
              <a:latin typeface="Arial" panose="020B0604020202020204" pitchFamily="34" charset="0"/>
            </a:endParaRP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37982289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rgbClr val="0000FF"/>
                </a:solidFill>
              </a:rPr>
              <a:t>A bacterial infection of either the </a:t>
            </a:r>
            <a:r>
              <a:rPr lang="en-US" sz="1400" b="1" dirty="0">
                <a:solidFill>
                  <a:srgbClr val="0000FF"/>
                </a:solidFill>
              </a:rPr>
              <a:t>GU</a:t>
            </a:r>
            <a:r>
              <a:rPr lang="en-US" sz="1400" dirty="0">
                <a:solidFill>
                  <a:srgbClr val="0000FF"/>
                </a:solidFill>
              </a:rPr>
              <a:t> </a:t>
            </a:r>
            <a:r>
              <a:rPr lang="en-US" sz="1400" dirty="0">
                <a:solidFill>
                  <a:schemeClr val="bg1">
                    <a:lumMod val="65000"/>
                  </a:schemeClr>
                </a:solidFill>
              </a:rPr>
              <a:t>or (more commonly) GI tract</a:t>
            </a:r>
          </a:p>
        </p:txBody>
      </p:sp>
      <p:sp>
        <p:nvSpPr>
          <p:cNvPr id="43" name="TextBox 42"/>
          <p:cNvSpPr txBox="1"/>
          <p:nvPr/>
        </p:nvSpPr>
        <p:spPr>
          <a:xfrm>
            <a:off x="274185" y="4172395"/>
            <a:ext cx="4427815" cy="1384995"/>
          </a:xfrm>
          <a:prstGeom prst="rect">
            <a:avLst/>
          </a:prstGeom>
          <a:solidFill>
            <a:srgbClr val="7030A0"/>
          </a:solidFill>
        </p:spPr>
        <p:txBody>
          <a:bodyPr wrap="none" rtlCol="0">
            <a:spAutoFit/>
          </a:bodyPr>
          <a:lstStyle/>
          <a:p>
            <a:r>
              <a:rPr lang="en-US" sz="1400" i="1" dirty="0">
                <a:solidFill>
                  <a:schemeClr val="bg1"/>
                </a:solidFill>
              </a:rPr>
              <a:t>Which GU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--Chlamydia</a:t>
            </a:r>
          </a:p>
          <a:p>
            <a:r>
              <a:rPr lang="en-US" sz="1400" b="1" dirty="0">
                <a:solidFill>
                  <a:schemeClr val="bg1"/>
                </a:solidFill>
              </a:rPr>
              <a:t>--</a:t>
            </a:r>
            <a:r>
              <a:rPr lang="en-US" sz="1400" b="1" dirty="0" err="1">
                <a:solidFill>
                  <a:schemeClr val="bg1"/>
                </a:solidFill>
              </a:rPr>
              <a:t>Ureaplasma</a:t>
            </a:r>
            <a:endParaRPr lang="en-US" sz="1400" b="1" dirty="0">
              <a:solidFill>
                <a:srgbClr val="7030A0"/>
              </a:solidFill>
            </a:endParaRPr>
          </a:p>
          <a:p>
            <a:endParaRPr lang="en-US" sz="1400" b="1" dirty="0">
              <a:solidFill>
                <a:srgbClr val="7030A0"/>
              </a:solidFill>
            </a:endParaRPr>
          </a:p>
          <a:p>
            <a:r>
              <a:rPr lang="en-US" sz="1400" i="1" dirty="0">
                <a:solidFill>
                  <a:srgbClr val="7030A0"/>
                </a:solidFill>
              </a:rPr>
              <a:t>Which classic GU bug is </a:t>
            </a:r>
            <a:r>
              <a:rPr lang="en-US" sz="1400" b="1" dirty="0">
                <a:solidFill>
                  <a:srgbClr val="7030A0"/>
                </a:solidFill>
              </a:rPr>
              <a:t>not</a:t>
            </a:r>
            <a:r>
              <a:rPr lang="en-US" sz="1400" i="1" dirty="0">
                <a:solidFill>
                  <a:srgbClr val="7030A0"/>
                </a:solidFill>
              </a:rPr>
              <a:t> associated with </a:t>
            </a:r>
            <a:r>
              <a:rPr lang="en-US" sz="1400" i="1" dirty="0" err="1">
                <a:solidFill>
                  <a:srgbClr val="7030A0"/>
                </a:solidFill>
              </a:rPr>
              <a:t>ReA</a:t>
            </a:r>
            <a:r>
              <a:rPr lang="en-US" sz="1400" i="1" dirty="0">
                <a:solidFill>
                  <a:srgbClr val="7030A0"/>
                </a:solidFill>
              </a:rPr>
              <a:t>?</a:t>
            </a:r>
          </a:p>
          <a:p>
            <a:r>
              <a:rPr lang="en-US" sz="1400" b="1" dirty="0">
                <a:solidFill>
                  <a:srgbClr val="7030A0"/>
                </a:solidFill>
              </a:rPr>
              <a:t>Gonococcus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8FCF0B83-6EC1-44D7-AE28-B6EDC6DD5258}"/>
              </a:ext>
            </a:extLst>
          </p:cNvPr>
          <p:cNvSpPr/>
          <p:nvPr/>
        </p:nvSpPr>
        <p:spPr>
          <a:xfrm>
            <a:off x="3352800" y="5570762"/>
            <a:ext cx="412525"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137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rgbClr val="0000FF"/>
                </a:solidFill>
              </a:rPr>
              <a:t>A bacterial infection of either the </a:t>
            </a:r>
            <a:r>
              <a:rPr lang="en-US" sz="1400" b="1" dirty="0">
                <a:solidFill>
                  <a:srgbClr val="0000FF"/>
                </a:solidFill>
              </a:rPr>
              <a:t>GU</a:t>
            </a:r>
            <a:r>
              <a:rPr lang="en-US" sz="1400" dirty="0">
                <a:solidFill>
                  <a:srgbClr val="0000FF"/>
                </a:solidFill>
              </a:rPr>
              <a:t> </a:t>
            </a:r>
            <a:r>
              <a:rPr lang="en-US" sz="1400" dirty="0">
                <a:solidFill>
                  <a:schemeClr val="bg1">
                    <a:lumMod val="65000"/>
                  </a:schemeClr>
                </a:solidFill>
              </a:rPr>
              <a:t>or (more commonly) GI tract</a:t>
            </a:r>
          </a:p>
        </p:txBody>
      </p:sp>
      <p:sp>
        <p:nvSpPr>
          <p:cNvPr id="43" name="TextBox 42"/>
          <p:cNvSpPr txBox="1"/>
          <p:nvPr/>
        </p:nvSpPr>
        <p:spPr>
          <a:xfrm>
            <a:off x="274185" y="4172395"/>
            <a:ext cx="4427815" cy="1384995"/>
          </a:xfrm>
          <a:prstGeom prst="rect">
            <a:avLst/>
          </a:prstGeom>
          <a:solidFill>
            <a:srgbClr val="7030A0"/>
          </a:solidFill>
        </p:spPr>
        <p:txBody>
          <a:bodyPr wrap="none" rtlCol="0">
            <a:spAutoFit/>
          </a:bodyPr>
          <a:lstStyle/>
          <a:p>
            <a:r>
              <a:rPr lang="en-US" sz="1400" i="1" dirty="0">
                <a:solidFill>
                  <a:schemeClr val="bg1"/>
                </a:solidFill>
              </a:rPr>
              <a:t>Which GU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--Chlamydia</a:t>
            </a:r>
          </a:p>
          <a:p>
            <a:r>
              <a:rPr lang="en-US" sz="1400" b="1" dirty="0">
                <a:solidFill>
                  <a:schemeClr val="bg1"/>
                </a:solidFill>
              </a:rPr>
              <a:t>--</a:t>
            </a:r>
            <a:r>
              <a:rPr lang="en-US" sz="1400" b="1" dirty="0" err="1">
                <a:solidFill>
                  <a:schemeClr val="bg1"/>
                </a:solidFill>
              </a:rPr>
              <a:t>Ureaplasma</a:t>
            </a:r>
            <a:endParaRPr lang="en-US" sz="1400" b="1" dirty="0">
              <a:solidFill>
                <a:schemeClr val="bg1"/>
              </a:solidFill>
            </a:endParaRPr>
          </a:p>
          <a:p>
            <a:endParaRPr lang="en-US" sz="1400" b="1" dirty="0">
              <a:solidFill>
                <a:schemeClr val="bg1"/>
              </a:solidFill>
            </a:endParaRPr>
          </a:p>
          <a:p>
            <a:r>
              <a:rPr lang="en-US" sz="1400" i="1" dirty="0">
                <a:solidFill>
                  <a:schemeClr val="bg1"/>
                </a:solidFill>
              </a:rPr>
              <a:t>Which classic GU bug is </a:t>
            </a:r>
            <a:r>
              <a:rPr lang="en-US" sz="1400" b="1" dirty="0">
                <a:solidFill>
                  <a:schemeClr val="bg1"/>
                </a:solidFill>
              </a:rPr>
              <a:t>not</a:t>
            </a:r>
            <a:r>
              <a:rPr lang="en-US" sz="1400" i="1" dirty="0">
                <a:solidFill>
                  <a:schemeClr val="bg1"/>
                </a:solidFill>
              </a:rPr>
              <a:t> associated with </a:t>
            </a:r>
            <a:r>
              <a:rPr lang="en-US" sz="1400" i="1" dirty="0" err="1">
                <a:solidFill>
                  <a:schemeClr val="bg1"/>
                </a:solidFill>
              </a:rPr>
              <a:t>ReA</a:t>
            </a:r>
            <a:r>
              <a:rPr lang="en-US" sz="1400" i="1" dirty="0">
                <a:solidFill>
                  <a:schemeClr val="bg1"/>
                </a:solidFill>
              </a:rPr>
              <a:t>?</a:t>
            </a:r>
          </a:p>
          <a:p>
            <a:r>
              <a:rPr lang="en-US" sz="1400" b="1" dirty="0">
                <a:solidFill>
                  <a:srgbClr val="7030A0"/>
                </a:solidFill>
              </a:rPr>
              <a:t>Gonococcus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8FCF0B83-6EC1-44D7-AE28-B6EDC6DD5258}"/>
              </a:ext>
            </a:extLst>
          </p:cNvPr>
          <p:cNvSpPr/>
          <p:nvPr/>
        </p:nvSpPr>
        <p:spPr>
          <a:xfrm>
            <a:off x="3352800" y="5570762"/>
            <a:ext cx="412525"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0526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rgbClr val="0000FF"/>
                </a:solidFill>
              </a:rPr>
              <a:t>A bacterial infection of either the </a:t>
            </a:r>
            <a:r>
              <a:rPr lang="en-US" sz="1400" b="1" dirty="0">
                <a:solidFill>
                  <a:srgbClr val="0000FF"/>
                </a:solidFill>
              </a:rPr>
              <a:t>GU</a:t>
            </a:r>
            <a:r>
              <a:rPr lang="en-US" sz="1400" dirty="0">
                <a:solidFill>
                  <a:srgbClr val="0000FF"/>
                </a:solidFill>
              </a:rPr>
              <a:t> </a:t>
            </a:r>
            <a:r>
              <a:rPr lang="en-US" sz="1400" dirty="0">
                <a:solidFill>
                  <a:schemeClr val="bg1">
                    <a:lumMod val="65000"/>
                  </a:schemeClr>
                </a:solidFill>
              </a:rPr>
              <a:t>or (more commonly) GI tract</a:t>
            </a:r>
          </a:p>
        </p:txBody>
      </p:sp>
      <p:sp>
        <p:nvSpPr>
          <p:cNvPr id="43" name="TextBox 42"/>
          <p:cNvSpPr txBox="1"/>
          <p:nvPr/>
        </p:nvSpPr>
        <p:spPr>
          <a:xfrm>
            <a:off x="274185" y="4172395"/>
            <a:ext cx="4427815" cy="1384995"/>
          </a:xfrm>
          <a:prstGeom prst="rect">
            <a:avLst/>
          </a:prstGeom>
          <a:solidFill>
            <a:srgbClr val="7030A0"/>
          </a:solidFill>
        </p:spPr>
        <p:txBody>
          <a:bodyPr wrap="none" rtlCol="0">
            <a:spAutoFit/>
          </a:bodyPr>
          <a:lstStyle/>
          <a:p>
            <a:r>
              <a:rPr lang="en-US" sz="1400" i="1" dirty="0">
                <a:solidFill>
                  <a:schemeClr val="bg1"/>
                </a:solidFill>
              </a:rPr>
              <a:t>Which GU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--Chlamydia</a:t>
            </a:r>
          </a:p>
          <a:p>
            <a:r>
              <a:rPr lang="en-US" sz="1400" b="1" dirty="0">
                <a:solidFill>
                  <a:schemeClr val="bg1"/>
                </a:solidFill>
              </a:rPr>
              <a:t>--</a:t>
            </a:r>
            <a:r>
              <a:rPr lang="en-US" sz="1400" b="1" dirty="0" err="1">
                <a:solidFill>
                  <a:schemeClr val="bg1"/>
                </a:solidFill>
              </a:rPr>
              <a:t>Ureaplasma</a:t>
            </a:r>
            <a:endParaRPr lang="en-US" sz="1400" b="1" dirty="0">
              <a:solidFill>
                <a:schemeClr val="bg1"/>
              </a:solidFill>
            </a:endParaRPr>
          </a:p>
          <a:p>
            <a:endParaRPr lang="en-US" sz="1400" b="1" dirty="0">
              <a:solidFill>
                <a:schemeClr val="bg1"/>
              </a:solidFill>
            </a:endParaRPr>
          </a:p>
          <a:p>
            <a:r>
              <a:rPr lang="en-US" sz="1400" i="1" dirty="0">
                <a:solidFill>
                  <a:schemeClr val="bg1"/>
                </a:solidFill>
              </a:rPr>
              <a:t>Which classic GU bug is </a:t>
            </a:r>
            <a:r>
              <a:rPr lang="en-US" sz="1400" b="1" dirty="0">
                <a:solidFill>
                  <a:schemeClr val="bg1"/>
                </a:solidFill>
              </a:rPr>
              <a:t>not</a:t>
            </a:r>
            <a:r>
              <a:rPr lang="en-US" sz="1400" i="1" dirty="0">
                <a:solidFill>
                  <a:schemeClr val="bg1"/>
                </a:solidFill>
              </a:rPr>
              <a:t> associated with </a:t>
            </a:r>
            <a:r>
              <a:rPr lang="en-US" sz="1400" i="1" dirty="0" err="1">
                <a:solidFill>
                  <a:schemeClr val="bg1"/>
                </a:solidFill>
              </a:rPr>
              <a:t>ReA</a:t>
            </a:r>
            <a:r>
              <a:rPr lang="en-US" sz="1400" i="1" dirty="0">
                <a:solidFill>
                  <a:schemeClr val="bg1"/>
                </a:solidFill>
              </a:rPr>
              <a:t>?</a:t>
            </a:r>
          </a:p>
          <a:p>
            <a:r>
              <a:rPr lang="en-US" sz="1400" b="1" dirty="0">
                <a:solidFill>
                  <a:schemeClr val="bg1"/>
                </a:solidFill>
              </a:rPr>
              <a:t>Gonococcus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8FCF0B83-6EC1-44D7-AE28-B6EDC6DD5258}"/>
              </a:ext>
            </a:extLst>
          </p:cNvPr>
          <p:cNvSpPr/>
          <p:nvPr/>
        </p:nvSpPr>
        <p:spPr>
          <a:xfrm>
            <a:off x="3352800" y="5570762"/>
            <a:ext cx="412525"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6854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376536"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a:t>
            </a:r>
            <a:r>
              <a:rPr lang="en-US" sz="1400" b="1" dirty="0">
                <a:solidFill>
                  <a:srgbClr val="0000FF"/>
                </a:solidFill>
              </a:rPr>
              <a:t>GI tract</a:t>
            </a:r>
          </a:p>
        </p:txBody>
      </p:sp>
      <p:sp>
        <p:nvSpPr>
          <p:cNvPr id="43" name="TextBox 42"/>
          <p:cNvSpPr txBox="1"/>
          <p:nvPr/>
        </p:nvSpPr>
        <p:spPr>
          <a:xfrm>
            <a:off x="3581400" y="4560094"/>
            <a:ext cx="4347665" cy="954107"/>
          </a:xfrm>
          <a:prstGeom prst="rect">
            <a:avLst/>
          </a:prstGeom>
          <a:solidFill>
            <a:srgbClr val="FF0000"/>
          </a:solidFill>
        </p:spPr>
        <p:txBody>
          <a:bodyPr wrap="none" rtlCol="0">
            <a:spAutoFit/>
          </a:bodyPr>
          <a:lstStyle/>
          <a:p>
            <a:r>
              <a:rPr lang="en-US" sz="1400" i="1" dirty="0">
                <a:solidFill>
                  <a:schemeClr val="bg1"/>
                </a:solidFill>
              </a:rPr>
              <a:t>Which GI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a:t>
            </a:r>
          </a:p>
          <a:p>
            <a:r>
              <a:rPr lang="en-US" sz="1400" b="1" dirty="0">
                <a:solidFill>
                  <a:schemeClr val="bg1"/>
                </a:solidFill>
              </a:rPr>
              <a:t>--</a:t>
            </a:r>
          </a:p>
          <a:p>
            <a:r>
              <a:rPr lang="en-US" sz="1400" b="1" dirty="0">
                <a:solidFill>
                  <a:schemeClr val="bg1"/>
                </a:solidFill>
              </a:rPr>
              <a: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D2D27D4-D90C-4DAE-B08C-79D6B9EEAAE9}"/>
              </a:ext>
            </a:extLst>
          </p:cNvPr>
          <p:cNvSpPr/>
          <p:nvPr/>
        </p:nvSpPr>
        <p:spPr>
          <a:xfrm>
            <a:off x="5247866" y="5570762"/>
            <a:ext cx="851709"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5541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376536"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a:t>
            </a:r>
            <a:r>
              <a:rPr lang="en-US" sz="1400" b="1" dirty="0">
                <a:solidFill>
                  <a:srgbClr val="0000FF"/>
                </a:solidFill>
              </a:rPr>
              <a:t>GI tract</a:t>
            </a:r>
          </a:p>
        </p:txBody>
      </p:sp>
      <p:sp>
        <p:nvSpPr>
          <p:cNvPr id="43" name="TextBox 42"/>
          <p:cNvSpPr txBox="1"/>
          <p:nvPr/>
        </p:nvSpPr>
        <p:spPr>
          <a:xfrm>
            <a:off x="3581400" y="4560094"/>
            <a:ext cx="4347665" cy="954107"/>
          </a:xfrm>
          <a:prstGeom prst="rect">
            <a:avLst/>
          </a:prstGeom>
          <a:solidFill>
            <a:srgbClr val="FF0000"/>
          </a:solidFill>
        </p:spPr>
        <p:txBody>
          <a:bodyPr wrap="none" rtlCol="0">
            <a:spAutoFit/>
          </a:bodyPr>
          <a:lstStyle/>
          <a:p>
            <a:r>
              <a:rPr lang="en-US" sz="1400" i="1" dirty="0">
                <a:solidFill>
                  <a:schemeClr val="bg1"/>
                </a:solidFill>
              </a:rPr>
              <a:t>Which GI bugs are classically associated with </a:t>
            </a:r>
            <a:r>
              <a:rPr lang="en-US" sz="1400" i="1" dirty="0" err="1">
                <a:solidFill>
                  <a:schemeClr val="bg1"/>
                </a:solidFill>
              </a:rPr>
              <a:t>ReA</a:t>
            </a:r>
            <a:r>
              <a:rPr lang="en-US" sz="1400" i="1" dirty="0">
                <a:solidFill>
                  <a:schemeClr val="bg1"/>
                </a:solidFill>
              </a:rPr>
              <a:t>? </a:t>
            </a:r>
            <a:endParaRPr lang="en-US" sz="1400" b="1" dirty="0">
              <a:solidFill>
                <a:schemeClr val="bg1"/>
              </a:solidFill>
            </a:endParaRPr>
          </a:p>
          <a:p>
            <a:r>
              <a:rPr lang="en-US" sz="1400" b="1" dirty="0">
                <a:solidFill>
                  <a:schemeClr val="bg1"/>
                </a:solidFill>
              </a:rPr>
              <a:t>--</a:t>
            </a:r>
            <a:r>
              <a:rPr lang="en-US" sz="1400" b="1" dirty="0" err="1">
                <a:solidFill>
                  <a:schemeClr val="bg1"/>
                </a:solidFill>
              </a:rPr>
              <a:t>Shigella</a:t>
            </a:r>
            <a:endParaRPr lang="en-US" sz="1400" b="1" dirty="0">
              <a:solidFill>
                <a:schemeClr val="bg1"/>
              </a:solidFill>
            </a:endParaRPr>
          </a:p>
          <a:p>
            <a:r>
              <a:rPr lang="en-US" sz="1400" b="1" dirty="0">
                <a:solidFill>
                  <a:schemeClr val="bg1"/>
                </a:solidFill>
              </a:rPr>
              <a:t>--Salmonella</a:t>
            </a:r>
          </a:p>
          <a:p>
            <a:r>
              <a:rPr lang="en-US" sz="1400" b="1" dirty="0">
                <a:solidFill>
                  <a:schemeClr val="bg1"/>
                </a:solidFill>
              </a:rPr>
              <a:t>--Yersinia</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D2D27D4-D90C-4DAE-B08C-79D6B9EEAAE9}"/>
              </a:ext>
            </a:extLst>
          </p:cNvPr>
          <p:cNvSpPr/>
          <p:nvPr/>
        </p:nvSpPr>
        <p:spPr>
          <a:xfrm>
            <a:off x="5247866" y="5570762"/>
            <a:ext cx="851709"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0238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376536"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a:t>
            </a:r>
            <a:r>
              <a:rPr lang="en-US" sz="1400" b="1" dirty="0">
                <a:solidFill>
                  <a:srgbClr val="0000FF"/>
                </a:solidFill>
              </a:rPr>
              <a:t>GI tract</a:t>
            </a:r>
          </a:p>
        </p:txBody>
      </p:sp>
      <p:sp>
        <p:nvSpPr>
          <p:cNvPr id="43" name="TextBox 42"/>
          <p:cNvSpPr txBox="1"/>
          <p:nvPr/>
        </p:nvSpPr>
        <p:spPr>
          <a:xfrm>
            <a:off x="3581400" y="4560094"/>
            <a:ext cx="4347665" cy="954107"/>
          </a:xfrm>
          <a:prstGeom prst="rect">
            <a:avLst/>
          </a:prstGeom>
          <a:solidFill>
            <a:srgbClr val="FF0000"/>
          </a:solidFill>
        </p:spPr>
        <p:txBody>
          <a:bodyPr wrap="none" rtlCol="0">
            <a:spAutoFit/>
          </a:bodyPr>
          <a:lstStyle/>
          <a:p>
            <a:r>
              <a:rPr lang="en-US" sz="1400" i="1" dirty="0">
                <a:solidFill>
                  <a:schemeClr val="bg1">
                    <a:lumMod val="65000"/>
                  </a:schemeClr>
                </a:solidFill>
              </a:rPr>
              <a:t>Which GI bugs are classically associated with </a:t>
            </a:r>
            <a:r>
              <a:rPr lang="en-US" sz="1400" i="1" dirty="0" err="1">
                <a:solidFill>
                  <a:schemeClr val="bg1">
                    <a:lumMod val="65000"/>
                  </a:schemeClr>
                </a:solidFill>
              </a:rPr>
              <a:t>ReA</a:t>
            </a:r>
            <a:r>
              <a:rPr lang="en-US" sz="1400" i="1" dirty="0">
                <a:solidFill>
                  <a:schemeClr val="bg1">
                    <a:lumMod val="65000"/>
                  </a:schemeClr>
                </a:solidFill>
              </a:rPr>
              <a:t>? </a:t>
            </a:r>
            <a:endParaRPr lang="en-US" sz="1400" b="1" dirty="0">
              <a:solidFill>
                <a:schemeClr val="bg1">
                  <a:lumMod val="65000"/>
                </a:schemeClr>
              </a:solidFill>
            </a:endParaRPr>
          </a:p>
          <a:p>
            <a:r>
              <a:rPr lang="en-US" sz="1400" b="1" dirty="0">
                <a:solidFill>
                  <a:schemeClr val="bg1">
                    <a:lumMod val="65000"/>
                  </a:schemeClr>
                </a:solidFill>
              </a:rPr>
              <a:t>--</a:t>
            </a:r>
            <a:r>
              <a:rPr lang="en-US" sz="1400" b="1" dirty="0" err="1">
                <a:solidFill>
                  <a:schemeClr val="bg1">
                    <a:lumMod val="65000"/>
                  </a:schemeClr>
                </a:solidFill>
              </a:rPr>
              <a:t>Shigella</a:t>
            </a:r>
            <a:endParaRPr lang="en-US" sz="1400" b="1" dirty="0">
              <a:solidFill>
                <a:schemeClr val="bg1">
                  <a:lumMod val="65000"/>
                </a:schemeClr>
              </a:solidFill>
            </a:endParaRPr>
          </a:p>
          <a:p>
            <a:r>
              <a:rPr lang="en-US" sz="1400" b="1" dirty="0">
                <a:solidFill>
                  <a:schemeClr val="bg1">
                    <a:lumMod val="65000"/>
                  </a:schemeClr>
                </a:solidFill>
              </a:rPr>
              <a:t>--Salmonella</a:t>
            </a:r>
          </a:p>
          <a:p>
            <a:r>
              <a:rPr lang="en-US" sz="1400" b="1" dirty="0">
                <a:solidFill>
                  <a:schemeClr val="bg1"/>
                </a:solidFill>
              </a:rPr>
              <a:t>--Yersinia</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D2D27D4-D90C-4DAE-B08C-79D6B9EEAAE9}"/>
              </a:ext>
            </a:extLst>
          </p:cNvPr>
          <p:cNvSpPr/>
          <p:nvPr/>
        </p:nvSpPr>
        <p:spPr>
          <a:xfrm>
            <a:off x="5247866" y="5570762"/>
            <a:ext cx="851709"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A2D9FFB-823A-447D-B88E-D7A4385F19AA}"/>
              </a:ext>
            </a:extLst>
          </p:cNvPr>
          <p:cNvSpPr/>
          <p:nvPr/>
        </p:nvSpPr>
        <p:spPr>
          <a:xfrm>
            <a:off x="3598724" y="5193033"/>
            <a:ext cx="973276" cy="3777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846DF9E-63D6-4F9F-A0A6-B1960519FF9C}"/>
              </a:ext>
            </a:extLst>
          </p:cNvPr>
          <p:cNvSpPr txBox="1"/>
          <p:nvPr/>
        </p:nvSpPr>
        <p:spPr>
          <a:xfrm>
            <a:off x="4774735" y="4643234"/>
            <a:ext cx="4248280" cy="738664"/>
          </a:xfrm>
          <a:prstGeom prst="rect">
            <a:avLst/>
          </a:prstGeom>
          <a:solidFill>
            <a:srgbClr val="FFFF00"/>
          </a:solidFill>
        </p:spPr>
        <p:txBody>
          <a:bodyPr wrap="square" rtlCol="0">
            <a:spAutoFit/>
          </a:bodyPr>
          <a:lstStyle/>
          <a:p>
            <a:r>
              <a:rPr lang="en-US" sz="1400" dirty="0">
                <a:solidFill>
                  <a:srgbClr val="0000FF"/>
                </a:solidFill>
              </a:rPr>
              <a:t>Yersinia </a:t>
            </a:r>
            <a:r>
              <a:rPr lang="en-US" sz="1400" dirty="0" err="1">
                <a:solidFill>
                  <a:srgbClr val="0000FF"/>
                </a:solidFill>
              </a:rPr>
              <a:t>pestis</a:t>
            </a:r>
            <a:r>
              <a:rPr lang="en-US" sz="1400" i="1" dirty="0">
                <a:solidFill>
                  <a:srgbClr val="0000FF"/>
                </a:solidFill>
              </a:rPr>
              <a:t>, the causative organism in plague? </a:t>
            </a:r>
          </a:p>
          <a:p>
            <a:r>
              <a:rPr lang="en-US" sz="1400" dirty="0">
                <a:solidFill>
                  <a:srgbClr val="FFFF00"/>
                </a:solidFill>
              </a:rPr>
              <a:t>No, </a:t>
            </a:r>
            <a:r>
              <a:rPr lang="en-US" sz="1400" i="1" dirty="0">
                <a:solidFill>
                  <a:srgbClr val="FFFF00"/>
                </a:solidFill>
              </a:rPr>
              <a:t>Yersinia </a:t>
            </a:r>
            <a:r>
              <a:rPr lang="en-US" sz="1400" i="1" dirty="0" err="1">
                <a:solidFill>
                  <a:srgbClr val="FFFF00"/>
                </a:solidFill>
              </a:rPr>
              <a:t>enterocolitica</a:t>
            </a:r>
            <a:r>
              <a:rPr lang="en-US" sz="1400" dirty="0">
                <a:solidFill>
                  <a:srgbClr val="FFFF00"/>
                </a:solidFill>
              </a:rPr>
              <a:t>, the causative organism in a diarrheal condition called </a:t>
            </a:r>
            <a:r>
              <a:rPr lang="en-US" sz="1400" i="1" dirty="0" err="1">
                <a:solidFill>
                  <a:srgbClr val="FFFF00"/>
                </a:solidFill>
              </a:rPr>
              <a:t>yersiniosis</a:t>
            </a:r>
            <a:endParaRPr lang="en-US" sz="1400" i="1" dirty="0">
              <a:solidFill>
                <a:srgbClr val="FFFF00"/>
              </a:solidFill>
            </a:endParaRPr>
          </a:p>
        </p:txBody>
      </p:sp>
    </p:spTree>
    <p:extLst>
      <p:ext uri="{BB962C8B-B14F-4D97-AF65-F5344CB8AC3E}">
        <p14:creationId xmlns:p14="http://schemas.microsoft.com/office/powerpoint/2010/main" val="9830027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376536"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a:t>
            </a:r>
            <a:r>
              <a:rPr lang="en-US" sz="1400" b="1" dirty="0">
                <a:solidFill>
                  <a:srgbClr val="0000FF"/>
                </a:solidFill>
              </a:rPr>
              <a:t>GI tract</a:t>
            </a:r>
          </a:p>
        </p:txBody>
      </p:sp>
      <p:sp>
        <p:nvSpPr>
          <p:cNvPr id="43" name="TextBox 42"/>
          <p:cNvSpPr txBox="1"/>
          <p:nvPr/>
        </p:nvSpPr>
        <p:spPr>
          <a:xfrm>
            <a:off x="3581400" y="4560094"/>
            <a:ext cx="4347665" cy="954107"/>
          </a:xfrm>
          <a:prstGeom prst="rect">
            <a:avLst/>
          </a:prstGeom>
          <a:solidFill>
            <a:srgbClr val="FF0000"/>
          </a:solidFill>
        </p:spPr>
        <p:txBody>
          <a:bodyPr wrap="none" rtlCol="0">
            <a:spAutoFit/>
          </a:bodyPr>
          <a:lstStyle/>
          <a:p>
            <a:r>
              <a:rPr lang="en-US" sz="1400" i="1" dirty="0">
                <a:solidFill>
                  <a:schemeClr val="bg1">
                    <a:lumMod val="65000"/>
                  </a:schemeClr>
                </a:solidFill>
              </a:rPr>
              <a:t>Which GI bugs are classically associated with </a:t>
            </a:r>
            <a:r>
              <a:rPr lang="en-US" sz="1400" i="1" dirty="0" err="1">
                <a:solidFill>
                  <a:schemeClr val="bg1">
                    <a:lumMod val="65000"/>
                  </a:schemeClr>
                </a:solidFill>
              </a:rPr>
              <a:t>ReA</a:t>
            </a:r>
            <a:r>
              <a:rPr lang="en-US" sz="1400" i="1" dirty="0">
                <a:solidFill>
                  <a:schemeClr val="bg1">
                    <a:lumMod val="65000"/>
                  </a:schemeClr>
                </a:solidFill>
              </a:rPr>
              <a:t>? </a:t>
            </a:r>
            <a:endParaRPr lang="en-US" sz="1400" b="1" dirty="0">
              <a:solidFill>
                <a:schemeClr val="bg1">
                  <a:lumMod val="65000"/>
                </a:schemeClr>
              </a:solidFill>
            </a:endParaRPr>
          </a:p>
          <a:p>
            <a:r>
              <a:rPr lang="en-US" sz="1400" b="1" dirty="0">
                <a:solidFill>
                  <a:schemeClr val="bg1">
                    <a:lumMod val="65000"/>
                  </a:schemeClr>
                </a:solidFill>
              </a:rPr>
              <a:t>--</a:t>
            </a:r>
            <a:r>
              <a:rPr lang="en-US" sz="1400" b="1" dirty="0" err="1">
                <a:solidFill>
                  <a:schemeClr val="bg1">
                    <a:lumMod val="65000"/>
                  </a:schemeClr>
                </a:solidFill>
              </a:rPr>
              <a:t>Shigella</a:t>
            </a:r>
            <a:endParaRPr lang="en-US" sz="1400" b="1" dirty="0">
              <a:solidFill>
                <a:schemeClr val="bg1">
                  <a:lumMod val="65000"/>
                </a:schemeClr>
              </a:solidFill>
            </a:endParaRPr>
          </a:p>
          <a:p>
            <a:r>
              <a:rPr lang="en-US" sz="1400" b="1" dirty="0">
                <a:solidFill>
                  <a:schemeClr val="bg1">
                    <a:lumMod val="65000"/>
                  </a:schemeClr>
                </a:solidFill>
              </a:rPr>
              <a:t>--Salmonella</a:t>
            </a:r>
          </a:p>
          <a:p>
            <a:r>
              <a:rPr lang="en-US" sz="1400" b="1" dirty="0">
                <a:solidFill>
                  <a:schemeClr val="bg1"/>
                </a:solidFill>
              </a:rPr>
              <a:t>--Yersinia</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D2D27D4-D90C-4DAE-B08C-79D6B9EEAAE9}"/>
              </a:ext>
            </a:extLst>
          </p:cNvPr>
          <p:cNvSpPr/>
          <p:nvPr/>
        </p:nvSpPr>
        <p:spPr>
          <a:xfrm>
            <a:off x="5247866" y="5570762"/>
            <a:ext cx="851709" cy="3494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A2D9FFB-823A-447D-B88E-D7A4385F19AA}"/>
              </a:ext>
            </a:extLst>
          </p:cNvPr>
          <p:cNvSpPr/>
          <p:nvPr/>
        </p:nvSpPr>
        <p:spPr>
          <a:xfrm>
            <a:off x="3598724" y="5193033"/>
            <a:ext cx="973276" cy="3777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846DF9E-63D6-4F9F-A0A6-B1960519FF9C}"/>
              </a:ext>
            </a:extLst>
          </p:cNvPr>
          <p:cNvSpPr txBox="1"/>
          <p:nvPr/>
        </p:nvSpPr>
        <p:spPr>
          <a:xfrm>
            <a:off x="4774735" y="4643234"/>
            <a:ext cx="4248280" cy="738664"/>
          </a:xfrm>
          <a:prstGeom prst="rect">
            <a:avLst/>
          </a:prstGeom>
          <a:solidFill>
            <a:srgbClr val="FFFF00"/>
          </a:solidFill>
        </p:spPr>
        <p:txBody>
          <a:bodyPr wrap="square" rtlCol="0">
            <a:spAutoFit/>
          </a:bodyPr>
          <a:lstStyle/>
          <a:p>
            <a:r>
              <a:rPr lang="en-US" sz="1400" dirty="0">
                <a:solidFill>
                  <a:srgbClr val="0000FF"/>
                </a:solidFill>
              </a:rPr>
              <a:t>Yersinia </a:t>
            </a:r>
            <a:r>
              <a:rPr lang="en-US" sz="1400" dirty="0" err="1">
                <a:solidFill>
                  <a:srgbClr val="0000FF"/>
                </a:solidFill>
              </a:rPr>
              <a:t>pestis</a:t>
            </a:r>
            <a:r>
              <a:rPr lang="en-US" sz="1400" i="1" dirty="0">
                <a:solidFill>
                  <a:srgbClr val="0000FF"/>
                </a:solidFill>
              </a:rPr>
              <a:t>, the causative organism in plague? </a:t>
            </a:r>
          </a:p>
          <a:p>
            <a:r>
              <a:rPr lang="en-US" sz="1400" dirty="0">
                <a:solidFill>
                  <a:srgbClr val="0000FF"/>
                </a:solidFill>
              </a:rPr>
              <a:t>No, </a:t>
            </a:r>
            <a:r>
              <a:rPr lang="en-US" sz="1400" i="1" dirty="0">
                <a:solidFill>
                  <a:srgbClr val="0000FF"/>
                </a:solidFill>
              </a:rPr>
              <a:t>Yersinia </a:t>
            </a:r>
            <a:r>
              <a:rPr lang="en-US" sz="1400" i="1" dirty="0" err="1">
                <a:solidFill>
                  <a:srgbClr val="0000FF"/>
                </a:solidFill>
              </a:rPr>
              <a:t>enterocolitica</a:t>
            </a:r>
            <a:r>
              <a:rPr lang="en-US" sz="1400" dirty="0">
                <a:solidFill>
                  <a:srgbClr val="0000FF"/>
                </a:solidFill>
              </a:rPr>
              <a:t>, the causative organism in a diarrheal condition called </a:t>
            </a:r>
            <a:r>
              <a:rPr lang="en-US" sz="1400" i="1" dirty="0" err="1">
                <a:solidFill>
                  <a:srgbClr val="0000FF"/>
                </a:solidFill>
              </a:rPr>
              <a:t>yersiniosis</a:t>
            </a:r>
            <a:endParaRPr lang="en-US" sz="1400" i="1" dirty="0">
              <a:solidFill>
                <a:srgbClr val="0000FF"/>
              </a:solidFill>
            </a:endParaRPr>
          </a:p>
        </p:txBody>
      </p:sp>
    </p:spTree>
    <p:extLst>
      <p:ext uri="{BB962C8B-B14F-4D97-AF65-F5344CB8AC3E}">
        <p14:creationId xmlns:p14="http://schemas.microsoft.com/office/powerpoint/2010/main" val="6225734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737212"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b="1" dirty="0">
                <a:solidFill>
                  <a:srgbClr val="0000FF"/>
                </a:solidFill>
              </a:rPr>
              <a:t>A bacterial 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2001" y="5939137"/>
            <a:ext cx="6695807" cy="523220"/>
          </a:xfrm>
          <a:prstGeom prst="rect">
            <a:avLst/>
          </a:prstGeom>
          <a:solidFill>
            <a:srgbClr val="99FF99"/>
          </a:solidFill>
        </p:spPr>
        <p:txBody>
          <a:bodyPr wrap="none" rtlCol="0">
            <a:spAutoFit/>
          </a:bodyPr>
          <a:lstStyle/>
          <a:p>
            <a:r>
              <a:rPr lang="en-US" sz="1400" i="1" dirty="0">
                <a:solidFill>
                  <a:srgbClr val="0000FF"/>
                </a:solidFill>
              </a:rPr>
              <a:t>Within what time period after the GI/GU infection does </a:t>
            </a:r>
            <a:r>
              <a:rPr lang="en-US" sz="1400" i="1" dirty="0" err="1">
                <a:solidFill>
                  <a:srgbClr val="0000FF"/>
                </a:solidFill>
              </a:rPr>
              <a:t>ReA</a:t>
            </a:r>
            <a:r>
              <a:rPr lang="en-US" sz="1400" i="1" dirty="0">
                <a:solidFill>
                  <a:srgbClr val="0000FF"/>
                </a:solidFill>
              </a:rPr>
              <a:t> typically declare itself?</a:t>
            </a:r>
          </a:p>
          <a:p>
            <a:r>
              <a:rPr lang="en-US" sz="1400" dirty="0">
                <a:solidFill>
                  <a:srgbClr val="99FF99"/>
                </a:solidFill>
              </a:rPr>
              <a:t>In the vast majority of cases, </a:t>
            </a:r>
            <a:r>
              <a:rPr lang="en-US" sz="1400" b="1" dirty="0">
                <a:solidFill>
                  <a:srgbClr val="99FF99"/>
                </a:solidFill>
              </a:rPr>
              <a:t>within about one month</a:t>
            </a:r>
          </a:p>
        </p:txBody>
      </p:sp>
    </p:spTree>
    <p:extLst>
      <p:ext uri="{BB962C8B-B14F-4D97-AF65-F5344CB8AC3E}">
        <p14:creationId xmlns:p14="http://schemas.microsoft.com/office/powerpoint/2010/main" val="12019637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3" y="4090987"/>
            <a:ext cx="5737212"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b="1" dirty="0">
                <a:solidFill>
                  <a:srgbClr val="0000FF"/>
                </a:solidFill>
              </a:rPr>
              <a:t>A bacterial infection of either the GU or (more commonly) GI tract</a:t>
            </a:r>
          </a:p>
        </p:txBody>
      </p:sp>
      <p:sp>
        <p:nvSpPr>
          <p:cNvPr id="2" name="TextBox 1"/>
          <p:cNvSpPr txBox="1"/>
          <p:nvPr/>
        </p:nvSpPr>
        <p:spPr>
          <a:xfrm>
            <a:off x="762001" y="5939137"/>
            <a:ext cx="6695807" cy="523220"/>
          </a:xfrm>
          <a:prstGeom prst="rect">
            <a:avLst/>
          </a:prstGeom>
          <a:solidFill>
            <a:srgbClr val="99FF99"/>
          </a:solidFill>
        </p:spPr>
        <p:txBody>
          <a:bodyPr wrap="none" rtlCol="0">
            <a:spAutoFit/>
          </a:bodyPr>
          <a:lstStyle/>
          <a:p>
            <a:r>
              <a:rPr lang="en-US" sz="1400" i="1" dirty="0">
                <a:solidFill>
                  <a:srgbClr val="0000FF"/>
                </a:solidFill>
              </a:rPr>
              <a:t>Within what time period after the GI/GU infection does </a:t>
            </a:r>
            <a:r>
              <a:rPr lang="en-US" sz="1400" i="1" dirty="0" err="1">
                <a:solidFill>
                  <a:srgbClr val="0000FF"/>
                </a:solidFill>
              </a:rPr>
              <a:t>ReA</a:t>
            </a:r>
            <a:r>
              <a:rPr lang="en-US" sz="1400" i="1" dirty="0">
                <a:solidFill>
                  <a:srgbClr val="0000FF"/>
                </a:solidFill>
              </a:rPr>
              <a:t> typically declare itself?</a:t>
            </a:r>
          </a:p>
          <a:p>
            <a:r>
              <a:rPr lang="en-US" sz="1400" dirty="0">
                <a:solidFill>
                  <a:srgbClr val="0000FF"/>
                </a:solidFill>
              </a:rPr>
              <a:t>In the vast majority of cases, </a:t>
            </a:r>
            <a:r>
              <a:rPr lang="en-US" sz="1400" b="1" dirty="0">
                <a:solidFill>
                  <a:srgbClr val="0000FF"/>
                </a:solidFill>
              </a:rPr>
              <a:t>within one month</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338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031325"/>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endParaRPr lang="en-US" sz="1400"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42" name="TextBox 41"/>
          <p:cNvSpPr txBox="1"/>
          <p:nvPr/>
        </p:nvSpPr>
        <p:spPr>
          <a:xfrm>
            <a:off x="459296" y="4579399"/>
            <a:ext cx="6853811" cy="738664"/>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t>
            </a:r>
            <a:r>
              <a:rPr lang="en-US" sz="1400" i="1" dirty="0" err="1">
                <a:solidFill>
                  <a:srgbClr val="0000FF"/>
                </a:solidFill>
              </a:rPr>
              <a:t>ReA</a:t>
            </a:r>
            <a:r>
              <a:rPr lang="en-US" sz="1400" i="1" dirty="0">
                <a:solidFill>
                  <a:srgbClr val="0000FF"/>
                </a:solidFill>
              </a:rPr>
              <a:t>. If you could order only one test, what should it be?</a:t>
            </a:r>
          </a:p>
          <a:p>
            <a:r>
              <a:rPr lang="en-US" sz="1400" dirty="0" err="1">
                <a:solidFill>
                  <a:srgbClr val="99FF99"/>
                </a:solidFill>
              </a:rPr>
              <a:t>ReA</a:t>
            </a:r>
            <a:r>
              <a:rPr lang="en-US" sz="1400" dirty="0">
                <a:solidFill>
                  <a:srgbClr val="99FF99"/>
                </a:solidFill>
              </a:rPr>
              <a:t> is a clinical diagnosis. An HLA-B27 would be reasonable, but positivity would not make the diagnosis.</a:t>
            </a: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4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What do granulomatous KP look like?</a:t>
            </a:r>
          </a:p>
          <a:p>
            <a:r>
              <a:rPr lang="en-US" sz="1400" dirty="0">
                <a:solidFill>
                  <a:srgbClr val="0000FF"/>
                </a:solidFill>
                <a:latin typeface="Arial" panose="020B0604020202020204" pitchFamily="34" charset="0"/>
              </a:rPr>
              <a:t>They are large, grayish, and look ‘greasy’ </a:t>
            </a:r>
          </a:p>
          <a:p>
            <a:endParaRPr lang="en-US" sz="1400" i="1"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A </a:t>
            </a:r>
            <a:r>
              <a:rPr lang="en-US" sz="1400" i="1" dirty="0" err="1">
                <a:solidFill>
                  <a:srgbClr val="0000FF"/>
                </a:solidFill>
                <a:latin typeface="Arial" panose="020B0604020202020204" pitchFamily="34" charset="0"/>
              </a:rPr>
              <a:t>pt</a:t>
            </a:r>
            <a:r>
              <a:rPr lang="en-US" sz="1400" i="1" dirty="0">
                <a:solidFill>
                  <a:srgbClr val="0000FF"/>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0000FF"/>
                </a:solidFill>
                <a:latin typeface="Arial" panose="020B0604020202020204" pitchFamily="34" charset="0"/>
              </a:rPr>
              <a:t>Not necessarily. While significant overlap exists between the two, it is </a:t>
            </a:r>
            <a:r>
              <a:rPr lang="en-US" sz="1400" b="1" dirty="0">
                <a:solidFill>
                  <a:srgbClr val="0000FF"/>
                </a:solidFill>
                <a:latin typeface="Arial" panose="020B0604020202020204" pitchFamily="34" charset="0"/>
              </a:rPr>
              <a:t>not</a:t>
            </a:r>
            <a:r>
              <a:rPr lang="en-US" sz="1400" dirty="0">
                <a:solidFill>
                  <a:srgbClr val="0000FF"/>
                </a:solidFill>
                <a:latin typeface="Arial" panose="020B0604020202020204" pitchFamily="34" charset="0"/>
              </a:rPr>
              <a:t> the case that ‘clinically granulomatous </a:t>
            </a:r>
            <a:r>
              <a:rPr lang="en-US" sz="1400" dirty="0" err="1">
                <a:solidFill>
                  <a:srgbClr val="0000FF"/>
                </a:solidFill>
                <a:latin typeface="Arial" panose="020B0604020202020204" pitchFamily="34" charset="0"/>
              </a:rPr>
              <a:t>dz</a:t>
            </a:r>
            <a:r>
              <a:rPr lang="en-US" sz="1400" dirty="0">
                <a:solidFill>
                  <a:srgbClr val="0000FF"/>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9141349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9"/>
            <a:ext cx="5375189" cy="2031325"/>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endParaRPr lang="en-US" sz="1400"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42" name="TextBox 41"/>
          <p:cNvSpPr txBox="1"/>
          <p:nvPr/>
        </p:nvSpPr>
        <p:spPr>
          <a:xfrm>
            <a:off x="459296" y="4579399"/>
            <a:ext cx="6853811" cy="738664"/>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t>
            </a:r>
            <a:r>
              <a:rPr lang="en-US" sz="1400" i="1" dirty="0" err="1">
                <a:solidFill>
                  <a:srgbClr val="0000FF"/>
                </a:solidFill>
              </a:rPr>
              <a:t>ReA</a:t>
            </a:r>
            <a:r>
              <a:rPr lang="en-US" sz="1400" i="1" dirty="0">
                <a:solidFill>
                  <a:srgbClr val="0000FF"/>
                </a:solidFill>
              </a:rPr>
              <a:t>. If you could order only one test, what should it be?</a:t>
            </a:r>
          </a:p>
          <a:p>
            <a:r>
              <a:rPr lang="en-US" sz="1400" dirty="0" err="1">
                <a:solidFill>
                  <a:srgbClr val="0000FF"/>
                </a:solidFill>
              </a:rPr>
              <a:t>ReA</a:t>
            </a:r>
            <a:r>
              <a:rPr lang="en-US" sz="1400" dirty="0">
                <a:solidFill>
                  <a:srgbClr val="0000FF"/>
                </a:solidFill>
              </a:rPr>
              <a:t> is a clinical diagnosis. An HLA-B27 would be reasonable, but positivity would not make the diagnosis.</a:t>
            </a: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990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FF99FF"/>
                </a:solidFill>
              </a:rPr>
              <a:t>In the typical manner (</a:t>
            </a:r>
            <a:r>
              <a:rPr lang="en-US" sz="1400" dirty="0" err="1">
                <a:solidFill>
                  <a:srgbClr val="FF99FF"/>
                </a:solidFill>
              </a:rPr>
              <a:t>ie</a:t>
            </a:r>
            <a:r>
              <a:rPr lang="en-US" sz="1400" dirty="0">
                <a:solidFill>
                  <a:srgbClr val="FF99FF"/>
                </a:solidFill>
              </a:rPr>
              <a:t>, with topical steroids and </a:t>
            </a:r>
            <a:r>
              <a:rPr lang="en-US" sz="1400" dirty="0" err="1">
                <a:solidFill>
                  <a:srgbClr val="FF99FF"/>
                </a:solidFill>
              </a:rPr>
              <a:t>cycloplegia</a:t>
            </a:r>
            <a:r>
              <a:rPr lang="en-US" sz="1400" dirty="0">
                <a:solidFill>
                  <a:srgbClr val="FF99FF"/>
                </a:solidFill>
              </a:rPr>
              <a:t>). PO NSAIDs may reduce the risk of recurrence, and will suppress the systemic manifestations.</a:t>
            </a:r>
          </a:p>
          <a:p>
            <a:endParaRPr lang="en-US" sz="1400" dirty="0">
              <a:solidFill>
                <a:srgbClr val="FF99FF"/>
              </a:solidFill>
            </a:endParaRPr>
          </a:p>
          <a:p>
            <a:r>
              <a:rPr lang="en-US" sz="1400" i="1" dirty="0">
                <a:solidFill>
                  <a:srgbClr val="FF99FF"/>
                </a:solidFill>
              </a:rPr>
              <a:t>Should antibiotics be given to treat the triggering infection?</a:t>
            </a:r>
          </a:p>
          <a:p>
            <a:r>
              <a:rPr lang="en-US" sz="1400" dirty="0">
                <a:solidFill>
                  <a:srgbClr val="FF99FF"/>
                </a:solidFill>
              </a:rPr>
              <a:t>Probably only in the case of </a:t>
            </a:r>
            <a:r>
              <a:rPr lang="en-US" sz="1400" i="1" dirty="0">
                <a:solidFill>
                  <a:srgbClr val="FF99FF"/>
                </a:solidFill>
              </a:rPr>
              <a:t>Chlamydia</a:t>
            </a:r>
            <a:r>
              <a:rPr lang="en-US" sz="1400" dirty="0">
                <a:solidFill>
                  <a:srgbClr val="FF99FF"/>
                </a:solidFill>
              </a:rPr>
              <a:t>-induced disease</a:t>
            </a:r>
          </a:p>
          <a:p>
            <a:endParaRPr lang="en-US" sz="1400" dirty="0">
              <a:solidFill>
                <a:srgbClr val="FF99FF"/>
              </a:solidFill>
            </a:endParaRPr>
          </a:p>
          <a:p>
            <a:r>
              <a:rPr lang="en-US" sz="1400" i="1" dirty="0">
                <a:solidFill>
                  <a:srgbClr val="FF99FF"/>
                </a:solidFill>
              </a:rPr>
              <a:t>Is Rheumatology referral important?</a:t>
            </a:r>
          </a:p>
          <a:p>
            <a:r>
              <a:rPr lang="en-US" sz="1400" dirty="0">
                <a:solidFill>
                  <a:srgbClr val="FF99FF"/>
                </a:solidFill>
              </a:rPr>
              <a:t>Generally no. However, it is important to recognize that a subset of pts are at risk for debilitating </a:t>
            </a:r>
            <a:r>
              <a:rPr lang="en-US" sz="1400" dirty="0" err="1">
                <a:solidFill>
                  <a:srgbClr val="FF99FF"/>
                </a:solidFill>
              </a:rPr>
              <a:t>sequelae</a:t>
            </a:r>
            <a:r>
              <a:rPr lang="en-US" sz="1400" dirty="0">
                <a:solidFill>
                  <a:srgbClr val="FF99FF"/>
                </a:solidFill>
              </a:rPr>
              <a:t> similar to those of AS, and would benefit from Rheum input</a:t>
            </a:r>
            <a:r>
              <a:rPr lang="en-US" sz="1400" dirty="0">
                <a:solidFill>
                  <a:srgbClr val="0000FF"/>
                </a:solidFill>
              </a:rPr>
              <a: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2405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0000FF"/>
                </a:solidFill>
              </a:rPr>
              <a:t>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PO NSAIDs may reduce the risk of recurrence, and will suppress the systemic manifestations.</a:t>
            </a:r>
          </a:p>
          <a:p>
            <a:endParaRPr lang="en-US" sz="1400" dirty="0">
              <a:solidFill>
                <a:srgbClr val="0000FF"/>
              </a:solidFill>
            </a:endParaRPr>
          </a:p>
          <a:p>
            <a:r>
              <a:rPr lang="en-US" sz="1400" i="1" dirty="0">
                <a:solidFill>
                  <a:srgbClr val="FF99FF"/>
                </a:solidFill>
              </a:rPr>
              <a:t>Should antibiotics be given to treat the triggering infection?</a:t>
            </a:r>
          </a:p>
          <a:p>
            <a:r>
              <a:rPr lang="en-US" sz="1400" dirty="0">
                <a:solidFill>
                  <a:srgbClr val="FF99FF"/>
                </a:solidFill>
              </a:rPr>
              <a:t>Probably only in the case of </a:t>
            </a:r>
            <a:r>
              <a:rPr lang="en-US" sz="1400" i="1" dirty="0">
                <a:solidFill>
                  <a:srgbClr val="FF99FF"/>
                </a:solidFill>
              </a:rPr>
              <a:t>Chlamydia</a:t>
            </a:r>
            <a:r>
              <a:rPr lang="en-US" sz="1400" dirty="0">
                <a:solidFill>
                  <a:srgbClr val="FF99FF"/>
                </a:solidFill>
              </a:rPr>
              <a:t>-induced disease</a:t>
            </a:r>
          </a:p>
          <a:p>
            <a:endParaRPr lang="en-US" sz="1400" dirty="0">
              <a:solidFill>
                <a:srgbClr val="FF99FF"/>
              </a:solidFill>
            </a:endParaRPr>
          </a:p>
          <a:p>
            <a:r>
              <a:rPr lang="en-US" sz="1400" i="1" dirty="0">
                <a:solidFill>
                  <a:srgbClr val="FF99FF"/>
                </a:solidFill>
              </a:rPr>
              <a:t>Is Rheumatology referral important?</a:t>
            </a:r>
          </a:p>
          <a:p>
            <a:r>
              <a:rPr lang="en-US" sz="1400" dirty="0">
                <a:solidFill>
                  <a:srgbClr val="FF99FF"/>
                </a:solidFill>
              </a:rPr>
              <a:t>Generally no. However, it is important to recognize that a subset of pts are at risk for debilitating </a:t>
            </a:r>
            <a:r>
              <a:rPr lang="en-US" sz="1400" dirty="0" err="1">
                <a:solidFill>
                  <a:srgbClr val="FF99FF"/>
                </a:solidFill>
              </a:rPr>
              <a:t>sequelae</a:t>
            </a:r>
            <a:r>
              <a:rPr lang="en-US" sz="1400" dirty="0">
                <a:solidFill>
                  <a:srgbClr val="FF99FF"/>
                </a:solidFill>
              </a:rPr>
              <a:t> similar to those of AS, and would benefit from Rheum input.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1740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0000FF"/>
                </a:solidFill>
              </a:rPr>
              <a:t>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PO NSAIDs may reduce the risk of recurrence, and will suppress the systemic manifestations.</a:t>
            </a:r>
          </a:p>
          <a:p>
            <a:endParaRPr lang="en-US" sz="1400" dirty="0">
              <a:solidFill>
                <a:srgbClr val="0000FF"/>
              </a:solidFill>
            </a:endParaRPr>
          </a:p>
          <a:p>
            <a:r>
              <a:rPr lang="en-US" sz="1400" i="1" dirty="0">
                <a:solidFill>
                  <a:srgbClr val="0000FF"/>
                </a:solidFill>
              </a:rPr>
              <a:t>Should antibiotics be given to treat the triggering infection?</a:t>
            </a:r>
          </a:p>
          <a:p>
            <a:r>
              <a:rPr lang="en-US" sz="1400" dirty="0">
                <a:solidFill>
                  <a:srgbClr val="FF99FF"/>
                </a:solidFill>
              </a:rPr>
              <a:t>Probably only in the case of </a:t>
            </a:r>
            <a:r>
              <a:rPr lang="en-US" sz="1400" i="1" dirty="0">
                <a:solidFill>
                  <a:srgbClr val="FF99FF"/>
                </a:solidFill>
              </a:rPr>
              <a:t>Chlamydia</a:t>
            </a:r>
            <a:r>
              <a:rPr lang="en-US" sz="1400" dirty="0">
                <a:solidFill>
                  <a:srgbClr val="FF99FF"/>
                </a:solidFill>
              </a:rPr>
              <a:t>-induced disease</a:t>
            </a:r>
          </a:p>
          <a:p>
            <a:endParaRPr lang="en-US" sz="1400" dirty="0">
              <a:solidFill>
                <a:srgbClr val="FF99FF"/>
              </a:solidFill>
            </a:endParaRPr>
          </a:p>
          <a:p>
            <a:r>
              <a:rPr lang="en-US" sz="1400" i="1" dirty="0">
                <a:solidFill>
                  <a:srgbClr val="FF99FF"/>
                </a:solidFill>
              </a:rPr>
              <a:t>Is Rheumatology referral important?</a:t>
            </a:r>
          </a:p>
          <a:p>
            <a:r>
              <a:rPr lang="en-US" sz="1400" dirty="0">
                <a:solidFill>
                  <a:srgbClr val="FF99FF"/>
                </a:solidFill>
              </a:rPr>
              <a:t>Generally no. However, it is important to recognize that a subset of pts are at risk for debilitating </a:t>
            </a:r>
            <a:r>
              <a:rPr lang="en-US" sz="1400" dirty="0" err="1">
                <a:solidFill>
                  <a:srgbClr val="FF99FF"/>
                </a:solidFill>
              </a:rPr>
              <a:t>sequelae</a:t>
            </a:r>
            <a:r>
              <a:rPr lang="en-US" sz="1400" dirty="0">
                <a:solidFill>
                  <a:srgbClr val="FF99FF"/>
                </a:solidFill>
              </a:rPr>
              <a:t> similar to those of AS, and would benefit from Rheum input.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0429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0000FF"/>
                </a:solidFill>
              </a:rPr>
              <a:t>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PO NSAIDs may reduce the risk of recurrence, and will suppress the systemic manifestations.</a:t>
            </a:r>
          </a:p>
          <a:p>
            <a:endParaRPr lang="en-US" sz="1400" dirty="0">
              <a:solidFill>
                <a:srgbClr val="0000FF"/>
              </a:solidFill>
            </a:endParaRPr>
          </a:p>
          <a:p>
            <a:r>
              <a:rPr lang="en-US" sz="1400" i="1" dirty="0">
                <a:solidFill>
                  <a:srgbClr val="0000FF"/>
                </a:solidFill>
              </a:rPr>
              <a:t>Should antibiotics be given to treat the triggering infection?</a:t>
            </a:r>
          </a:p>
          <a:p>
            <a:r>
              <a:rPr lang="en-US" sz="1400" dirty="0">
                <a:solidFill>
                  <a:srgbClr val="0000FF"/>
                </a:solidFill>
              </a:rPr>
              <a:t>Probably only in the case of </a:t>
            </a:r>
            <a:r>
              <a:rPr lang="en-US" sz="1400" i="1" dirty="0">
                <a:solidFill>
                  <a:srgbClr val="0000FF"/>
                </a:solidFill>
              </a:rPr>
              <a:t>Chlamydia</a:t>
            </a:r>
            <a:r>
              <a:rPr lang="en-US" sz="1400" dirty="0">
                <a:solidFill>
                  <a:srgbClr val="0000FF"/>
                </a:solidFill>
              </a:rPr>
              <a:t>-induced disease</a:t>
            </a:r>
          </a:p>
          <a:p>
            <a:endParaRPr lang="en-US" sz="1400" dirty="0">
              <a:solidFill>
                <a:srgbClr val="FF99FF"/>
              </a:solidFill>
            </a:endParaRPr>
          </a:p>
          <a:p>
            <a:r>
              <a:rPr lang="en-US" sz="1400" i="1" dirty="0">
                <a:solidFill>
                  <a:srgbClr val="FF99FF"/>
                </a:solidFill>
              </a:rPr>
              <a:t>Is Rheumatology referral important?</a:t>
            </a:r>
          </a:p>
          <a:p>
            <a:r>
              <a:rPr lang="en-US" sz="1400" dirty="0">
                <a:solidFill>
                  <a:srgbClr val="FF99FF"/>
                </a:solidFill>
              </a:rPr>
              <a:t>Generally no. However, it is important to recognize that a subset of pts are at risk for debilitating </a:t>
            </a:r>
            <a:r>
              <a:rPr lang="en-US" sz="1400" dirty="0" err="1">
                <a:solidFill>
                  <a:srgbClr val="FF99FF"/>
                </a:solidFill>
              </a:rPr>
              <a:t>sequelae</a:t>
            </a:r>
            <a:r>
              <a:rPr lang="en-US" sz="1400" dirty="0">
                <a:solidFill>
                  <a:srgbClr val="FF99FF"/>
                </a:solidFill>
              </a:rPr>
              <a:t> similar to those of AS, and would benefit from Rheum input.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0625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0000FF"/>
                </a:solidFill>
              </a:rPr>
              <a:t>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PO NSAIDs may reduce the risk of recurrence, and will suppress the systemic manifestations.</a:t>
            </a:r>
          </a:p>
          <a:p>
            <a:endParaRPr lang="en-US" sz="1400" dirty="0">
              <a:solidFill>
                <a:srgbClr val="0000FF"/>
              </a:solidFill>
            </a:endParaRPr>
          </a:p>
          <a:p>
            <a:r>
              <a:rPr lang="en-US" sz="1400" i="1" dirty="0">
                <a:solidFill>
                  <a:srgbClr val="0000FF"/>
                </a:solidFill>
              </a:rPr>
              <a:t>Should antibiotics be given to treat the triggering infection?</a:t>
            </a:r>
          </a:p>
          <a:p>
            <a:r>
              <a:rPr lang="en-US" sz="1400" dirty="0">
                <a:solidFill>
                  <a:srgbClr val="0000FF"/>
                </a:solidFill>
              </a:rPr>
              <a:t>Probably only in the case of </a:t>
            </a:r>
            <a:r>
              <a:rPr lang="en-US" sz="1400" i="1" dirty="0">
                <a:solidFill>
                  <a:srgbClr val="0000FF"/>
                </a:solidFill>
              </a:rPr>
              <a:t>Chlamydia</a:t>
            </a:r>
            <a:r>
              <a:rPr lang="en-US" sz="1400" dirty="0">
                <a:solidFill>
                  <a:srgbClr val="0000FF"/>
                </a:solidFill>
              </a:rPr>
              <a:t>-induced disease</a:t>
            </a:r>
          </a:p>
          <a:p>
            <a:endParaRPr lang="en-US" sz="1400" dirty="0">
              <a:solidFill>
                <a:srgbClr val="0000FF"/>
              </a:solidFill>
            </a:endParaRPr>
          </a:p>
          <a:p>
            <a:r>
              <a:rPr lang="en-US" sz="1400" i="1" dirty="0">
                <a:solidFill>
                  <a:srgbClr val="0000FF"/>
                </a:solidFill>
              </a:rPr>
              <a:t>Is Rheumatology referral required?</a:t>
            </a:r>
            <a:endParaRPr lang="en-US" sz="1400" i="1" dirty="0">
              <a:solidFill>
                <a:srgbClr val="FF99FF"/>
              </a:solidFill>
            </a:endParaRPr>
          </a:p>
          <a:p>
            <a:r>
              <a:rPr lang="en-US" sz="1400" dirty="0">
                <a:solidFill>
                  <a:srgbClr val="FF99FF"/>
                </a:solidFill>
              </a:rPr>
              <a:t>Generally no. However, it is important to recognize that a subset of pts are at risk for debilitating </a:t>
            </a:r>
            <a:r>
              <a:rPr lang="en-US" sz="1400" dirty="0" err="1">
                <a:solidFill>
                  <a:srgbClr val="FF99FF"/>
                </a:solidFill>
              </a:rPr>
              <a:t>sequelae</a:t>
            </a:r>
            <a:r>
              <a:rPr lang="en-US" sz="1400" dirty="0">
                <a:solidFill>
                  <a:srgbClr val="FF99FF"/>
                </a:solidFill>
              </a:rPr>
              <a:t> similar to those of AS, and would benefit from Rheum input.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672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male age 16-40</a:t>
            </a:r>
          </a:p>
          <a:p>
            <a:endParaRPr lang="en-US" sz="1400" dirty="0">
              <a:solidFill>
                <a:schemeClr val="bg1">
                  <a:lumMod val="65000"/>
                </a:schemeClr>
              </a:solidFill>
            </a:endParaRPr>
          </a:p>
          <a:p>
            <a:r>
              <a:rPr lang="en-US" sz="1400" i="1" dirty="0">
                <a:solidFill>
                  <a:schemeClr val="bg1">
                    <a:lumMod val="65000"/>
                  </a:schemeClr>
                </a:solidFill>
              </a:rPr>
              <a:t>What are the classic </a:t>
            </a:r>
            <a:r>
              <a:rPr lang="en-US" sz="1400" i="1" dirty="0" err="1">
                <a:solidFill>
                  <a:schemeClr val="bg1">
                    <a:lumMod val="65000"/>
                  </a:schemeClr>
                </a:solidFill>
              </a:rPr>
              <a:t>nonocular</a:t>
            </a:r>
            <a:r>
              <a:rPr lang="en-US" sz="1400" i="1" dirty="0">
                <a:solidFill>
                  <a:schemeClr val="bg1">
                    <a:lumMod val="65000"/>
                  </a:schemeClr>
                </a:solidFill>
              </a:rPr>
              <a:t> complaints in </a:t>
            </a:r>
            <a:r>
              <a:rPr lang="en-US" sz="1400" i="1" dirty="0" err="1">
                <a:solidFill>
                  <a:schemeClr val="bg1">
                    <a:lumMod val="65000"/>
                  </a:schemeClr>
                </a:solidFill>
              </a:rPr>
              <a:t>ReA</a:t>
            </a:r>
            <a:r>
              <a:rPr lang="en-US" sz="1400" i="1" dirty="0">
                <a:solidFill>
                  <a:schemeClr val="bg1">
                    <a:lumMod val="65000"/>
                  </a:schemeClr>
                </a:solidFill>
              </a:rPr>
              <a:t>?</a:t>
            </a:r>
          </a:p>
          <a:p>
            <a:r>
              <a:rPr lang="en-US" sz="1400" dirty="0">
                <a:solidFill>
                  <a:schemeClr val="bg1">
                    <a:lumMod val="65000"/>
                  </a:schemeClr>
                </a:solidFill>
              </a:rPr>
              <a:t>The triad of urethritis, arthritis and conjunctivitis (note: </a:t>
            </a:r>
            <a:r>
              <a:rPr lang="en-US" sz="1400" b="1" dirty="0">
                <a:solidFill>
                  <a:schemeClr val="bg1">
                    <a:lumMod val="65000"/>
                  </a:schemeClr>
                </a:solidFill>
              </a:rPr>
              <a:t>not</a:t>
            </a:r>
            <a:r>
              <a:rPr lang="en-US" sz="1400" dirty="0">
                <a:solidFill>
                  <a:schemeClr val="bg1">
                    <a:lumMod val="65000"/>
                  </a:schemeClr>
                </a:solidFill>
              </a:rPr>
              <a:t> uveitis)</a:t>
            </a:r>
          </a:p>
          <a:p>
            <a:endParaRPr lang="en-US" sz="1400" i="1" dirty="0">
              <a:solidFill>
                <a:schemeClr val="bg1">
                  <a:lumMod val="65000"/>
                </a:schemeClr>
              </a:solidFill>
            </a:endParaRPr>
          </a:p>
          <a:p>
            <a:r>
              <a:rPr lang="en-US" sz="1400" i="1" dirty="0">
                <a:solidFill>
                  <a:schemeClr val="bg1">
                    <a:lumMod val="65000"/>
                  </a:schemeClr>
                </a:solidFill>
              </a:rPr>
              <a:t>Why 'reactive'? What are </a:t>
            </a:r>
            <a:r>
              <a:rPr lang="en-US" sz="1400" i="1" dirty="0" err="1">
                <a:solidFill>
                  <a:schemeClr val="bg1">
                    <a:lumMod val="65000"/>
                  </a:schemeClr>
                </a:solidFill>
              </a:rPr>
              <a:t>ReA</a:t>
            </a:r>
            <a:r>
              <a:rPr lang="en-US" sz="1400" i="1" dirty="0">
                <a:solidFill>
                  <a:schemeClr val="bg1">
                    <a:lumMod val="65000"/>
                  </a:schemeClr>
                </a:solidFill>
              </a:rPr>
              <a:t> pts reacting to?</a:t>
            </a:r>
          </a:p>
          <a:p>
            <a:r>
              <a:rPr lang="en-US" sz="1400" dirty="0">
                <a:solidFill>
                  <a:schemeClr val="bg1">
                    <a:lumMod val="65000"/>
                  </a:schemeClr>
                </a:solidFill>
              </a:rPr>
              <a:t>A bacterial infection of either the GU or (more commonly) GI tract</a:t>
            </a:r>
          </a:p>
        </p:txBody>
      </p:sp>
      <p:sp>
        <p:nvSpPr>
          <p:cNvPr id="53" name="TextBox 52"/>
          <p:cNvSpPr txBox="1"/>
          <p:nvPr/>
        </p:nvSpPr>
        <p:spPr>
          <a:xfrm>
            <a:off x="1070991" y="4382633"/>
            <a:ext cx="6853811" cy="2246769"/>
          </a:xfrm>
          <a:prstGeom prst="rect">
            <a:avLst/>
          </a:prstGeom>
          <a:solidFill>
            <a:srgbClr val="FF99FF"/>
          </a:solidFill>
        </p:spPr>
        <p:txBody>
          <a:bodyPr wrap="square" rtlCol="0">
            <a:spAutoFit/>
          </a:bodyPr>
          <a:lstStyle/>
          <a:p>
            <a:r>
              <a:rPr lang="en-US" sz="1400" i="1" dirty="0">
                <a:solidFill>
                  <a:srgbClr val="0000FF"/>
                </a:solidFill>
              </a:rPr>
              <a:t>How is </a:t>
            </a:r>
            <a:r>
              <a:rPr lang="en-US" sz="1400" i="1" dirty="0" err="1">
                <a:solidFill>
                  <a:srgbClr val="0000FF"/>
                </a:solidFill>
              </a:rPr>
              <a:t>ReA</a:t>
            </a:r>
            <a:r>
              <a:rPr lang="en-US" sz="1400" i="1" dirty="0">
                <a:solidFill>
                  <a:srgbClr val="0000FF"/>
                </a:solidFill>
              </a:rPr>
              <a:t> uveitis managed?</a:t>
            </a:r>
          </a:p>
          <a:p>
            <a:r>
              <a:rPr lang="en-US" sz="1400" dirty="0">
                <a:solidFill>
                  <a:srgbClr val="0000FF"/>
                </a:solidFill>
              </a:rPr>
              <a:t>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PO NSAIDs may reduce the risk of recurrence, and will suppress the systemic manifestations.</a:t>
            </a:r>
          </a:p>
          <a:p>
            <a:endParaRPr lang="en-US" sz="1400" dirty="0">
              <a:solidFill>
                <a:srgbClr val="0000FF"/>
              </a:solidFill>
            </a:endParaRPr>
          </a:p>
          <a:p>
            <a:r>
              <a:rPr lang="en-US" sz="1400" i="1" dirty="0">
                <a:solidFill>
                  <a:srgbClr val="0000FF"/>
                </a:solidFill>
              </a:rPr>
              <a:t>Should antibiotics be given to treat the triggering infection?</a:t>
            </a:r>
          </a:p>
          <a:p>
            <a:r>
              <a:rPr lang="en-US" sz="1400" dirty="0">
                <a:solidFill>
                  <a:srgbClr val="0000FF"/>
                </a:solidFill>
              </a:rPr>
              <a:t>Probably only in the case of </a:t>
            </a:r>
            <a:r>
              <a:rPr lang="en-US" sz="1400" i="1" dirty="0">
                <a:solidFill>
                  <a:srgbClr val="0000FF"/>
                </a:solidFill>
              </a:rPr>
              <a:t>Chlamydia</a:t>
            </a:r>
            <a:r>
              <a:rPr lang="en-US" sz="1400" dirty="0">
                <a:solidFill>
                  <a:srgbClr val="0000FF"/>
                </a:solidFill>
              </a:rPr>
              <a:t>-induced disease</a:t>
            </a:r>
          </a:p>
          <a:p>
            <a:endParaRPr lang="en-US" sz="1400" dirty="0">
              <a:solidFill>
                <a:srgbClr val="0000FF"/>
              </a:solidFill>
            </a:endParaRPr>
          </a:p>
          <a:p>
            <a:r>
              <a:rPr lang="en-US" sz="1400" i="1" dirty="0">
                <a:solidFill>
                  <a:srgbClr val="0000FF"/>
                </a:solidFill>
              </a:rPr>
              <a:t>Is Rheumatology referral required?</a:t>
            </a:r>
          </a:p>
          <a:p>
            <a:r>
              <a:rPr lang="en-US" sz="1400" dirty="0">
                <a:solidFill>
                  <a:srgbClr val="0000FF"/>
                </a:solidFill>
              </a:rPr>
              <a:t>Generally no. However, it is important to recognize that a subset of pts are at risk for debilitating </a:t>
            </a:r>
            <a:r>
              <a:rPr lang="en-US" sz="1400" dirty="0" err="1">
                <a:solidFill>
                  <a:srgbClr val="0000FF"/>
                </a:solidFill>
              </a:rPr>
              <a:t>sequelae</a:t>
            </a:r>
            <a:r>
              <a:rPr lang="en-US" sz="1400" dirty="0">
                <a:solidFill>
                  <a:srgbClr val="0000FF"/>
                </a:solidFill>
              </a:rPr>
              <a:t> similar to those of AS, and would benefit from Rheum input. </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4" name="Straight Connector 53"/>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6305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FFC000"/>
                </a:solidFill>
              </a:rPr>
              <a:t>Glaucomatocyclitic</a:t>
            </a:r>
            <a:r>
              <a:rPr lang="en-US" altLang="en-US" sz="1400" dirty="0">
                <a:solidFill>
                  <a:srgbClr val="FFC000"/>
                </a:solidFill>
              </a:rPr>
              <a:t> crisis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Who is the typical </a:t>
            </a:r>
            <a:r>
              <a:rPr lang="en-US" altLang="en-US" sz="1400" i="1" dirty="0" err="1">
                <a:solidFill>
                  <a:srgbClr val="FFC000"/>
                </a:solidFill>
              </a:rPr>
              <a:t>pt</a:t>
            </a:r>
            <a:r>
              <a:rPr lang="en-US" altLang="en-US" sz="1400" i="1" dirty="0">
                <a:solidFill>
                  <a:srgbClr val="FFC000"/>
                </a:solidFill>
              </a:rPr>
              <a:t>?</a:t>
            </a:r>
          </a:p>
          <a:p>
            <a:pPr eaLnBrk="1" hangingPunct="1">
              <a:spcBef>
                <a:spcPct val="0"/>
              </a:spcBef>
              <a:buClrTx/>
              <a:buSzTx/>
              <a:buFontTx/>
              <a:buNone/>
            </a:pPr>
            <a:r>
              <a:rPr lang="en-US" altLang="en-US" sz="1400" dirty="0">
                <a:solidFill>
                  <a:srgbClr val="FFC000"/>
                </a:solidFill>
              </a:rPr>
              <a:t>An adult age 20-50</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inflammatory component tend to be mild, or severe?</a:t>
            </a:r>
          </a:p>
          <a:p>
            <a:pPr eaLnBrk="1" hangingPunct="1">
              <a:spcBef>
                <a:spcPct val="0"/>
              </a:spcBef>
              <a:buClrTx/>
              <a:buSzTx/>
              <a:buFontTx/>
              <a:buNone/>
            </a:pPr>
            <a:r>
              <a:rPr lang="en-US" altLang="en-US" sz="1400" dirty="0">
                <a:solidFill>
                  <a:srgbClr val="FFC000"/>
                </a:solidFill>
              </a:rPr>
              <a:t>Mild</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367716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Who is the typical </a:t>
            </a:r>
            <a:r>
              <a:rPr lang="en-US" altLang="en-US" sz="1400" i="1" dirty="0" err="1">
                <a:solidFill>
                  <a:srgbClr val="FFC000"/>
                </a:solidFill>
              </a:rPr>
              <a:t>pt</a:t>
            </a:r>
            <a:r>
              <a:rPr lang="en-US" altLang="en-US" sz="1400" i="1" dirty="0">
                <a:solidFill>
                  <a:srgbClr val="FFC000"/>
                </a:solidFill>
              </a:rPr>
              <a:t>?</a:t>
            </a:r>
          </a:p>
          <a:p>
            <a:pPr eaLnBrk="1" hangingPunct="1">
              <a:spcBef>
                <a:spcPct val="0"/>
              </a:spcBef>
              <a:buClrTx/>
              <a:buSzTx/>
              <a:buFontTx/>
              <a:buNone/>
            </a:pPr>
            <a:r>
              <a:rPr lang="en-US" altLang="en-US" sz="1400" dirty="0">
                <a:solidFill>
                  <a:srgbClr val="FFC000"/>
                </a:solidFill>
              </a:rPr>
              <a:t>An adult age 20-50</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inflammatory component tend to be mild, or severe?</a:t>
            </a:r>
          </a:p>
          <a:p>
            <a:pPr eaLnBrk="1" hangingPunct="1">
              <a:spcBef>
                <a:spcPct val="0"/>
              </a:spcBef>
              <a:buClrTx/>
              <a:buSzTx/>
              <a:buFontTx/>
              <a:buNone/>
            </a:pPr>
            <a:r>
              <a:rPr lang="en-US" altLang="en-US" sz="1400" dirty="0">
                <a:solidFill>
                  <a:srgbClr val="FFC000"/>
                </a:solidFill>
              </a:rPr>
              <a:t>Mild</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39830356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FFC000"/>
                </a:solidFill>
              </a:rPr>
              <a:t>An adult age 20-50</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inflammatory component tend to be mild, or severe?</a:t>
            </a:r>
          </a:p>
          <a:p>
            <a:pPr eaLnBrk="1" hangingPunct="1">
              <a:spcBef>
                <a:spcPct val="0"/>
              </a:spcBef>
              <a:buClrTx/>
              <a:buSzTx/>
              <a:buFontTx/>
              <a:buNone/>
            </a:pPr>
            <a:r>
              <a:rPr lang="en-US" altLang="en-US" sz="1400" dirty="0">
                <a:solidFill>
                  <a:srgbClr val="FFC000"/>
                </a:solidFill>
              </a:rPr>
              <a:t>Mild</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329790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What do granulomatous KP look like?</a:t>
            </a:r>
          </a:p>
          <a:p>
            <a:r>
              <a:rPr lang="en-US" sz="1400" dirty="0">
                <a:solidFill>
                  <a:srgbClr val="0000FF"/>
                </a:solidFill>
                <a:latin typeface="Arial" panose="020B0604020202020204" pitchFamily="34" charset="0"/>
              </a:rPr>
              <a:t>They are large, grayish, and look ‘greasy’ </a:t>
            </a:r>
          </a:p>
          <a:p>
            <a:endParaRPr lang="en-US" sz="1400" i="1"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A </a:t>
            </a:r>
            <a:r>
              <a:rPr lang="en-US" sz="1400" i="1" dirty="0" err="1">
                <a:solidFill>
                  <a:srgbClr val="0000FF"/>
                </a:solidFill>
                <a:latin typeface="Arial" panose="020B0604020202020204" pitchFamily="34" charset="0"/>
              </a:rPr>
              <a:t>pt</a:t>
            </a:r>
            <a:r>
              <a:rPr lang="en-US" sz="1400" i="1" dirty="0">
                <a:solidFill>
                  <a:srgbClr val="0000FF"/>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0000FF"/>
                </a:solidFill>
                <a:latin typeface="Arial" panose="020B0604020202020204" pitchFamily="34" charset="0"/>
              </a:rPr>
              <a:t>Not necessarily. While significant overlap exists between the two, it is </a:t>
            </a:r>
            <a:r>
              <a:rPr lang="en-US" sz="1400" b="1" dirty="0">
                <a:solidFill>
                  <a:srgbClr val="0000FF"/>
                </a:solidFill>
                <a:latin typeface="Arial" panose="020B0604020202020204" pitchFamily="34" charset="0"/>
              </a:rPr>
              <a:t>not</a:t>
            </a:r>
            <a:r>
              <a:rPr lang="en-US" sz="1400" dirty="0">
                <a:solidFill>
                  <a:srgbClr val="0000FF"/>
                </a:solidFill>
                <a:latin typeface="Arial" panose="020B0604020202020204" pitchFamily="34" charset="0"/>
              </a:rPr>
              <a:t> the case that ‘clinically granulomatous </a:t>
            </a:r>
            <a:r>
              <a:rPr lang="en-US" sz="1400" dirty="0" err="1">
                <a:solidFill>
                  <a:srgbClr val="0000FF"/>
                </a:solidFill>
                <a:latin typeface="Arial" panose="020B0604020202020204" pitchFamily="34" charset="0"/>
              </a:rPr>
              <a:t>dz</a:t>
            </a:r>
            <a:r>
              <a:rPr lang="en-US" sz="1400" dirty="0">
                <a:solidFill>
                  <a:srgbClr val="0000FF"/>
                </a:solidFill>
                <a:latin typeface="Arial" panose="020B0604020202020204" pitchFamily="34" charset="0"/>
              </a:rPr>
              <a:t>’ is always histologically granulomatous</a:t>
            </a:r>
          </a:p>
        </p:txBody>
      </p:sp>
      <p:sp>
        <p:nvSpPr>
          <p:cNvPr id="3" name="TextBox 2"/>
          <p:cNvSpPr txBox="1"/>
          <p:nvPr/>
        </p:nvSpPr>
        <p:spPr>
          <a:xfrm>
            <a:off x="838200" y="5602073"/>
            <a:ext cx="7467600" cy="646331"/>
          </a:xfrm>
          <a:prstGeom prst="rect">
            <a:avLst/>
          </a:prstGeom>
          <a:noFill/>
        </p:spPr>
        <p:txBody>
          <a:bodyPr wrap="square" rtlCol="0">
            <a:spAutoFit/>
          </a:bodyPr>
          <a:lstStyle/>
          <a:p>
            <a:r>
              <a:rPr lang="en-US" dirty="0">
                <a:solidFill>
                  <a:srgbClr val="0000FF"/>
                </a:solidFill>
                <a:latin typeface="Arial" panose="020B0604020202020204" pitchFamily="34" charset="0"/>
              </a:rPr>
              <a:t>Throughout the </a:t>
            </a:r>
            <a:r>
              <a:rPr lang="en-US" i="1" dirty="0">
                <a:solidFill>
                  <a:srgbClr val="0000FF"/>
                </a:solidFill>
                <a:latin typeface="Arial" panose="020B0604020202020204" pitchFamily="34" charset="0"/>
              </a:rPr>
              <a:t>anterior uveitis </a:t>
            </a:r>
            <a:r>
              <a:rPr lang="en-US" dirty="0">
                <a:solidFill>
                  <a:srgbClr val="0000FF"/>
                </a:solidFill>
                <a:latin typeface="Arial" panose="020B0604020202020204" pitchFamily="34" charset="0"/>
              </a:rPr>
              <a:t>slides, the term </a:t>
            </a:r>
            <a:r>
              <a:rPr lang="en-US" i="1" dirty="0">
                <a:solidFill>
                  <a:srgbClr val="0000FF"/>
                </a:solidFill>
                <a:latin typeface="Arial" panose="020B0604020202020204" pitchFamily="34" charset="0"/>
              </a:rPr>
              <a:t>granulomatous</a:t>
            </a:r>
            <a:r>
              <a:rPr lang="en-US" dirty="0">
                <a:solidFill>
                  <a:srgbClr val="0000FF"/>
                </a:solidFill>
                <a:latin typeface="Arial" panose="020B0604020202020204" pitchFamily="34" charset="0"/>
              </a:rPr>
              <a:t> refers to the slit-lamp appearance of the KP, not to the histology of the condition</a:t>
            </a:r>
          </a:p>
        </p:txBody>
      </p:sp>
    </p:spTree>
    <p:extLst>
      <p:ext uri="{BB962C8B-B14F-4D97-AF65-F5344CB8AC3E}">
        <p14:creationId xmlns:p14="http://schemas.microsoft.com/office/powerpoint/2010/main" val="3559119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000"/>
                </a:solidFill>
              </a:rPr>
              <a:t>Does the inflammatory component tend to be mild, or severe?</a:t>
            </a:r>
          </a:p>
          <a:p>
            <a:pPr eaLnBrk="1" hangingPunct="1">
              <a:spcBef>
                <a:spcPct val="0"/>
              </a:spcBef>
              <a:buClrTx/>
              <a:buSzTx/>
              <a:buFontTx/>
              <a:buNone/>
            </a:pPr>
            <a:r>
              <a:rPr lang="en-US" altLang="en-US" sz="1400" dirty="0">
                <a:solidFill>
                  <a:srgbClr val="FFC000"/>
                </a:solidFill>
              </a:rPr>
              <a:t>Mild</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6259219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FFC000"/>
                </a:solidFill>
              </a:rPr>
              <a:t>Mild</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3909504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000"/>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5681070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FFC000"/>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5409949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3792472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b="1" dirty="0">
                <a:solidFill>
                  <a:srgbClr val="0000FF"/>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5776913" y="4800602"/>
            <a:ext cx="2558906" cy="492443"/>
          </a:xfrm>
          <a:prstGeom prst="rect">
            <a:avLst/>
          </a:prstGeom>
          <a:solidFill>
            <a:schemeClr val="accent5">
              <a:lumMod val="60000"/>
              <a:lumOff val="40000"/>
            </a:schemeClr>
          </a:solidFill>
        </p:spPr>
        <p:txBody>
          <a:bodyPr wrap="none">
            <a:spAutoFit/>
          </a:bodyPr>
          <a:lstStyle/>
          <a:p>
            <a:pPr>
              <a:defRPr/>
            </a:pPr>
            <a:r>
              <a:rPr lang="en-US" sz="1300" i="1" dirty="0">
                <a:solidFill>
                  <a:srgbClr val="0000FF"/>
                </a:solidFill>
              </a:rPr>
              <a:t>How severe?</a:t>
            </a:r>
            <a:endParaRPr lang="en-US" sz="1300" i="1" dirty="0">
              <a:solidFill>
                <a:schemeClr val="accent5">
                  <a:lumMod val="60000"/>
                  <a:lumOff val="40000"/>
                </a:schemeClr>
              </a:solidFill>
            </a:endParaRPr>
          </a:p>
          <a:p>
            <a:pPr>
              <a:defRPr/>
            </a:pPr>
            <a:r>
              <a:rPr lang="en-US" sz="1300" dirty="0">
                <a:solidFill>
                  <a:schemeClr val="accent5">
                    <a:lumMod val="60000"/>
                    <a:lumOff val="40000"/>
                  </a:schemeClr>
                </a:solidFill>
              </a:rPr>
              <a:t>IOP in the 40-60 range is typical</a:t>
            </a:r>
          </a:p>
        </p:txBody>
      </p:sp>
      <p:sp>
        <p:nvSpPr>
          <p:cNvPr id="42" name="TextBox 41"/>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3493148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b="1" dirty="0">
                <a:solidFill>
                  <a:srgbClr val="0000FF"/>
                </a:solidFill>
              </a:rPr>
              <a:t>Severe</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5776913" y="4800602"/>
            <a:ext cx="2558906" cy="492443"/>
          </a:xfrm>
          <a:prstGeom prst="rect">
            <a:avLst/>
          </a:prstGeom>
          <a:solidFill>
            <a:schemeClr val="accent5">
              <a:lumMod val="60000"/>
              <a:lumOff val="40000"/>
            </a:schemeClr>
          </a:solidFill>
        </p:spPr>
        <p:txBody>
          <a:bodyPr wrap="none">
            <a:spAutoFit/>
          </a:bodyPr>
          <a:lstStyle/>
          <a:p>
            <a:pPr>
              <a:defRPr/>
            </a:pPr>
            <a:r>
              <a:rPr lang="en-US" sz="1300" i="1" dirty="0">
                <a:solidFill>
                  <a:srgbClr val="0000FF"/>
                </a:solidFill>
              </a:rPr>
              <a:t>How severe?</a:t>
            </a:r>
          </a:p>
          <a:p>
            <a:pPr>
              <a:defRPr/>
            </a:pPr>
            <a:r>
              <a:rPr lang="en-US" sz="1300" dirty="0">
                <a:solidFill>
                  <a:srgbClr val="0000FF"/>
                </a:solidFill>
              </a:rPr>
              <a:t>IOP in the 40-60 range is typical</a:t>
            </a:r>
          </a:p>
        </p:txBody>
      </p:sp>
      <p:sp>
        <p:nvSpPr>
          <p:cNvPr id="42" name="TextBox 41"/>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9501078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FFC000"/>
                </a:solidFill>
              </a:rPr>
              <a:t>Open</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0615635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000"/>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4759992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FFC000"/>
                </a:solidFill>
              </a:rPr>
              <a:t>Hours to days</a:t>
            </a:r>
          </a:p>
          <a:p>
            <a:pPr eaLnBrk="1" hangingPunct="1">
              <a:spcBef>
                <a:spcPct val="0"/>
              </a:spcBef>
              <a:buClrTx/>
              <a:buSzTx/>
              <a:buFontTx/>
              <a:buNone/>
            </a:pPr>
            <a:endParaRPr lang="en-US" altLang="en-US" sz="1400" dirty="0">
              <a:solidFill>
                <a:srgbClr val="FFC000"/>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22231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8200" y="1828804"/>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sp>
        <p:nvSpPr>
          <p:cNvPr id="42" name="TextBox 41"/>
          <p:cNvSpPr txBox="1"/>
          <p:nvPr/>
        </p:nvSpPr>
        <p:spPr>
          <a:xfrm>
            <a:off x="838200" y="2133604"/>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cxnSp>
        <p:nvCxnSpPr>
          <p:cNvPr id="53" name="Straight Connector 52"/>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0" y="2435427"/>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sp>
        <p:nvSpPr>
          <p:cNvPr id="64" name="TextBox 63"/>
          <p:cNvSpPr txBox="1"/>
          <p:nvPr/>
        </p:nvSpPr>
        <p:spPr>
          <a:xfrm>
            <a:off x="805304" y="1524004"/>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cxnSp>
        <p:nvCxnSpPr>
          <p:cNvPr id="22" name="Straight Connector 21"/>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200" y="2743204"/>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sp>
        <p:nvSpPr>
          <p:cNvPr id="31" name="TextBox 30"/>
          <p:cNvSpPr txBox="1"/>
          <p:nvPr/>
        </p:nvSpPr>
        <p:spPr>
          <a:xfrm>
            <a:off x="838200" y="3048004"/>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sp>
        <p:nvSpPr>
          <p:cNvPr id="32" name="TextBox 31"/>
          <p:cNvSpPr txBox="1"/>
          <p:nvPr/>
        </p:nvSpPr>
        <p:spPr>
          <a:xfrm>
            <a:off x="838200" y="3349827"/>
            <a:ext cx="293670" cy="307777"/>
          </a:xfrm>
          <a:prstGeom prst="rect">
            <a:avLst/>
          </a:prstGeom>
          <a:noFill/>
        </p:spPr>
        <p:txBody>
          <a:bodyPr wrap="none" rtlCol="0">
            <a:spAutoFit/>
          </a:bodyPr>
          <a:lstStyle/>
          <a:p>
            <a:r>
              <a:rPr lang="en-US" sz="1400" b="1" i="1" dirty="0">
                <a:latin typeface="Arial" panose="020B0604020202020204" pitchFamily="34" charset="0"/>
              </a:rPr>
              <a:t>?</a:t>
            </a:r>
          </a:p>
        </p:txBody>
      </p:sp>
    </p:spTree>
    <p:extLst>
      <p:ext uri="{BB962C8B-B14F-4D97-AF65-F5344CB8AC3E}">
        <p14:creationId xmlns:p14="http://schemas.microsoft.com/office/powerpoint/2010/main" val="21978307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days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000"/>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6154468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days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FFC000"/>
                </a:solidFill>
              </a:rPr>
              <a:t>Yes</a:t>
            </a:r>
          </a:p>
        </p:txBody>
      </p:sp>
      <p:sp>
        <p:nvSpPr>
          <p:cNvPr id="37" name="TextBox 36"/>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30126982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err="1">
                <a:solidFill>
                  <a:srgbClr val="0000FF"/>
                </a:solidFill>
              </a:rPr>
              <a:t>Glaucomatocyclitic</a:t>
            </a:r>
            <a:r>
              <a:rPr lang="en-US" altLang="en-US" sz="1400" dirty="0">
                <a:solidFill>
                  <a:srgbClr val="0000FF"/>
                </a:solidFill>
              </a:rPr>
              <a:t>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days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0000FF"/>
                </a:solidFill>
              </a:rPr>
              <a:t>Yes</a:t>
            </a:r>
          </a:p>
        </p:txBody>
      </p:sp>
      <p:sp>
        <p:nvSpPr>
          <p:cNvPr id="42" name="TextBox 41"/>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37" name="Straight Connector 36"/>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301764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7" name="TextBox 1"/>
          <p:cNvSpPr txBox="1">
            <a:spLocks noChangeArrowheads="1"/>
          </p:cNvSpPr>
          <p:nvPr/>
        </p:nvSpPr>
        <p:spPr bwMode="auto">
          <a:xfrm>
            <a:off x="430698" y="4572000"/>
            <a:ext cx="4937506" cy="954107"/>
          </a:xfrm>
          <a:prstGeom prst="rect">
            <a:avLst/>
          </a:prstGeom>
          <a:solidFill>
            <a:srgbClr val="C0C0C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rgbClr val="0000FF"/>
                </a:solidFill>
              </a:rPr>
              <a:t>What are the presenting complaints in Posner-</a:t>
            </a:r>
            <a:r>
              <a:rPr lang="en-US" altLang="en-US" sz="1400" i="1" dirty="0" err="1">
                <a:solidFill>
                  <a:srgbClr val="0000FF"/>
                </a:solidFill>
              </a:rPr>
              <a:t>Schlossman</a:t>
            </a:r>
            <a:r>
              <a:rPr lang="en-US" altLang="en-US" sz="1400" i="1" dirty="0">
                <a:solidFill>
                  <a:srgbClr val="0000FF"/>
                </a:solidFill>
              </a:rPr>
              <a:t>?</a:t>
            </a:r>
          </a:p>
          <a:p>
            <a:pPr eaLnBrk="1" hangingPunct="1">
              <a:defRPr/>
            </a:pPr>
            <a:r>
              <a:rPr lang="en-US" altLang="en-US" sz="1400" dirty="0">
                <a:solidFill>
                  <a:srgbClr val="0000FF"/>
                </a:solidFill>
              </a:rPr>
              <a:t>--</a:t>
            </a:r>
            <a:r>
              <a:rPr lang="en-US" altLang="en-US" sz="1400" dirty="0">
                <a:solidFill>
                  <a:srgbClr val="C0C0C0"/>
                </a:solidFill>
              </a:rPr>
              <a:t>Unilateral discomfort</a:t>
            </a:r>
          </a:p>
          <a:p>
            <a:pPr eaLnBrk="1" hangingPunct="1">
              <a:defRPr/>
            </a:pPr>
            <a:r>
              <a:rPr lang="en-US" altLang="en-US" sz="1400" dirty="0">
                <a:solidFill>
                  <a:srgbClr val="0000FF"/>
                </a:solidFill>
              </a:rPr>
              <a:t>--</a:t>
            </a:r>
            <a:r>
              <a:rPr lang="en-US" altLang="en-US" sz="1400" dirty="0">
                <a:solidFill>
                  <a:srgbClr val="C0C0C0"/>
                </a:solidFill>
              </a:rPr>
              <a:t>Blurred vision</a:t>
            </a:r>
          </a:p>
          <a:p>
            <a:pPr eaLnBrk="1" hangingPunct="1">
              <a:defRPr/>
            </a:pPr>
            <a:r>
              <a:rPr lang="en-US" altLang="en-US" sz="1400" dirty="0">
                <a:solidFill>
                  <a:srgbClr val="0000FF"/>
                </a:solidFill>
              </a:rPr>
              <a:t>--</a:t>
            </a:r>
            <a:r>
              <a:rPr lang="en-US" altLang="en-US" sz="1400" dirty="0">
                <a:solidFill>
                  <a:srgbClr val="C0C0C0"/>
                </a:solidFill>
              </a:rPr>
              <a:t>Haloes around lights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56" name="Text Box 12">
            <a:extLst>
              <a:ext uri="{FF2B5EF4-FFF2-40B4-BE49-F238E27FC236}">
                <a16:creationId xmlns:a16="http://schemas.microsoft.com/office/drawing/2014/main" id="{7D21F460-A432-4401-8958-ECD44F710B31}"/>
              </a:ext>
            </a:extLst>
          </p:cNvPr>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Tree>
    <p:extLst>
      <p:ext uri="{BB962C8B-B14F-4D97-AF65-F5344CB8AC3E}">
        <p14:creationId xmlns:p14="http://schemas.microsoft.com/office/powerpoint/2010/main" val="90158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37" name="TextBox 1"/>
          <p:cNvSpPr txBox="1">
            <a:spLocks noChangeArrowheads="1"/>
          </p:cNvSpPr>
          <p:nvPr/>
        </p:nvSpPr>
        <p:spPr bwMode="auto">
          <a:xfrm>
            <a:off x="430698" y="4572000"/>
            <a:ext cx="4937506" cy="95410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rgbClr val="0000FF"/>
                </a:solidFill>
              </a:rPr>
              <a:t>What are the presenting complaints in Posner-</a:t>
            </a:r>
            <a:r>
              <a:rPr lang="en-US" altLang="en-US" sz="1400" i="1" dirty="0" err="1">
                <a:solidFill>
                  <a:srgbClr val="0000FF"/>
                </a:solidFill>
              </a:rPr>
              <a:t>Schlossman</a:t>
            </a:r>
            <a:r>
              <a:rPr lang="en-US" altLang="en-US" sz="1400" i="1" dirty="0">
                <a:solidFill>
                  <a:srgbClr val="0000FF"/>
                </a:solidFill>
              </a:rPr>
              <a:t>?</a:t>
            </a:r>
          </a:p>
          <a:p>
            <a:pPr eaLnBrk="1" hangingPunct="1">
              <a:defRPr/>
            </a:pPr>
            <a:r>
              <a:rPr lang="en-US" altLang="en-US" sz="1400" dirty="0">
                <a:solidFill>
                  <a:srgbClr val="0000FF"/>
                </a:solidFill>
              </a:rPr>
              <a:t>--Unilateral discomfort</a:t>
            </a:r>
          </a:p>
          <a:p>
            <a:pPr eaLnBrk="1" hangingPunct="1">
              <a:defRPr/>
            </a:pPr>
            <a:r>
              <a:rPr lang="en-US" altLang="en-US" sz="1400" dirty="0">
                <a:solidFill>
                  <a:srgbClr val="0000FF"/>
                </a:solidFill>
              </a:rPr>
              <a:t>--Blurred vision</a:t>
            </a:r>
          </a:p>
          <a:p>
            <a:pPr eaLnBrk="1" hangingPunct="1">
              <a:defRPr/>
            </a:pPr>
            <a:r>
              <a:rPr lang="en-US" altLang="en-US" sz="1400" dirty="0">
                <a:solidFill>
                  <a:srgbClr val="0000FF"/>
                </a:solidFill>
              </a:rPr>
              <a:t>--Haloes around lights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Tree>
    <p:extLst>
      <p:ext uri="{BB962C8B-B14F-4D97-AF65-F5344CB8AC3E}">
        <p14:creationId xmlns:p14="http://schemas.microsoft.com/office/powerpoint/2010/main" val="4397520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37" name="TextBox 1"/>
          <p:cNvSpPr txBox="1">
            <a:spLocks noChangeArrowheads="1"/>
          </p:cNvSpPr>
          <p:nvPr/>
        </p:nvSpPr>
        <p:spPr bwMode="auto">
          <a:xfrm>
            <a:off x="430698" y="4572000"/>
            <a:ext cx="4937506" cy="95410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50000"/>
                  </a:schemeClr>
                </a:solidFill>
              </a:rPr>
              <a:t>What are the presenting complaints in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defRPr/>
            </a:pPr>
            <a:r>
              <a:rPr lang="en-US" altLang="en-US" sz="1400" dirty="0">
                <a:solidFill>
                  <a:schemeClr val="bg1">
                    <a:lumMod val="50000"/>
                  </a:schemeClr>
                </a:solidFill>
              </a:rPr>
              <a:t>--Unilateral discomfort</a:t>
            </a:r>
          </a:p>
          <a:p>
            <a:pPr eaLnBrk="1" hangingPunct="1">
              <a:defRPr/>
            </a:pPr>
            <a:r>
              <a:rPr lang="en-US" altLang="en-US" sz="1400" dirty="0">
                <a:solidFill>
                  <a:srgbClr val="0000FF"/>
                </a:solidFill>
              </a:rPr>
              <a:t>--</a:t>
            </a:r>
            <a:r>
              <a:rPr lang="en-US" altLang="en-US" sz="1400" b="1" dirty="0">
                <a:solidFill>
                  <a:srgbClr val="0000FF"/>
                </a:solidFill>
              </a:rPr>
              <a:t>Blurred vision</a:t>
            </a:r>
          </a:p>
          <a:p>
            <a:pPr eaLnBrk="1" hangingPunct="1">
              <a:defRPr/>
            </a:pPr>
            <a:r>
              <a:rPr lang="en-US" altLang="en-US" sz="1400" dirty="0">
                <a:solidFill>
                  <a:srgbClr val="0000FF"/>
                </a:solidFill>
              </a:rPr>
              <a:t>--</a:t>
            </a:r>
            <a:r>
              <a:rPr lang="en-US" altLang="en-US" sz="1400" b="1" dirty="0">
                <a:solidFill>
                  <a:srgbClr val="0000FF"/>
                </a:solidFill>
              </a:rPr>
              <a:t>Haloes around lights</a:t>
            </a:r>
          </a:p>
        </p:txBody>
      </p:sp>
      <p:sp>
        <p:nvSpPr>
          <p:cNvPr id="49" name="TextBox 48"/>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39" name="TextBox 2">
            <a:extLst>
              <a:ext uri="{FF2B5EF4-FFF2-40B4-BE49-F238E27FC236}">
                <a16:creationId xmlns:a16="http://schemas.microsoft.com/office/drawing/2014/main" id="{5FB3736D-866C-40B9-A7CC-4A9BC28A508B}"/>
              </a:ext>
            </a:extLst>
          </p:cNvPr>
          <p:cNvSpPr txBox="1">
            <a:spLocks noChangeArrowheads="1"/>
          </p:cNvSpPr>
          <p:nvPr/>
        </p:nvSpPr>
        <p:spPr bwMode="auto">
          <a:xfrm>
            <a:off x="1404992" y="4237165"/>
            <a:ext cx="389561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cause of the blurred vision/haloes?</a:t>
            </a:r>
          </a:p>
          <a:p>
            <a:pPr eaLnBrk="1" hangingPunct="1">
              <a:spcBef>
                <a:spcPct val="0"/>
              </a:spcBef>
              <a:buClrTx/>
              <a:buSzTx/>
              <a:buFontTx/>
              <a:buNone/>
            </a:pPr>
            <a:r>
              <a:rPr lang="en-US" altLang="en-US" sz="1400" b="1" dirty="0">
                <a:solidFill>
                  <a:srgbClr val="FFFF00"/>
                </a:solidFill>
              </a:rPr>
              <a:t>Corneal edema </a:t>
            </a:r>
            <a:r>
              <a:rPr lang="en-US" altLang="en-US" sz="1400" dirty="0">
                <a:solidFill>
                  <a:srgbClr val="FFFF00"/>
                </a:solidFill>
              </a:rPr>
              <a:t>secondary to the high IOP</a:t>
            </a:r>
          </a:p>
        </p:txBody>
      </p:sp>
    </p:spTree>
    <p:extLst>
      <p:ext uri="{BB962C8B-B14F-4D97-AF65-F5344CB8AC3E}">
        <p14:creationId xmlns:p14="http://schemas.microsoft.com/office/powerpoint/2010/main" val="7215946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b="1" i="1" dirty="0">
                <a:solidFill>
                  <a:srgbClr val="0000FF"/>
                </a:solidFill>
              </a:rPr>
              <a:t>Does the IOP elevation tend to be mild, or severe?</a:t>
            </a:r>
          </a:p>
          <a:p>
            <a:pPr eaLnBrk="1" hangingPunct="1">
              <a:spcBef>
                <a:spcPct val="0"/>
              </a:spcBef>
              <a:buClrTx/>
              <a:buSzTx/>
              <a:buFontTx/>
              <a:buNone/>
            </a:pPr>
            <a:r>
              <a:rPr lang="en-US" altLang="en-US" sz="1400" b="1" dirty="0">
                <a:solidFill>
                  <a:srgbClr val="0000FF"/>
                </a:solidFill>
              </a:rPr>
              <a:t>Severe</a:t>
            </a:r>
            <a:endParaRPr lang="en-US" altLang="en-US" sz="1400" b="1" dirty="0">
              <a:solidFill>
                <a:schemeClr val="bg1">
                  <a:lumMod val="50000"/>
                </a:schemeClr>
              </a:solidFill>
            </a:endParaRP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37" name="TextBox 1"/>
          <p:cNvSpPr txBox="1">
            <a:spLocks noChangeArrowheads="1"/>
          </p:cNvSpPr>
          <p:nvPr/>
        </p:nvSpPr>
        <p:spPr bwMode="auto">
          <a:xfrm>
            <a:off x="430698" y="4572000"/>
            <a:ext cx="4937506" cy="95410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50000"/>
                  </a:schemeClr>
                </a:solidFill>
              </a:rPr>
              <a:t>What are the presenting complaints in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defRPr/>
            </a:pPr>
            <a:r>
              <a:rPr lang="en-US" altLang="en-US" sz="1400" dirty="0">
                <a:solidFill>
                  <a:schemeClr val="bg1">
                    <a:lumMod val="50000"/>
                  </a:schemeClr>
                </a:solidFill>
              </a:rPr>
              <a:t>--Unilateral discomfort</a:t>
            </a:r>
          </a:p>
          <a:p>
            <a:pPr eaLnBrk="1" hangingPunct="1">
              <a:defRPr/>
            </a:pPr>
            <a:r>
              <a:rPr lang="en-US" altLang="en-US" sz="1400" dirty="0">
                <a:solidFill>
                  <a:srgbClr val="0000FF"/>
                </a:solidFill>
              </a:rPr>
              <a:t>--</a:t>
            </a:r>
            <a:r>
              <a:rPr lang="en-US" altLang="en-US" sz="1400" b="1" dirty="0">
                <a:solidFill>
                  <a:srgbClr val="0000FF"/>
                </a:solidFill>
              </a:rPr>
              <a:t>Blurred vision</a:t>
            </a:r>
          </a:p>
          <a:p>
            <a:pPr eaLnBrk="1" hangingPunct="1">
              <a:defRPr/>
            </a:pPr>
            <a:r>
              <a:rPr lang="en-US" altLang="en-US" sz="1400" dirty="0">
                <a:solidFill>
                  <a:srgbClr val="0000FF"/>
                </a:solidFill>
              </a:rPr>
              <a:t>--</a:t>
            </a:r>
            <a:r>
              <a:rPr lang="en-US" altLang="en-US" sz="1400" b="1" dirty="0">
                <a:solidFill>
                  <a:srgbClr val="0000FF"/>
                </a:solidFill>
              </a:rPr>
              <a:t>Haloes around lights</a:t>
            </a:r>
          </a:p>
        </p:txBody>
      </p:sp>
      <p:sp>
        <p:nvSpPr>
          <p:cNvPr id="42" name="TextBox 2"/>
          <p:cNvSpPr txBox="1">
            <a:spLocks noChangeArrowheads="1"/>
          </p:cNvSpPr>
          <p:nvPr/>
        </p:nvSpPr>
        <p:spPr bwMode="auto">
          <a:xfrm>
            <a:off x="1404992" y="4237165"/>
            <a:ext cx="389561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the cause of the blurred vision/haloes?</a:t>
            </a:r>
          </a:p>
          <a:p>
            <a:pPr eaLnBrk="1" hangingPunct="1">
              <a:spcBef>
                <a:spcPct val="0"/>
              </a:spcBef>
              <a:buClrTx/>
              <a:buSzTx/>
              <a:buFontTx/>
              <a:buNone/>
            </a:pPr>
            <a:r>
              <a:rPr lang="en-US" altLang="en-US" sz="1400" b="1" dirty="0">
                <a:solidFill>
                  <a:srgbClr val="0000FF"/>
                </a:solidFill>
              </a:rPr>
              <a:t>Corneal edema </a:t>
            </a:r>
            <a:r>
              <a:rPr lang="en-US" altLang="en-US" sz="1400" dirty="0">
                <a:solidFill>
                  <a:srgbClr val="0000FF"/>
                </a:solidFill>
              </a:rPr>
              <a:t>secondary to the high IOP</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Tree>
    <p:extLst>
      <p:ext uri="{BB962C8B-B14F-4D97-AF65-F5344CB8AC3E}">
        <p14:creationId xmlns:p14="http://schemas.microsoft.com/office/powerpoint/2010/main" val="20497345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2" name="TextBox 2"/>
          <p:cNvSpPr txBox="1">
            <a:spLocks noChangeArrowheads="1"/>
          </p:cNvSpPr>
          <p:nvPr/>
        </p:nvSpPr>
        <p:spPr bwMode="auto">
          <a:xfrm>
            <a:off x="1804300" y="5615225"/>
            <a:ext cx="3454792" cy="584775"/>
          </a:xfrm>
          <a:prstGeom prst="rect">
            <a:avLst/>
          </a:prstGeom>
          <a:solidFill>
            <a:schemeClr val="accent6">
              <a:lumMod val="60000"/>
              <a:lumOff val="40000"/>
            </a:schemeClr>
          </a:solid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300" i="1" dirty="0">
                <a:solidFill>
                  <a:srgbClr val="0000FF"/>
                </a:solidFill>
              </a:rPr>
              <a:t>Does the eye tend to be </a:t>
            </a:r>
            <a:r>
              <a:rPr lang="en-US" altLang="en-US" sz="1600" b="1" i="1" dirty="0">
                <a:solidFill>
                  <a:srgbClr val="FF0000"/>
                </a:solidFill>
              </a:rPr>
              <a:t>red and angry</a:t>
            </a:r>
            <a:r>
              <a:rPr lang="en-US" altLang="en-US" sz="1300" i="1" dirty="0">
                <a:solidFill>
                  <a:srgbClr val="0000FF"/>
                </a:solidFill>
              </a:rPr>
              <a:t>?</a:t>
            </a:r>
          </a:p>
          <a:p>
            <a:pPr eaLnBrk="1" hangingPunct="1">
              <a:spcBef>
                <a:spcPct val="0"/>
              </a:spcBef>
              <a:buClrTx/>
              <a:buSzTx/>
              <a:buFontTx/>
              <a:buNone/>
            </a:pPr>
            <a:r>
              <a:rPr lang="en-US" altLang="en-US" sz="1300" dirty="0">
                <a:solidFill>
                  <a:schemeClr val="accent6">
                    <a:lumMod val="60000"/>
                    <a:lumOff val="40000"/>
                  </a:schemeClr>
                </a:solidFill>
              </a:rPr>
              <a:t>No, it is usually </a:t>
            </a:r>
            <a:r>
              <a:rPr lang="en-US" altLang="en-US" sz="1600" b="1" dirty="0">
                <a:solidFill>
                  <a:schemeClr val="accent6">
                    <a:lumMod val="60000"/>
                    <a:lumOff val="40000"/>
                  </a:schemeClr>
                </a:solidFill>
              </a:rPr>
              <a:t>white and quiet</a:t>
            </a:r>
          </a:p>
        </p:txBody>
      </p:sp>
      <p:sp>
        <p:nvSpPr>
          <p:cNvPr id="49" name="TextBox 48"/>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Tree>
    <p:extLst>
      <p:ext uri="{BB962C8B-B14F-4D97-AF65-F5344CB8AC3E}">
        <p14:creationId xmlns:p14="http://schemas.microsoft.com/office/powerpoint/2010/main" val="9416787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2" name="TextBox 2"/>
          <p:cNvSpPr txBox="1">
            <a:spLocks noChangeArrowheads="1"/>
          </p:cNvSpPr>
          <p:nvPr/>
        </p:nvSpPr>
        <p:spPr bwMode="auto">
          <a:xfrm>
            <a:off x="1804300" y="5615225"/>
            <a:ext cx="3454792" cy="584775"/>
          </a:xfrm>
          <a:prstGeom prst="rect">
            <a:avLst/>
          </a:prstGeom>
          <a:solidFill>
            <a:schemeClr val="accent6">
              <a:lumMod val="60000"/>
              <a:lumOff val="40000"/>
            </a:schemeClr>
          </a:solidFill>
          <a:ln>
            <a:noFill/>
          </a:ln>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300" i="1" dirty="0">
                <a:solidFill>
                  <a:srgbClr val="0000FF"/>
                </a:solidFill>
              </a:rPr>
              <a:t>Does the eye tend to be </a:t>
            </a:r>
            <a:r>
              <a:rPr lang="en-US" altLang="en-US" sz="1600" b="1" i="1" dirty="0">
                <a:solidFill>
                  <a:srgbClr val="FF0000"/>
                </a:solidFill>
              </a:rPr>
              <a:t>red and angry</a:t>
            </a:r>
            <a:r>
              <a:rPr lang="en-US" altLang="en-US" sz="1300" i="1" dirty="0">
                <a:solidFill>
                  <a:srgbClr val="0000FF"/>
                </a:solidFill>
              </a:rPr>
              <a:t>?</a:t>
            </a:r>
          </a:p>
          <a:p>
            <a:pPr eaLnBrk="1" hangingPunct="1">
              <a:spcBef>
                <a:spcPct val="0"/>
              </a:spcBef>
              <a:buClrTx/>
              <a:buSzTx/>
              <a:buFontTx/>
              <a:buNone/>
            </a:pPr>
            <a:r>
              <a:rPr lang="en-US" altLang="en-US" sz="1300" dirty="0">
                <a:solidFill>
                  <a:srgbClr val="0000FF"/>
                </a:solidFill>
              </a:rPr>
              <a:t>No, it is usually </a:t>
            </a:r>
            <a:r>
              <a:rPr lang="en-US" altLang="en-US" sz="1600" b="1" dirty="0">
                <a:solidFill>
                  <a:schemeClr val="bg1"/>
                </a:solidFill>
              </a:rPr>
              <a:t>white and quiet</a:t>
            </a:r>
          </a:p>
        </p:txBody>
      </p:sp>
      <p:sp>
        <p:nvSpPr>
          <p:cNvPr id="49" name="TextBox 48"/>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Tree>
    <p:extLst>
      <p:ext uri="{BB962C8B-B14F-4D97-AF65-F5344CB8AC3E}">
        <p14:creationId xmlns:p14="http://schemas.microsoft.com/office/powerpoint/2010/main" val="140192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188805" y="5887239"/>
            <a:ext cx="6583597" cy="523220"/>
          </a:xfrm>
          <a:prstGeom prst="rect">
            <a:avLst/>
          </a:prstGeom>
          <a:solidFill>
            <a:srgbClr val="99FF99"/>
          </a:solidFill>
        </p:spPr>
        <p:txBody>
          <a:bodyPr wrap="none" rtlCol="0">
            <a:spAutoFit/>
          </a:bodyPr>
          <a:lstStyle/>
          <a:p>
            <a:r>
              <a:rPr lang="en-US" sz="1400" i="1" dirty="0">
                <a:solidFill>
                  <a:srgbClr val="0000FF"/>
                </a:solidFill>
              </a:rPr>
              <a:t>What is the etiology of Posner-</a:t>
            </a:r>
            <a:r>
              <a:rPr lang="en-US" sz="1400" i="1" dirty="0" err="1">
                <a:solidFill>
                  <a:srgbClr val="0000FF"/>
                </a:solidFill>
              </a:rPr>
              <a:t>Schlossman</a:t>
            </a:r>
            <a:r>
              <a:rPr lang="en-US" sz="1400" i="1" dirty="0">
                <a:solidFill>
                  <a:srgbClr val="0000FF"/>
                </a:solidFill>
              </a:rPr>
              <a:t>?</a:t>
            </a:r>
          </a:p>
          <a:p>
            <a:r>
              <a:rPr lang="en-US" sz="1400" dirty="0">
                <a:solidFill>
                  <a:srgbClr val="99FF99"/>
                </a:solidFill>
              </a:rPr>
              <a:t>Uncertain; however, there is some evidence it is secondary to infection with </a:t>
            </a:r>
            <a:r>
              <a:rPr lang="en-US" sz="1400" b="1" dirty="0">
                <a:solidFill>
                  <a:srgbClr val="99FF99"/>
                </a:solidFill>
              </a:rPr>
              <a:t>CMV</a:t>
            </a:r>
          </a:p>
        </p:txBody>
      </p:sp>
    </p:spTree>
    <p:extLst>
      <p:ext uri="{BB962C8B-B14F-4D97-AF65-F5344CB8AC3E}">
        <p14:creationId xmlns:p14="http://schemas.microsoft.com/office/powerpoint/2010/main" val="200409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8" y="2441381"/>
            <a:ext cx="554960" cy="307777"/>
          </a:xfrm>
          <a:prstGeom prst="rect">
            <a:avLst/>
          </a:prstGeom>
          <a:noFill/>
        </p:spPr>
        <p:txBody>
          <a:bodyPr wrap="none" rtlCol="0">
            <a:spAutoFit/>
          </a:bodyPr>
          <a:lstStyle/>
          <a:p>
            <a:r>
              <a:rPr lang="en-US" sz="1400" dirty="0">
                <a:latin typeface="Arial" panose="020B0604020202020204" pitchFamily="34" charset="0"/>
              </a:rPr>
              <a:t>HSV</a:t>
            </a:r>
          </a:p>
        </p:txBody>
      </p:sp>
      <p:sp>
        <p:nvSpPr>
          <p:cNvPr id="43" name="TextBox 42"/>
          <p:cNvSpPr txBox="1"/>
          <p:nvPr/>
        </p:nvSpPr>
        <p:spPr>
          <a:xfrm>
            <a:off x="796779" y="2133604"/>
            <a:ext cx="803425" cy="307777"/>
          </a:xfrm>
          <a:prstGeom prst="rect">
            <a:avLst/>
          </a:prstGeom>
          <a:noFill/>
        </p:spPr>
        <p:txBody>
          <a:bodyPr wrap="none" rtlCol="0">
            <a:spAutoFit/>
          </a:bodyPr>
          <a:lstStyle/>
          <a:p>
            <a:r>
              <a:rPr lang="en-US" sz="1400" dirty="0">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4" y="1828804"/>
            <a:ext cx="792205" cy="307777"/>
          </a:xfrm>
          <a:prstGeom prst="rect">
            <a:avLst/>
          </a:prstGeom>
          <a:noFill/>
        </p:spPr>
        <p:txBody>
          <a:bodyPr wrap="none" rtlCol="0">
            <a:spAutoFit/>
          </a:bodyPr>
          <a:lstStyle/>
          <a:p>
            <a:r>
              <a:rPr lang="en-US" sz="1400" dirty="0" err="1">
                <a:latin typeface="Arial" panose="020B0604020202020204" pitchFamily="34" charset="0"/>
              </a:rPr>
              <a:t>Sarcoid</a:t>
            </a:r>
            <a:endParaRPr lang="en-US" sz="1400" dirty="0">
              <a:latin typeface="Arial" panose="020B0604020202020204" pitchFamily="34" charset="0"/>
            </a:endParaRPr>
          </a:p>
        </p:txBody>
      </p:sp>
      <p:sp>
        <p:nvSpPr>
          <p:cNvPr id="64" name="TextBox 63"/>
          <p:cNvSpPr txBox="1"/>
          <p:nvPr/>
        </p:nvSpPr>
        <p:spPr>
          <a:xfrm>
            <a:off x="805304" y="1524004"/>
            <a:ext cx="413896" cy="307777"/>
          </a:xfrm>
          <a:prstGeom prst="rect">
            <a:avLst/>
          </a:prstGeom>
          <a:noFill/>
        </p:spPr>
        <p:txBody>
          <a:bodyPr wrap="none" rtlCol="0">
            <a:spAutoFit/>
          </a:bodyPr>
          <a:lstStyle/>
          <a:p>
            <a:r>
              <a:rPr lang="en-US" sz="1400" dirty="0">
                <a:latin typeface="Arial" panose="020B0604020202020204" pitchFamily="34" charset="0"/>
              </a:rPr>
              <a:t>TB</a:t>
            </a:r>
          </a:p>
        </p:txBody>
      </p:sp>
      <p:sp>
        <p:nvSpPr>
          <p:cNvPr id="18" name="TextBox 17"/>
          <p:cNvSpPr txBox="1"/>
          <p:nvPr/>
        </p:nvSpPr>
        <p:spPr>
          <a:xfrm>
            <a:off x="796778" y="3346850"/>
            <a:ext cx="615618" cy="307777"/>
          </a:xfrm>
          <a:prstGeom prst="rect">
            <a:avLst/>
          </a:prstGeom>
          <a:noFill/>
        </p:spPr>
        <p:txBody>
          <a:bodyPr wrap="none" rtlCol="0">
            <a:spAutoFit/>
          </a:bodyPr>
          <a:lstStyle/>
          <a:p>
            <a:r>
              <a:rPr lang="en-US" sz="1400" dirty="0">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3" y="3042050"/>
            <a:ext cx="1359026" cy="307777"/>
          </a:xfrm>
          <a:prstGeom prst="rect">
            <a:avLst/>
          </a:prstGeom>
          <a:noFill/>
        </p:spPr>
        <p:txBody>
          <a:bodyPr wrap="none" rtlCol="0">
            <a:spAutoFit/>
          </a:bodyPr>
          <a:lstStyle/>
          <a:p>
            <a:r>
              <a:rPr lang="en-US" sz="1400" dirty="0">
                <a:latin typeface="Arial" panose="020B0604020202020204" pitchFamily="34" charset="0"/>
              </a:rPr>
              <a:t>Toxoplasmosis</a:t>
            </a:r>
          </a:p>
        </p:txBody>
      </p:sp>
      <p:sp>
        <p:nvSpPr>
          <p:cNvPr id="30" name="TextBox 29"/>
          <p:cNvSpPr txBox="1"/>
          <p:nvPr/>
        </p:nvSpPr>
        <p:spPr>
          <a:xfrm>
            <a:off x="805307" y="2737250"/>
            <a:ext cx="554960" cy="307777"/>
          </a:xfrm>
          <a:prstGeom prst="rect">
            <a:avLst/>
          </a:prstGeom>
          <a:noFill/>
        </p:spPr>
        <p:txBody>
          <a:bodyPr wrap="none" rtlCol="0">
            <a:spAutoFit/>
          </a:bodyPr>
          <a:lstStyle/>
          <a:p>
            <a:r>
              <a:rPr lang="en-US" sz="1400" dirty="0">
                <a:latin typeface="Arial" panose="020B0604020202020204" pitchFamily="34" charset="0"/>
              </a:rPr>
              <a:t>VKH</a:t>
            </a:r>
          </a:p>
        </p:txBody>
      </p:sp>
    </p:spTree>
    <p:extLst>
      <p:ext uri="{BB962C8B-B14F-4D97-AF65-F5344CB8AC3E}">
        <p14:creationId xmlns:p14="http://schemas.microsoft.com/office/powerpoint/2010/main" val="38665878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188805" y="5887239"/>
            <a:ext cx="6583597" cy="523220"/>
          </a:xfrm>
          <a:prstGeom prst="rect">
            <a:avLst/>
          </a:prstGeom>
          <a:solidFill>
            <a:srgbClr val="99FF99"/>
          </a:solidFill>
        </p:spPr>
        <p:txBody>
          <a:bodyPr wrap="none" rtlCol="0">
            <a:spAutoFit/>
          </a:bodyPr>
          <a:lstStyle/>
          <a:p>
            <a:r>
              <a:rPr lang="en-US" sz="1400" i="1" dirty="0">
                <a:solidFill>
                  <a:srgbClr val="0000FF"/>
                </a:solidFill>
              </a:rPr>
              <a:t>What is the etiology of Posner-</a:t>
            </a:r>
            <a:r>
              <a:rPr lang="en-US" sz="1400" i="1" dirty="0" err="1">
                <a:solidFill>
                  <a:srgbClr val="0000FF"/>
                </a:solidFill>
              </a:rPr>
              <a:t>Schlossman</a:t>
            </a:r>
            <a:r>
              <a:rPr lang="en-US" sz="1400" i="1" dirty="0">
                <a:solidFill>
                  <a:srgbClr val="0000FF"/>
                </a:solidFill>
              </a:rPr>
              <a:t>?</a:t>
            </a:r>
          </a:p>
          <a:p>
            <a:r>
              <a:rPr lang="en-US" sz="1400" dirty="0">
                <a:solidFill>
                  <a:srgbClr val="0000FF"/>
                </a:solidFill>
              </a:rPr>
              <a:t>Uncertain; however, there is some evidence it is secondary to infection with </a:t>
            </a:r>
            <a:r>
              <a:rPr lang="en-US" sz="1400" b="1" dirty="0">
                <a:solidFill>
                  <a:srgbClr val="0000FF"/>
                </a:solidFill>
              </a:rPr>
              <a:t>CMV</a:t>
            </a:r>
          </a:p>
        </p:txBody>
      </p:sp>
      <p:sp>
        <p:nvSpPr>
          <p:cNvPr id="3" name="Rectangle 2"/>
          <p:cNvSpPr/>
          <p:nvPr/>
        </p:nvSpPr>
        <p:spPr>
          <a:xfrm>
            <a:off x="7224979" y="6096002"/>
            <a:ext cx="776023" cy="314459"/>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virus (abb.)</a:t>
            </a:r>
          </a:p>
        </p:txBody>
      </p:sp>
    </p:spTree>
    <p:extLst>
      <p:ext uri="{BB962C8B-B14F-4D97-AF65-F5344CB8AC3E}">
        <p14:creationId xmlns:p14="http://schemas.microsoft.com/office/powerpoint/2010/main" val="14358995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188805" y="5887239"/>
            <a:ext cx="6583597" cy="523220"/>
          </a:xfrm>
          <a:prstGeom prst="rect">
            <a:avLst/>
          </a:prstGeom>
          <a:solidFill>
            <a:srgbClr val="99FF99"/>
          </a:solidFill>
        </p:spPr>
        <p:txBody>
          <a:bodyPr wrap="none" rtlCol="0">
            <a:spAutoFit/>
          </a:bodyPr>
          <a:lstStyle/>
          <a:p>
            <a:r>
              <a:rPr lang="en-US" sz="1400" i="1" dirty="0">
                <a:solidFill>
                  <a:srgbClr val="0000FF"/>
                </a:solidFill>
              </a:rPr>
              <a:t>What is the etiology of Posner-</a:t>
            </a:r>
            <a:r>
              <a:rPr lang="en-US" sz="1400" i="1" dirty="0" err="1">
                <a:solidFill>
                  <a:srgbClr val="0000FF"/>
                </a:solidFill>
              </a:rPr>
              <a:t>Schlossman</a:t>
            </a:r>
            <a:r>
              <a:rPr lang="en-US" sz="1400" i="1" dirty="0">
                <a:solidFill>
                  <a:srgbClr val="0000FF"/>
                </a:solidFill>
              </a:rPr>
              <a:t>?</a:t>
            </a:r>
          </a:p>
          <a:p>
            <a:r>
              <a:rPr lang="en-US" sz="1400" dirty="0">
                <a:solidFill>
                  <a:srgbClr val="0000FF"/>
                </a:solidFill>
              </a:rPr>
              <a:t>Uncertain; however, there is some evidence it is secondary to infection with </a:t>
            </a:r>
            <a:r>
              <a:rPr lang="en-US" sz="1400" b="1" dirty="0">
                <a:solidFill>
                  <a:srgbClr val="0000FF"/>
                </a:solidFill>
              </a:rPr>
              <a:t>CMV</a:t>
            </a:r>
          </a:p>
        </p:txBody>
      </p:sp>
    </p:spTree>
    <p:extLst>
      <p:ext uri="{BB962C8B-B14F-4D97-AF65-F5344CB8AC3E}">
        <p14:creationId xmlns:p14="http://schemas.microsoft.com/office/powerpoint/2010/main" val="12089898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57" name="TextBox 56"/>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endParaRPr lang="en-US" i="1" dirty="0">
              <a:solidFill>
                <a:schemeClr val="accent5">
                  <a:lumMod val="75000"/>
                </a:schemeClr>
              </a:solidFill>
            </a:endParaRPr>
          </a:p>
          <a:p>
            <a:r>
              <a:rPr lang="en-US" b="1" dirty="0">
                <a:solidFill>
                  <a:schemeClr val="accent5">
                    <a:lumMod val="75000"/>
                  </a:schemeClr>
                </a:solidFill>
              </a:rPr>
              <a:t>Pigment dispersion syndrome</a:t>
            </a:r>
          </a:p>
        </p:txBody>
      </p:sp>
    </p:spTree>
    <p:extLst>
      <p:ext uri="{BB962C8B-B14F-4D97-AF65-F5344CB8AC3E}">
        <p14:creationId xmlns:p14="http://schemas.microsoft.com/office/powerpoint/2010/main" val="358142835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352801"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56" name="TextBox 55"/>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p>
        </p:txBody>
      </p:sp>
    </p:spTree>
    <p:extLst>
      <p:ext uri="{BB962C8B-B14F-4D97-AF65-F5344CB8AC3E}">
        <p14:creationId xmlns:p14="http://schemas.microsoft.com/office/powerpoint/2010/main" val="366741564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525609722"/>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accent1">
                              <a:lumMod val="60000"/>
                              <a:lumOff val="40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3406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53189197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accent1">
                              <a:lumMod val="60000"/>
                              <a:lumOff val="40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25652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965949857"/>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5664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601790520"/>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8104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539909465"/>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1"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88230" y="2453044"/>
            <a:ext cx="4063933" cy="523220"/>
          </a:xfrm>
          <a:prstGeom prst="rect">
            <a:avLst/>
          </a:prstGeom>
          <a:solidFill>
            <a:schemeClr val="accent5">
              <a:lumMod val="75000"/>
            </a:schemeClr>
          </a:solidFill>
        </p:spPr>
        <p:txBody>
          <a:bodyPr wrap="none" rtlCol="0">
            <a:spAutoFit/>
          </a:bodyPr>
          <a:lstStyle/>
          <a:p>
            <a:r>
              <a:rPr lang="en-US" sz="1400" i="1" dirty="0"/>
              <a:t>Do they tend to be low </a:t>
            </a:r>
            <a:r>
              <a:rPr lang="en-US" sz="1400" i="1" dirty="0" err="1"/>
              <a:t>myopes</a:t>
            </a:r>
            <a:r>
              <a:rPr lang="en-US" sz="1400" i="1" dirty="0"/>
              <a:t>, or high </a:t>
            </a:r>
            <a:r>
              <a:rPr lang="en-US" sz="1400" i="1" dirty="0" err="1"/>
              <a:t>myopes</a:t>
            </a:r>
            <a:r>
              <a:rPr lang="en-US" sz="1400" i="1" dirty="0"/>
              <a:t>?</a:t>
            </a:r>
          </a:p>
          <a:p>
            <a:r>
              <a:rPr lang="en-US" sz="1400" dirty="0">
                <a:solidFill>
                  <a:schemeClr val="accent5">
                    <a:lumMod val="75000"/>
                  </a:schemeClr>
                </a:solidFill>
              </a:rPr>
              <a:t>High </a:t>
            </a:r>
            <a:r>
              <a:rPr lang="en-US" sz="1400" dirty="0" err="1">
                <a:solidFill>
                  <a:schemeClr val="accent5">
                    <a:lumMod val="75000"/>
                  </a:schemeClr>
                </a:solidFill>
              </a:rPr>
              <a:t>myopes</a:t>
            </a:r>
            <a:endParaRPr lang="en-US" sz="1400" dirty="0">
              <a:solidFill>
                <a:schemeClr val="accent5">
                  <a:lumMod val="75000"/>
                </a:schemeClr>
              </a:solidFill>
            </a:endParaRPr>
          </a:p>
        </p:txBody>
      </p:sp>
      <p:sp>
        <p:nvSpPr>
          <p:cNvPr id="58" name="Oval 57">
            <a:extLst>
              <a:ext uri="{FF2B5EF4-FFF2-40B4-BE49-F238E27FC236}">
                <a16:creationId xmlns:a16="http://schemas.microsoft.com/office/drawing/2014/main" id="{01B015DC-4216-4787-81F8-E001566DCBED}"/>
              </a:ext>
            </a:extLst>
          </p:cNvPr>
          <p:cNvSpPr/>
          <p:nvPr/>
        </p:nvSpPr>
        <p:spPr>
          <a:xfrm>
            <a:off x="7015176" y="2031087"/>
            <a:ext cx="972553" cy="420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7540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125215076"/>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1"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accent1">
                              <a:lumMod val="60000"/>
                              <a:lumOff val="40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88230" y="2453044"/>
            <a:ext cx="4063933" cy="523220"/>
          </a:xfrm>
          <a:prstGeom prst="rect">
            <a:avLst/>
          </a:prstGeom>
          <a:solidFill>
            <a:schemeClr val="accent5">
              <a:lumMod val="75000"/>
            </a:schemeClr>
          </a:solidFill>
        </p:spPr>
        <p:txBody>
          <a:bodyPr wrap="none" rtlCol="0">
            <a:spAutoFit/>
          </a:bodyPr>
          <a:lstStyle/>
          <a:p>
            <a:r>
              <a:rPr lang="en-US" sz="1400" i="1" dirty="0"/>
              <a:t>Do they tend to be low </a:t>
            </a:r>
            <a:r>
              <a:rPr lang="en-US" sz="1400" i="1" dirty="0" err="1"/>
              <a:t>myopes</a:t>
            </a:r>
            <a:r>
              <a:rPr lang="en-US" sz="1400" i="1" dirty="0"/>
              <a:t>, or high </a:t>
            </a:r>
            <a:r>
              <a:rPr lang="en-US" sz="1400" i="1" dirty="0" err="1"/>
              <a:t>myopes</a:t>
            </a:r>
            <a:r>
              <a:rPr lang="en-US" sz="1400" i="1" dirty="0"/>
              <a:t>?</a:t>
            </a:r>
          </a:p>
          <a:p>
            <a:r>
              <a:rPr lang="en-US" sz="1400" dirty="0"/>
              <a:t>High </a:t>
            </a:r>
            <a:r>
              <a:rPr lang="en-US" sz="1400" dirty="0" err="1"/>
              <a:t>myopes</a:t>
            </a:r>
            <a:endParaRPr lang="en-US" sz="1400" dirty="0"/>
          </a:p>
        </p:txBody>
      </p:sp>
      <p:sp>
        <p:nvSpPr>
          <p:cNvPr id="58" name="Oval 57">
            <a:extLst>
              <a:ext uri="{FF2B5EF4-FFF2-40B4-BE49-F238E27FC236}">
                <a16:creationId xmlns:a16="http://schemas.microsoft.com/office/drawing/2014/main" id="{0A757AF1-6599-4186-B384-748ECA663646}"/>
              </a:ext>
            </a:extLst>
          </p:cNvPr>
          <p:cNvSpPr/>
          <p:nvPr/>
        </p:nvSpPr>
        <p:spPr>
          <a:xfrm>
            <a:off x="7015176" y="2031087"/>
            <a:ext cx="972553" cy="4207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88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8" y="2441381"/>
            <a:ext cx="554960"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HSV</a:t>
            </a:r>
          </a:p>
        </p:txBody>
      </p:sp>
      <p:sp>
        <p:nvSpPr>
          <p:cNvPr id="43" name="TextBox 42"/>
          <p:cNvSpPr txBox="1"/>
          <p:nvPr/>
        </p:nvSpPr>
        <p:spPr>
          <a:xfrm>
            <a:off x="796779" y="2133604"/>
            <a:ext cx="803425"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4" y="1828804"/>
            <a:ext cx="792205" cy="307777"/>
          </a:xfrm>
          <a:prstGeom prst="rect">
            <a:avLst/>
          </a:prstGeom>
          <a:noFill/>
        </p:spPr>
        <p:txBody>
          <a:bodyPr wrap="none" rtlCol="0">
            <a:spAutoFit/>
          </a:bodyPr>
          <a:lstStyle/>
          <a:p>
            <a:r>
              <a:rPr lang="en-US" sz="1400" dirty="0" err="1">
                <a:solidFill>
                  <a:schemeClr val="bg1">
                    <a:lumMod val="75000"/>
                  </a:schemeClr>
                </a:solidFill>
                <a:latin typeface="Arial" panose="020B0604020202020204" pitchFamily="34" charset="0"/>
              </a:rPr>
              <a:t>Sarcoid</a:t>
            </a:r>
            <a:endParaRPr lang="en-US" sz="1400" dirty="0">
              <a:solidFill>
                <a:schemeClr val="bg1">
                  <a:lumMod val="75000"/>
                </a:schemeClr>
              </a:solidFill>
              <a:latin typeface="Arial" panose="020B0604020202020204" pitchFamily="34" charset="0"/>
            </a:endParaRPr>
          </a:p>
        </p:txBody>
      </p:sp>
      <p:sp>
        <p:nvSpPr>
          <p:cNvPr id="64" name="TextBox 63"/>
          <p:cNvSpPr txBox="1"/>
          <p:nvPr/>
        </p:nvSpPr>
        <p:spPr>
          <a:xfrm>
            <a:off x="805304" y="1524004"/>
            <a:ext cx="413896"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TB</a:t>
            </a:r>
          </a:p>
        </p:txBody>
      </p:sp>
      <p:sp>
        <p:nvSpPr>
          <p:cNvPr id="18" name="TextBox 17"/>
          <p:cNvSpPr txBox="1"/>
          <p:nvPr/>
        </p:nvSpPr>
        <p:spPr>
          <a:xfrm>
            <a:off x="796775" y="3346850"/>
            <a:ext cx="646074"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1" y="3042050"/>
            <a:ext cx="1472967"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Toxoplasmosis</a:t>
            </a:r>
          </a:p>
        </p:txBody>
      </p:sp>
      <p:sp>
        <p:nvSpPr>
          <p:cNvPr id="30" name="TextBox 29"/>
          <p:cNvSpPr txBox="1"/>
          <p:nvPr/>
        </p:nvSpPr>
        <p:spPr>
          <a:xfrm>
            <a:off x="805307" y="2737250"/>
            <a:ext cx="564578"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VKH</a:t>
            </a:r>
          </a:p>
        </p:txBody>
      </p:sp>
      <p:sp>
        <p:nvSpPr>
          <p:cNvPr id="31" name="TextBox 30"/>
          <p:cNvSpPr txBox="1"/>
          <p:nvPr/>
        </p:nvSpPr>
        <p:spPr>
          <a:xfrm>
            <a:off x="2180949" y="3349823"/>
            <a:ext cx="309700" cy="338554"/>
          </a:xfrm>
          <a:prstGeom prst="rect">
            <a:avLst/>
          </a:prstGeom>
          <a:noFill/>
        </p:spPr>
        <p:txBody>
          <a:bodyPr wrap="none" rtlCol="0">
            <a:spAutoFit/>
          </a:bodyPr>
          <a:lstStyle/>
          <a:p>
            <a:r>
              <a:rPr lang="en-US" sz="1600" b="1" i="1" dirty="0">
                <a:solidFill>
                  <a:srgbClr val="0000FF"/>
                </a:solidFill>
                <a:latin typeface="Arial" panose="020B0604020202020204" pitchFamily="34" charset="0"/>
              </a:rPr>
              <a:t>?</a:t>
            </a:r>
          </a:p>
        </p:txBody>
      </p:sp>
      <p:sp>
        <p:nvSpPr>
          <p:cNvPr id="32" name="TextBox 31"/>
          <p:cNvSpPr txBox="1"/>
          <p:nvPr/>
        </p:nvSpPr>
        <p:spPr>
          <a:xfrm>
            <a:off x="2198546" y="3045023"/>
            <a:ext cx="309700" cy="338554"/>
          </a:xfrm>
          <a:prstGeom prst="rect">
            <a:avLst/>
          </a:prstGeom>
          <a:noFill/>
        </p:spPr>
        <p:txBody>
          <a:bodyPr wrap="none" rtlCol="0">
            <a:spAutoFit/>
          </a:bodyPr>
          <a:lstStyle/>
          <a:p>
            <a:r>
              <a:rPr lang="en-US" sz="1600" b="1" i="1" dirty="0">
                <a:solidFill>
                  <a:srgbClr val="0000FF"/>
                </a:solidFill>
                <a:latin typeface="Arial" panose="020B0604020202020204" pitchFamily="34" charset="0"/>
              </a:rPr>
              <a:t>?</a:t>
            </a:r>
          </a:p>
        </p:txBody>
      </p:sp>
      <p:sp>
        <p:nvSpPr>
          <p:cNvPr id="33" name="TextBox 32"/>
          <p:cNvSpPr txBox="1"/>
          <p:nvPr/>
        </p:nvSpPr>
        <p:spPr>
          <a:xfrm>
            <a:off x="2189478" y="2740223"/>
            <a:ext cx="309700" cy="338554"/>
          </a:xfrm>
          <a:prstGeom prst="rect">
            <a:avLst/>
          </a:prstGeom>
          <a:noFill/>
        </p:spPr>
        <p:txBody>
          <a:bodyPr wrap="none" rtlCol="0">
            <a:spAutoFit/>
          </a:bodyPr>
          <a:lstStyle/>
          <a:p>
            <a:r>
              <a:rPr lang="en-US" sz="1600" b="1" i="1" dirty="0">
                <a:solidFill>
                  <a:srgbClr val="0000FF"/>
                </a:solidFill>
                <a:latin typeface="Arial" panose="020B0604020202020204" pitchFamily="34" charset="0"/>
              </a:rPr>
              <a:t>?</a:t>
            </a:r>
          </a:p>
        </p:txBody>
      </p:sp>
      <p:sp>
        <p:nvSpPr>
          <p:cNvPr id="2" name="Right Brace 1"/>
          <p:cNvSpPr/>
          <p:nvPr/>
        </p:nvSpPr>
        <p:spPr>
          <a:xfrm>
            <a:off x="2286004" y="2749158"/>
            <a:ext cx="432033" cy="9054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3" name="TextBox 2"/>
          <p:cNvSpPr txBox="1"/>
          <p:nvPr/>
        </p:nvSpPr>
        <p:spPr>
          <a:xfrm>
            <a:off x="2805495" y="2724838"/>
            <a:ext cx="4495799" cy="954107"/>
          </a:xfrm>
          <a:prstGeom prst="rect">
            <a:avLst/>
          </a:prstGeom>
          <a:solidFill>
            <a:schemeClr val="tx2">
              <a:lumMod val="20000"/>
              <a:lumOff val="80000"/>
            </a:schemeClr>
          </a:solidFill>
        </p:spPr>
        <p:txBody>
          <a:bodyPr wrap="square" rtlCol="0">
            <a:spAutoFit/>
          </a:bodyPr>
          <a:lstStyle/>
          <a:p>
            <a:r>
              <a:rPr lang="en-US" sz="1400" i="1" dirty="0">
                <a:solidFill>
                  <a:srgbClr val="0000FF"/>
                </a:solidFill>
                <a:latin typeface="Arial" panose="020B0604020202020204" pitchFamily="34" charset="0"/>
              </a:rPr>
              <a:t>While these condition can present as an anterior uveitis, to do so would be distinctly unusual. Instead, what would be the typical manner in which each of these would present?</a:t>
            </a:r>
          </a:p>
        </p:txBody>
      </p:sp>
    </p:spTree>
    <p:extLst>
      <p:ext uri="{BB962C8B-B14F-4D97-AF65-F5344CB8AC3E}">
        <p14:creationId xmlns:p14="http://schemas.microsoft.com/office/powerpoint/2010/main" val="25725353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50410316"/>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3168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91995486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accent1">
                              <a:lumMod val="60000"/>
                              <a:lumOff val="40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644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23450271"/>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KP</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Krukenberg</a:t>
                      </a:r>
                      <a:r>
                        <a:rPr lang="en-US" sz="1600" b="0" dirty="0">
                          <a:solidFill>
                            <a:schemeClr val="accent1">
                              <a:lumMod val="60000"/>
                              <a:lumOff val="40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5314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631764184"/>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9189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11078488"/>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dirty="0">
                <a:solidFill>
                  <a:schemeClr val="accent5">
                    <a:lumMod val="75000"/>
                  </a:schemeClr>
                </a:solidFill>
              </a:rPr>
              <a:t>A vertical distribution of pigment on the endothelial surface of the cornea.</a:t>
            </a: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is the source of this pigment?</a:t>
            </a:r>
          </a:p>
          <a:p>
            <a:pPr eaLnBrk="1" hangingPunct="1">
              <a:lnSpc>
                <a:spcPts val="1600"/>
              </a:lnSpc>
              <a:spcBef>
                <a:spcPct val="0"/>
              </a:spcBef>
              <a:buClrTx/>
              <a:buSzTx/>
              <a:buFontTx/>
              <a:buNone/>
            </a:pPr>
            <a:r>
              <a:rPr lang="en-US" altLang="en-US" sz="1400" dirty="0">
                <a:solidFill>
                  <a:schemeClr val="accent5">
                    <a:lumMod val="75000"/>
                  </a:schemeClr>
                </a:solidFill>
              </a:rPr>
              <a:t>It is liberated from the posterior aspect of the iris by the rubbing of the </a:t>
            </a:r>
            <a:r>
              <a:rPr lang="en-US" altLang="en-US" sz="1400" dirty="0" err="1">
                <a:solidFill>
                  <a:schemeClr val="accent5">
                    <a:lumMod val="75000"/>
                  </a:schemeClr>
                </a:solidFill>
              </a:rPr>
              <a:t>zonules</a:t>
            </a:r>
            <a:r>
              <a:rPr lang="en-US" altLang="en-US" sz="1400" dirty="0">
                <a:solidFill>
                  <a:schemeClr val="accent5">
                    <a:lumMod val="75000"/>
                  </a:schemeClr>
                </a:solidFill>
              </a:rPr>
              <a:t>.</a:t>
            </a: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factors account for the location and shape of the K spindle?</a:t>
            </a:r>
          </a:p>
          <a:p>
            <a:pPr eaLnBrk="1" hangingPunct="1">
              <a:lnSpc>
                <a:spcPts val="1600"/>
              </a:lnSpc>
              <a:spcBef>
                <a:spcPct val="0"/>
              </a:spcBef>
              <a:buClrTx/>
              <a:buSzTx/>
              <a:buFontTx/>
              <a:buNone/>
            </a:pPr>
            <a:r>
              <a:rPr lang="en-US" altLang="en-US" sz="1400" dirty="0">
                <a:solidFill>
                  <a:schemeClr val="accent5">
                    <a:lumMod val="75000"/>
                  </a:schemeClr>
                </a:solidFill>
              </a:rPr>
              <a:t>Convection currents within the anterior chamber funnel pigment into this area</a:t>
            </a:r>
          </a:p>
        </p:txBody>
      </p:sp>
      <p:sp>
        <p:nvSpPr>
          <p:cNvPr id="59" name="Oval 58">
            <a:extLst>
              <a:ext uri="{FF2B5EF4-FFF2-40B4-BE49-F238E27FC236}">
                <a16:creationId xmlns:a16="http://schemas.microsoft.com/office/drawing/2014/main" id="{07EAED3A-3982-42A9-8CBD-D41B91DF95A1}"/>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7335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401362746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p>
          <a:p>
            <a:pPr eaLnBrk="1" hangingPunct="1">
              <a:lnSpc>
                <a:spcPts val="1600"/>
              </a:lnSpc>
              <a:spcBef>
                <a:spcPct val="0"/>
              </a:spcBef>
              <a:buClrTx/>
              <a:buSzTx/>
              <a:buFontTx/>
              <a:buNone/>
            </a:pPr>
            <a:r>
              <a:rPr lang="en-US" altLang="en-US" sz="1400" dirty="0"/>
              <a:t>A vertical distribution of pigment on the endothelial surface of the cornea.</a:t>
            </a:r>
            <a:endParaRPr lang="en-US" altLang="en-US" sz="1400" dirty="0">
              <a:solidFill>
                <a:schemeClr val="accent5">
                  <a:lumMod val="75000"/>
                </a:schemeClr>
              </a:solidFill>
            </a:endParaRP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is the source of this pigment?</a:t>
            </a:r>
          </a:p>
          <a:p>
            <a:pPr eaLnBrk="1" hangingPunct="1">
              <a:lnSpc>
                <a:spcPts val="1600"/>
              </a:lnSpc>
              <a:spcBef>
                <a:spcPct val="0"/>
              </a:spcBef>
              <a:buClrTx/>
              <a:buSzTx/>
              <a:buFontTx/>
              <a:buNone/>
            </a:pPr>
            <a:r>
              <a:rPr lang="en-US" altLang="en-US" sz="1400" dirty="0">
                <a:solidFill>
                  <a:schemeClr val="accent5">
                    <a:lumMod val="75000"/>
                  </a:schemeClr>
                </a:solidFill>
              </a:rPr>
              <a:t>It is liberated from the posterior aspect of the iris by the rubbing of the </a:t>
            </a:r>
            <a:r>
              <a:rPr lang="en-US" altLang="en-US" sz="1400" dirty="0" err="1">
                <a:solidFill>
                  <a:schemeClr val="accent5">
                    <a:lumMod val="75000"/>
                  </a:schemeClr>
                </a:solidFill>
              </a:rPr>
              <a:t>zonules</a:t>
            </a:r>
            <a:r>
              <a:rPr lang="en-US" altLang="en-US" sz="1400" dirty="0">
                <a:solidFill>
                  <a:schemeClr val="accent5">
                    <a:lumMod val="75000"/>
                  </a:schemeClr>
                </a:solidFill>
              </a:rPr>
              <a:t>.</a:t>
            </a: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factors account for the location and shape of the K spindle?</a:t>
            </a:r>
          </a:p>
          <a:p>
            <a:pPr eaLnBrk="1" hangingPunct="1">
              <a:lnSpc>
                <a:spcPts val="1600"/>
              </a:lnSpc>
              <a:spcBef>
                <a:spcPct val="0"/>
              </a:spcBef>
              <a:buClrTx/>
              <a:buSzTx/>
              <a:buFontTx/>
              <a:buNone/>
            </a:pPr>
            <a:r>
              <a:rPr lang="en-US" altLang="en-US" sz="1400" dirty="0">
                <a:solidFill>
                  <a:schemeClr val="accent5">
                    <a:lumMod val="75000"/>
                  </a:schemeClr>
                </a:solidFill>
              </a:rPr>
              <a:t>Convection currents within the anterior chamber funnel pigment into this area</a:t>
            </a:r>
          </a:p>
        </p:txBody>
      </p:sp>
      <p:sp>
        <p:nvSpPr>
          <p:cNvPr id="59" name="Oval 58">
            <a:extLst>
              <a:ext uri="{FF2B5EF4-FFF2-40B4-BE49-F238E27FC236}">
                <a16:creationId xmlns:a16="http://schemas.microsoft.com/office/drawing/2014/main" id="{ED708035-F9E8-4096-B90C-29D7840576FA}"/>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9827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84443" y="5959750"/>
            <a:ext cx="2775120" cy="369332"/>
          </a:xfrm>
          <a:prstGeom prst="rect">
            <a:avLst/>
          </a:prstGeom>
          <a:noFill/>
        </p:spPr>
        <p:txBody>
          <a:bodyPr wrap="none" rtlCol="0">
            <a:spAutoFit/>
          </a:bodyPr>
          <a:lstStyle/>
          <a:p>
            <a:pPr algn="ctr"/>
            <a:r>
              <a:rPr lang="en-US" dirty="0"/>
              <a:t>PDS: </a:t>
            </a:r>
            <a:r>
              <a:rPr lang="en-US" dirty="0" err="1"/>
              <a:t>Krukenberg</a:t>
            </a:r>
            <a:r>
              <a:rPr lang="en-US" dirty="0"/>
              <a:t> spindle</a:t>
            </a:r>
          </a:p>
        </p:txBody>
      </p:sp>
      <p:pic>
        <p:nvPicPr>
          <p:cNvPr id="4" name="Picture 3">
            <a:extLst>
              <a:ext uri="{FF2B5EF4-FFF2-40B4-BE49-F238E27FC236}">
                <a16:creationId xmlns:a16="http://schemas.microsoft.com/office/drawing/2014/main" id="{883C67CE-F7F2-4F66-B487-192F32537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722" y="1344163"/>
            <a:ext cx="5136555" cy="4169674"/>
          </a:xfrm>
          <a:prstGeom prst="rect">
            <a:avLst/>
          </a:prstGeom>
        </p:spPr>
      </p:pic>
    </p:spTree>
    <p:extLst>
      <p:ext uri="{BB962C8B-B14F-4D97-AF65-F5344CB8AC3E}">
        <p14:creationId xmlns:p14="http://schemas.microsoft.com/office/powerpoint/2010/main" val="389283260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47859237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p>
          <a:p>
            <a:pPr eaLnBrk="1" hangingPunct="1">
              <a:lnSpc>
                <a:spcPts val="1600"/>
              </a:lnSpc>
              <a:spcBef>
                <a:spcPct val="0"/>
              </a:spcBef>
              <a:buClrTx/>
              <a:buSzTx/>
              <a:buFontTx/>
              <a:buNone/>
            </a:pPr>
            <a:r>
              <a:rPr lang="en-US" altLang="en-US" sz="1400" dirty="0"/>
              <a:t>A vertical distribution of pigment on the endothelial surface of the cornea.</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is the source of this pigment?</a:t>
            </a:r>
            <a:endParaRPr lang="en-US" altLang="en-US" sz="1400" i="1" dirty="0">
              <a:solidFill>
                <a:schemeClr val="accent5">
                  <a:lumMod val="75000"/>
                </a:schemeClr>
              </a:solidFill>
            </a:endParaRPr>
          </a:p>
          <a:p>
            <a:pPr eaLnBrk="1" hangingPunct="1">
              <a:lnSpc>
                <a:spcPts val="1600"/>
              </a:lnSpc>
              <a:spcBef>
                <a:spcPct val="0"/>
              </a:spcBef>
              <a:buClrTx/>
              <a:buSzTx/>
              <a:buFontTx/>
              <a:buNone/>
            </a:pPr>
            <a:r>
              <a:rPr lang="en-US" altLang="en-US" sz="1400" dirty="0">
                <a:solidFill>
                  <a:schemeClr val="accent5">
                    <a:lumMod val="75000"/>
                  </a:schemeClr>
                </a:solidFill>
              </a:rPr>
              <a:t>It is liberated from the posterior aspect of the iris by the rubbing of the </a:t>
            </a:r>
            <a:r>
              <a:rPr lang="en-US" altLang="en-US" sz="1400" dirty="0" err="1">
                <a:solidFill>
                  <a:schemeClr val="accent5">
                    <a:lumMod val="75000"/>
                  </a:schemeClr>
                </a:solidFill>
              </a:rPr>
              <a:t>zonules</a:t>
            </a:r>
            <a:r>
              <a:rPr lang="en-US" altLang="en-US" sz="1400" dirty="0">
                <a:solidFill>
                  <a:schemeClr val="accent5">
                    <a:lumMod val="75000"/>
                  </a:schemeClr>
                </a:solidFill>
              </a:rPr>
              <a:t>.</a:t>
            </a: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factors account for the location and shape of the K spindle?</a:t>
            </a:r>
          </a:p>
          <a:p>
            <a:pPr eaLnBrk="1" hangingPunct="1">
              <a:lnSpc>
                <a:spcPts val="1600"/>
              </a:lnSpc>
              <a:spcBef>
                <a:spcPct val="0"/>
              </a:spcBef>
              <a:buClrTx/>
              <a:buSzTx/>
              <a:buFontTx/>
              <a:buNone/>
            </a:pPr>
            <a:r>
              <a:rPr lang="en-US" altLang="en-US" sz="1400" dirty="0">
                <a:solidFill>
                  <a:schemeClr val="accent5">
                    <a:lumMod val="75000"/>
                  </a:schemeClr>
                </a:solidFill>
              </a:rPr>
              <a:t>Convection currents within the anterior chamber funnel pigment into this area</a:t>
            </a:r>
          </a:p>
        </p:txBody>
      </p:sp>
      <p:sp>
        <p:nvSpPr>
          <p:cNvPr id="59" name="Oval 58">
            <a:extLst>
              <a:ext uri="{FF2B5EF4-FFF2-40B4-BE49-F238E27FC236}">
                <a16:creationId xmlns:a16="http://schemas.microsoft.com/office/drawing/2014/main" id="{B5AA561C-8356-4E81-ABFB-AEE97FA99300}"/>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7816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569256787"/>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p>
          <a:p>
            <a:pPr eaLnBrk="1" hangingPunct="1">
              <a:lnSpc>
                <a:spcPts val="1600"/>
              </a:lnSpc>
              <a:spcBef>
                <a:spcPct val="0"/>
              </a:spcBef>
              <a:buClrTx/>
              <a:buSzTx/>
              <a:buFontTx/>
              <a:buNone/>
            </a:pPr>
            <a:r>
              <a:rPr lang="en-US" altLang="en-US" sz="1400" dirty="0"/>
              <a:t>A vertical distribution of pigment on the endothelial surface of the cornea.</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is the source of this pigment?</a:t>
            </a:r>
          </a:p>
          <a:p>
            <a:pPr eaLnBrk="1" hangingPunct="1">
              <a:lnSpc>
                <a:spcPts val="1600"/>
              </a:lnSpc>
              <a:spcBef>
                <a:spcPct val="0"/>
              </a:spcBef>
              <a:buClrTx/>
              <a:buSzTx/>
              <a:buFontTx/>
              <a:buNone/>
            </a:pPr>
            <a:r>
              <a:rPr lang="en-US" altLang="en-US" sz="1400" dirty="0"/>
              <a:t>It is liberated from the posterior aspect of the iris by the rubbing of the </a:t>
            </a:r>
            <a:r>
              <a:rPr lang="en-US" altLang="en-US" sz="1400" dirty="0" err="1"/>
              <a:t>zonules</a:t>
            </a:r>
            <a:r>
              <a:rPr lang="en-US" altLang="en-US" sz="1400" dirty="0"/>
              <a:t>.</a:t>
            </a:r>
          </a:p>
          <a:p>
            <a:pPr eaLnBrk="1" hangingPunct="1">
              <a:lnSpc>
                <a:spcPts val="1600"/>
              </a:lnSpc>
              <a:spcBef>
                <a:spcPct val="0"/>
              </a:spcBef>
              <a:buClrTx/>
              <a:buSzTx/>
              <a:buFontTx/>
              <a:buNone/>
            </a:pPr>
            <a:endParaRPr lang="en-US" altLang="en-US" sz="1400" dirty="0">
              <a:solidFill>
                <a:schemeClr val="accent5">
                  <a:lumMod val="75000"/>
                </a:schemeClr>
              </a:solidFill>
            </a:endParaRPr>
          </a:p>
          <a:p>
            <a:pPr eaLnBrk="1" hangingPunct="1">
              <a:lnSpc>
                <a:spcPts val="1600"/>
              </a:lnSpc>
              <a:spcBef>
                <a:spcPct val="0"/>
              </a:spcBef>
              <a:buClrTx/>
              <a:buSzTx/>
              <a:buFontTx/>
              <a:buNone/>
            </a:pPr>
            <a:r>
              <a:rPr lang="en-US" altLang="en-US" sz="1400" i="1" dirty="0">
                <a:solidFill>
                  <a:schemeClr val="accent5">
                    <a:lumMod val="75000"/>
                  </a:schemeClr>
                </a:solidFill>
              </a:rPr>
              <a:t>What factors account for the location and shape of the K spindle?</a:t>
            </a:r>
          </a:p>
          <a:p>
            <a:pPr eaLnBrk="1" hangingPunct="1">
              <a:lnSpc>
                <a:spcPts val="1600"/>
              </a:lnSpc>
              <a:spcBef>
                <a:spcPct val="0"/>
              </a:spcBef>
              <a:buClrTx/>
              <a:buSzTx/>
              <a:buFontTx/>
              <a:buNone/>
            </a:pPr>
            <a:r>
              <a:rPr lang="en-US" altLang="en-US" sz="1400" dirty="0">
                <a:solidFill>
                  <a:schemeClr val="accent5">
                    <a:lumMod val="75000"/>
                  </a:schemeClr>
                </a:solidFill>
              </a:rPr>
              <a:t>Convection currents within the anterior chamber funnel pigment into this area</a:t>
            </a:r>
          </a:p>
        </p:txBody>
      </p:sp>
      <p:sp>
        <p:nvSpPr>
          <p:cNvPr id="59" name="Oval 58">
            <a:extLst>
              <a:ext uri="{FF2B5EF4-FFF2-40B4-BE49-F238E27FC236}">
                <a16:creationId xmlns:a16="http://schemas.microsoft.com/office/drawing/2014/main" id="{F5309E68-4D4A-4D22-97D2-C589D2FF9DE8}"/>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3219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393328331"/>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p>
          <a:p>
            <a:pPr eaLnBrk="1" hangingPunct="1">
              <a:lnSpc>
                <a:spcPts val="1600"/>
              </a:lnSpc>
              <a:spcBef>
                <a:spcPct val="0"/>
              </a:spcBef>
              <a:buClrTx/>
              <a:buSzTx/>
              <a:buFontTx/>
              <a:buNone/>
            </a:pPr>
            <a:r>
              <a:rPr lang="en-US" altLang="en-US" sz="1400" dirty="0"/>
              <a:t>A vertical distribution of pigment on the endothelial surface of the cornea.</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is the source of this pigment?</a:t>
            </a:r>
          </a:p>
          <a:p>
            <a:pPr eaLnBrk="1" hangingPunct="1">
              <a:lnSpc>
                <a:spcPts val="1600"/>
              </a:lnSpc>
              <a:spcBef>
                <a:spcPct val="0"/>
              </a:spcBef>
              <a:buClrTx/>
              <a:buSzTx/>
              <a:buFontTx/>
              <a:buNone/>
            </a:pPr>
            <a:r>
              <a:rPr lang="en-US" altLang="en-US" sz="1400" dirty="0"/>
              <a:t>It is liberated from the posterior aspect of the iris by the rubbing of the </a:t>
            </a:r>
            <a:r>
              <a:rPr lang="en-US" altLang="en-US" sz="1400" dirty="0" err="1"/>
              <a:t>zonules</a:t>
            </a:r>
            <a:r>
              <a:rPr lang="en-US" altLang="en-US" sz="1400" dirty="0"/>
              <a:t>.</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factors account for the location and shape of the K spindle?</a:t>
            </a:r>
            <a:endParaRPr lang="en-US" altLang="en-US" sz="1400" i="1" dirty="0">
              <a:solidFill>
                <a:schemeClr val="accent5">
                  <a:lumMod val="75000"/>
                </a:schemeClr>
              </a:solidFill>
            </a:endParaRPr>
          </a:p>
          <a:p>
            <a:pPr eaLnBrk="1" hangingPunct="1">
              <a:lnSpc>
                <a:spcPts val="1600"/>
              </a:lnSpc>
              <a:spcBef>
                <a:spcPct val="0"/>
              </a:spcBef>
              <a:buClrTx/>
              <a:buSzTx/>
              <a:buFontTx/>
              <a:buNone/>
            </a:pPr>
            <a:r>
              <a:rPr lang="en-US" altLang="en-US" sz="1400" dirty="0">
                <a:solidFill>
                  <a:schemeClr val="accent5">
                    <a:lumMod val="75000"/>
                  </a:schemeClr>
                </a:solidFill>
              </a:rPr>
              <a:t>Convection currents within the anterior chamber funnel pigment into this area</a:t>
            </a:r>
          </a:p>
        </p:txBody>
      </p:sp>
      <p:sp>
        <p:nvSpPr>
          <p:cNvPr id="59" name="Oval 58">
            <a:extLst>
              <a:ext uri="{FF2B5EF4-FFF2-40B4-BE49-F238E27FC236}">
                <a16:creationId xmlns:a16="http://schemas.microsoft.com/office/drawing/2014/main" id="{22CD50E3-43FF-4194-9D95-D2AA2F0EC165}"/>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4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8" y="2441381"/>
            <a:ext cx="554960"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HSV</a:t>
            </a:r>
          </a:p>
        </p:txBody>
      </p:sp>
      <p:sp>
        <p:nvSpPr>
          <p:cNvPr id="43" name="TextBox 42"/>
          <p:cNvSpPr txBox="1"/>
          <p:nvPr/>
        </p:nvSpPr>
        <p:spPr>
          <a:xfrm>
            <a:off x="796779" y="2133604"/>
            <a:ext cx="803425"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4" y="1828804"/>
            <a:ext cx="792205" cy="307777"/>
          </a:xfrm>
          <a:prstGeom prst="rect">
            <a:avLst/>
          </a:prstGeom>
          <a:noFill/>
        </p:spPr>
        <p:txBody>
          <a:bodyPr wrap="none" rtlCol="0">
            <a:spAutoFit/>
          </a:bodyPr>
          <a:lstStyle/>
          <a:p>
            <a:r>
              <a:rPr lang="en-US" sz="1400" dirty="0" err="1">
                <a:solidFill>
                  <a:schemeClr val="bg1">
                    <a:lumMod val="75000"/>
                  </a:schemeClr>
                </a:solidFill>
                <a:latin typeface="Arial" panose="020B0604020202020204" pitchFamily="34" charset="0"/>
              </a:rPr>
              <a:t>Sarcoid</a:t>
            </a:r>
            <a:endParaRPr lang="en-US" sz="1400" dirty="0">
              <a:solidFill>
                <a:schemeClr val="bg1">
                  <a:lumMod val="75000"/>
                </a:schemeClr>
              </a:solidFill>
              <a:latin typeface="Arial" panose="020B0604020202020204" pitchFamily="34" charset="0"/>
            </a:endParaRPr>
          </a:p>
        </p:txBody>
      </p:sp>
      <p:sp>
        <p:nvSpPr>
          <p:cNvPr id="64" name="TextBox 63"/>
          <p:cNvSpPr txBox="1"/>
          <p:nvPr/>
        </p:nvSpPr>
        <p:spPr>
          <a:xfrm>
            <a:off x="805304" y="1524004"/>
            <a:ext cx="413896"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TB</a:t>
            </a:r>
          </a:p>
        </p:txBody>
      </p:sp>
      <p:sp>
        <p:nvSpPr>
          <p:cNvPr id="18" name="TextBox 17"/>
          <p:cNvSpPr txBox="1"/>
          <p:nvPr/>
        </p:nvSpPr>
        <p:spPr>
          <a:xfrm>
            <a:off x="796775" y="3346850"/>
            <a:ext cx="646074"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1" y="3042050"/>
            <a:ext cx="1472967"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Toxoplasmosis</a:t>
            </a:r>
          </a:p>
        </p:txBody>
      </p:sp>
      <p:sp>
        <p:nvSpPr>
          <p:cNvPr id="30" name="TextBox 29"/>
          <p:cNvSpPr txBox="1"/>
          <p:nvPr/>
        </p:nvSpPr>
        <p:spPr>
          <a:xfrm>
            <a:off x="805307" y="2737250"/>
            <a:ext cx="564578"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VKH</a:t>
            </a:r>
          </a:p>
        </p:txBody>
      </p:sp>
      <p:sp>
        <p:nvSpPr>
          <p:cNvPr id="31" name="TextBox 30"/>
          <p:cNvSpPr txBox="1"/>
          <p:nvPr/>
        </p:nvSpPr>
        <p:spPr>
          <a:xfrm>
            <a:off x="2180953" y="3349827"/>
            <a:ext cx="1736373" cy="307777"/>
          </a:xfrm>
          <a:prstGeom prst="rect">
            <a:avLst/>
          </a:prstGeom>
          <a:noFill/>
        </p:spPr>
        <p:txBody>
          <a:bodyPr wrap="none" rtlCol="0">
            <a:spAutoFit/>
          </a:bodyPr>
          <a:lstStyle/>
          <a:p>
            <a:r>
              <a:rPr lang="en-US" sz="1400" i="1" dirty="0">
                <a:solidFill>
                  <a:srgbClr val="0000FF"/>
                </a:solidFill>
                <a:latin typeface="Arial" panose="020B0604020202020204" pitchFamily="34" charset="0"/>
              </a:rPr>
              <a:t>Intermediate uveitis</a:t>
            </a:r>
          </a:p>
        </p:txBody>
      </p:sp>
      <p:sp>
        <p:nvSpPr>
          <p:cNvPr id="32" name="TextBox 31"/>
          <p:cNvSpPr txBox="1"/>
          <p:nvPr/>
        </p:nvSpPr>
        <p:spPr>
          <a:xfrm>
            <a:off x="2198549" y="3045027"/>
            <a:ext cx="1459054" cy="307777"/>
          </a:xfrm>
          <a:prstGeom prst="rect">
            <a:avLst/>
          </a:prstGeom>
          <a:noFill/>
        </p:spPr>
        <p:txBody>
          <a:bodyPr wrap="none" rtlCol="0">
            <a:spAutoFit/>
          </a:bodyPr>
          <a:lstStyle/>
          <a:p>
            <a:r>
              <a:rPr lang="en-US" sz="1400" i="1" dirty="0">
                <a:solidFill>
                  <a:srgbClr val="0000FF"/>
                </a:solidFill>
                <a:latin typeface="Arial" panose="020B0604020202020204" pitchFamily="34" charset="0"/>
              </a:rPr>
              <a:t>Posterior uveitis</a:t>
            </a:r>
          </a:p>
        </p:txBody>
      </p:sp>
      <p:sp>
        <p:nvSpPr>
          <p:cNvPr id="33" name="TextBox 32"/>
          <p:cNvSpPr txBox="1"/>
          <p:nvPr/>
        </p:nvSpPr>
        <p:spPr>
          <a:xfrm>
            <a:off x="2189481" y="2740227"/>
            <a:ext cx="2662908" cy="307777"/>
          </a:xfrm>
          <a:prstGeom prst="rect">
            <a:avLst/>
          </a:prstGeom>
          <a:noFill/>
        </p:spPr>
        <p:txBody>
          <a:bodyPr wrap="none" rtlCol="0">
            <a:spAutoFit/>
          </a:bodyPr>
          <a:lstStyle/>
          <a:p>
            <a:r>
              <a:rPr lang="en-US" sz="1400" i="1" dirty="0" err="1">
                <a:solidFill>
                  <a:srgbClr val="0000FF"/>
                </a:solidFill>
                <a:latin typeface="Arial" panose="020B0604020202020204" pitchFamily="34" charset="0"/>
              </a:rPr>
              <a:t>Panuveitis</a:t>
            </a:r>
            <a:r>
              <a:rPr lang="en-US" sz="1400" i="1" dirty="0">
                <a:solidFill>
                  <a:srgbClr val="0000FF"/>
                </a:solidFill>
                <a:latin typeface="Arial" panose="020B0604020202020204" pitchFamily="34" charset="0"/>
              </a:rPr>
              <a:t> (with one exception)</a:t>
            </a:r>
          </a:p>
        </p:txBody>
      </p:sp>
      <p:sp>
        <p:nvSpPr>
          <p:cNvPr id="34" name="Right Brace 33"/>
          <p:cNvSpPr/>
          <p:nvPr/>
        </p:nvSpPr>
        <p:spPr>
          <a:xfrm>
            <a:off x="4673371" y="2749158"/>
            <a:ext cx="432033" cy="9054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35" name="TextBox 34"/>
          <p:cNvSpPr txBox="1"/>
          <p:nvPr/>
        </p:nvSpPr>
        <p:spPr>
          <a:xfrm>
            <a:off x="5224671" y="2932836"/>
            <a:ext cx="2662909" cy="523220"/>
          </a:xfrm>
          <a:prstGeom prst="rect">
            <a:avLst/>
          </a:prstGeom>
          <a:solidFill>
            <a:schemeClr val="accent1">
              <a:lumMod val="60000"/>
              <a:lumOff val="40000"/>
            </a:schemeClr>
          </a:solidFill>
        </p:spPr>
        <p:txBody>
          <a:bodyPr wrap="square" rtlCol="0">
            <a:spAutoFit/>
          </a:bodyPr>
          <a:lstStyle/>
          <a:p>
            <a:r>
              <a:rPr lang="en-US" sz="1400" dirty="0">
                <a:solidFill>
                  <a:srgbClr val="0000FF"/>
                </a:solidFill>
                <a:latin typeface="Arial" panose="020B0604020202020204" pitchFamily="34" charset="0"/>
              </a:rPr>
              <a:t>Each of these conditions will be covered in detail elsewhere</a:t>
            </a:r>
          </a:p>
        </p:txBody>
      </p:sp>
    </p:spTree>
    <p:extLst>
      <p:ext uri="{BB962C8B-B14F-4D97-AF65-F5344CB8AC3E}">
        <p14:creationId xmlns:p14="http://schemas.microsoft.com/office/powerpoint/2010/main" val="316687709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50249885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1" dirty="0" err="1">
                          <a:solidFill>
                            <a:srgbClr val="0000FF"/>
                          </a:solidFill>
                        </a:rPr>
                        <a:t>Krukenberg</a:t>
                      </a:r>
                      <a:r>
                        <a:rPr lang="en-US" sz="1600" b="1"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accent1">
                              <a:lumMod val="60000"/>
                              <a:lumOff val="40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2581156" y="3185339"/>
            <a:ext cx="6383337" cy="1733550"/>
          </a:xfrm>
          <a:prstGeom prst="rect">
            <a:avLst/>
          </a:prstGeom>
          <a:solidFill>
            <a:schemeClr val="accent5">
              <a:lumMod val="75000"/>
            </a:schemeClr>
          </a:solidFill>
          <a:ln>
            <a:noFill/>
          </a:ln>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lnSpc>
                <a:spcPts val="1600"/>
              </a:lnSpc>
              <a:spcBef>
                <a:spcPct val="0"/>
              </a:spcBef>
              <a:buClrTx/>
              <a:buSzTx/>
              <a:buFontTx/>
              <a:buNone/>
            </a:pPr>
            <a:r>
              <a:rPr lang="en-US" altLang="en-US" sz="1400" i="1" dirty="0"/>
              <a:t>What is a </a:t>
            </a:r>
            <a:r>
              <a:rPr lang="en-US" altLang="en-US" sz="1400" dirty="0" err="1"/>
              <a:t>Krukenberg</a:t>
            </a:r>
            <a:r>
              <a:rPr lang="en-US" altLang="en-US" sz="1400" dirty="0"/>
              <a:t> spindle?</a:t>
            </a:r>
          </a:p>
          <a:p>
            <a:pPr eaLnBrk="1" hangingPunct="1">
              <a:lnSpc>
                <a:spcPts val="1600"/>
              </a:lnSpc>
              <a:spcBef>
                <a:spcPct val="0"/>
              </a:spcBef>
              <a:buClrTx/>
              <a:buSzTx/>
              <a:buFontTx/>
              <a:buNone/>
            </a:pPr>
            <a:r>
              <a:rPr lang="en-US" altLang="en-US" sz="1400" dirty="0"/>
              <a:t>A vertical distribution of pigment on the endothelial surface of the cornea.</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is the source of this pigment?</a:t>
            </a:r>
          </a:p>
          <a:p>
            <a:pPr eaLnBrk="1" hangingPunct="1">
              <a:lnSpc>
                <a:spcPts val="1600"/>
              </a:lnSpc>
              <a:spcBef>
                <a:spcPct val="0"/>
              </a:spcBef>
              <a:buClrTx/>
              <a:buSzTx/>
              <a:buFontTx/>
              <a:buNone/>
            </a:pPr>
            <a:r>
              <a:rPr lang="en-US" altLang="en-US" sz="1400" dirty="0"/>
              <a:t>It is liberated from the posterior aspect of the iris by the rubbing of the </a:t>
            </a:r>
            <a:r>
              <a:rPr lang="en-US" altLang="en-US" sz="1400" dirty="0" err="1"/>
              <a:t>zonules</a:t>
            </a:r>
            <a:r>
              <a:rPr lang="en-US" altLang="en-US" sz="1400" dirty="0"/>
              <a:t>.</a:t>
            </a:r>
          </a:p>
          <a:p>
            <a:pPr eaLnBrk="1" hangingPunct="1">
              <a:lnSpc>
                <a:spcPts val="1600"/>
              </a:lnSpc>
              <a:spcBef>
                <a:spcPct val="0"/>
              </a:spcBef>
              <a:buClrTx/>
              <a:buSzTx/>
              <a:buFontTx/>
              <a:buNone/>
            </a:pPr>
            <a:endParaRPr lang="en-US" altLang="en-US" sz="1400" dirty="0"/>
          </a:p>
          <a:p>
            <a:pPr eaLnBrk="1" hangingPunct="1">
              <a:lnSpc>
                <a:spcPts val="1600"/>
              </a:lnSpc>
              <a:spcBef>
                <a:spcPct val="0"/>
              </a:spcBef>
              <a:buClrTx/>
              <a:buSzTx/>
              <a:buFontTx/>
              <a:buNone/>
            </a:pPr>
            <a:r>
              <a:rPr lang="en-US" altLang="en-US" sz="1400" i="1" dirty="0"/>
              <a:t>What factors account for the location and shape of the K spindle?</a:t>
            </a:r>
          </a:p>
          <a:p>
            <a:pPr eaLnBrk="1" hangingPunct="1">
              <a:lnSpc>
                <a:spcPts val="1600"/>
              </a:lnSpc>
              <a:spcBef>
                <a:spcPct val="0"/>
              </a:spcBef>
              <a:buClrTx/>
              <a:buSzTx/>
              <a:buFontTx/>
              <a:buNone/>
            </a:pPr>
            <a:r>
              <a:rPr lang="en-US" altLang="en-US" sz="1400" dirty="0"/>
              <a:t>Convection currents within the anterior chamber funnel pigment into this area</a:t>
            </a:r>
          </a:p>
        </p:txBody>
      </p:sp>
      <p:sp>
        <p:nvSpPr>
          <p:cNvPr id="3" name="Oval 2">
            <a:extLst>
              <a:ext uri="{FF2B5EF4-FFF2-40B4-BE49-F238E27FC236}">
                <a16:creationId xmlns:a16="http://schemas.microsoft.com/office/drawing/2014/main" id="{551FE6F4-C452-4174-AF22-CB6D5A29272D}"/>
              </a:ext>
            </a:extLst>
          </p:cNvPr>
          <p:cNvSpPr/>
          <p:nvPr/>
        </p:nvSpPr>
        <p:spPr>
          <a:xfrm>
            <a:off x="6361044" y="2749156"/>
            <a:ext cx="2345634" cy="4924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576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203323274"/>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Cell</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8267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364809528"/>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accent1">
                              <a:lumMod val="60000"/>
                              <a:lumOff val="40000"/>
                            </a:schemeClr>
                          </a:solidFill>
                        </a:rPr>
                        <a:t>Gonioscopic</a:t>
                      </a:r>
                      <a:r>
                        <a:rPr lang="en-US" sz="1600" b="1" dirty="0">
                          <a:solidFill>
                            <a:schemeClr val="accent1">
                              <a:lumMod val="60000"/>
                              <a:lumOff val="40000"/>
                            </a:schemeClr>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2503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255723519"/>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Heavy TM pigment; +/- </a:t>
                      </a:r>
                      <a:r>
                        <a:rPr lang="en-US" sz="1600" b="0" dirty="0" err="1">
                          <a:solidFill>
                            <a:schemeClr val="accent1">
                              <a:lumMod val="60000"/>
                              <a:lumOff val="40000"/>
                            </a:schemeClr>
                          </a:solidFill>
                        </a:rPr>
                        <a:t>Sampaolesi</a:t>
                      </a:r>
                      <a:r>
                        <a:rPr lang="en-US" sz="1600" b="0" dirty="0">
                          <a:solidFill>
                            <a:schemeClr val="accent1">
                              <a:lumMod val="60000"/>
                              <a:lumOff val="40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3877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370318529"/>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rgbClr val="0000FF"/>
                          </a:solidFill>
                        </a:rPr>
                        <a:t>May have ‘KP’</a:t>
                      </a:r>
                    </a:p>
                  </a:txBody>
                  <a:tcPr anchor="ctr">
                    <a:solidFill>
                      <a:schemeClr val="accent1">
                        <a:lumMod val="60000"/>
                        <a:lumOff val="40000"/>
                      </a:schemeClr>
                    </a:solidFill>
                  </a:tcPr>
                </a:tc>
                <a:tc>
                  <a:txBody>
                    <a:bodyPr/>
                    <a:lstStyle/>
                    <a:p>
                      <a:pPr algn="ctr"/>
                      <a:r>
                        <a:rPr lang="en-US" sz="1600" b="0" dirty="0">
                          <a:solidFill>
                            <a:srgbClr val="0000FF"/>
                          </a:solidFill>
                        </a:rPr>
                        <a:t>Heavy TM pigment; +/- </a:t>
                      </a:r>
                      <a:r>
                        <a:rPr lang="en-US" sz="1600" b="0" dirty="0" err="1">
                          <a:solidFill>
                            <a:srgbClr val="0000FF"/>
                          </a:solidFill>
                        </a:rPr>
                        <a:t>Sampaolesi</a:t>
                      </a:r>
                      <a:r>
                        <a:rPr lang="en-US" sz="1600" b="0"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2672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878851570"/>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1" dirty="0" err="1">
                          <a:solidFill>
                            <a:srgbClr val="0000FF"/>
                          </a:solidFill>
                        </a:rPr>
                        <a:t>Sampaolesi</a:t>
                      </a:r>
                      <a:r>
                        <a:rPr lang="en-US" sz="1600" b="1"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61"/>
          <p:cNvSpPr txBox="1">
            <a:spLocks noChangeArrowheads="1"/>
          </p:cNvSpPr>
          <p:nvPr/>
        </p:nvSpPr>
        <p:spPr bwMode="auto">
          <a:xfrm>
            <a:off x="4533573" y="4242436"/>
            <a:ext cx="4545495" cy="738664"/>
          </a:xfrm>
          <a:prstGeom prst="rect">
            <a:avLst/>
          </a:prstGeom>
          <a:solidFill>
            <a:schemeClr val="accent5">
              <a:lumMod val="75000"/>
            </a:schemeClr>
          </a:solidFill>
          <a:ln>
            <a:noFill/>
          </a:ln>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r>
              <a:rPr lang="en-US" altLang="en-US" sz="1400" i="1" dirty="0"/>
              <a:t>What is a </a:t>
            </a:r>
            <a:r>
              <a:rPr lang="en-US" altLang="en-US" sz="1400" dirty="0" err="1"/>
              <a:t>Sampaolesi</a:t>
            </a:r>
            <a:r>
              <a:rPr lang="en-US" altLang="en-US" sz="1400" dirty="0"/>
              <a:t> line</a:t>
            </a:r>
            <a:r>
              <a:rPr lang="en-US" altLang="en-US" sz="1400" i="1" dirty="0"/>
              <a:t>?</a:t>
            </a:r>
          </a:p>
          <a:p>
            <a:pPr algn="r" eaLnBrk="1" hangingPunct="1">
              <a:spcBef>
                <a:spcPct val="0"/>
              </a:spcBef>
              <a:buClrTx/>
              <a:buSzTx/>
              <a:buFontTx/>
              <a:buNone/>
            </a:pPr>
            <a:r>
              <a:rPr lang="en-US" altLang="en-US" sz="1400" dirty="0">
                <a:solidFill>
                  <a:schemeClr val="accent5">
                    <a:lumMod val="75000"/>
                  </a:schemeClr>
                </a:solidFill>
              </a:rPr>
              <a:t>A scalloped line of pigment present anterior (</a:t>
            </a:r>
            <a:r>
              <a:rPr lang="en-US" altLang="en-US" sz="1400" dirty="0" err="1">
                <a:solidFill>
                  <a:schemeClr val="accent5">
                    <a:lumMod val="75000"/>
                  </a:schemeClr>
                </a:solidFill>
              </a:rPr>
              <a:t>ie</a:t>
            </a:r>
            <a:r>
              <a:rPr lang="en-US" altLang="en-US" sz="1400" dirty="0">
                <a:solidFill>
                  <a:schemeClr val="accent5">
                    <a:lumMod val="75000"/>
                  </a:schemeClr>
                </a:solidFill>
              </a:rPr>
              <a:t>, ‘above’ on gonioscopy) to Schwalbe’s line in the angle</a:t>
            </a:r>
          </a:p>
        </p:txBody>
      </p:sp>
      <p:sp>
        <p:nvSpPr>
          <p:cNvPr id="3" name="Oval 2">
            <a:extLst>
              <a:ext uri="{FF2B5EF4-FFF2-40B4-BE49-F238E27FC236}">
                <a16:creationId xmlns:a16="http://schemas.microsoft.com/office/drawing/2014/main" id="{2149F8F2-547C-42C7-8200-60732C399820}"/>
              </a:ext>
            </a:extLst>
          </p:cNvPr>
          <p:cNvSpPr/>
          <p:nvPr/>
        </p:nvSpPr>
        <p:spPr>
          <a:xfrm>
            <a:off x="6534353" y="3750075"/>
            <a:ext cx="1986795" cy="385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47878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1" dirty="0" err="1">
                          <a:solidFill>
                            <a:srgbClr val="0000FF"/>
                          </a:solidFill>
                        </a:rPr>
                        <a:t>Sampaolesi</a:t>
                      </a:r>
                      <a:r>
                        <a:rPr lang="en-US" sz="1600" b="1"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accent1">
                              <a:lumMod val="60000"/>
                              <a:lumOff val="40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61"/>
          <p:cNvSpPr txBox="1">
            <a:spLocks noChangeArrowheads="1"/>
          </p:cNvSpPr>
          <p:nvPr/>
        </p:nvSpPr>
        <p:spPr bwMode="auto">
          <a:xfrm>
            <a:off x="4533573" y="4242436"/>
            <a:ext cx="4545495" cy="738664"/>
          </a:xfrm>
          <a:prstGeom prst="rect">
            <a:avLst/>
          </a:prstGeom>
          <a:solidFill>
            <a:schemeClr val="accent5">
              <a:lumMod val="75000"/>
            </a:schemeClr>
          </a:solidFill>
          <a:ln>
            <a:noFill/>
          </a:ln>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r>
              <a:rPr lang="en-US" altLang="en-US" sz="1400" i="1" dirty="0"/>
              <a:t>What is a </a:t>
            </a:r>
            <a:r>
              <a:rPr lang="en-US" altLang="en-US" sz="1400" dirty="0" err="1"/>
              <a:t>Sampaolesi</a:t>
            </a:r>
            <a:r>
              <a:rPr lang="en-US" altLang="en-US" sz="1400" dirty="0"/>
              <a:t> line</a:t>
            </a:r>
            <a:r>
              <a:rPr lang="en-US" altLang="en-US" sz="1400" i="1" dirty="0"/>
              <a:t>?</a:t>
            </a:r>
          </a:p>
          <a:p>
            <a:pPr algn="r" eaLnBrk="1" hangingPunct="1">
              <a:spcBef>
                <a:spcPct val="0"/>
              </a:spcBef>
              <a:buClrTx/>
              <a:buSzTx/>
              <a:buFontTx/>
              <a:buNone/>
            </a:pPr>
            <a:r>
              <a:rPr lang="en-US" altLang="en-US" sz="1400" dirty="0"/>
              <a:t>A scalloped line of pigment present anterior (</a:t>
            </a:r>
            <a:r>
              <a:rPr lang="en-US" altLang="en-US" sz="1400" dirty="0" err="1"/>
              <a:t>ie</a:t>
            </a:r>
            <a:r>
              <a:rPr lang="en-US" altLang="en-US" sz="1400" dirty="0"/>
              <a:t>, ‘above’ on gonioscopy) to Schwalbe’s line in the angle</a:t>
            </a:r>
          </a:p>
        </p:txBody>
      </p:sp>
      <p:sp>
        <p:nvSpPr>
          <p:cNvPr id="3" name="Oval 2">
            <a:extLst>
              <a:ext uri="{FF2B5EF4-FFF2-40B4-BE49-F238E27FC236}">
                <a16:creationId xmlns:a16="http://schemas.microsoft.com/office/drawing/2014/main" id="{2149F8F2-547C-42C7-8200-60732C399820}"/>
              </a:ext>
            </a:extLst>
          </p:cNvPr>
          <p:cNvSpPr/>
          <p:nvPr/>
        </p:nvSpPr>
        <p:spPr>
          <a:xfrm>
            <a:off x="6534353" y="3750075"/>
            <a:ext cx="1986795" cy="385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149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63983" y="5959750"/>
            <a:ext cx="2416046" cy="369332"/>
          </a:xfrm>
          <a:prstGeom prst="rect">
            <a:avLst/>
          </a:prstGeom>
          <a:noFill/>
        </p:spPr>
        <p:txBody>
          <a:bodyPr wrap="none" rtlCol="0">
            <a:spAutoFit/>
          </a:bodyPr>
          <a:lstStyle/>
          <a:p>
            <a:pPr algn="ctr"/>
            <a:r>
              <a:rPr lang="en-US" dirty="0"/>
              <a:t>PDS: </a:t>
            </a:r>
            <a:r>
              <a:rPr lang="en-US" dirty="0" err="1"/>
              <a:t>Sampaolesi</a:t>
            </a:r>
            <a:r>
              <a:rPr lang="en-US" dirty="0"/>
              <a:t> line</a:t>
            </a:r>
          </a:p>
        </p:txBody>
      </p:sp>
      <p:pic>
        <p:nvPicPr>
          <p:cNvPr id="5" name="Picture 4">
            <a:extLst>
              <a:ext uri="{FF2B5EF4-FFF2-40B4-BE49-F238E27FC236}">
                <a16:creationId xmlns:a16="http://schemas.microsoft.com/office/drawing/2014/main" id="{CB0995F7-45DE-45E5-A45A-9046D9627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30" y="1143000"/>
            <a:ext cx="8051549" cy="4157934"/>
          </a:xfrm>
          <a:prstGeom prst="rect">
            <a:avLst/>
          </a:prstGeom>
        </p:spPr>
      </p:pic>
    </p:spTree>
    <p:extLst>
      <p:ext uri="{BB962C8B-B14F-4D97-AF65-F5344CB8AC3E}">
        <p14:creationId xmlns:p14="http://schemas.microsoft.com/office/powerpoint/2010/main" val="32899930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14336879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rgbClr val="0000FF"/>
                          </a:solidFill>
                        </a:rPr>
                        <a:t>May have ‘KP’</a:t>
                      </a:r>
                    </a:p>
                  </a:txBody>
                  <a:tcPr anchor="ctr">
                    <a:solidFill>
                      <a:schemeClr val="accent1">
                        <a:lumMod val="60000"/>
                        <a:lumOff val="40000"/>
                      </a:schemeClr>
                    </a:solidFill>
                  </a:tcPr>
                </a:tc>
                <a:tc>
                  <a:txBody>
                    <a:bodyPr/>
                    <a:lstStyle/>
                    <a:p>
                      <a:pPr algn="ctr"/>
                      <a:r>
                        <a:rPr lang="en-US" sz="1600" b="0" dirty="0">
                          <a:solidFill>
                            <a:srgbClr val="0000FF"/>
                          </a:solidFill>
                        </a:rPr>
                        <a:t>Heavy TM pigment; +/- </a:t>
                      </a:r>
                      <a:r>
                        <a:rPr lang="en-US" sz="1600" b="0" dirty="0" err="1">
                          <a:solidFill>
                            <a:srgbClr val="0000FF"/>
                          </a:solidFill>
                        </a:rPr>
                        <a:t>Sampaolesi</a:t>
                      </a:r>
                      <a:r>
                        <a:rPr lang="en-US" sz="1600" b="0"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Iris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9050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334139936"/>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rgbClr val="0000FF"/>
                          </a:solidFill>
                        </a:rPr>
                        <a:t>May have ‘KP’</a:t>
                      </a:r>
                    </a:p>
                  </a:txBody>
                  <a:tcPr anchor="ctr">
                    <a:solidFill>
                      <a:schemeClr val="accent1">
                        <a:lumMod val="60000"/>
                        <a:lumOff val="40000"/>
                      </a:schemeClr>
                    </a:solidFill>
                  </a:tcPr>
                </a:tc>
                <a:tc>
                  <a:txBody>
                    <a:bodyPr/>
                    <a:lstStyle/>
                    <a:p>
                      <a:pPr algn="ctr"/>
                      <a:r>
                        <a:rPr lang="en-US" sz="1600" b="0" dirty="0">
                          <a:solidFill>
                            <a:srgbClr val="0000FF"/>
                          </a:solidFill>
                        </a:rPr>
                        <a:t>Heavy TM pigment; +/- </a:t>
                      </a:r>
                      <a:r>
                        <a:rPr lang="en-US" sz="1600" b="0" dirty="0" err="1">
                          <a:solidFill>
                            <a:srgbClr val="0000FF"/>
                          </a:solidFill>
                        </a:rPr>
                        <a:t>Sampaolesi</a:t>
                      </a:r>
                      <a:r>
                        <a:rPr lang="en-US" sz="1600" b="0"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Iris findings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0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1867819" cy="707886"/>
          </a:xfrm>
          <a:prstGeom prst="rect">
            <a:avLst/>
          </a:prstGeom>
          <a:noFill/>
        </p:spPr>
        <p:txBody>
          <a:bodyPr wrap="none" rtlCol="0">
            <a:spAutoFit/>
          </a:bodyPr>
          <a:lstStyle/>
          <a:p>
            <a:r>
              <a:rPr lang="en-US" sz="4000" b="1" i="1" dirty="0">
                <a:solidFill>
                  <a:srgbClr val="0000FF"/>
                </a:solidFill>
              </a:rPr>
              <a:t>Uveitis</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rgbClr val="0000FF"/>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rgbClr val="0000FF"/>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rgbClr val="0000FF"/>
                </a:solidFill>
              </a:rPr>
              <a:t>Panuveitis</a:t>
            </a:r>
            <a:endParaRPr lang="en-US" sz="2800" dirty="0">
              <a:solidFill>
                <a:srgbClr val="0000FF"/>
              </a:solidFill>
            </a:endParaRPr>
          </a:p>
        </p:txBody>
      </p:sp>
      <p:cxnSp>
        <p:nvCxnSpPr>
          <p:cNvPr id="114" name="Straight Arrow Connector 113"/>
          <p:cNvCxnSpPr/>
          <p:nvPr/>
        </p:nvCxnSpPr>
        <p:spPr>
          <a:xfrm>
            <a:off x="1636691" y="787758"/>
            <a:ext cx="3234617" cy="1581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14DB36-53B8-4246-A679-B7948C7F27A0}"/>
              </a:ext>
            </a:extLst>
          </p:cNvPr>
          <p:cNvSpPr txBox="1"/>
          <p:nvPr/>
        </p:nvSpPr>
        <p:spPr>
          <a:xfrm>
            <a:off x="2650435" y="3868521"/>
            <a:ext cx="5724644" cy="369332"/>
          </a:xfrm>
          <a:prstGeom prst="rect">
            <a:avLst/>
          </a:prstGeom>
          <a:noFill/>
        </p:spPr>
        <p:txBody>
          <a:bodyPr wrap="none" rtlCol="0">
            <a:spAutoFit/>
          </a:bodyPr>
          <a:lstStyle/>
          <a:p>
            <a:r>
              <a:rPr lang="en-US" i="1" dirty="0">
                <a:solidFill>
                  <a:srgbClr val="0000FF"/>
                </a:solidFill>
              </a:rPr>
              <a:t>What are the four basic anatomic locations for uveitis?</a:t>
            </a:r>
          </a:p>
        </p:txBody>
      </p:sp>
    </p:spTree>
    <p:extLst>
      <p:ext uri="{BB962C8B-B14F-4D97-AF65-F5344CB8AC3E}">
        <p14:creationId xmlns:p14="http://schemas.microsoft.com/office/powerpoint/2010/main" val="241333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8" y="2441381"/>
            <a:ext cx="554960"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HSV</a:t>
            </a:r>
          </a:p>
        </p:txBody>
      </p:sp>
      <p:sp>
        <p:nvSpPr>
          <p:cNvPr id="43" name="TextBox 42"/>
          <p:cNvSpPr txBox="1"/>
          <p:nvPr/>
        </p:nvSpPr>
        <p:spPr>
          <a:xfrm>
            <a:off x="796779" y="2133604"/>
            <a:ext cx="803425"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4" y="1828804"/>
            <a:ext cx="792205" cy="307777"/>
          </a:xfrm>
          <a:prstGeom prst="rect">
            <a:avLst/>
          </a:prstGeom>
          <a:noFill/>
        </p:spPr>
        <p:txBody>
          <a:bodyPr wrap="none" rtlCol="0">
            <a:spAutoFit/>
          </a:bodyPr>
          <a:lstStyle/>
          <a:p>
            <a:r>
              <a:rPr lang="en-US" sz="1400" dirty="0" err="1">
                <a:solidFill>
                  <a:schemeClr val="bg1">
                    <a:lumMod val="75000"/>
                  </a:schemeClr>
                </a:solidFill>
                <a:latin typeface="Arial" panose="020B0604020202020204" pitchFamily="34" charset="0"/>
              </a:rPr>
              <a:t>Sarcoid</a:t>
            </a:r>
            <a:endParaRPr lang="en-US" sz="1400" dirty="0">
              <a:solidFill>
                <a:schemeClr val="bg1">
                  <a:lumMod val="75000"/>
                </a:schemeClr>
              </a:solidFill>
              <a:latin typeface="Arial" panose="020B0604020202020204" pitchFamily="34" charset="0"/>
            </a:endParaRPr>
          </a:p>
        </p:txBody>
      </p:sp>
      <p:sp>
        <p:nvSpPr>
          <p:cNvPr id="64" name="TextBox 63"/>
          <p:cNvSpPr txBox="1"/>
          <p:nvPr/>
        </p:nvSpPr>
        <p:spPr>
          <a:xfrm>
            <a:off x="805304" y="1524004"/>
            <a:ext cx="413896"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TB</a:t>
            </a:r>
          </a:p>
        </p:txBody>
      </p:sp>
      <p:sp>
        <p:nvSpPr>
          <p:cNvPr id="18" name="TextBox 17"/>
          <p:cNvSpPr txBox="1"/>
          <p:nvPr/>
        </p:nvSpPr>
        <p:spPr>
          <a:xfrm>
            <a:off x="796775" y="3346850"/>
            <a:ext cx="646074" cy="307777"/>
          </a:xfrm>
          <a:prstGeom prst="rect">
            <a:avLst/>
          </a:prstGeom>
          <a:noFill/>
        </p:spPr>
        <p:txBody>
          <a:bodyPr wrap="none" rtlCol="0">
            <a:spAutoFit/>
          </a:bodyPr>
          <a:lstStyle/>
          <a:p>
            <a:r>
              <a:rPr lang="en-US" sz="1400" b="1" dirty="0">
                <a:solidFill>
                  <a:schemeClr val="bg1">
                    <a:lumMod val="75000"/>
                  </a:schemeClr>
                </a:solidFill>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1" y="3042050"/>
            <a:ext cx="1472967" cy="307777"/>
          </a:xfrm>
          <a:prstGeom prst="rect">
            <a:avLst/>
          </a:prstGeom>
          <a:noFill/>
        </p:spPr>
        <p:txBody>
          <a:bodyPr wrap="none" rtlCol="0">
            <a:spAutoFit/>
          </a:bodyPr>
          <a:lstStyle/>
          <a:p>
            <a:r>
              <a:rPr lang="en-US" sz="1400" b="1" dirty="0">
                <a:solidFill>
                  <a:schemeClr val="bg1">
                    <a:lumMod val="75000"/>
                  </a:schemeClr>
                </a:solidFill>
                <a:latin typeface="Arial" panose="020B0604020202020204" pitchFamily="34" charset="0"/>
              </a:rPr>
              <a:t>Toxoplasmosis</a:t>
            </a:r>
          </a:p>
        </p:txBody>
      </p:sp>
      <p:sp>
        <p:nvSpPr>
          <p:cNvPr id="30" name="TextBox 29"/>
          <p:cNvSpPr txBox="1"/>
          <p:nvPr/>
        </p:nvSpPr>
        <p:spPr>
          <a:xfrm>
            <a:off x="805307" y="2737250"/>
            <a:ext cx="564578"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VKH</a:t>
            </a:r>
          </a:p>
        </p:txBody>
      </p:sp>
      <p:sp>
        <p:nvSpPr>
          <p:cNvPr id="31" name="TextBox 30"/>
          <p:cNvSpPr txBox="1"/>
          <p:nvPr/>
        </p:nvSpPr>
        <p:spPr>
          <a:xfrm>
            <a:off x="2180953" y="3349827"/>
            <a:ext cx="1736373" cy="307777"/>
          </a:xfrm>
          <a:prstGeom prst="rect">
            <a:avLst/>
          </a:prstGeom>
          <a:noFill/>
        </p:spPr>
        <p:txBody>
          <a:bodyPr wrap="none" rtlCol="0">
            <a:spAutoFit/>
          </a:bodyPr>
          <a:lstStyle/>
          <a:p>
            <a:r>
              <a:rPr lang="en-US" sz="1400" i="1" dirty="0">
                <a:solidFill>
                  <a:schemeClr val="bg1">
                    <a:lumMod val="75000"/>
                  </a:schemeClr>
                </a:solidFill>
                <a:latin typeface="Arial" panose="020B0604020202020204" pitchFamily="34" charset="0"/>
              </a:rPr>
              <a:t>Intermediate uveitis</a:t>
            </a:r>
          </a:p>
        </p:txBody>
      </p:sp>
      <p:sp>
        <p:nvSpPr>
          <p:cNvPr id="32" name="TextBox 31"/>
          <p:cNvSpPr txBox="1"/>
          <p:nvPr/>
        </p:nvSpPr>
        <p:spPr>
          <a:xfrm>
            <a:off x="2198549" y="3045027"/>
            <a:ext cx="1459054" cy="307777"/>
          </a:xfrm>
          <a:prstGeom prst="rect">
            <a:avLst/>
          </a:prstGeom>
          <a:noFill/>
        </p:spPr>
        <p:txBody>
          <a:bodyPr wrap="none" rtlCol="0">
            <a:spAutoFit/>
          </a:bodyPr>
          <a:lstStyle/>
          <a:p>
            <a:r>
              <a:rPr lang="en-US" sz="1400" i="1" dirty="0">
                <a:solidFill>
                  <a:schemeClr val="bg1">
                    <a:lumMod val="75000"/>
                  </a:schemeClr>
                </a:solidFill>
                <a:latin typeface="Arial" panose="020B0604020202020204" pitchFamily="34" charset="0"/>
              </a:rPr>
              <a:t>Posterior uveitis</a:t>
            </a:r>
          </a:p>
        </p:txBody>
      </p:sp>
      <p:sp>
        <p:nvSpPr>
          <p:cNvPr id="33" name="TextBox 32"/>
          <p:cNvSpPr txBox="1"/>
          <p:nvPr/>
        </p:nvSpPr>
        <p:spPr>
          <a:xfrm>
            <a:off x="2189479" y="2740227"/>
            <a:ext cx="2783134" cy="307777"/>
          </a:xfrm>
          <a:prstGeom prst="rect">
            <a:avLst/>
          </a:prstGeom>
          <a:noFill/>
        </p:spPr>
        <p:txBody>
          <a:bodyPr wrap="none" rtlCol="0">
            <a:spAutoFit/>
          </a:bodyPr>
          <a:lstStyle/>
          <a:p>
            <a:r>
              <a:rPr lang="en-US" sz="1400" i="1" dirty="0" err="1">
                <a:solidFill>
                  <a:srgbClr val="0000FF"/>
                </a:solidFill>
                <a:latin typeface="Arial" panose="020B0604020202020204" pitchFamily="34" charset="0"/>
              </a:rPr>
              <a:t>Panuveitis</a:t>
            </a:r>
            <a:r>
              <a:rPr lang="en-US" sz="1400" i="1" dirty="0">
                <a:solidFill>
                  <a:srgbClr val="0000FF"/>
                </a:solidFill>
                <a:latin typeface="Arial" panose="020B0604020202020204" pitchFamily="34" charset="0"/>
              </a:rPr>
              <a:t> (</a:t>
            </a:r>
            <a:r>
              <a:rPr lang="en-US" sz="1400" b="1" i="1" dirty="0">
                <a:solidFill>
                  <a:srgbClr val="0000FF"/>
                </a:solidFill>
                <a:latin typeface="Arial" panose="020B0604020202020204" pitchFamily="34" charset="0"/>
              </a:rPr>
              <a:t>with one exception</a:t>
            </a:r>
            <a:r>
              <a:rPr lang="en-US" sz="1400" i="1" dirty="0">
                <a:solidFill>
                  <a:srgbClr val="0000FF"/>
                </a:solidFill>
                <a:latin typeface="Arial" panose="020B0604020202020204" pitchFamily="34" charset="0"/>
              </a:rPr>
              <a:t>)</a:t>
            </a:r>
          </a:p>
        </p:txBody>
      </p:sp>
      <p:sp>
        <p:nvSpPr>
          <p:cNvPr id="2" name="TextBox 1"/>
          <p:cNvSpPr txBox="1"/>
          <p:nvPr/>
        </p:nvSpPr>
        <p:spPr>
          <a:xfrm>
            <a:off x="5073754" y="2244806"/>
            <a:ext cx="3821254" cy="1384995"/>
          </a:xfrm>
          <a:prstGeom prst="rect">
            <a:avLst/>
          </a:prstGeom>
          <a:solidFill>
            <a:srgbClr val="FF9933"/>
          </a:solidFill>
        </p:spPr>
        <p:txBody>
          <a:bodyPr wrap="square" rtlCol="0">
            <a:spAutoFit/>
          </a:bodyPr>
          <a:lstStyle/>
          <a:p>
            <a:r>
              <a:rPr lang="en-US" sz="1400" i="1" dirty="0">
                <a:solidFill>
                  <a:schemeClr val="bg1"/>
                </a:solidFill>
                <a:latin typeface="Arial" panose="020B0604020202020204" pitchFamily="34" charset="0"/>
              </a:rPr>
              <a:t>What is the one exception? In what situation is VKH likely to present as a granulomatous anterior uveitis?</a:t>
            </a:r>
          </a:p>
          <a:p>
            <a:r>
              <a:rPr lang="en-US" sz="1400" dirty="0">
                <a:solidFill>
                  <a:srgbClr val="FF9933"/>
                </a:solidFill>
                <a:latin typeface="Arial" panose="020B0604020202020204" pitchFamily="34" charset="0"/>
              </a:rPr>
              <a:t>The natural course of VKH is to pass through four stages, the fourth of which (the </a:t>
            </a:r>
            <a:r>
              <a:rPr lang="en-US" sz="1400" i="1" dirty="0">
                <a:solidFill>
                  <a:srgbClr val="FF9933"/>
                </a:solidFill>
                <a:latin typeface="Arial" panose="020B0604020202020204" pitchFamily="34" charset="0"/>
              </a:rPr>
              <a:t>chronic recurrent </a:t>
            </a:r>
            <a:r>
              <a:rPr lang="en-US" sz="1400" dirty="0">
                <a:solidFill>
                  <a:srgbClr val="FF9933"/>
                </a:solidFill>
                <a:latin typeface="Arial" panose="020B0604020202020204" pitchFamily="34" charset="0"/>
              </a:rPr>
              <a:t>stage) may present in this fashion.</a:t>
            </a:r>
          </a:p>
        </p:txBody>
      </p:sp>
    </p:spTree>
    <p:extLst>
      <p:ext uri="{BB962C8B-B14F-4D97-AF65-F5344CB8AC3E}">
        <p14:creationId xmlns:p14="http://schemas.microsoft.com/office/powerpoint/2010/main" val="30952650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871489268"/>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a:solidFill>
                            <a:srgbClr val="0000FF"/>
                          </a:solidFill>
                        </a:rPr>
                        <a:t>Radial TID</a:t>
                      </a:r>
                      <a:r>
                        <a:rPr lang="en-US" sz="1600" b="0" dirty="0">
                          <a:solidFill>
                            <a:schemeClr val="bg1">
                              <a:lumMod val="75000"/>
                            </a:schemeClr>
                          </a:solidFill>
                        </a:rPr>
                        <a:t>;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3236455" y="3396733"/>
            <a:ext cx="5622356" cy="738664"/>
          </a:xfrm>
          <a:prstGeom prst="rect">
            <a:avLst/>
          </a:prstGeom>
          <a:solidFill>
            <a:schemeClr val="accent5">
              <a:lumMod val="75000"/>
            </a:schemeClr>
          </a:solidFill>
          <a:ln>
            <a:noFill/>
          </a:ln>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t>What mechanism is responsible for the radial iris TID in PDS?</a:t>
            </a:r>
          </a:p>
          <a:p>
            <a:pPr eaLnBrk="1" hangingPunct="1">
              <a:spcBef>
                <a:spcPct val="0"/>
              </a:spcBef>
              <a:buClrTx/>
              <a:buSzTx/>
              <a:buFontTx/>
              <a:buNone/>
            </a:pPr>
            <a:r>
              <a:rPr lang="en-US" altLang="en-US" sz="1400" dirty="0">
                <a:solidFill>
                  <a:schemeClr val="accent5">
                    <a:lumMod val="75000"/>
                  </a:schemeClr>
                </a:solidFill>
              </a:rPr>
              <a:t>Mechanical rubbing of </a:t>
            </a:r>
            <a:r>
              <a:rPr lang="en-US" altLang="en-US" sz="1400" dirty="0" err="1">
                <a:solidFill>
                  <a:schemeClr val="accent5">
                    <a:lumMod val="75000"/>
                  </a:schemeClr>
                </a:solidFill>
              </a:rPr>
              <a:t>zonules</a:t>
            </a:r>
            <a:r>
              <a:rPr lang="en-US" altLang="en-US" sz="1400" dirty="0">
                <a:solidFill>
                  <a:schemeClr val="accent5">
                    <a:lumMod val="75000"/>
                  </a:schemeClr>
                </a:solidFill>
              </a:rPr>
              <a:t> against the posterior aspect of the iris (note how this is facilitated by the posterior bowing of the iris)</a:t>
            </a:r>
          </a:p>
        </p:txBody>
      </p:sp>
      <p:sp>
        <p:nvSpPr>
          <p:cNvPr id="59" name="Oval 58">
            <a:extLst>
              <a:ext uri="{FF2B5EF4-FFF2-40B4-BE49-F238E27FC236}">
                <a16:creationId xmlns:a16="http://schemas.microsoft.com/office/drawing/2014/main" id="{27F49FFA-FC11-4807-ABD5-4218C10FF9AC}"/>
              </a:ext>
            </a:extLst>
          </p:cNvPr>
          <p:cNvSpPr/>
          <p:nvPr/>
        </p:nvSpPr>
        <p:spPr>
          <a:xfrm>
            <a:off x="6029739" y="4114800"/>
            <a:ext cx="1391478" cy="3693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962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693312815"/>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a:solidFill>
                            <a:srgbClr val="0000FF"/>
                          </a:solidFill>
                        </a:rPr>
                        <a:t>Radial TID</a:t>
                      </a:r>
                      <a:r>
                        <a:rPr lang="en-US" sz="1600" b="0" dirty="0">
                          <a:solidFill>
                            <a:schemeClr val="bg1">
                              <a:lumMod val="75000"/>
                            </a:schemeClr>
                          </a:solidFill>
                        </a:rPr>
                        <a:t>;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accent1">
                              <a:lumMod val="60000"/>
                              <a:lumOff val="40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
          <p:cNvSpPr txBox="1">
            <a:spLocks noChangeArrowheads="1"/>
          </p:cNvSpPr>
          <p:nvPr/>
        </p:nvSpPr>
        <p:spPr bwMode="auto">
          <a:xfrm>
            <a:off x="3236455" y="3396733"/>
            <a:ext cx="5622356" cy="738664"/>
          </a:xfrm>
          <a:prstGeom prst="rect">
            <a:avLst/>
          </a:prstGeom>
          <a:solidFill>
            <a:schemeClr val="accent5">
              <a:lumMod val="75000"/>
            </a:schemeClr>
          </a:solidFill>
          <a:ln>
            <a:noFill/>
          </a:ln>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t>What mechanism is responsible for the radial iris TID in PDS?</a:t>
            </a:r>
          </a:p>
          <a:p>
            <a:pPr eaLnBrk="1" hangingPunct="1">
              <a:spcBef>
                <a:spcPct val="0"/>
              </a:spcBef>
              <a:buClrTx/>
              <a:buSzTx/>
              <a:buFontTx/>
              <a:buNone/>
            </a:pPr>
            <a:r>
              <a:rPr lang="en-US" altLang="en-US" sz="1400" dirty="0"/>
              <a:t>Mechanical rubbing of </a:t>
            </a:r>
            <a:r>
              <a:rPr lang="en-US" altLang="en-US" sz="1400" dirty="0" err="1"/>
              <a:t>zonules</a:t>
            </a:r>
            <a:r>
              <a:rPr lang="en-US" altLang="en-US" sz="1400" dirty="0"/>
              <a:t> against the posterior aspect of the iris (note how this is facilitated by the posterior bowing of the iris)</a:t>
            </a:r>
          </a:p>
        </p:txBody>
      </p:sp>
      <p:sp>
        <p:nvSpPr>
          <p:cNvPr id="3" name="Oval 2">
            <a:extLst>
              <a:ext uri="{FF2B5EF4-FFF2-40B4-BE49-F238E27FC236}">
                <a16:creationId xmlns:a16="http://schemas.microsoft.com/office/drawing/2014/main" id="{5097C4E2-3CC3-4EDF-885A-4B620F8BC1F1}"/>
              </a:ext>
            </a:extLst>
          </p:cNvPr>
          <p:cNvSpPr/>
          <p:nvPr/>
        </p:nvSpPr>
        <p:spPr>
          <a:xfrm>
            <a:off x="6029739" y="4114800"/>
            <a:ext cx="1391478" cy="3693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3262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5365" y="5959750"/>
            <a:ext cx="1873270" cy="369332"/>
          </a:xfrm>
          <a:prstGeom prst="rect">
            <a:avLst/>
          </a:prstGeom>
          <a:noFill/>
        </p:spPr>
        <p:txBody>
          <a:bodyPr wrap="none" rtlCol="0">
            <a:spAutoFit/>
          </a:bodyPr>
          <a:lstStyle/>
          <a:p>
            <a:pPr algn="ctr"/>
            <a:r>
              <a:rPr lang="en-US" dirty="0"/>
              <a:t>PDS: Radial 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84" y="1351429"/>
            <a:ext cx="4821232" cy="4155141"/>
          </a:xfrm>
          <a:prstGeom prst="rect">
            <a:avLst/>
          </a:prstGeom>
        </p:spPr>
      </p:pic>
    </p:spTree>
    <p:extLst>
      <p:ext uri="{BB962C8B-B14F-4D97-AF65-F5344CB8AC3E}">
        <p14:creationId xmlns:p14="http://schemas.microsoft.com/office/powerpoint/2010/main" val="26370342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510001552"/>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rgbClr val="0000FF"/>
                          </a:solidFill>
                        </a:rPr>
                        <a:t>May have ‘KP’</a:t>
                      </a:r>
                    </a:p>
                  </a:txBody>
                  <a:tcPr anchor="ctr">
                    <a:solidFill>
                      <a:schemeClr val="accent1">
                        <a:lumMod val="60000"/>
                        <a:lumOff val="40000"/>
                      </a:schemeClr>
                    </a:solidFill>
                  </a:tcPr>
                </a:tc>
                <a:tc>
                  <a:txBody>
                    <a:bodyPr/>
                    <a:lstStyle/>
                    <a:p>
                      <a:pPr algn="ctr"/>
                      <a:r>
                        <a:rPr lang="en-US" sz="1600" b="0" dirty="0">
                          <a:solidFill>
                            <a:srgbClr val="0000FF"/>
                          </a:solidFill>
                        </a:rPr>
                        <a:t>Heavy TM pigment; +/- </a:t>
                      </a:r>
                      <a:r>
                        <a:rPr lang="en-US" sz="1600" b="0" dirty="0" err="1">
                          <a:solidFill>
                            <a:srgbClr val="0000FF"/>
                          </a:solidFill>
                        </a:rPr>
                        <a:t>Sampaolesi</a:t>
                      </a:r>
                      <a:r>
                        <a:rPr lang="en-US" sz="1600" b="0"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Iris findings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Lens findings</a:t>
                      </a:r>
                    </a:p>
                  </a:txBody>
                  <a:tcPr anchor="ctr">
                    <a:solidFill>
                      <a:schemeClr val="accent1">
                        <a:lumMod val="60000"/>
                        <a:lumOff val="40000"/>
                      </a:schemeClr>
                    </a:solidFill>
                  </a:tcPr>
                </a:tc>
                <a:tc>
                  <a:txBody>
                    <a:bodyPr/>
                    <a:lstStyle/>
                    <a:p>
                      <a:pPr algn="ctr"/>
                      <a:r>
                        <a:rPr lang="en-US" sz="1600" b="0" dirty="0">
                          <a:solidFill>
                            <a:schemeClr val="accent1">
                              <a:lumMod val="60000"/>
                              <a:lumOff val="40000"/>
                            </a:schemeClr>
                          </a:solidFill>
                        </a:rPr>
                        <a:t>None</a:t>
                      </a:r>
                    </a:p>
                  </a:txBody>
                  <a:tcPr anchor="ctr">
                    <a:solidFill>
                      <a:schemeClr val="accent1">
                        <a:lumMod val="60000"/>
                        <a:lumOff val="40000"/>
                      </a:schemeClr>
                    </a:solidFill>
                  </a:tcPr>
                </a:tc>
                <a:tc>
                  <a:txBody>
                    <a:bodyPr/>
                    <a:lstStyle/>
                    <a:p>
                      <a:pPr algn="ctr"/>
                      <a:r>
                        <a:rPr lang="en-US" sz="1600" b="0" dirty="0" err="1">
                          <a:solidFill>
                            <a:schemeClr val="accent1">
                              <a:lumMod val="60000"/>
                              <a:lumOff val="40000"/>
                            </a:schemeClr>
                          </a:solidFill>
                        </a:rPr>
                        <a:t>Scheie</a:t>
                      </a:r>
                      <a:r>
                        <a:rPr lang="en-US" sz="1600" b="0" baseline="0" dirty="0">
                          <a:solidFill>
                            <a:schemeClr val="accent1">
                              <a:lumMod val="60000"/>
                              <a:lumOff val="40000"/>
                            </a:schemeClr>
                          </a:solidFill>
                        </a:rPr>
                        <a:t> stripe</a:t>
                      </a:r>
                      <a:endParaRPr lang="en-US" sz="1600" b="0" dirty="0">
                        <a:solidFill>
                          <a:schemeClr val="accent1">
                            <a:lumMod val="60000"/>
                            <a:lumOff val="40000"/>
                          </a:schemeClr>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2736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tx1"/>
                          </a:solidFill>
                        </a:rPr>
                        <a:t>Gender predilection</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Refractive status</a:t>
                      </a:r>
                    </a:p>
                  </a:txBody>
                  <a:tcPr anchor="ctr">
                    <a:solidFill>
                      <a:schemeClr val="accent1">
                        <a:lumMod val="60000"/>
                        <a:lumOff val="40000"/>
                      </a:schemeClr>
                    </a:solidFill>
                  </a:tcPr>
                </a:tc>
                <a:tc>
                  <a:txBody>
                    <a:bodyPr/>
                    <a:lstStyle/>
                    <a:p>
                      <a:pPr algn="ctr"/>
                      <a:r>
                        <a:rPr lang="en-US" sz="1600" b="0" dirty="0">
                          <a:solidFill>
                            <a:srgbClr val="0000FF"/>
                          </a:solidFill>
                        </a:rPr>
                        <a:t>No tendency</a:t>
                      </a:r>
                    </a:p>
                  </a:txBody>
                  <a:tcPr anchor="ctr">
                    <a:solidFill>
                      <a:schemeClr val="accent1">
                        <a:lumMod val="60000"/>
                        <a:lumOff val="40000"/>
                      </a:schemeClr>
                    </a:solidFill>
                  </a:tcPr>
                </a:tc>
                <a:tc>
                  <a:txBody>
                    <a:bodyPr/>
                    <a:lstStyle/>
                    <a:p>
                      <a:pPr algn="ctr"/>
                      <a:r>
                        <a:rPr lang="en-US" sz="1600" b="0" dirty="0">
                          <a:solidFill>
                            <a:srgbClr val="0000FF"/>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Precipitating factors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Endothelial findings</a:t>
                      </a:r>
                    </a:p>
                  </a:txBody>
                  <a:tcPr anchor="ctr">
                    <a:solidFill>
                      <a:schemeClr val="accent1">
                        <a:lumMod val="60000"/>
                        <a:lumOff val="40000"/>
                      </a:schemeClr>
                    </a:solidFill>
                  </a:tcPr>
                </a:tc>
                <a:tc>
                  <a:txBody>
                    <a:bodyPr/>
                    <a:lstStyle/>
                    <a:p>
                      <a:pPr algn="ctr"/>
                      <a:r>
                        <a:rPr lang="en-US" sz="1600" b="0" dirty="0">
                          <a:solidFill>
                            <a:srgbClr val="0000FF"/>
                          </a:solidFill>
                        </a:rPr>
                        <a:t>KP</a:t>
                      </a:r>
                    </a:p>
                  </a:txBody>
                  <a:tcPr anchor="ctr">
                    <a:solidFill>
                      <a:schemeClr val="accent1">
                        <a:lumMod val="60000"/>
                        <a:lumOff val="40000"/>
                      </a:schemeClr>
                    </a:solidFill>
                  </a:tcPr>
                </a:tc>
                <a:tc>
                  <a:txBody>
                    <a:bodyPr/>
                    <a:lstStyle/>
                    <a:p>
                      <a:pPr algn="ctr"/>
                      <a:r>
                        <a:rPr lang="en-US" sz="1600" b="0" dirty="0" err="1">
                          <a:solidFill>
                            <a:srgbClr val="0000FF"/>
                          </a:solidFill>
                        </a:rPr>
                        <a:t>Krukenberg</a:t>
                      </a:r>
                      <a:r>
                        <a:rPr lang="en-US" sz="1600" b="0" dirty="0">
                          <a:solidFill>
                            <a:srgbClr val="0000FF"/>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AC findings</a:t>
                      </a:r>
                    </a:p>
                  </a:txBody>
                  <a:tcPr anchor="ctr">
                    <a:solidFill>
                      <a:schemeClr val="accent1">
                        <a:lumMod val="60000"/>
                        <a:lumOff val="40000"/>
                      </a:schemeClr>
                    </a:solidFill>
                  </a:tcPr>
                </a:tc>
                <a:tc>
                  <a:txBody>
                    <a:bodyPr/>
                    <a:lstStyle/>
                    <a:p>
                      <a:pPr algn="ctr"/>
                      <a:r>
                        <a:rPr lang="en-US" sz="1600" b="0" dirty="0">
                          <a:solidFill>
                            <a:srgbClr val="0000FF"/>
                          </a:solidFill>
                        </a:rPr>
                        <a:t>Cell</a:t>
                      </a:r>
                    </a:p>
                  </a:txBody>
                  <a:tcPr anchor="ctr">
                    <a:solidFill>
                      <a:schemeClr val="accent1">
                        <a:lumMod val="60000"/>
                        <a:lumOff val="40000"/>
                      </a:schemeClr>
                    </a:solidFill>
                  </a:tcPr>
                </a:tc>
                <a:tc>
                  <a:txBody>
                    <a:bodyPr/>
                    <a:lstStyle/>
                    <a:p>
                      <a:pPr algn="ctr"/>
                      <a:r>
                        <a:rPr lang="en-US" sz="1600" b="0" dirty="0">
                          <a:solidFill>
                            <a:srgbClr val="0000FF"/>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tx1"/>
                          </a:solidFill>
                        </a:rPr>
                        <a:t>Gonioscopic</a:t>
                      </a:r>
                      <a:r>
                        <a:rPr lang="en-US" sz="1600" b="1" dirty="0">
                          <a:solidFill>
                            <a:schemeClr val="tx1"/>
                          </a:solidFill>
                        </a:rPr>
                        <a:t> findings</a:t>
                      </a:r>
                    </a:p>
                  </a:txBody>
                  <a:tcPr anchor="ctr">
                    <a:solidFill>
                      <a:schemeClr val="accent1">
                        <a:lumMod val="60000"/>
                        <a:lumOff val="40000"/>
                      </a:schemeClr>
                    </a:solidFill>
                  </a:tcPr>
                </a:tc>
                <a:tc>
                  <a:txBody>
                    <a:bodyPr/>
                    <a:lstStyle/>
                    <a:p>
                      <a:pPr algn="ctr"/>
                      <a:r>
                        <a:rPr lang="en-US" sz="1600" b="0" dirty="0">
                          <a:solidFill>
                            <a:srgbClr val="0000FF"/>
                          </a:solidFill>
                        </a:rPr>
                        <a:t>May have ‘KP’</a:t>
                      </a:r>
                    </a:p>
                  </a:txBody>
                  <a:tcPr anchor="ctr">
                    <a:solidFill>
                      <a:schemeClr val="accent1">
                        <a:lumMod val="60000"/>
                        <a:lumOff val="40000"/>
                      </a:schemeClr>
                    </a:solidFill>
                  </a:tcPr>
                </a:tc>
                <a:tc>
                  <a:txBody>
                    <a:bodyPr/>
                    <a:lstStyle/>
                    <a:p>
                      <a:pPr algn="ctr"/>
                      <a:r>
                        <a:rPr lang="en-US" sz="1600" b="0" dirty="0">
                          <a:solidFill>
                            <a:srgbClr val="0000FF"/>
                          </a:solidFill>
                        </a:rPr>
                        <a:t>Heavy TM pigment; +/- </a:t>
                      </a:r>
                      <a:r>
                        <a:rPr lang="en-US" sz="1600" b="0" dirty="0" err="1">
                          <a:solidFill>
                            <a:srgbClr val="0000FF"/>
                          </a:solidFill>
                        </a:rPr>
                        <a:t>Sampaolesi</a:t>
                      </a:r>
                      <a:r>
                        <a:rPr lang="en-US" sz="1600" b="0" dirty="0">
                          <a:solidFill>
                            <a:srgbClr val="0000FF"/>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Iris findings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a:solidFill>
                            <a:srgbClr val="0000FF"/>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Lens findings</a:t>
                      </a:r>
                    </a:p>
                  </a:txBody>
                  <a:tcPr anchor="ctr">
                    <a:solidFill>
                      <a:schemeClr val="accent1">
                        <a:lumMod val="60000"/>
                        <a:lumOff val="40000"/>
                      </a:schemeClr>
                    </a:solidFill>
                  </a:tcPr>
                </a:tc>
                <a:tc>
                  <a:txBody>
                    <a:bodyPr/>
                    <a:lstStyle/>
                    <a:p>
                      <a:pPr algn="ctr"/>
                      <a:r>
                        <a:rPr lang="en-US" sz="1600" b="0" dirty="0">
                          <a:solidFill>
                            <a:srgbClr val="0000FF"/>
                          </a:solidFill>
                        </a:rPr>
                        <a:t>None</a:t>
                      </a:r>
                    </a:p>
                  </a:txBody>
                  <a:tcPr anchor="ctr">
                    <a:solidFill>
                      <a:schemeClr val="accent1">
                        <a:lumMod val="60000"/>
                        <a:lumOff val="40000"/>
                      </a:schemeClr>
                    </a:solidFill>
                  </a:tcPr>
                </a:tc>
                <a:tc>
                  <a:txBody>
                    <a:bodyPr/>
                    <a:lstStyle/>
                    <a:p>
                      <a:pPr algn="ctr"/>
                      <a:r>
                        <a:rPr lang="en-US" sz="1600" b="0" dirty="0" err="1">
                          <a:solidFill>
                            <a:srgbClr val="0000FF"/>
                          </a:solidFill>
                        </a:rPr>
                        <a:t>Scheie</a:t>
                      </a:r>
                      <a:r>
                        <a:rPr lang="en-US" sz="1600" b="0" baseline="0" dirty="0">
                          <a:solidFill>
                            <a:srgbClr val="0000FF"/>
                          </a:solidFill>
                        </a:rPr>
                        <a:t> stripe</a:t>
                      </a:r>
                      <a:endParaRPr lang="en-US" sz="1600" b="0"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5341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853289813"/>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endParaRPr lang="en-US" sz="1400" i="1" dirty="0">
              <a:solidFill>
                <a:schemeClr val="accent5">
                  <a:lumMod val="75000"/>
                </a:schemeClr>
              </a:solidFill>
            </a:endParaRPr>
          </a:p>
          <a:p>
            <a:pPr algn="r">
              <a:defRPr/>
            </a:pPr>
            <a:r>
              <a:rPr lang="en-US" sz="1400" dirty="0">
                <a:solidFill>
                  <a:schemeClr val="accent5">
                    <a:lumMod val="75000"/>
                  </a:schemeClr>
                </a:solidFill>
              </a:rPr>
              <a:t>A linear accumulation of pigment on the lens capsule</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Where on the capsule is a </a:t>
            </a:r>
            <a:r>
              <a:rPr lang="en-US" sz="1400" i="1" dirty="0" err="1">
                <a:solidFill>
                  <a:schemeClr val="accent5">
                    <a:lumMod val="75000"/>
                  </a:schemeClr>
                </a:solidFill>
              </a:rPr>
              <a:t>Scheie</a:t>
            </a:r>
            <a:r>
              <a:rPr lang="en-US" sz="1400" i="1" dirty="0">
                <a:solidFill>
                  <a:schemeClr val="accent5">
                    <a:lumMod val="75000"/>
                  </a:schemeClr>
                </a:solidFill>
              </a:rPr>
              <a:t> stripe found?</a:t>
            </a:r>
          </a:p>
          <a:p>
            <a:pPr algn="r">
              <a:defRPr/>
            </a:pPr>
            <a:r>
              <a:rPr lang="en-US" sz="1400" dirty="0">
                <a:solidFill>
                  <a:schemeClr val="accent5">
                    <a:lumMod val="75000"/>
                  </a:schemeClr>
                </a:solidFill>
              </a:rPr>
              <a:t>On the posterior capsule, where the zonular fibers attach</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Is this finding pathognomonic for PDS?</a:t>
            </a:r>
          </a:p>
          <a:p>
            <a:pPr algn="r">
              <a:defRPr/>
            </a:pPr>
            <a:r>
              <a:rPr lang="en-US" sz="1400" dirty="0">
                <a:solidFill>
                  <a:schemeClr val="accent5">
                    <a:lumMod val="75000"/>
                  </a:schemeClr>
                </a:solidFill>
              </a:rPr>
              <a:t>Yes</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3" name="Oval 2">
            <a:extLst>
              <a:ext uri="{FF2B5EF4-FFF2-40B4-BE49-F238E27FC236}">
                <a16:creationId xmlns:a16="http://schemas.microsoft.com/office/drawing/2014/main" id="{49E4FD8B-6331-4776-9643-C6242850680E}"/>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059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589742170"/>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endParaRPr lang="en-US" sz="1400" dirty="0">
              <a:solidFill>
                <a:schemeClr val="accent5">
                  <a:lumMod val="75000"/>
                </a:schemeClr>
              </a:solidFill>
            </a:endParaRP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Where on the capsule is a </a:t>
            </a:r>
            <a:r>
              <a:rPr lang="en-US" sz="1400" i="1" dirty="0" err="1">
                <a:solidFill>
                  <a:schemeClr val="accent5">
                    <a:lumMod val="75000"/>
                  </a:schemeClr>
                </a:solidFill>
              </a:rPr>
              <a:t>Scheie</a:t>
            </a:r>
            <a:r>
              <a:rPr lang="en-US" sz="1400" i="1" dirty="0">
                <a:solidFill>
                  <a:schemeClr val="accent5">
                    <a:lumMod val="75000"/>
                  </a:schemeClr>
                </a:solidFill>
              </a:rPr>
              <a:t> stripe found?</a:t>
            </a:r>
          </a:p>
          <a:p>
            <a:pPr algn="r">
              <a:defRPr/>
            </a:pPr>
            <a:r>
              <a:rPr lang="en-US" sz="1400" dirty="0">
                <a:solidFill>
                  <a:schemeClr val="accent5">
                    <a:lumMod val="75000"/>
                  </a:schemeClr>
                </a:solidFill>
              </a:rPr>
              <a:t>On the posterior capsule, where the zonular fibers attach</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Is this finding pathognomonic for PDS?</a:t>
            </a:r>
          </a:p>
          <a:p>
            <a:pPr algn="r">
              <a:defRPr/>
            </a:pPr>
            <a:r>
              <a:rPr lang="en-US" sz="1400" dirty="0">
                <a:solidFill>
                  <a:schemeClr val="accent5">
                    <a:lumMod val="75000"/>
                  </a:schemeClr>
                </a:solidFill>
              </a:rPr>
              <a:t>Yes</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FDA68263-9B83-4DC4-8B5D-9053511BBDF3}"/>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4017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1461" y="5959750"/>
            <a:ext cx="2121093" cy="369332"/>
          </a:xfrm>
          <a:prstGeom prst="rect">
            <a:avLst/>
          </a:prstGeom>
          <a:noFill/>
        </p:spPr>
        <p:txBody>
          <a:bodyPr wrap="none" rtlCol="0">
            <a:spAutoFit/>
          </a:bodyPr>
          <a:lstStyle/>
          <a:p>
            <a:pPr algn="ctr"/>
            <a:r>
              <a:rPr lang="en-US" dirty="0"/>
              <a:t>PDS: </a:t>
            </a:r>
            <a:r>
              <a:rPr lang="en-US" dirty="0" err="1"/>
              <a:t>Scheie</a:t>
            </a:r>
            <a:r>
              <a:rPr lang="en-US" dirty="0"/>
              <a:t> stripe</a:t>
            </a:r>
          </a:p>
        </p:txBody>
      </p:sp>
      <p:pic>
        <p:nvPicPr>
          <p:cNvPr id="4" name="Picture 3">
            <a:extLst>
              <a:ext uri="{FF2B5EF4-FFF2-40B4-BE49-F238E27FC236}">
                <a16:creationId xmlns:a16="http://schemas.microsoft.com/office/drawing/2014/main" id="{5AA870C5-4AC6-4A9A-B4FB-95A0B6E72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574" y="1664755"/>
            <a:ext cx="4249271" cy="3021704"/>
          </a:xfrm>
          <a:prstGeom prst="rect">
            <a:avLst/>
          </a:prstGeom>
        </p:spPr>
      </p:pic>
      <p:pic>
        <p:nvPicPr>
          <p:cNvPr id="6" name="Picture 5">
            <a:extLst>
              <a:ext uri="{FF2B5EF4-FFF2-40B4-BE49-F238E27FC236}">
                <a16:creationId xmlns:a16="http://schemas.microsoft.com/office/drawing/2014/main" id="{C2EBF003-ADEE-4362-A369-8B9EB2A78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43" y="1664756"/>
            <a:ext cx="4303639" cy="3021703"/>
          </a:xfrm>
          <a:prstGeom prst="rect">
            <a:avLst/>
          </a:prstGeom>
        </p:spPr>
      </p:pic>
      <p:sp>
        <p:nvSpPr>
          <p:cNvPr id="2" name="TextBox 1">
            <a:extLst>
              <a:ext uri="{FF2B5EF4-FFF2-40B4-BE49-F238E27FC236}">
                <a16:creationId xmlns:a16="http://schemas.microsoft.com/office/drawing/2014/main" id="{73AFCC6D-FC5D-4040-A864-73F322737B35}"/>
              </a:ext>
            </a:extLst>
          </p:cNvPr>
          <p:cNvSpPr txBox="1"/>
          <p:nvPr/>
        </p:nvSpPr>
        <p:spPr>
          <a:xfrm>
            <a:off x="1460415" y="4689770"/>
            <a:ext cx="1800493" cy="338554"/>
          </a:xfrm>
          <a:prstGeom prst="rect">
            <a:avLst/>
          </a:prstGeom>
          <a:noFill/>
        </p:spPr>
        <p:txBody>
          <a:bodyPr wrap="none" rtlCol="0">
            <a:spAutoFit/>
          </a:bodyPr>
          <a:lstStyle/>
          <a:p>
            <a:pPr algn="ctr"/>
            <a:r>
              <a:rPr lang="en-US" sz="1600" dirty="0"/>
              <a:t>Direct illumination</a:t>
            </a:r>
          </a:p>
        </p:txBody>
      </p:sp>
      <p:sp>
        <p:nvSpPr>
          <p:cNvPr id="8" name="TextBox 7">
            <a:extLst>
              <a:ext uri="{FF2B5EF4-FFF2-40B4-BE49-F238E27FC236}">
                <a16:creationId xmlns:a16="http://schemas.microsoft.com/office/drawing/2014/main" id="{BC753F69-376F-41F1-9634-824FEF9FB8C7}"/>
              </a:ext>
            </a:extLst>
          </p:cNvPr>
          <p:cNvSpPr txBox="1"/>
          <p:nvPr/>
        </p:nvSpPr>
        <p:spPr>
          <a:xfrm>
            <a:off x="5920793" y="4697686"/>
            <a:ext cx="1766830" cy="338554"/>
          </a:xfrm>
          <a:prstGeom prst="rect">
            <a:avLst/>
          </a:prstGeom>
          <a:noFill/>
        </p:spPr>
        <p:txBody>
          <a:bodyPr wrap="none" rtlCol="0">
            <a:spAutoFit/>
          </a:bodyPr>
          <a:lstStyle/>
          <a:p>
            <a:pPr algn="ctr"/>
            <a:r>
              <a:rPr lang="en-US" sz="1600" dirty="0" err="1"/>
              <a:t>Retroillumination</a:t>
            </a:r>
            <a:endParaRPr lang="en-US" sz="1600" dirty="0"/>
          </a:p>
        </p:txBody>
      </p:sp>
    </p:spTree>
    <p:extLst>
      <p:ext uri="{BB962C8B-B14F-4D97-AF65-F5344CB8AC3E}">
        <p14:creationId xmlns:p14="http://schemas.microsoft.com/office/powerpoint/2010/main" val="5836672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572603695"/>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endParaRPr lang="en-US" sz="1400" i="1" dirty="0">
              <a:solidFill>
                <a:schemeClr val="accent5">
                  <a:lumMod val="75000"/>
                </a:schemeClr>
              </a:solidFill>
            </a:endParaRPr>
          </a:p>
          <a:p>
            <a:pPr algn="r">
              <a:defRPr/>
            </a:pPr>
            <a:r>
              <a:rPr lang="en-US" sz="1400" dirty="0">
                <a:solidFill>
                  <a:schemeClr val="accent5">
                    <a:lumMod val="75000"/>
                  </a:schemeClr>
                </a:solidFill>
              </a:rPr>
              <a:t>On the posterior capsule, where the zonular fibers attach</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Is this finding pathognomonic for PDS?</a:t>
            </a:r>
          </a:p>
          <a:p>
            <a:pPr algn="r">
              <a:defRPr/>
            </a:pPr>
            <a:r>
              <a:rPr lang="en-US" sz="1400" dirty="0">
                <a:solidFill>
                  <a:schemeClr val="accent5">
                    <a:lumMod val="75000"/>
                  </a:schemeClr>
                </a:solidFill>
              </a:rPr>
              <a:t>Yes</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3300AAC7-07B5-425C-8563-62E0795962CA}"/>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6226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775438345"/>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p>
          <a:p>
            <a:pPr algn="r">
              <a:defRPr/>
            </a:pPr>
            <a:r>
              <a:rPr lang="en-US" sz="1400" dirty="0"/>
              <a:t>On the posterior capsule, where the zonular fibers attach</a:t>
            </a:r>
            <a:endParaRPr lang="en-US" sz="1400" dirty="0">
              <a:solidFill>
                <a:schemeClr val="accent5">
                  <a:lumMod val="75000"/>
                </a:schemeClr>
              </a:solidFill>
            </a:endParaRP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Is this finding pathognomonic for PDS?</a:t>
            </a:r>
          </a:p>
          <a:p>
            <a:pPr algn="r">
              <a:defRPr/>
            </a:pPr>
            <a:r>
              <a:rPr lang="en-US" sz="1400" dirty="0">
                <a:solidFill>
                  <a:schemeClr val="accent5">
                    <a:lumMod val="75000"/>
                  </a:schemeClr>
                </a:solidFill>
              </a:rPr>
              <a:t>Yes</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E0F774F1-4D9B-4E94-B73B-D3E45F554634}"/>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49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8" y="2441381"/>
            <a:ext cx="554960"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HSV</a:t>
            </a:r>
          </a:p>
        </p:txBody>
      </p:sp>
      <p:sp>
        <p:nvSpPr>
          <p:cNvPr id="43" name="TextBox 42"/>
          <p:cNvSpPr txBox="1"/>
          <p:nvPr/>
        </p:nvSpPr>
        <p:spPr>
          <a:xfrm>
            <a:off x="796779" y="2133604"/>
            <a:ext cx="803425"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4" y="1828804"/>
            <a:ext cx="792205" cy="307777"/>
          </a:xfrm>
          <a:prstGeom prst="rect">
            <a:avLst/>
          </a:prstGeom>
          <a:noFill/>
        </p:spPr>
        <p:txBody>
          <a:bodyPr wrap="none" rtlCol="0">
            <a:spAutoFit/>
          </a:bodyPr>
          <a:lstStyle/>
          <a:p>
            <a:r>
              <a:rPr lang="en-US" sz="1400" dirty="0" err="1">
                <a:solidFill>
                  <a:schemeClr val="bg1">
                    <a:lumMod val="75000"/>
                  </a:schemeClr>
                </a:solidFill>
                <a:latin typeface="Arial" panose="020B0604020202020204" pitchFamily="34" charset="0"/>
              </a:rPr>
              <a:t>Sarcoid</a:t>
            </a:r>
            <a:endParaRPr lang="en-US" sz="1400" dirty="0">
              <a:solidFill>
                <a:schemeClr val="bg1">
                  <a:lumMod val="75000"/>
                </a:schemeClr>
              </a:solidFill>
              <a:latin typeface="Arial" panose="020B0604020202020204" pitchFamily="34" charset="0"/>
            </a:endParaRPr>
          </a:p>
        </p:txBody>
      </p:sp>
      <p:sp>
        <p:nvSpPr>
          <p:cNvPr id="64" name="TextBox 63"/>
          <p:cNvSpPr txBox="1"/>
          <p:nvPr/>
        </p:nvSpPr>
        <p:spPr>
          <a:xfrm>
            <a:off x="805304" y="1524004"/>
            <a:ext cx="413896"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TB</a:t>
            </a:r>
          </a:p>
        </p:txBody>
      </p:sp>
      <p:sp>
        <p:nvSpPr>
          <p:cNvPr id="18" name="TextBox 17"/>
          <p:cNvSpPr txBox="1"/>
          <p:nvPr/>
        </p:nvSpPr>
        <p:spPr>
          <a:xfrm>
            <a:off x="796775" y="3346850"/>
            <a:ext cx="646074" cy="307777"/>
          </a:xfrm>
          <a:prstGeom prst="rect">
            <a:avLst/>
          </a:prstGeom>
          <a:noFill/>
        </p:spPr>
        <p:txBody>
          <a:bodyPr wrap="none" rtlCol="0">
            <a:spAutoFit/>
          </a:bodyPr>
          <a:lstStyle/>
          <a:p>
            <a:r>
              <a:rPr lang="en-US" sz="1400" b="1" dirty="0">
                <a:solidFill>
                  <a:schemeClr val="bg1">
                    <a:lumMod val="75000"/>
                  </a:schemeClr>
                </a:solidFill>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1" y="3042050"/>
            <a:ext cx="1472967" cy="307777"/>
          </a:xfrm>
          <a:prstGeom prst="rect">
            <a:avLst/>
          </a:prstGeom>
          <a:noFill/>
        </p:spPr>
        <p:txBody>
          <a:bodyPr wrap="none" rtlCol="0">
            <a:spAutoFit/>
          </a:bodyPr>
          <a:lstStyle/>
          <a:p>
            <a:r>
              <a:rPr lang="en-US" sz="1400" b="1" dirty="0">
                <a:solidFill>
                  <a:schemeClr val="bg1">
                    <a:lumMod val="75000"/>
                  </a:schemeClr>
                </a:solidFill>
                <a:latin typeface="Arial" panose="020B0604020202020204" pitchFamily="34" charset="0"/>
              </a:rPr>
              <a:t>Toxoplasmosis</a:t>
            </a:r>
          </a:p>
        </p:txBody>
      </p:sp>
      <p:sp>
        <p:nvSpPr>
          <p:cNvPr id="30" name="TextBox 29"/>
          <p:cNvSpPr txBox="1"/>
          <p:nvPr/>
        </p:nvSpPr>
        <p:spPr>
          <a:xfrm>
            <a:off x="805307" y="2737250"/>
            <a:ext cx="564578"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VKH</a:t>
            </a:r>
          </a:p>
        </p:txBody>
      </p:sp>
      <p:sp>
        <p:nvSpPr>
          <p:cNvPr id="31" name="TextBox 30"/>
          <p:cNvSpPr txBox="1"/>
          <p:nvPr/>
        </p:nvSpPr>
        <p:spPr>
          <a:xfrm>
            <a:off x="2180953" y="3349827"/>
            <a:ext cx="1736373" cy="307777"/>
          </a:xfrm>
          <a:prstGeom prst="rect">
            <a:avLst/>
          </a:prstGeom>
          <a:noFill/>
        </p:spPr>
        <p:txBody>
          <a:bodyPr wrap="none" rtlCol="0">
            <a:spAutoFit/>
          </a:bodyPr>
          <a:lstStyle/>
          <a:p>
            <a:r>
              <a:rPr lang="en-US" sz="1400" i="1" dirty="0">
                <a:solidFill>
                  <a:schemeClr val="bg1">
                    <a:lumMod val="75000"/>
                  </a:schemeClr>
                </a:solidFill>
                <a:latin typeface="Arial" panose="020B0604020202020204" pitchFamily="34" charset="0"/>
              </a:rPr>
              <a:t>Intermediate uveitis</a:t>
            </a:r>
          </a:p>
        </p:txBody>
      </p:sp>
      <p:sp>
        <p:nvSpPr>
          <p:cNvPr id="32" name="TextBox 31"/>
          <p:cNvSpPr txBox="1"/>
          <p:nvPr/>
        </p:nvSpPr>
        <p:spPr>
          <a:xfrm>
            <a:off x="2198549" y="3045027"/>
            <a:ext cx="1459054" cy="307777"/>
          </a:xfrm>
          <a:prstGeom prst="rect">
            <a:avLst/>
          </a:prstGeom>
          <a:noFill/>
        </p:spPr>
        <p:txBody>
          <a:bodyPr wrap="none" rtlCol="0">
            <a:spAutoFit/>
          </a:bodyPr>
          <a:lstStyle/>
          <a:p>
            <a:r>
              <a:rPr lang="en-US" sz="1400" i="1" dirty="0">
                <a:solidFill>
                  <a:schemeClr val="bg1">
                    <a:lumMod val="75000"/>
                  </a:schemeClr>
                </a:solidFill>
                <a:latin typeface="Arial" panose="020B0604020202020204" pitchFamily="34" charset="0"/>
              </a:rPr>
              <a:t>Posterior uveitis</a:t>
            </a:r>
          </a:p>
        </p:txBody>
      </p:sp>
      <p:sp>
        <p:nvSpPr>
          <p:cNvPr id="33" name="TextBox 32"/>
          <p:cNvSpPr txBox="1"/>
          <p:nvPr/>
        </p:nvSpPr>
        <p:spPr>
          <a:xfrm>
            <a:off x="2189479" y="2740227"/>
            <a:ext cx="2783134" cy="307777"/>
          </a:xfrm>
          <a:prstGeom prst="rect">
            <a:avLst/>
          </a:prstGeom>
          <a:noFill/>
        </p:spPr>
        <p:txBody>
          <a:bodyPr wrap="none" rtlCol="0">
            <a:spAutoFit/>
          </a:bodyPr>
          <a:lstStyle/>
          <a:p>
            <a:r>
              <a:rPr lang="en-US" sz="1400" i="1" dirty="0" err="1">
                <a:solidFill>
                  <a:srgbClr val="0000FF"/>
                </a:solidFill>
                <a:latin typeface="Arial" panose="020B0604020202020204" pitchFamily="34" charset="0"/>
              </a:rPr>
              <a:t>Panuveitis</a:t>
            </a:r>
            <a:r>
              <a:rPr lang="en-US" sz="1400" i="1" dirty="0">
                <a:solidFill>
                  <a:srgbClr val="0000FF"/>
                </a:solidFill>
                <a:latin typeface="Arial" panose="020B0604020202020204" pitchFamily="34" charset="0"/>
              </a:rPr>
              <a:t> (</a:t>
            </a:r>
            <a:r>
              <a:rPr lang="en-US" sz="1400" b="1" i="1" dirty="0">
                <a:solidFill>
                  <a:srgbClr val="0000FF"/>
                </a:solidFill>
                <a:latin typeface="Arial" panose="020B0604020202020204" pitchFamily="34" charset="0"/>
              </a:rPr>
              <a:t>with one exception</a:t>
            </a:r>
            <a:r>
              <a:rPr lang="en-US" sz="1400" i="1" dirty="0">
                <a:solidFill>
                  <a:srgbClr val="0000FF"/>
                </a:solidFill>
                <a:latin typeface="Arial" panose="020B0604020202020204" pitchFamily="34" charset="0"/>
              </a:rPr>
              <a:t>)</a:t>
            </a:r>
          </a:p>
        </p:txBody>
      </p:sp>
      <p:sp>
        <p:nvSpPr>
          <p:cNvPr id="2" name="TextBox 1"/>
          <p:cNvSpPr txBox="1"/>
          <p:nvPr/>
        </p:nvSpPr>
        <p:spPr>
          <a:xfrm>
            <a:off x="5073754" y="2244806"/>
            <a:ext cx="3821254" cy="1384995"/>
          </a:xfrm>
          <a:prstGeom prst="rect">
            <a:avLst/>
          </a:prstGeom>
          <a:solidFill>
            <a:srgbClr val="FF9933"/>
          </a:solidFill>
        </p:spPr>
        <p:txBody>
          <a:bodyPr wrap="square" rtlCol="0">
            <a:spAutoFit/>
          </a:bodyPr>
          <a:lstStyle/>
          <a:p>
            <a:r>
              <a:rPr lang="en-US" sz="1400" i="1" dirty="0">
                <a:solidFill>
                  <a:schemeClr val="bg1"/>
                </a:solidFill>
                <a:latin typeface="Arial" panose="020B0604020202020204" pitchFamily="34" charset="0"/>
              </a:rPr>
              <a:t>What is the one exception? In what situation is VKH likely to present as a granulomatous anterior uveitis?</a:t>
            </a:r>
          </a:p>
          <a:p>
            <a:r>
              <a:rPr lang="en-US" sz="1400" dirty="0">
                <a:solidFill>
                  <a:schemeClr val="bg1"/>
                </a:solidFill>
                <a:latin typeface="Arial" panose="020B0604020202020204" pitchFamily="34" charset="0"/>
              </a:rPr>
              <a:t>The natural course of VKH is to pass through four stages, the fourth of which (the </a:t>
            </a:r>
            <a:r>
              <a:rPr lang="en-US" sz="1400" i="1" dirty="0">
                <a:solidFill>
                  <a:schemeClr val="bg1"/>
                </a:solidFill>
                <a:latin typeface="Arial" panose="020B0604020202020204" pitchFamily="34" charset="0"/>
              </a:rPr>
              <a:t>chronic recurrent </a:t>
            </a:r>
            <a:r>
              <a:rPr lang="en-US" sz="1400" dirty="0">
                <a:solidFill>
                  <a:schemeClr val="bg1"/>
                </a:solidFill>
                <a:latin typeface="Arial" panose="020B0604020202020204" pitchFamily="34" charset="0"/>
              </a:rPr>
              <a:t>stage) may present in this fashion</a:t>
            </a:r>
          </a:p>
        </p:txBody>
      </p:sp>
    </p:spTree>
    <p:extLst>
      <p:ext uri="{BB962C8B-B14F-4D97-AF65-F5344CB8AC3E}">
        <p14:creationId xmlns:p14="http://schemas.microsoft.com/office/powerpoint/2010/main" val="285652038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53269160"/>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p>
          <a:p>
            <a:pPr algn="r">
              <a:defRPr/>
            </a:pPr>
            <a:r>
              <a:rPr lang="en-US" sz="1400" dirty="0"/>
              <a:t>On the posterior capsule, where the zonular fibers attach</a:t>
            </a:r>
          </a:p>
          <a:p>
            <a:pPr algn="r">
              <a:defRPr/>
            </a:pPr>
            <a:endParaRPr lang="en-US" sz="1400" dirty="0"/>
          </a:p>
          <a:p>
            <a:pPr algn="r">
              <a:defRPr/>
            </a:pPr>
            <a:r>
              <a:rPr lang="en-US" sz="1400" i="1" dirty="0"/>
              <a:t>Is this finding pathognomonic for PDS?</a:t>
            </a:r>
            <a:endParaRPr lang="en-US" sz="1400" i="1" dirty="0">
              <a:solidFill>
                <a:schemeClr val="accent5">
                  <a:lumMod val="75000"/>
                </a:schemeClr>
              </a:solidFill>
            </a:endParaRPr>
          </a:p>
          <a:p>
            <a:pPr algn="r">
              <a:defRPr/>
            </a:pPr>
            <a:r>
              <a:rPr lang="en-US" sz="1400" dirty="0">
                <a:solidFill>
                  <a:schemeClr val="accent5">
                    <a:lumMod val="75000"/>
                  </a:schemeClr>
                </a:solidFill>
              </a:rPr>
              <a:t>Yes</a:t>
            </a: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B083F45E-4D09-4EBF-8138-5211EEDC0A1D}"/>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3185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67590504"/>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p>
          <a:p>
            <a:pPr algn="r">
              <a:defRPr/>
            </a:pPr>
            <a:r>
              <a:rPr lang="en-US" sz="1400" dirty="0"/>
              <a:t>On the posterior capsule, where the zonular fibers attach</a:t>
            </a:r>
          </a:p>
          <a:p>
            <a:pPr algn="r">
              <a:defRPr/>
            </a:pPr>
            <a:endParaRPr lang="en-US" sz="1400" dirty="0"/>
          </a:p>
          <a:p>
            <a:pPr algn="r">
              <a:defRPr/>
            </a:pPr>
            <a:r>
              <a:rPr lang="en-US" sz="1400" i="1" dirty="0"/>
              <a:t>Is this finding pathognomonic for PDS?</a:t>
            </a:r>
          </a:p>
          <a:p>
            <a:pPr algn="r">
              <a:defRPr/>
            </a:pPr>
            <a:r>
              <a:rPr lang="en-US" sz="1400" dirty="0"/>
              <a:t>Yes</a:t>
            </a:r>
            <a:endParaRPr lang="en-US" sz="1400" dirty="0">
              <a:solidFill>
                <a:schemeClr val="accent5">
                  <a:lumMod val="75000"/>
                </a:schemeClr>
              </a:solidFill>
            </a:endParaRPr>
          </a:p>
          <a:p>
            <a:pPr algn="r">
              <a:defRPr/>
            </a:pPr>
            <a:endParaRPr lang="en-US" sz="1400" dirty="0">
              <a:solidFill>
                <a:schemeClr val="accent5">
                  <a:lumMod val="75000"/>
                </a:schemeClr>
              </a:solidFill>
            </a:endParaRPr>
          </a:p>
          <a:p>
            <a:pPr algn="r">
              <a:defRPr/>
            </a:pPr>
            <a:r>
              <a:rPr lang="en-US" sz="1400" i="1" dirty="0">
                <a:solidFill>
                  <a:schemeClr val="accent5">
                    <a:lumMod val="75000"/>
                  </a:schemeClr>
                </a:solidFill>
              </a:rPr>
              <a:t>What is the other, less-well-known eponymous name for this finding (worth mentioning mainly because the BCSC</a:t>
            </a:r>
            <a:r>
              <a:rPr lang="en-US" sz="1400" dirty="0">
                <a:solidFill>
                  <a:schemeClr val="accent5">
                    <a:lumMod val="75000"/>
                  </a:schemeClr>
                </a:solidFill>
              </a:rPr>
              <a:t> Glaucoma </a:t>
            </a:r>
            <a:r>
              <a:rPr lang="en-US" sz="1400" i="1" dirty="0">
                <a:solidFill>
                  <a:schemeClr val="accent5">
                    <a:lumMod val="75000"/>
                  </a:schemeClr>
                </a:solidFill>
              </a:rPr>
              <a:t>book uses it instead of the more common </a:t>
            </a:r>
            <a:r>
              <a:rPr lang="en-US" sz="1400" dirty="0" err="1">
                <a:solidFill>
                  <a:schemeClr val="accent5">
                    <a:lumMod val="75000"/>
                  </a:schemeClr>
                </a:solidFill>
              </a:rPr>
              <a:t>Scheie’s</a:t>
            </a:r>
            <a:r>
              <a:rPr lang="en-US" sz="1400" dirty="0">
                <a:solidFill>
                  <a:schemeClr val="accent5">
                    <a:lumMod val="75000"/>
                  </a:schemeClr>
                </a:solidFill>
              </a:rPr>
              <a:t> stripe</a:t>
            </a:r>
            <a:r>
              <a:rPr lang="en-US" sz="1400" i="1" dirty="0">
                <a:solidFill>
                  <a:schemeClr val="accent5">
                    <a:lumMod val="75000"/>
                  </a:schemeClr>
                </a:solidFill>
              </a:rPr>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103125AF-F3E0-4B41-8661-4DE772C2F620}"/>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3223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976935042"/>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p>
          <a:p>
            <a:pPr algn="r">
              <a:defRPr/>
            </a:pPr>
            <a:r>
              <a:rPr lang="en-US" sz="1400" dirty="0"/>
              <a:t>On the posterior capsule, where the zonular fibers attach</a:t>
            </a:r>
          </a:p>
          <a:p>
            <a:pPr algn="r">
              <a:defRPr/>
            </a:pPr>
            <a:endParaRPr lang="en-US" sz="1400" dirty="0"/>
          </a:p>
          <a:p>
            <a:pPr algn="r">
              <a:defRPr/>
            </a:pPr>
            <a:r>
              <a:rPr lang="en-US" sz="1400" i="1" dirty="0"/>
              <a:t>Is this finding pathognomonic for PDS?</a:t>
            </a:r>
          </a:p>
          <a:p>
            <a:pPr algn="r">
              <a:defRPr/>
            </a:pPr>
            <a:r>
              <a:rPr lang="en-US" sz="1400" dirty="0"/>
              <a:t>Yes</a:t>
            </a:r>
          </a:p>
          <a:p>
            <a:pPr algn="r">
              <a:defRPr/>
            </a:pPr>
            <a:endParaRPr lang="en-US" sz="1400" dirty="0"/>
          </a:p>
          <a:p>
            <a:pPr algn="r">
              <a:defRPr/>
            </a:pPr>
            <a:r>
              <a:rPr lang="en-US" sz="1400" i="1" dirty="0"/>
              <a:t>What is the other, less-well-known eponymous name for this finding (worth mentioning mainly because the BCSC</a:t>
            </a:r>
            <a:r>
              <a:rPr lang="en-US" sz="1400" dirty="0"/>
              <a:t> Glaucoma </a:t>
            </a:r>
            <a:r>
              <a:rPr lang="en-US" sz="1400" i="1" dirty="0"/>
              <a:t>book uses it instead of the more common </a:t>
            </a:r>
            <a:r>
              <a:rPr lang="en-US" sz="1400" dirty="0" err="1"/>
              <a:t>Scheie’s</a:t>
            </a:r>
            <a:r>
              <a:rPr lang="en-US" sz="1400" dirty="0"/>
              <a:t> stripe</a:t>
            </a:r>
            <a:r>
              <a:rPr lang="en-US" sz="1400" i="1" dirty="0"/>
              <a:t>)?</a:t>
            </a:r>
          </a:p>
          <a:p>
            <a:pPr algn="r">
              <a:defRPr/>
            </a:pPr>
            <a:r>
              <a:rPr lang="en-US" sz="1400" dirty="0" err="1">
                <a:solidFill>
                  <a:schemeClr val="accent5">
                    <a:lumMod val="75000"/>
                  </a:schemeClr>
                </a:solidFill>
              </a:rPr>
              <a:t>Zentmayer</a:t>
            </a:r>
            <a:r>
              <a:rPr lang="en-US" sz="1400" dirty="0">
                <a:solidFill>
                  <a:schemeClr val="accent5">
                    <a:lumMod val="75000"/>
                  </a:schemeClr>
                </a:solidFill>
              </a:rPr>
              <a:t> line</a:t>
            </a:r>
          </a:p>
        </p:txBody>
      </p:sp>
      <p:sp>
        <p:nvSpPr>
          <p:cNvPr id="59" name="Oval 58">
            <a:extLst>
              <a:ext uri="{FF2B5EF4-FFF2-40B4-BE49-F238E27FC236}">
                <a16:creationId xmlns:a16="http://schemas.microsoft.com/office/drawing/2014/main" id="{0A33E2E8-FD1B-421E-A6D9-449ECB8C52D4}"/>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9105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cxnSp>
        <p:nvCxnSpPr>
          <p:cNvPr id="39" name="Straight Connector 38"/>
          <p:cNvCxnSpPr/>
          <p:nvPr/>
        </p:nvCxnSpPr>
        <p:spPr>
          <a:xfrm flipV="1">
            <a:off x="3021168"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21168"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8343"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021168"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8345"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3021168"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36455"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554568"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692793"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888009"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32036"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1424"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34" name="TextBox 33"/>
          <p:cNvSpPr txBox="1"/>
          <p:nvPr/>
        </p:nvSpPr>
        <p:spPr>
          <a:xfrm>
            <a:off x="2640170"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849970"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354169"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626608"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335368"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78370"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249769"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95" name="Straight Connector 94"/>
          <p:cNvCxnSpPr/>
          <p:nvPr/>
        </p:nvCxnSpPr>
        <p:spPr>
          <a:xfrm>
            <a:off x="3021168"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21168"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21168"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1168"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3168"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430868"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1854"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693745"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506568"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6568"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6568"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6568"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6568"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5170"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702272"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236455"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 Box 12"/>
          <p:cNvSpPr txBox="1">
            <a:spLocks noChangeArrowheads="1"/>
          </p:cNvSpPr>
          <p:nvPr/>
        </p:nvSpPr>
        <p:spPr bwMode="auto">
          <a:xfrm>
            <a:off x="5392812" y="1658064"/>
            <a:ext cx="3446388" cy="50475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An adult age 20-50</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pPr>
            <a:r>
              <a:rPr lang="en-US" altLang="en-US" sz="1400" dirty="0">
                <a:solidFill>
                  <a:schemeClr val="bg1">
                    <a:lumMod val="50000"/>
                  </a:schemeClr>
                </a:solidFill>
              </a:rPr>
              <a:t>Mild</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pPr>
            <a:r>
              <a:rPr lang="en-US" altLang="en-US" sz="1400" dirty="0">
                <a:solidFill>
                  <a:schemeClr val="bg1">
                    <a:lumMod val="50000"/>
                  </a:schemeClr>
                </a:solidFill>
              </a:rPr>
              <a:t>Severe</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Is the angle open, or closed?</a:t>
            </a:r>
          </a:p>
          <a:p>
            <a:pPr eaLnBrk="1" hangingPunct="1">
              <a:spcBef>
                <a:spcPct val="0"/>
              </a:spcBef>
              <a:buClrTx/>
              <a:buSzTx/>
              <a:buFontTx/>
              <a:buNone/>
            </a:pPr>
            <a:r>
              <a:rPr lang="en-US" altLang="en-US" sz="1400" dirty="0">
                <a:solidFill>
                  <a:schemeClr val="bg1">
                    <a:lumMod val="50000"/>
                  </a:schemeClr>
                </a:solidFill>
              </a:rPr>
              <a:t>Open</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How long do the crises last?</a:t>
            </a:r>
          </a:p>
          <a:p>
            <a:pPr eaLnBrk="1" hangingPunct="1">
              <a:spcBef>
                <a:spcPct val="0"/>
              </a:spcBef>
              <a:buClrTx/>
              <a:buSzTx/>
              <a:buFontTx/>
              <a:buNone/>
            </a:pPr>
            <a:r>
              <a:rPr lang="en-US" altLang="en-US" sz="1400" dirty="0">
                <a:solidFill>
                  <a:schemeClr val="bg1">
                    <a:lumMod val="50000"/>
                  </a:schemeClr>
                </a:solidFill>
              </a:rPr>
              <a:t>Hours to days</a:t>
            </a:r>
          </a:p>
          <a:p>
            <a:pPr eaLnBrk="1" hangingPunct="1">
              <a:spcBef>
                <a:spcPct val="0"/>
              </a:spcBef>
              <a:buClrTx/>
              <a:buSzTx/>
              <a:buFontTx/>
              <a:buNone/>
            </a:pPr>
            <a:endParaRPr lang="en-US" altLang="en-US" sz="1400" dirty="0">
              <a:solidFill>
                <a:schemeClr val="bg1">
                  <a:lumMod val="50000"/>
                </a:schemeClr>
              </a:solidFill>
            </a:endParaRPr>
          </a:p>
          <a:p>
            <a:pPr eaLnBrk="1" hangingPunct="1">
              <a:spcBef>
                <a:spcPct val="0"/>
              </a:spcBef>
              <a:buClrTx/>
              <a:buSzTx/>
              <a:buFontTx/>
              <a:buNone/>
            </a:pPr>
            <a:r>
              <a:rPr lang="en-US" altLang="en-US" sz="1400" i="1" dirty="0">
                <a:solidFill>
                  <a:schemeClr val="bg1">
                    <a:lumMod val="50000"/>
                  </a:schemeClr>
                </a:solidFill>
              </a:rPr>
              <a:t>Do they recur?</a:t>
            </a:r>
          </a:p>
          <a:p>
            <a:pPr eaLnBrk="1" hangingPunct="1">
              <a:spcBef>
                <a:spcPct val="0"/>
              </a:spcBef>
              <a:buClrTx/>
              <a:buSzTx/>
              <a:buFontTx/>
              <a:buNone/>
            </a:pPr>
            <a:r>
              <a:rPr lang="en-US" altLang="en-US" sz="1400" dirty="0">
                <a:solidFill>
                  <a:schemeClr val="bg1">
                    <a:lumMod val="50000"/>
                  </a:schemeClr>
                </a:solidFill>
              </a:rPr>
              <a:t>Yes</a:t>
            </a:r>
          </a:p>
        </p:txBody>
      </p:sp>
      <p:sp>
        <p:nvSpPr>
          <p:cNvPr id="43" name="TextBox 42"/>
          <p:cNvSpPr txBox="1"/>
          <p:nvPr/>
        </p:nvSpPr>
        <p:spPr>
          <a:xfrm>
            <a:off x="3249769" y="3048002"/>
            <a:ext cx="2194319"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r>
              <a:rPr lang="en-US" sz="1400" dirty="0">
                <a:solidFill>
                  <a:schemeClr val="bg1">
                    <a:lumMod val="75000"/>
                  </a:schemeClr>
                </a:solidFill>
              </a:rPr>
              <a:t> (not IBD/PA)</a:t>
            </a:r>
          </a:p>
        </p:txBody>
      </p:sp>
      <p:sp>
        <p:nvSpPr>
          <p:cNvPr id="2" name="TextBox 1"/>
          <p:cNvSpPr txBox="1"/>
          <p:nvPr/>
        </p:nvSpPr>
        <p:spPr>
          <a:xfrm>
            <a:off x="178257" y="152244"/>
            <a:ext cx="8786511" cy="923330"/>
          </a:xfrm>
          <a:prstGeom prst="rect">
            <a:avLst/>
          </a:prstGeom>
          <a:solidFill>
            <a:schemeClr val="accent5">
              <a:lumMod val="75000"/>
            </a:schemeClr>
          </a:solidFill>
        </p:spPr>
        <p:txBody>
          <a:bodyPr wrap="square" rtlCol="0">
            <a:spAutoFit/>
          </a:bodyPr>
          <a:lstStyle/>
          <a:p>
            <a:r>
              <a:rPr lang="en-US" i="1" dirty="0">
                <a:solidFill>
                  <a:srgbClr val="0000FF"/>
                </a:solidFill>
              </a:rPr>
              <a:t>The scenario of a young adult with episodic unilateral pain, blurred vision and haloes, and significantly elevated IOP should bring to mind another condition--what is it?</a:t>
            </a:r>
          </a:p>
          <a:p>
            <a:r>
              <a:rPr lang="en-US" b="1" dirty="0">
                <a:solidFill>
                  <a:srgbClr val="0000FF"/>
                </a:solidFill>
              </a:rPr>
              <a:t>Pigment dispersion syndrome</a:t>
            </a:r>
            <a:r>
              <a:rPr lang="en-US" dirty="0">
                <a:solidFill>
                  <a:srgbClr val="0000FF"/>
                </a:solidFill>
              </a:rPr>
              <a:t>. So let’s compare/contrast them:</a:t>
            </a:r>
            <a:endParaRPr lang="en-US" b="1" dirty="0">
              <a:solidFill>
                <a:srgbClr val="0000FF"/>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659736846"/>
              </p:ext>
            </p:extLst>
          </p:nvPr>
        </p:nvGraphicFramePr>
        <p:xfrm>
          <a:off x="243618" y="1680334"/>
          <a:ext cx="8721150" cy="3175000"/>
        </p:xfrm>
        <a:graphic>
          <a:graphicData uri="http://schemas.openxmlformats.org/drawingml/2006/table">
            <a:tbl>
              <a:tblPr firstRow="1" bandRow="1">
                <a:tableStyleId>{5C22544A-7EE6-4342-B048-85BDC9FD1C3A}</a:tableStyleId>
              </a:tblPr>
              <a:tblGrid>
                <a:gridCol w="2907050">
                  <a:extLst>
                    <a:ext uri="{9D8B030D-6E8A-4147-A177-3AD203B41FA5}">
                      <a16:colId xmlns:a16="http://schemas.microsoft.com/office/drawing/2014/main" val="20000"/>
                    </a:ext>
                  </a:extLst>
                </a:gridCol>
                <a:gridCol w="2907050">
                  <a:extLst>
                    <a:ext uri="{9D8B030D-6E8A-4147-A177-3AD203B41FA5}">
                      <a16:colId xmlns:a16="http://schemas.microsoft.com/office/drawing/2014/main" val="20001"/>
                    </a:ext>
                  </a:extLst>
                </a:gridCol>
                <a:gridCol w="2907050">
                  <a:extLst>
                    <a:ext uri="{9D8B030D-6E8A-4147-A177-3AD203B41FA5}">
                      <a16:colId xmlns:a16="http://schemas.microsoft.com/office/drawing/2014/main" val="20002"/>
                    </a:ext>
                  </a:extLst>
                </a:gridCol>
              </a:tblGrid>
              <a:tr h="370840">
                <a:tc>
                  <a:txBody>
                    <a:bodyPr/>
                    <a:lstStyle/>
                    <a:p>
                      <a:pPr algn="ctr"/>
                      <a:r>
                        <a:rPr lang="en-US" sz="1600" b="1" dirty="0">
                          <a:solidFill>
                            <a:schemeClr val="bg1">
                              <a:lumMod val="75000"/>
                            </a:schemeClr>
                          </a:solidFill>
                        </a:rPr>
                        <a:t>Gender predilection</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Male</a:t>
                      </a:r>
                    </a:p>
                  </a:txBody>
                  <a:tcPr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dirty="0">
                          <a:solidFill>
                            <a:schemeClr val="bg1">
                              <a:lumMod val="75000"/>
                            </a:schemeClr>
                          </a:solidFill>
                        </a:rPr>
                        <a:t>Refractive status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 tendency</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Myopic</a:t>
                      </a:r>
                    </a:p>
                  </a:txBody>
                  <a:tcPr anchor="ct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algn="ctr"/>
                      <a:r>
                        <a:rPr lang="en-US" sz="1600" b="1" dirty="0">
                          <a:solidFill>
                            <a:schemeClr val="bg1">
                              <a:lumMod val="75000"/>
                            </a:schemeClr>
                          </a:solidFill>
                        </a:rPr>
                        <a:t>Precipitating factors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Exercise; emotional event</a:t>
                      </a:r>
                    </a:p>
                  </a:txBody>
                  <a:tcPr anchor="ct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solidFill>
                            <a:schemeClr val="bg1">
                              <a:lumMod val="75000"/>
                            </a:schemeClr>
                          </a:solidFill>
                        </a:rPr>
                        <a:t>Endothelial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KP</a:t>
                      </a:r>
                    </a:p>
                  </a:txBody>
                  <a:tcPr anchor="ctr">
                    <a:solidFill>
                      <a:schemeClr val="accent1">
                        <a:lumMod val="60000"/>
                        <a:lumOff val="40000"/>
                      </a:schemeClr>
                    </a:solidFill>
                  </a:tcPr>
                </a:tc>
                <a:tc>
                  <a:txBody>
                    <a:bodyPr/>
                    <a:lstStyle/>
                    <a:p>
                      <a:pPr algn="ctr"/>
                      <a:r>
                        <a:rPr lang="en-US" sz="1600" b="0" dirty="0" err="1">
                          <a:solidFill>
                            <a:schemeClr val="bg1">
                              <a:lumMod val="75000"/>
                            </a:schemeClr>
                          </a:solidFill>
                        </a:rPr>
                        <a:t>Krukenberg</a:t>
                      </a:r>
                      <a:r>
                        <a:rPr lang="en-US" sz="1600" b="0" dirty="0">
                          <a:solidFill>
                            <a:schemeClr val="bg1">
                              <a:lumMod val="75000"/>
                            </a:schemeClr>
                          </a:solidFill>
                        </a:rPr>
                        <a:t> spindle</a:t>
                      </a:r>
                    </a:p>
                  </a:txBody>
                  <a:tcPr anchor="ct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pPr algn="ctr"/>
                      <a:r>
                        <a:rPr lang="en-US" sz="1600" b="1" dirty="0">
                          <a:solidFill>
                            <a:schemeClr val="bg1">
                              <a:lumMod val="75000"/>
                            </a:schemeClr>
                          </a:solidFill>
                        </a:rPr>
                        <a:t>AC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Cell</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Pigment</a:t>
                      </a:r>
                    </a:p>
                  </a:txBody>
                  <a:tcPr anchor="ct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pPr algn="ctr"/>
                      <a:r>
                        <a:rPr lang="en-US" sz="1600" b="1" dirty="0" err="1">
                          <a:solidFill>
                            <a:schemeClr val="bg1">
                              <a:lumMod val="75000"/>
                            </a:schemeClr>
                          </a:solidFill>
                        </a:rPr>
                        <a:t>Gonioscopic</a:t>
                      </a:r>
                      <a:r>
                        <a:rPr lang="en-US" sz="1600" b="1" dirty="0">
                          <a:solidFill>
                            <a:schemeClr val="bg1">
                              <a:lumMod val="75000"/>
                            </a:schemeClr>
                          </a:solidFill>
                        </a:rPr>
                        <a:t>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May have ‘KP’</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Heavy TM pigment; +/- </a:t>
                      </a:r>
                      <a:r>
                        <a:rPr lang="en-US" sz="1600" b="0" dirty="0" err="1">
                          <a:solidFill>
                            <a:schemeClr val="bg1">
                              <a:lumMod val="75000"/>
                            </a:schemeClr>
                          </a:solidFill>
                        </a:rPr>
                        <a:t>Sampaolesi</a:t>
                      </a:r>
                      <a:r>
                        <a:rPr lang="en-US" sz="1600" b="0" dirty="0">
                          <a:solidFill>
                            <a:schemeClr val="bg1">
                              <a:lumMod val="75000"/>
                            </a:schemeClr>
                          </a:solidFill>
                        </a:rPr>
                        <a:t> line</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sz="1600" b="1" dirty="0">
                          <a:solidFill>
                            <a:schemeClr val="bg1">
                              <a:lumMod val="75000"/>
                            </a:schemeClr>
                          </a:solidFill>
                        </a:rPr>
                        <a:t>Iris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Radial TID; concave bowing</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a:txBody>
                    <a:bodyPr/>
                    <a:lstStyle/>
                    <a:p>
                      <a:pPr algn="ctr"/>
                      <a:r>
                        <a:rPr lang="en-US" sz="1600" b="1" dirty="0">
                          <a:solidFill>
                            <a:schemeClr val="bg1">
                              <a:lumMod val="75000"/>
                            </a:schemeClr>
                          </a:solidFill>
                        </a:rPr>
                        <a:t>Lens findings</a:t>
                      </a:r>
                    </a:p>
                  </a:txBody>
                  <a:tcPr anchor="ctr">
                    <a:solidFill>
                      <a:schemeClr val="accent1">
                        <a:lumMod val="60000"/>
                        <a:lumOff val="40000"/>
                      </a:schemeClr>
                    </a:solidFill>
                  </a:tcPr>
                </a:tc>
                <a:tc>
                  <a:txBody>
                    <a:bodyPr/>
                    <a:lstStyle/>
                    <a:p>
                      <a:pPr algn="ctr"/>
                      <a:r>
                        <a:rPr lang="en-US" sz="1600" b="0" dirty="0">
                          <a:solidFill>
                            <a:schemeClr val="bg1">
                              <a:lumMod val="75000"/>
                            </a:schemeClr>
                          </a:solidFill>
                        </a:rPr>
                        <a:t>None</a:t>
                      </a:r>
                    </a:p>
                  </a:txBody>
                  <a:tcPr anchor="ctr">
                    <a:solidFill>
                      <a:schemeClr val="accent1">
                        <a:lumMod val="60000"/>
                        <a:lumOff val="40000"/>
                      </a:schemeClr>
                    </a:solidFill>
                  </a:tcPr>
                </a:tc>
                <a:tc>
                  <a:txBody>
                    <a:bodyPr/>
                    <a:lstStyle/>
                    <a:p>
                      <a:pPr algn="ctr"/>
                      <a:r>
                        <a:rPr lang="en-US" sz="1600" b="1" dirty="0" err="1">
                          <a:solidFill>
                            <a:srgbClr val="0000FF"/>
                          </a:solidFill>
                        </a:rPr>
                        <a:t>Scheie</a:t>
                      </a:r>
                      <a:r>
                        <a:rPr lang="en-US" sz="1600" b="1" baseline="0" dirty="0">
                          <a:solidFill>
                            <a:srgbClr val="0000FF"/>
                          </a:solidFill>
                        </a:rPr>
                        <a:t> stripe</a:t>
                      </a:r>
                      <a:endParaRPr lang="en-US" sz="1600" b="1" dirty="0">
                        <a:solidFill>
                          <a:srgbClr val="0000FF"/>
                        </a:solidFill>
                      </a:endParaRPr>
                    </a:p>
                  </a:txBody>
                  <a:tcPr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229593" y="1143002"/>
          <a:ext cx="8760648" cy="534886"/>
        </p:xfrm>
        <a:graphic>
          <a:graphicData uri="http://schemas.openxmlformats.org/drawingml/2006/table">
            <a:tbl>
              <a:tblPr firstRow="1" bandRow="1">
                <a:tableStyleId>{5C22544A-7EE6-4342-B048-85BDC9FD1C3A}</a:tableStyleId>
              </a:tblPr>
              <a:tblGrid>
                <a:gridCol w="2920216">
                  <a:extLst>
                    <a:ext uri="{9D8B030D-6E8A-4147-A177-3AD203B41FA5}">
                      <a16:colId xmlns:a16="http://schemas.microsoft.com/office/drawing/2014/main" val="20000"/>
                    </a:ext>
                  </a:extLst>
                </a:gridCol>
                <a:gridCol w="2920216">
                  <a:extLst>
                    <a:ext uri="{9D8B030D-6E8A-4147-A177-3AD203B41FA5}">
                      <a16:colId xmlns:a16="http://schemas.microsoft.com/office/drawing/2014/main" val="20001"/>
                    </a:ext>
                  </a:extLst>
                </a:gridCol>
                <a:gridCol w="2920216">
                  <a:extLst>
                    <a:ext uri="{9D8B030D-6E8A-4147-A177-3AD203B41FA5}">
                      <a16:colId xmlns:a16="http://schemas.microsoft.com/office/drawing/2014/main" val="20002"/>
                    </a:ext>
                  </a:extLst>
                </a:gridCol>
              </a:tblGrid>
              <a:tr h="534886">
                <a:tc>
                  <a:txBody>
                    <a:bodyPr/>
                    <a:lstStyle/>
                    <a:p>
                      <a:pPr algn="ctr"/>
                      <a:r>
                        <a:rPr lang="en-US" i="1" dirty="0">
                          <a:solidFill>
                            <a:schemeClr val="tx1"/>
                          </a:solidFill>
                        </a:rPr>
                        <a:t>Characteristics</a:t>
                      </a:r>
                    </a:p>
                  </a:txBody>
                  <a:tcPr anchor="ctr">
                    <a:solidFill>
                      <a:srgbClr val="00B0F0"/>
                    </a:solidFill>
                  </a:tcPr>
                </a:tc>
                <a:tc>
                  <a:txBody>
                    <a:bodyPr/>
                    <a:lstStyle/>
                    <a:p>
                      <a:pPr algn="ctr"/>
                      <a:r>
                        <a:rPr lang="en-US" dirty="0">
                          <a:solidFill>
                            <a:schemeClr val="bg1"/>
                          </a:solidFill>
                        </a:rPr>
                        <a:t>Posner-</a:t>
                      </a:r>
                      <a:r>
                        <a:rPr lang="en-US" dirty="0" err="1">
                          <a:solidFill>
                            <a:schemeClr val="bg1"/>
                          </a:solidFill>
                        </a:rPr>
                        <a:t>Schlossman</a:t>
                      </a:r>
                      <a:endParaRPr lang="en-US" dirty="0">
                        <a:solidFill>
                          <a:schemeClr val="bg1"/>
                        </a:solidFill>
                      </a:endParaRPr>
                    </a:p>
                  </a:txBody>
                  <a:tcPr anchor="ctr">
                    <a:solidFill>
                      <a:srgbClr val="00B0F0"/>
                    </a:solidFill>
                  </a:tcPr>
                </a:tc>
                <a:tc>
                  <a:txBody>
                    <a:bodyPr/>
                    <a:lstStyle/>
                    <a:p>
                      <a:pPr algn="ctr"/>
                      <a:r>
                        <a:rPr lang="en-US" dirty="0"/>
                        <a:t>Pigment Dispersion</a:t>
                      </a:r>
                    </a:p>
                  </a:txBody>
                  <a:tcPr anchor="ctr">
                    <a:solidFill>
                      <a:srgbClr val="00B0F0"/>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97497" y="1120278"/>
            <a:ext cx="8767271" cy="375652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7293" y="1746687"/>
            <a:ext cx="7586887" cy="2677656"/>
          </a:xfrm>
          <a:prstGeom prst="rect">
            <a:avLst/>
          </a:prstGeom>
          <a:solidFill>
            <a:schemeClr val="accent5">
              <a:lumMod val="75000"/>
            </a:schemeClr>
          </a:solidFill>
        </p:spPr>
        <p:txBody>
          <a:bodyPr wrap="square">
            <a:spAutoFit/>
          </a:bodyPr>
          <a:lstStyle/>
          <a:p>
            <a:pPr algn="r">
              <a:defRPr/>
            </a:pPr>
            <a:r>
              <a:rPr lang="en-US" sz="1400" i="1" dirty="0"/>
              <a:t>What is a </a:t>
            </a:r>
            <a:r>
              <a:rPr lang="en-US" sz="1400" i="1" dirty="0" err="1"/>
              <a:t>Scheie</a:t>
            </a:r>
            <a:r>
              <a:rPr lang="en-US" sz="1400" i="1" dirty="0"/>
              <a:t> stripe?</a:t>
            </a:r>
          </a:p>
          <a:p>
            <a:pPr algn="r">
              <a:defRPr/>
            </a:pPr>
            <a:r>
              <a:rPr lang="en-US" sz="1400" dirty="0"/>
              <a:t>A linear accumulation of pigment on the lens capsule</a:t>
            </a:r>
          </a:p>
          <a:p>
            <a:pPr algn="r">
              <a:defRPr/>
            </a:pPr>
            <a:endParaRPr lang="en-US" sz="1400" dirty="0"/>
          </a:p>
          <a:p>
            <a:pPr algn="r">
              <a:defRPr/>
            </a:pPr>
            <a:r>
              <a:rPr lang="en-US" sz="1400" i="1" dirty="0"/>
              <a:t>Where on the capsule is a </a:t>
            </a:r>
            <a:r>
              <a:rPr lang="en-US" sz="1400" i="1" dirty="0" err="1"/>
              <a:t>Scheie</a:t>
            </a:r>
            <a:r>
              <a:rPr lang="en-US" sz="1400" i="1" dirty="0"/>
              <a:t> stripe found?</a:t>
            </a:r>
          </a:p>
          <a:p>
            <a:pPr algn="r">
              <a:defRPr/>
            </a:pPr>
            <a:r>
              <a:rPr lang="en-US" sz="1400" dirty="0"/>
              <a:t>On the posterior capsule, where the zonular fibers attach</a:t>
            </a:r>
          </a:p>
          <a:p>
            <a:pPr algn="r">
              <a:defRPr/>
            </a:pPr>
            <a:endParaRPr lang="en-US" sz="1400" dirty="0"/>
          </a:p>
          <a:p>
            <a:pPr algn="r">
              <a:defRPr/>
            </a:pPr>
            <a:r>
              <a:rPr lang="en-US" sz="1400" i="1" dirty="0"/>
              <a:t>Is this finding pathognomonic for PDS?</a:t>
            </a:r>
          </a:p>
          <a:p>
            <a:pPr algn="r">
              <a:defRPr/>
            </a:pPr>
            <a:r>
              <a:rPr lang="en-US" sz="1400" dirty="0"/>
              <a:t>Yes</a:t>
            </a:r>
          </a:p>
          <a:p>
            <a:pPr algn="r">
              <a:defRPr/>
            </a:pPr>
            <a:endParaRPr lang="en-US" sz="1400" dirty="0"/>
          </a:p>
          <a:p>
            <a:pPr algn="r">
              <a:defRPr/>
            </a:pPr>
            <a:r>
              <a:rPr lang="en-US" sz="1400" i="1" dirty="0"/>
              <a:t>What is the other, less-well-known eponymous name for this finding (worth mentioning mainly because the BCSC</a:t>
            </a:r>
            <a:r>
              <a:rPr lang="en-US" sz="1400" dirty="0"/>
              <a:t> Glaucoma </a:t>
            </a:r>
            <a:r>
              <a:rPr lang="en-US" sz="1400" i="1" dirty="0"/>
              <a:t>book uses it instead of the more common </a:t>
            </a:r>
            <a:r>
              <a:rPr lang="en-US" sz="1400" dirty="0" err="1"/>
              <a:t>Scheie’s</a:t>
            </a:r>
            <a:r>
              <a:rPr lang="en-US" sz="1400" dirty="0"/>
              <a:t> stripe</a:t>
            </a:r>
            <a:r>
              <a:rPr lang="en-US" sz="1400" i="1" dirty="0"/>
              <a:t>)?</a:t>
            </a:r>
          </a:p>
          <a:p>
            <a:pPr algn="r">
              <a:defRPr/>
            </a:pPr>
            <a:r>
              <a:rPr lang="en-US" sz="1400" dirty="0" err="1"/>
              <a:t>Zentmayer</a:t>
            </a:r>
            <a:r>
              <a:rPr lang="en-US" sz="1400" dirty="0"/>
              <a:t> line</a:t>
            </a:r>
          </a:p>
        </p:txBody>
      </p:sp>
      <p:sp>
        <p:nvSpPr>
          <p:cNvPr id="59" name="Oval 58">
            <a:extLst>
              <a:ext uri="{FF2B5EF4-FFF2-40B4-BE49-F238E27FC236}">
                <a16:creationId xmlns:a16="http://schemas.microsoft.com/office/drawing/2014/main" id="{0EEF92E7-3B14-4707-9DC2-3EFCE3609914}"/>
              </a:ext>
            </a:extLst>
          </p:cNvPr>
          <p:cNvSpPr/>
          <p:nvPr/>
        </p:nvSpPr>
        <p:spPr>
          <a:xfrm>
            <a:off x="6692793" y="4424343"/>
            <a:ext cx="1613767" cy="536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85522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1809419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sp>
        <p:nvSpPr>
          <p:cNvPr id="2" name="Rectangle 1"/>
          <p:cNvSpPr/>
          <p:nvPr/>
        </p:nvSpPr>
        <p:spPr>
          <a:xfrm>
            <a:off x="1447800" y="5141892"/>
            <a:ext cx="1828800" cy="26235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two words</a:t>
            </a:r>
          </a:p>
        </p:txBody>
      </p:sp>
      <p:sp>
        <p:nvSpPr>
          <p:cNvPr id="49" name="Rectangle 48"/>
          <p:cNvSpPr/>
          <p:nvPr/>
        </p:nvSpPr>
        <p:spPr>
          <a:xfrm>
            <a:off x="4038600" y="5141892"/>
            <a:ext cx="1828800" cy="26235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three words</a:t>
            </a:r>
          </a:p>
        </p:txBody>
      </p:sp>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8514574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29035032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a:t>
            </a:r>
          </a:p>
          <a:p>
            <a:r>
              <a:rPr lang="en-US" sz="1400" dirty="0">
                <a:solidFill>
                  <a:srgbClr val="0000FF"/>
                </a:solidFill>
              </a:rPr>
              <a:t>--</a:t>
            </a:r>
          </a:p>
        </p:txBody>
      </p:sp>
      <p:sp>
        <p:nvSpPr>
          <p:cNvPr id="2" name="Rectangle 1"/>
          <p:cNvSpPr/>
          <p:nvPr/>
        </p:nvSpPr>
        <p:spPr>
          <a:xfrm>
            <a:off x="2209799" y="5333999"/>
            <a:ext cx="778099" cy="30480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exam finding (abb.)</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41650260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a:t>
            </a:r>
          </a:p>
          <a:p>
            <a:r>
              <a:rPr lang="en-US" sz="1400" dirty="0">
                <a:solidFill>
                  <a:srgbClr val="0000FF"/>
                </a:solidFill>
              </a:rPr>
              <a:t>--</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5709296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--Significantly elevated IOP</a:t>
            </a:r>
          </a:p>
          <a:p>
            <a:r>
              <a:rPr lang="en-US" sz="1400" dirty="0">
                <a:solidFill>
                  <a:srgbClr val="0000FF"/>
                </a:solidFill>
              </a:rPr>
              <a:t>--</a:t>
            </a:r>
          </a:p>
        </p:txBody>
      </p:sp>
      <p:sp>
        <p:nvSpPr>
          <p:cNvPr id="2" name="Rectangle 1"/>
          <p:cNvSpPr/>
          <p:nvPr/>
        </p:nvSpPr>
        <p:spPr>
          <a:xfrm>
            <a:off x="1828800" y="5562600"/>
            <a:ext cx="685800" cy="3810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a:solidFill>
                  <a:schemeClr val="tx1"/>
                </a:solidFill>
              </a:rPr>
              <a:t>elevated vs depressed</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79757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885" y="2441381"/>
            <a:ext cx="554960"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HSV</a:t>
            </a:r>
          </a:p>
        </p:txBody>
      </p:sp>
      <p:sp>
        <p:nvSpPr>
          <p:cNvPr id="43" name="TextBox 42"/>
          <p:cNvSpPr txBox="1"/>
          <p:nvPr/>
        </p:nvSpPr>
        <p:spPr>
          <a:xfrm>
            <a:off x="796776" y="2133604"/>
            <a:ext cx="870751"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Syphilis</a:t>
            </a:r>
          </a:p>
        </p:txBody>
      </p:sp>
      <p:cxnSp>
        <p:nvCxnSpPr>
          <p:cNvPr id="49" name="Straight Connector 48"/>
          <p:cNvCxnSpPr/>
          <p:nvPr/>
        </p:nvCxnSpPr>
        <p:spPr>
          <a:xfrm flipV="1">
            <a:off x="609600" y="1524004"/>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 y="167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38201" y="1828804"/>
            <a:ext cx="841897" cy="307777"/>
          </a:xfrm>
          <a:prstGeom prst="rect">
            <a:avLst/>
          </a:prstGeom>
          <a:noFill/>
        </p:spPr>
        <p:txBody>
          <a:bodyPr wrap="none" rtlCol="0">
            <a:spAutoFit/>
          </a:bodyPr>
          <a:lstStyle/>
          <a:p>
            <a:r>
              <a:rPr lang="en-US" sz="1400" b="1" dirty="0" err="1">
                <a:solidFill>
                  <a:srgbClr val="0000FF"/>
                </a:solidFill>
                <a:latin typeface="Arial" panose="020B0604020202020204" pitchFamily="34" charset="0"/>
              </a:rPr>
              <a:t>Sarcoid</a:t>
            </a:r>
            <a:endParaRPr lang="en-US" sz="1400" b="1" dirty="0">
              <a:solidFill>
                <a:srgbClr val="0000FF"/>
              </a:solidFill>
              <a:latin typeface="Arial" panose="020B0604020202020204" pitchFamily="34" charset="0"/>
            </a:endParaRPr>
          </a:p>
        </p:txBody>
      </p:sp>
      <p:sp>
        <p:nvSpPr>
          <p:cNvPr id="64" name="TextBox 63"/>
          <p:cNvSpPr txBox="1"/>
          <p:nvPr/>
        </p:nvSpPr>
        <p:spPr>
          <a:xfrm>
            <a:off x="805304" y="1524004"/>
            <a:ext cx="423514" cy="307777"/>
          </a:xfrm>
          <a:prstGeom prst="rect">
            <a:avLst/>
          </a:prstGeom>
          <a:noFill/>
        </p:spPr>
        <p:txBody>
          <a:bodyPr wrap="none" rtlCol="0">
            <a:spAutoFit/>
          </a:bodyPr>
          <a:lstStyle/>
          <a:p>
            <a:r>
              <a:rPr lang="en-US" sz="1400" b="1" dirty="0">
                <a:solidFill>
                  <a:srgbClr val="0000FF"/>
                </a:solidFill>
                <a:latin typeface="Arial" panose="020B0604020202020204" pitchFamily="34" charset="0"/>
              </a:rPr>
              <a:t>TB</a:t>
            </a:r>
          </a:p>
        </p:txBody>
      </p:sp>
      <p:sp>
        <p:nvSpPr>
          <p:cNvPr id="18" name="TextBox 17"/>
          <p:cNvSpPr txBox="1"/>
          <p:nvPr/>
        </p:nvSpPr>
        <p:spPr>
          <a:xfrm>
            <a:off x="796778" y="3346850"/>
            <a:ext cx="615618"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Lyme</a:t>
            </a:r>
          </a:p>
        </p:txBody>
      </p:sp>
      <p:cxnSp>
        <p:nvCxnSpPr>
          <p:cNvPr id="20" name="Straight Connector 19"/>
          <p:cNvCxnSpPr/>
          <p:nvPr/>
        </p:nvCxnSpPr>
        <p:spPr>
          <a:xfrm flipV="1">
            <a:off x="609600" y="2590800"/>
            <a:ext cx="0" cy="908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2891134"/>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34992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31944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3" y="3042050"/>
            <a:ext cx="1359026"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Toxoplasmosis</a:t>
            </a:r>
          </a:p>
        </p:txBody>
      </p:sp>
      <p:sp>
        <p:nvSpPr>
          <p:cNvPr id="30" name="TextBox 29"/>
          <p:cNvSpPr txBox="1"/>
          <p:nvPr/>
        </p:nvSpPr>
        <p:spPr>
          <a:xfrm>
            <a:off x="805307" y="2737250"/>
            <a:ext cx="554960" cy="307777"/>
          </a:xfrm>
          <a:prstGeom prst="rect">
            <a:avLst/>
          </a:prstGeom>
          <a:noFill/>
        </p:spPr>
        <p:txBody>
          <a:bodyPr wrap="none" rtlCol="0">
            <a:spAutoFit/>
          </a:bodyPr>
          <a:lstStyle/>
          <a:p>
            <a:r>
              <a:rPr lang="en-US" sz="1400" dirty="0">
                <a:solidFill>
                  <a:schemeClr val="bg1">
                    <a:lumMod val="75000"/>
                  </a:schemeClr>
                </a:solidFill>
                <a:latin typeface="Arial" panose="020B0604020202020204" pitchFamily="34" charset="0"/>
              </a:rPr>
              <a:t>VKH</a:t>
            </a:r>
          </a:p>
        </p:txBody>
      </p:sp>
      <p:sp>
        <p:nvSpPr>
          <p:cNvPr id="34" name="Right Brace 33"/>
          <p:cNvSpPr/>
          <p:nvPr/>
        </p:nvSpPr>
        <p:spPr>
          <a:xfrm>
            <a:off x="1492876" y="1532935"/>
            <a:ext cx="432033" cy="12043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35" name="TextBox 34"/>
          <p:cNvSpPr txBox="1"/>
          <p:nvPr/>
        </p:nvSpPr>
        <p:spPr>
          <a:xfrm>
            <a:off x="1944156" y="1871994"/>
            <a:ext cx="4106171" cy="523220"/>
          </a:xfrm>
          <a:prstGeom prst="rect">
            <a:avLst/>
          </a:prstGeom>
          <a:solidFill>
            <a:schemeClr val="accent1">
              <a:lumMod val="60000"/>
              <a:lumOff val="40000"/>
            </a:schemeClr>
          </a:solidFill>
        </p:spPr>
        <p:txBody>
          <a:bodyPr wrap="square" rtlCol="0">
            <a:spAutoFit/>
          </a:bodyPr>
          <a:lstStyle/>
          <a:p>
            <a:r>
              <a:rPr lang="en-US" sz="1400" dirty="0">
                <a:solidFill>
                  <a:srgbClr val="0000FF"/>
                </a:solidFill>
                <a:latin typeface="Arial" panose="020B0604020202020204" pitchFamily="34" charset="0"/>
              </a:rPr>
              <a:t>To anticipate: We will have more to say about each of </a:t>
            </a:r>
            <a:r>
              <a:rPr lang="en-US" sz="1400" i="1" dirty="0">
                <a:solidFill>
                  <a:srgbClr val="0000FF"/>
                </a:solidFill>
                <a:latin typeface="Arial" panose="020B0604020202020204" pitchFamily="34" charset="0"/>
              </a:rPr>
              <a:t>these</a:t>
            </a:r>
            <a:r>
              <a:rPr lang="en-US" sz="1400" dirty="0">
                <a:solidFill>
                  <a:srgbClr val="0000FF"/>
                </a:solidFill>
                <a:latin typeface="Arial" panose="020B0604020202020204" pitchFamily="34" charset="0"/>
              </a:rPr>
              <a:t> conditions in later sections as well</a:t>
            </a:r>
          </a:p>
        </p:txBody>
      </p:sp>
    </p:spTree>
    <p:extLst>
      <p:ext uri="{BB962C8B-B14F-4D97-AF65-F5344CB8AC3E}">
        <p14:creationId xmlns:p14="http://schemas.microsoft.com/office/powerpoint/2010/main" val="82327461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--Significantly elevated IOP</a:t>
            </a:r>
          </a:p>
          <a:p>
            <a:r>
              <a:rPr lang="en-US" sz="1400" dirty="0">
                <a:solidFill>
                  <a:srgbClr val="0000FF"/>
                </a:solidFill>
              </a:rPr>
              <a:t>--</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57690008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--Significantly elevated IOP</a:t>
            </a:r>
          </a:p>
          <a:p>
            <a:r>
              <a:rPr lang="en-US" sz="1400" dirty="0">
                <a:solidFill>
                  <a:srgbClr val="0000FF"/>
                </a:solidFill>
              </a:rPr>
              <a:t>--The presence of iris atrophy</a:t>
            </a:r>
          </a:p>
        </p:txBody>
      </p:sp>
      <p:sp>
        <p:nvSpPr>
          <p:cNvPr id="2" name="Rectangle 1"/>
          <p:cNvSpPr/>
          <p:nvPr/>
        </p:nvSpPr>
        <p:spPr>
          <a:xfrm>
            <a:off x="2438400" y="5791202"/>
            <a:ext cx="609600" cy="2551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 word</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1524273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rgbClr val="0000FF"/>
                </a:solidFill>
              </a:rPr>
              <a:t>Four aspects of the presentation provide clues that a uveitis is HSV/VZV. What are they?</a:t>
            </a:r>
          </a:p>
          <a:p>
            <a:r>
              <a:rPr lang="en-US" sz="1400" dirty="0">
                <a:solidFill>
                  <a:srgbClr val="0000FF"/>
                </a:solidFill>
              </a:rPr>
              <a:t>--A </a:t>
            </a:r>
            <a:r>
              <a:rPr lang="en-US" sz="1400" dirty="0" err="1">
                <a:solidFill>
                  <a:srgbClr val="0000FF"/>
                </a:solidFill>
              </a:rPr>
              <a:t>hx</a:t>
            </a:r>
            <a:r>
              <a:rPr lang="en-US" sz="1400" dirty="0">
                <a:solidFill>
                  <a:srgbClr val="0000FF"/>
                </a:solidFill>
              </a:rPr>
              <a:t> of dendritic </a:t>
            </a:r>
            <a:r>
              <a:rPr lang="en-US" sz="1400" dirty="0" err="1">
                <a:solidFill>
                  <a:srgbClr val="0000FF"/>
                </a:solidFill>
              </a:rPr>
              <a:t>epitheliopathy</a:t>
            </a:r>
            <a:r>
              <a:rPr lang="en-US" sz="1400" dirty="0">
                <a:solidFill>
                  <a:srgbClr val="0000FF"/>
                </a:solidFill>
              </a:rPr>
              <a:t> (HSV), or vesicular skin eruption (VZV)</a:t>
            </a:r>
          </a:p>
          <a:p>
            <a:r>
              <a:rPr lang="en-US" sz="1400" dirty="0">
                <a:solidFill>
                  <a:srgbClr val="0000FF"/>
                </a:solidFill>
              </a:rPr>
              <a:t>--The nature of the KPs</a:t>
            </a:r>
          </a:p>
          <a:p>
            <a:r>
              <a:rPr lang="en-US" sz="1400" dirty="0">
                <a:solidFill>
                  <a:srgbClr val="0000FF"/>
                </a:solidFill>
              </a:rPr>
              <a:t>--Significantly elevated IOP</a:t>
            </a:r>
          </a:p>
          <a:p>
            <a:r>
              <a:rPr lang="en-US" sz="1400" dirty="0">
                <a:solidFill>
                  <a:srgbClr val="0000FF"/>
                </a:solidFill>
              </a:rPr>
              <a:t>--The presence of iris atrophy</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114344686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FFC000"/>
                </a:solidFill>
              </a:rPr>
              <a:t>Sensory</a:t>
            </a:r>
          </a:p>
          <a:p>
            <a:endParaRPr lang="en-US" sz="1400" dirty="0">
              <a:solidFill>
                <a:srgbClr val="FFC000"/>
              </a:solidFill>
            </a:endParaRPr>
          </a:p>
          <a:p>
            <a:r>
              <a:rPr lang="en-US" sz="1400" i="1" dirty="0">
                <a:solidFill>
                  <a:srgbClr val="FFC000"/>
                </a:solidFill>
              </a:rPr>
              <a:t>Which division of the trigeminal nerve is sensory to the eye?</a:t>
            </a:r>
          </a:p>
          <a:p>
            <a:r>
              <a:rPr lang="en-US" sz="1400" dirty="0">
                <a:solidFill>
                  <a:srgbClr val="FFC000"/>
                </a:solidFill>
              </a:rPr>
              <a:t>The ophthalmic (V</a:t>
            </a:r>
            <a:r>
              <a:rPr lang="en-US" sz="1400" baseline="-25000" dirty="0">
                <a:solidFill>
                  <a:srgbClr val="FFC000"/>
                </a:solidFill>
              </a:rPr>
              <a:t>1</a:t>
            </a:r>
            <a:r>
              <a:rPr lang="en-US" sz="1400" dirty="0">
                <a:solidFill>
                  <a:srgbClr val="FFC000"/>
                </a:solidFill>
              </a:rPr>
              <a:t>)</a:t>
            </a:r>
          </a:p>
          <a:p>
            <a:endParaRPr lang="en-US" sz="1400" dirty="0">
              <a:solidFill>
                <a:srgbClr val="FFC000"/>
              </a:solidFill>
            </a:endParaRPr>
          </a:p>
          <a:p>
            <a:r>
              <a:rPr lang="en-US" sz="1400" i="1" dirty="0">
                <a:solidFill>
                  <a:srgbClr val="FFC000"/>
                </a:solidFill>
              </a:rPr>
              <a:t>What are the three branches of the ophthalmic nerve/division?</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frontal and lacrimal nerves</a:t>
            </a:r>
          </a:p>
          <a:p>
            <a:endParaRPr lang="en-US" sz="1400" dirty="0">
              <a:solidFill>
                <a:srgbClr val="FFC000"/>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14783757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FFC000"/>
                </a:solidFill>
              </a:rPr>
              <a:t>Which division of the trigeminal nerve is sensory to the eye?</a:t>
            </a:r>
          </a:p>
          <a:p>
            <a:r>
              <a:rPr lang="en-US" sz="1400" dirty="0">
                <a:solidFill>
                  <a:srgbClr val="FFC000"/>
                </a:solidFill>
              </a:rPr>
              <a:t>The ophthalmic (V</a:t>
            </a:r>
            <a:r>
              <a:rPr lang="en-US" sz="1400" baseline="-25000" dirty="0">
                <a:solidFill>
                  <a:srgbClr val="FFC000"/>
                </a:solidFill>
              </a:rPr>
              <a:t>1</a:t>
            </a:r>
            <a:r>
              <a:rPr lang="en-US" sz="1400" dirty="0">
                <a:solidFill>
                  <a:srgbClr val="FFC000"/>
                </a:solidFill>
              </a:rPr>
              <a:t>)</a:t>
            </a:r>
          </a:p>
          <a:p>
            <a:endParaRPr lang="en-US" sz="1400" dirty="0">
              <a:solidFill>
                <a:srgbClr val="FFC000"/>
              </a:solidFill>
            </a:endParaRPr>
          </a:p>
          <a:p>
            <a:r>
              <a:rPr lang="en-US" sz="1400" i="1" dirty="0">
                <a:solidFill>
                  <a:srgbClr val="FFC000"/>
                </a:solidFill>
              </a:rPr>
              <a:t>What are the three branches of the ophthalmic nerve/division?</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frontal and lacrimal nerves</a:t>
            </a:r>
          </a:p>
          <a:p>
            <a:endParaRPr lang="en-US" sz="1400" dirty="0">
              <a:solidFill>
                <a:srgbClr val="FFC000"/>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169899511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FFC000"/>
                </a:solidFill>
              </a:rPr>
              <a:t>The ophthalmic (V</a:t>
            </a:r>
            <a:r>
              <a:rPr lang="en-US" sz="1400" baseline="-25000" dirty="0">
                <a:solidFill>
                  <a:srgbClr val="FFC000"/>
                </a:solidFill>
              </a:rPr>
              <a:t>1</a:t>
            </a:r>
            <a:r>
              <a:rPr lang="en-US" sz="1400" dirty="0">
                <a:solidFill>
                  <a:srgbClr val="FFC000"/>
                </a:solidFill>
              </a:rPr>
              <a:t>)</a:t>
            </a:r>
          </a:p>
          <a:p>
            <a:endParaRPr lang="en-US" sz="1400" dirty="0">
              <a:solidFill>
                <a:srgbClr val="FFC000"/>
              </a:solidFill>
            </a:endParaRPr>
          </a:p>
          <a:p>
            <a:r>
              <a:rPr lang="en-US" sz="1400" i="1" dirty="0">
                <a:solidFill>
                  <a:srgbClr val="FFC000"/>
                </a:solidFill>
              </a:rPr>
              <a:t>What are the three branches of the ophthalmic nerve/division?</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frontal and lacrimal nerves</a:t>
            </a:r>
          </a:p>
          <a:p>
            <a:endParaRPr lang="en-US" sz="1400" dirty="0">
              <a:solidFill>
                <a:srgbClr val="FFC000"/>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401628475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FFC000"/>
                </a:solidFill>
              </a:rPr>
              <a:t>What are the three branches of the ophthalmic nerve/division?</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frontal and lacrimal nerves</a:t>
            </a:r>
          </a:p>
          <a:p>
            <a:endParaRPr lang="en-US" sz="1400" dirty="0">
              <a:solidFill>
                <a:srgbClr val="FFC000"/>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178517020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frontal and lacrimal nerves</a:t>
            </a:r>
          </a:p>
          <a:p>
            <a:endParaRPr lang="en-US" sz="1400" dirty="0">
              <a:solidFill>
                <a:srgbClr val="FFC000"/>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357336987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16118260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rgbClr val="0000FF"/>
                </a:solidFill>
              </a:rPr>
              <a:t>The </a:t>
            </a:r>
            <a:r>
              <a:rPr lang="en-US" sz="1400" b="1" dirty="0" err="1">
                <a:solidFill>
                  <a:srgbClr val="0000FF"/>
                </a:solidFill>
              </a:rPr>
              <a:t>nasociliary</a:t>
            </a:r>
            <a:r>
              <a:rPr lang="en-US" sz="1400" dirty="0">
                <a:solidFill>
                  <a:srgbClr val="0000FF"/>
                </a:solidFill>
              </a:rPr>
              <a:t>, </a:t>
            </a:r>
            <a:r>
              <a:rPr lang="en-US" sz="1400" b="1" dirty="0">
                <a:solidFill>
                  <a:srgbClr val="0000FF"/>
                </a:solidFill>
              </a:rPr>
              <a:t>frontal</a:t>
            </a:r>
            <a:r>
              <a:rPr lang="en-US" sz="1400" dirty="0">
                <a:solidFill>
                  <a:srgbClr val="0000FF"/>
                </a:solidFill>
              </a:rPr>
              <a:t> and </a:t>
            </a:r>
            <a:r>
              <a:rPr lang="en-US" sz="1400" b="1" dirty="0">
                <a:solidFill>
                  <a:srgbClr val="0000FF"/>
                </a:solidFill>
              </a:rPr>
              <a:t>lacrimal</a:t>
            </a:r>
            <a:r>
              <a:rPr lang="en-US" sz="1400" dirty="0">
                <a:solidFill>
                  <a:srgbClr val="0000FF"/>
                </a:solidFill>
              </a:rPr>
              <a:t> nerves</a:t>
            </a:r>
          </a:p>
          <a:p>
            <a:endParaRPr lang="en-US" sz="1400" dirty="0">
              <a:solidFill>
                <a:srgbClr val="0000FF"/>
              </a:solidFill>
            </a:endParaRPr>
          </a:p>
          <a:p>
            <a:r>
              <a:rPr lang="en-US" sz="1400" i="1" dirty="0">
                <a:solidFill>
                  <a:srgbClr val="FFC000"/>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49" name="TextBox 48"/>
          <p:cNvSpPr txBox="1"/>
          <p:nvPr/>
        </p:nvSpPr>
        <p:spPr>
          <a:xfrm>
            <a:off x="2289014" y="2203105"/>
            <a:ext cx="4052713" cy="1384995"/>
          </a:xfrm>
          <a:prstGeom prst="rect">
            <a:avLst/>
          </a:prstGeom>
          <a:solidFill>
            <a:srgbClr val="CCFFCC"/>
          </a:solidFill>
        </p:spPr>
        <p:txBody>
          <a:bodyPr wrap="none" rtlCol="0">
            <a:spAutoFit/>
          </a:bodyPr>
          <a:lstStyle/>
          <a:p>
            <a:r>
              <a:rPr lang="en-US" dirty="0">
                <a:solidFill>
                  <a:srgbClr val="0000FF"/>
                </a:solidFill>
              </a:rPr>
              <a:t>Ophthalmic division branches: </a:t>
            </a:r>
            <a:r>
              <a:rPr lang="en-US" sz="2400" b="1" i="1" dirty="0">
                <a:solidFill>
                  <a:srgbClr val="0000FF"/>
                </a:solidFill>
              </a:rPr>
              <a:t>NFL</a:t>
            </a:r>
            <a:r>
              <a:rPr lang="en-US" dirty="0">
                <a:solidFill>
                  <a:srgbClr val="0000FF"/>
                </a:solidFill>
              </a:rPr>
              <a:t>: </a:t>
            </a:r>
          </a:p>
          <a:p>
            <a:r>
              <a:rPr lang="en-US" sz="2000" b="1" i="1" dirty="0" err="1">
                <a:solidFill>
                  <a:srgbClr val="0000FF"/>
                </a:solidFill>
              </a:rPr>
              <a:t>N</a:t>
            </a:r>
            <a:r>
              <a:rPr lang="en-US" sz="1400" b="1" i="1" dirty="0" err="1">
                <a:solidFill>
                  <a:srgbClr val="0000FF"/>
                </a:solidFill>
              </a:rPr>
              <a:t>asociliary</a:t>
            </a:r>
            <a:endParaRPr lang="en-US" sz="2000" b="1" i="1" dirty="0">
              <a:solidFill>
                <a:srgbClr val="0000FF"/>
              </a:solidFill>
            </a:endParaRPr>
          </a:p>
          <a:p>
            <a:r>
              <a:rPr lang="en-US" sz="2000" b="1" i="1" dirty="0">
                <a:solidFill>
                  <a:srgbClr val="0000FF"/>
                </a:solidFill>
              </a:rPr>
              <a:t>F</a:t>
            </a:r>
            <a:r>
              <a:rPr lang="en-US" sz="1400" b="1" i="1" dirty="0">
                <a:solidFill>
                  <a:srgbClr val="0000FF"/>
                </a:solidFill>
              </a:rPr>
              <a:t>rontal</a:t>
            </a:r>
            <a:endParaRPr lang="en-US" sz="2000" b="1" i="1" dirty="0">
              <a:solidFill>
                <a:srgbClr val="0000FF"/>
              </a:solidFill>
            </a:endParaRPr>
          </a:p>
          <a:p>
            <a:r>
              <a:rPr lang="en-US" sz="2000" b="1" i="1" dirty="0">
                <a:solidFill>
                  <a:srgbClr val="0000FF"/>
                </a:solidFill>
              </a:rPr>
              <a:t>L</a:t>
            </a:r>
            <a:r>
              <a:rPr lang="en-US" sz="1400" b="1" i="1" dirty="0">
                <a:solidFill>
                  <a:srgbClr val="0000FF"/>
                </a:solidFill>
              </a:rPr>
              <a:t>acrimal</a:t>
            </a:r>
            <a:endParaRPr lang="en-US" sz="2000" b="1" i="1" dirty="0">
              <a:solidFill>
                <a:srgbClr val="0000FF"/>
              </a:solidFill>
            </a:endParaRPr>
          </a:p>
        </p:txBody>
      </p:sp>
      <p:sp>
        <p:nvSpPr>
          <p:cNvPr id="55" name="TextBox 54"/>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410875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19600" y="1947446"/>
            <a:ext cx="685800" cy="400110"/>
          </a:xfrm>
          <a:prstGeom prst="rect">
            <a:avLst/>
          </a:prstGeom>
          <a:noFill/>
          <a:ln>
            <a:noFill/>
          </a:ln>
        </p:spPr>
        <p:txBody>
          <a:bodyPr wrap="square" rtlCol="0">
            <a:spAutoFit/>
          </a:bodyPr>
          <a:lstStyle/>
          <a:p>
            <a:pPr algn="ctr"/>
            <a:r>
              <a:rPr lang="en-US" sz="2000" b="1" i="1" dirty="0">
                <a:solidFill>
                  <a:srgbClr val="0000FF"/>
                </a:solidFill>
              </a:rPr>
              <a:t>?</a:t>
            </a:r>
          </a:p>
        </p:txBody>
      </p:sp>
      <p:sp>
        <p:nvSpPr>
          <p:cNvPr id="10" name="TextBox 9"/>
          <p:cNvSpPr txBox="1"/>
          <p:nvPr/>
        </p:nvSpPr>
        <p:spPr>
          <a:xfrm>
            <a:off x="6491025" y="1947446"/>
            <a:ext cx="1281377" cy="400110"/>
          </a:xfrm>
          <a:prstGeom prst="rect">
            <a:avLst/>
          </a:prstGeom>
          <a:noFill/>
          <a:ln>
            <a:noFill/>
          </a:ln>
        </p:spPr>
        <p:txBody>
          <a:bodyPr wrap="square" rtlCol="0">
            <a:spAutoFit/>
          </a:bodyPr>
          <a:lstStyle/>
          <a:p>
            <a:pPr algn="ctr"/>
            <a:r>
              <a:rPr lang="en-US" sz="2000" b="1" i="1" dirty="0">
                <a:solidFill>
                  <a:srgbClr val="0000FF"/>
                </a:solidFill>
              </a:rPr>
              <a:t>?</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28" name="TextBox 27"/>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29" name="Straight Connector 28"/>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35" name="TextBox 34"/>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22" name="TextBox 21"/>
          <p:cNvSpPr txBox="1"/>
          <p:nvPr/>
        </p:nvSpPr>
        <p:spPr>
          <a:xfrm>
            <a:off x="5534859" y="1676402"/>
            <a:ext cx="865943" cy="400110"/>
          </a:xfrm>
          <a:prstGeom prst="rect">
            <a:avLst/>
          </a:prstGeom>
          <a:noFill/>
        </p:spPr>
        <p:txBody>
          <a:bodyPr wrap="none" rtlCol="0">
            <a:spAutoFit/>
          </a:bodyPr>
          <a:lstStyle/>
          <a:p>
            <a:pPr algn="ctr">
              <a:lnSpc>
                <a:spcPts val="1200"/>
              </a:lnSpc>
            </a:pPr>
            <a:r>
              <a:rPr lang="en-US" sz="1200" i="1" dirty="0"/>
              <a:t>Key</a:t>
            </a:r>
          </a:p>
          <a:p>
            <a:pPr algn="ctr">
              <a:lnSpc>
                <a:spcPts val="1200"/>
              </a:lnSpc>
            </a:pPr>
            <a:r>
              <a:rPr lang="en-US" sz="1200" i="1" dirty="0"/>
              <a:t>distinction</a:t>
            </a:r>
          </a:p>
        </p:txBody>
      </p:sp>
    </p:spTree>
    <p:extLst>
      <p:ext uri="{BB962C8B-B14F-4D97-AF65-F5344CB8AC3E}">
        <p14:creationId xmlns:p14="http://schemas.microsoft.com/office/powerpoint/2010/main" val="157462834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4648"/>
          <a:stretch/>
        </p:blipFill>
        <p:spPr>
          <a:xfrm>
            <a:off x="488950" y="939150"/>
            <a:ext cx="8166100" cy="4430780"/>
          </a:xfrm>
          <a:prstGeom prst="rect">
            <a:avLst/>
          </a:prstGeom>
        </p:spPr>
      </p:pic>
      <p:sp>
        <p:nvSpPr>
          <p:cNvPr id="3" name="TextBox 2">
            <a:extLst>
              <a:ext uri="{FF2B5EF4-FFF2-40B4-BE49-F238E27FC236}">
                <a16:creationId xmlns:a16="http://schemas.microsoft.com/office/drawing/2014/main" id="{6CC524BA-B7AD-4768-895B-39A41D5BD653}"/>
              </a:ext>
            </a:extLst>
          </p:cNvPr>
          <p:cNvSpPr txBox="1"/>
          <p:nvPr/>
        </p:nvSpPr>
        <p:spPr>
          <a:xfrm>
            <a:off x="2152106" y="6135757"/>
            <a:ext cx="4839787" cy="369332"/>
          </a:xfrm>
          <a:prstGeom prst="rect">
            <a:avLst/>
          </a:prstGeom>
          <a:noFill/>
        </p:spPr>
        <p:txBody>
          <a:bodyPr wrap="none" rtlCol="0">
            <a:spAutoFit/>
          </a:bodyPr>
          <a:lstStyle/>
          <a:p>
            <a:pPr algn="ctr"/>
            <a:r>
              <a:rPr lang="en-US" dirty="0"/>
              <a:t>Ophthalmic nerve (V</a:t>
            </a:r>
            <a:r>
              <a:rPr lang="en-US" baseline="-25000" dirty="0"/>
              <a:t>1</a:t>
            </a:r>
            <a:r>
              <a:rPr lang="en-US" dirty="0"/>
              <a:t>) and its three branches</a:t>
            </a:r>
          </a:p>
        </p:txBody>
      </p:sp>
    </p:spTree>
    <p:extLst>
      <p:ext uri="{BB962C8B-B14F-4D97-AF65-F5344CB8AC3E}">
        <p14:creationId xmlns:p14="http://schemas.microsoft.com/office/powerpoint/2010/main" val="183778501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FFC000"/>
                </a:solidFill>
              </a:rPr>
              <a:t>The </a:t>
            </a:r>
            <a:r>
              <a:rPr lang="en-US" sz="1400" dirty="0" err="1">
                <a:solidFill>
                  <a:srgbClr val="FFC000"/>
                </a:solidFill>
              </a:rPr>
              <a:t>nasociliary</a:t>
            </a:r>
            <a:r>
              <a:rPr lang="en-US" sz="1400" dirty="0">
                <a:solidFill>
                  <a:srgbClr val="FFC000"/>
                </a:solidFill>
              </a:rPr>
              <a:t> nerve</a:t>
            </a:r>
          </a:p>
          <a:p>
            <a:endParaRPr lang="en-US" sz="1400" dirty="0">
              <a:solidFill>
                <a:srgbClr val="FFC000"/>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261251645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FFC000"/>
                </a:solidFill>
              </a:rPr>
              <a:t>Which branch of the </a:t>
            </a:r>
            <a:r>
              <a:rPr lang="en-US" sz="1400" i="1" dirty="0" err="1">
                <a:solidFill>
                  <a:srgbClr val="FFC000"/>
                </a:solidFill>
              </a:rPr>
              <a:t>nasociliary</a:t>
            </a:r>
            <a:r>
              <a:rPr lang="en-US" sz="1400" i="1" dirty="0">
                <a:solidFill>
                  <a:srgbClr val="FFC000"/>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273202908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0000FF"/>
                </a:solidFill>
              </a:rPr>
              <a:t>Which branch of the </a:t>
            </a:r>
            <a:r>
              <a:rPr lang="en-US" sz="1400" i="1" dirty="0" err="1">
                <a:solidFill>
                  <a:srgbClr val="0000FF"/>
                </a:solidFill>
              </a:rPr>
              <a:t>nasociliary</a:t>
            </a:r>
            <a:r>
              <a:rPr lang="en-US" sz="1400" i="1" dirty="0">
                <a:solidFill>
                  <a:srgbClr val="0000FF"/>
                </a:solidFill>
              </a:rPr>
              <a:t> is sensory to the eye?</a:t>
            </a:r>
          </a:p>
          <a:p>
            <a:r>
              <a:rPr lang="en-US" sz="1400" dirty="0">
                <a:solidFill>
                  <a:srgbClr val="FFC000"/>
                </a:solidFill>
              </a:rPr>
              <a:t>The long ciliary nerve</a:t>
            </a:r>
          </a:p>
          <a:p>
            <a:endParaRPr lang="en-US" sz="1400" dirty="0">
              <a:solidFill>
                <a:srgbClr val="FFC000"/>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231186908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0000FF"/>
                </a:solidFill>
              </a:rPr>
              <a:t>Which branch of the </a:t>
            </a:r>
            <a:r>
              <a:rPr lang="en-US" sz="1400" i="1" dirty="0" err="1">
                <a:solidFill>
                  <a:srgbClr val="0000FF"/>
                </a:solidFill>
              </a:rPr>
              <a:t>nasociliary</a:t>
            </a:r>
            <a:r>
              <a:rPr lang="en-US" sz="1400" i="1" dirty="0">
                <a:solidFill>
                  <a:srgbClr val="0000FF"/>
                </a:solidFill>
              </a:rPr>
              <a:t> is sensory to the eye?</a:t>
            </a:r>
          </a:p>
          <a:p>
            <a:r>
              <a:rPr lang="en-US" sz="1400" dirty="0">
                <a:solidFill>
                  <a:srgbClr val="0000FF"/>
                </a:solidFill>
              </a:rPr>
              <a:t>The  long  ciliary nerve</a:t>
            </a:r>
          </a:p>
          <a:p>
            <a:endParaRPr lang="en-US" sz="1400" dirty="0">
              <a:solidFill>
                <a:srgbClr val="0000FF"/>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 name="Rectangle 2">
            <a:extLst>
              <a:ext uri="{FF2B5EF4-FFF2-40B4-BE49-F238E27FC236}">
                <a16:creationId xmlns:a16="http://schemas.microsoft.com/office/drawing/2014/main" id="{2E6FAD7F-0E9C-4B1D-861E-2F19A9D70C22}"/>
              </a:ext>
            </a:extLst>
          </p:cNvPr>
          <p:cNvSpPr/>
          <p:nvPr/>
        </p:nvSpPr>
        <p:spPr>
          <a:xfrm>
            <a:off x="970722" y="3048000"/>
            <a:ext cx="443638" cy="286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002060"/>
                </a:solidFill>
              </a:rPr>
              <a:t>long v short</a:t>
            </a:r>
          </a:p>
        </p:txBody>
      </p:sp>
    </p:spTree>
    <p:extLst>
      <p:ext uri="{BB962C8B-B14F-4D97-AF65-F5344CB8AC3E}">
        <p14:creationId xmlns:p14="http://schemas.microsoft.com/office/powerpoint/2010/main" val="19903858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0000FF"/>
                </a:solidFill>
              </a:rPr>
              <a:t>Which branch of the </a:t>
            </a:r>
            <a:r>
              <a:rPr lang="en-US" sz="1400" i="1" dirty="0" err="1">
                <a:solidFill>
                  <a:srgbClr val="0000FF"/>
                </a:solidFill>
              </a:rPr>
              <a:t>nasociliary</a:t>
            </a:r>
            <a:r>
              <a:rPr lang="en-US" sz="1400" i="1" dirty="0">
                <a:solidFill>
                  <a:srgbClr val="0000FF"/>
                </a:solidFill>
              </a:rPr>
              <a:t> is sensory to the eye?</a:t>
            </a:r>
          </a:p>
          <a:p>
            <a:r>
              <a:rPr lang="en-US" sz="1400" dirty="0">
                <a:solidFill>
                  <a:srgbClr val="0000FF"/>
                </a:solidFill>
              </a:rPr>
              <a:t>The  long  ciliary nerve</a:t>
            </a:r>
          </a:p>
          <a:p>
            <a:endParaRPr lang="en-US" sz="1400" dirty="0">
              <a:solidFill>
                <a:srgbClr val="0000FF"/>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64570795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chemeClr val="bg1">
                  <a:lumMod val="50000"/>
                </a:schemeClr>
              </a:solidFill>
            </a:endParaRPr>
          </a:p>
          <a:p>
            <a:r>
              <a:rPr lang="en-US" sz="1400" i="1" dirty="0">
                <a:solidFill>
                  <a:schemeClr val="bg1">
                    <a:lumMod val="50000"/>
                  </a:schemeClr>
                </a:solidFill>
              </a:rPr>
              <a:t>Which branch of the </a:t>
            </a:r>
            <a:r>
              <a:rPr lang="en-US" sz="1400" i="1" dirty="0" err="1">
                <a:solidFill>
                  <a:schemeClr val="bg1">
                    <a:lumMod val="50000"/>
                  </a:schemeClr>
                </a:solidFill>
              </a:rPr>
              <a:t>nasociliary</a:t>
            </a:r>
            <a:r>
              <a:rPr lang="en-US" sz="1400" i="1" dirty="0">
                <a:solidFill>
                  <a:schemeClr val="bg1">
                    <a:lumMod val="50000"/>
                  </a:schemeClr>
                </a:solidFill>
              </a:rPr>
              <a:t> is sensory to the eye?</a:t>
            </a:r>
          </a:p>
          <a:p>
            <a:r>
              <a:rPr lang="en-US" sz="1400" dirty="0">
                <a:solidFill>
                  <a:srgbClr val="0000FF"/>
                </a:solidFill>
              </a:rPr>
              <a:t>The  </a:t>
            </a:r>
            <a:r>
              <a:rPr lang="en-US" sz="1400" b="1" dirty="0">
                <a:solidFill>
                  <a:srgbClr val="0000FF"/>
                </a:solidFill>
              </a:rPr>
              <a:t>long </a:t>
            </a:r>
            <a:r>
              <a:rPr lang="en-US" sz="1400" dirty="0">
                <a:solidFill>
                  <a:srgbClr val="0000FF"/>
                </a:solidFill>
              </a:rPr>
              <a:t> ciliary nerve</a:t>
            </a:r>
          </a:p>
          <a:p>
            <a:endParaRPr lang="en-US" sz="1400" dirty="0">
              <a:solidFill>
                <a:srgbClr val="0000FF"/>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56" name="TextBox 55">
            <a:extLst>
              <a:ext uri="{FF2B5EF4-FFF2-40B4-BE49-F238E27FC236}">
                <a16:creationId xmlns:a16="http://schemas.microsoft.com/office/drawing/2014/main" id="{1927E57D-F60B-4173-B6B5-DE3C6BAB1DB7}"/>
              </a:ext>
            </a:extLst>
          </p:cNvPr>
          <p:cNvSpPr txBox="1"/>
          <p:nvPr/>
        </p:nvSpPr>
        <p:spPr>
          <a:xfrm>
            <a:off x="533401" y="3375249"/>
            <a:ext cx="6954075" cy="738664"/>
          </a:xfrm>
          <a:prstGeom prst="rect">
            <a:avLst/>
          </a:prstGeom>
          <a:solidFill>
            <a:srgbClr val="FF99FF"/>
          </a:solidFill>
        </p:spPr>
        <p:txBody>
          <a:bodyPr wrap="square" rtlCol="0">
            <a:spAutoFit/>
          </a:bodyPr>
          <a:lstStyle/>
          <a:p>
            <a:r>
              <a:rPr lang="en-US" sz="1400" i="1" dirty="0">
                <a:solidFill>
                  <a:srgbClr val="0000FF"/>
                </a:solidFill>
              </a:rPr>
              <a:t>The fact that there is a </a:t>
            </a:r>
            <a:r>
              <a:rPr lang="en-US" sz="1400" b="1" dirty="0">
                <a:solidFill>
                  <a:srgbClr val="0000FF"/>
                </a:solidFill>
              </a:rPr>
              <a:t>long</a:t>
            </a:r>
            <a:r>
              <a:rPr lang="en-US" sz="1400" i="1" dirty="0">
                <a:solidFill>
                  <a:srgbClr val="0000FF"/>
                </a:solidFill>
              </a:rPr>
              <a:t> ciliary nerve implies that there is/are </a:t>
            </a:r>
            <a:r>
              <a:rPr lang="en-US" sz="1400" b="1" dirty="0">
                <a:solidFill>
                  <a:srgbClr val="0000FF"/>
                </a:solidFill>
              </a:rPr>
              <a:t>short</a:t>
            </a:r>
            <a:r>
              <a:rPr lang="en-US" sz="1400" i="1" dirty="0">
                <a:solidFill>
                  <a:srgbClr val="0000FF"/>
                </a:solidFill>
              </a:rPr>
              <a:t> ciliary nerves. What do the short ciliary nerves carry</a:t>
            </a:r>
            <a:r>
              <a:rPr lang="en-US" sz="1400" dirty="0">
                <a:solidFill>
                  <a:srgbClr val="0000FF"/>
                </a:solidFill>
              </a:rPr>
              <a:t>?</a:t>
            </a:r>
            <a:endParaRPr lang="en-US" sz="1400" dirty="0">
              <a:solidFill>
                <a:srgbClr val="FF99FF"/>
              </a:solidFill>
            </a:endParaRPr>
          </a:p>
          <a:p>
            <a:r>
              <a:rPr lang="en-US" sz="1400" dirty="0">
                <a:solidFill>
                  <a:srgbClr val="FF99FF"/>
                </a:solidFill>
              </a:rPr>
              <a:t>Postganglionic sympathetic and parasympathetic fibers</a:t>
            </a:r>
          </a:p>
        </p:txBody>
      </p:sp>
      <p:sp>
        <p:nvSpPr>
          <p:cNvPr id="3" name="Oval 2">
            <a:extLst>
              <a:ext uri="{FF2B5EF4-FFF2-40B4-BE49-F238E27FC236}">
                <a16:creationId xmlns:a16="http://schemas.microsoft.com/office/drawing/2014/main" id="{E50E87AE-A66D-4B01-892A-B7F56E05BE01}"/>
              </a:ext>
            </a:extLst>
          </p:cNvPr>
          <p:cNvSpPr/>
          <p:nvPr/>
        </p:nvSpPr>
        <p:spPr>
          <a:xfrm>
            <a:off x="506610" y="2875722"/>
            <a:ext cx="2066875" cy="5400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83568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chemeClr val="bg1">
                  <a:lumMod val="50000"/>
                </a:schemeClr>
              </a:solidFill>
            </a:endParaRPr>
          </a:p>
          <a:p>
            <a:r>
              <a:rPr lang="en-US" sz="1400" i="1" dirty="0">
                <a:solidFill>
                  <a:schemeClr val="bg1">
                    <a:lumMod val="50000"/>
                  </a:schemeClr>
                </a:solidFill>
              </a:rPr>
              <a:t>Which branch of the </a:t>
            </a:r>
            <a:r>
              <a:rPr lang="en-US" sz="1400" i="1" dirty="0" err="1">
                <a:solidFill>
                  <a:schemeClr val="bg1">
                    <a:lumMod val="50000"/>
                  </a:schemeClr>
                </a:solidFill>
              </a:rPr>
              <a:t>nasociliary</a:t>
            </a:r>
            <a:r>
              <a:rPr lang="en-US" sz="1400" i="1" dirty="0">
                <a:solidFill>
                  <a:schemeClr val="bg1">
                    <a:lumMod val="50000"/>
                  </a:schemeClr>
                </a:solidFill>
              </a:rPr>
              <a:t> is sensory to the eye?</a:t>
            </a:r>
          </a:p>
          <a:p>
            <a:r>
              <a:rPr lang="en-US" sz="1400" dirty="0">
                <a:solidFill>
                  <a:srgbClr val="0000FF"/>
                </a:solidFill>
              </a:rPr>
              <a:t>The  </a:t>
            </a:r>
            <a:r>
              <a:rPr lang="en-US" sz="1400" b="1" dirty="0">
                <a:solidFill>
                  <a:srgbClr val="0000FF"/>
                </a:solidFill>
              </a:rPr>
              <a:t>long </a:t>
            </a:r>
            <a:r>
              <a:rPr lang="en-US" sz="1400" dirty="0">
                <a:solidFill>
                  <a:srgbClr val="0000FF"/>
                </a:solidFill>
              </a:rPr>
              <a:t> ciliary nerve</a:t>
            </a:r>
          </a:p>
          <a:p>
            <a:endParaRPr lang="en-US" sz="1400" dirty="0">
              <a:solidFill>
                <a:srgbClr val="0000FF"/>
              </a:solidFill>
            </a:endParaRPr>
          </a:p>
          <a:p>
            <a:r>
              <a:rPr lang="en-US" sz="1400" i="1" dirty="0">
                <a:solidFill>
                  <a:srgbClr val="FFC000"/>
                </a:solidFill>
              </a:rPr>
              <a:t>What structures are innervated by the remaining branches of the </a:t>
            </a:r>
            <a:r>
              <a:rPr lang="en-US" sz="1400" i="1" dirty="0" err="1">
                <a:solidFill>
                  <a:srgbClr val="FFC000"/>
                </a:solidFill>
              </a:rPr>
              <a:t>nasociliary</a:t>
            </a:r>
            <a:r>
              <a:rPr lang="en-US" sz="1400" i="1" dirty="0">
                <a:solidFill>
                  <a:srgbClr val="FFC000"/>
                </a:solidFill>
              </a:rPr>
              <a:t> nerve?</a:t>
            </a:r>
          </a:p>
          <a:p>
            <a:r>
              <a:rPr lang="en-US" sz="1400" dirty="0">
                <a:solidFill>
                  <a:srgbClr val="FFC000"/>
                </a:solidFill>
              </a:rPr>
              <a:t>The ethmoid sinuses, and the skin of the nose</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33401" y="3375249"/>
            <a:ext cx="6954075" cy="738664"/>
          </a:xfrm>
          <a:prstGeom prst="rect">
            <a:avLst/>
          </a:prstGeom>
          <a:solidFill>
            <a:srgbClr val="FF99FF"/>
          </a:solidFill>
        </p:spPr>
        <p:txBody>
          <a:bodyPr wrap="square" rtlCol="0">
            <a:spAutoFit/>
          </a:bodyPr>
          <a:lstStyle/>
          <a:p>
            <a:r>
              <a:rPr lang="en-US" sz="1400" i="1" dirty="0">
                <a:solidFill>
                  <a:srgbClr val="0000FF"/>
                </a:solidFill>
              </a:rPr>
              <a:t>The fact that there is a </a:t>
            </a:r>
            <a:r>
              <a:rPr lang="en-US" sz="1400" b="1" dirty="0">
                <a:solidFill>
                  <a:srgbClr val="0000FF"/>
                </a:solidFill>
              </a:rPr>
              <a:t>long</a:t>
            </a:r>
            <a:r>
              <a:rPr lang="en-US" sz="1400" i="1" dirty="0">
                <a:solidFill>
                  <a:srgbClr val="0000FF"/>
                </a:solidFill>
              </a:rPr>
              <a:t> ciliary nerve implies that there is/are </a:t>
            </a:r>
            <a:r>
              <a:rPr lang="en-US" sz="1400" b="1" dirty="0">
                <a:solidFill>
                  <a:srgbClr val="0000FF"/>
                </a:solidFill>
              </a:rPr>
              <a:t>short</a:t>
            </a:r>
            <a:r>
              <a:rPr lang="en-US" sz="1400" i="1" dirty="0">
                <a:solidFill>
                  <a:srgbClr val="0000FF"/>
                </a:solidFill>
              </a:rPr>
              <a:t> ciliary nerves. What do the short ciliary nerves carry</a:t>
            </a:r>
            <a:r>
              <a:rPr lang="en-US" sz="1400" dirty="0">
                <a:solidFill>
                  <a:srgbClr val="0000FF"/>
                </a:solidFill>
              </a:rPr>
              <a:t>?</a:t>
            </a:r>
          </a:p>
          <a:p>
            <a:r>
              <a:rPr lang="en-US" sz="1400" dirty="0">
                <a:solidFill>
                  <a:srgbClr val="0000FF"/>
                </a:solidFill>
              </a:rPr>
              <a:t>Postganglionic sympathetic and parasympathetic fibers</a:t>
            </a:r>
            <a:endParaRPr lang="en-US" sz="1400" dirty="0">
              <a:solidFill>
                <a:srgbClr val="FF99FF"/>
              </a:solidFill>
            </a:endParaRPr>
          </a:p>
        </p:txBody>
      </p:sp>
      <p:sp>
        <p:nvSpPr>
          <p:cNvPr id="55" name="TextBox 54"/>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57" name="Oval 56">
            <a:extLst>
              <a:ext uri="{FF2B5EF4-FFF2-40B4-BE49-F238E27FC236}">
                <a16:creationId xmlns:a16="http://schemas.microsoft.com/office/drawing/2014/main" id="{6A86B7B3-8931-48C1-B5B1-311CB083967D}"/>
              </a:ext>
            </a:extLst>
          </p:cNvPr>
          <p:cNvSpPr/>
          <p:nvPr/>
        </p:nvSpPr>
        <p:spPr>
          <a:xfrm>
            <a:off x="506610" y="2875722"/>
            <a:ext cx="2066875" cy="5400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44114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0000FF"/>
                </a:solidFill>
              </a:rPr>
              <a:t>Which branch of the </a:t>
            </a:r>
            <a:r>
              <a:rPr lang="en-US" sz="1400" i="1" dirty="0" err="1">
                <a:solidFill>
                  <a:srgbClr val="0000FF"/>
                </a:solidFill>
              </a:rPr>
              <a:t>nasociliary</a:t>
            </a:r>
            <a:r>
              <a:rPr lang="en-US" sz="1400" i="1" dirty="0">
                <a:solidFill>
                  <a:srgbClr val="0000FF"/>
                </a:solidFill>
              </a:rPr>
              <a:t> is sensory to the eye?</a:t>
            </a:r>
          </a:p>
          <a:p>
            <a:r>
              <a:rPr lang="en-US" sz="1400" dirty="0">
                <a:solidFill>
                  <a:srgbClr val="0000FF"/>
                </a:solidFill>
              </a:rPr>
              <a:t>The  long  ciliary nerve</a:t>
            </a:r>
          </a:p>
          <a:p>
            <a:endParaRPr lang="en-US" sz="1400" dirty="0">
              <a:solidFill>
                <a:srgbClr val="0000FF"/>
              </a:solidFill>
            </a:endParaRPr>
          </a:p>
          <a:p>
            <a:r>
              <a:rPr lang="en-US" sz="1400" i="1" dirty="0">
                <a:solidFill>
                  <a:srgbClr val="0000FF"/>
                </a:solidFill>
              </a:rPr>
              <a:t>What structures are innervated by the remaining branches of the </a:t>
            </a:r>
            <a:r>
              <a:rPr lang="en-US" sz="1400" i="1" dirty="0" err="1">
                <a:solidFill>
                  <a:srgbClr val="0000FF"/>
                </a:solidFill>
              </a:rPr>
              <a:t>nasociliary</a:t>
            </a:r>
            <a:r>
              <a:rPr lang="en-US" sz="1400" i="1" dirty="0">
                <a:solidFill>
                  <a:srgbClr val="0000FF"/>
                </a:solidFill>
              </a:rPr>
              <a:t> nerve?</a:t>
            </a:r>
          </a:p>
          <a:p>
            <a:r>
              <a:rPr lang="en-US" sz="1400" dirty="0">
                <a:solidFill>
                  <a:srgbClr val="FFC000"/>
                </a:solidFill>
              </a:rPr>
              <a:t>The ethmoid sinuses, and the skin of the nose</a:t>
            </a:r>
          </a:p>
        </p:txBody>
      </p:sp>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Tree>
    <p:extLst>
      <p:ext uri="{BB962C8B-B14F-4D97-AF65-F5344CB8AC3E}">
        <p14:creationId xmlns:p14="http://schemas.microsoft.com/office/powerpoint/2010/main" val="89139227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rgbClr val="0000FF"/>
                </a:solidFill>
              </a:rPr>
              <a:t>Once acquired, VZV takes up residency in nerve-cell bodies. What sort of nerve does it ‘prefer’?</a:t>
            </a:r>
          </a:p>
          <a:p>
            <a:r>
              <a:rPr lang="en-US" sz="1400" dirty="0">
                <a:solidFill>
                  <a:srgbClr val="0000FF"/>
                </a:solidFill>
              </a:rPr>
              <a:t>Sensory</a:t>
            </a:r>
          </a:p>
          <a:p>
            <a:endParaRPr lang="en-US" sz="1400" dirty="0">
              <a:solidFill>
                <a:srgbClr val="0000FF"/>
              </a:solidFill>
            </a:endParaRPr>
          </a:p>
          <a:p>
            <a:r>
              <a:rPr lang="en-US" sz="1400" i="1" dirty="0">
                <a:solidFill>
                  <a:srgbClr val="0000FF"/>
                </a:solidFill>
              </a:rPr>
              <a:t>Which division of the trigeminal nerve is sensory to the eye?</a:t>
            </a:r>
          </a:p>
          <a:p>
            <a:r>
              <a:rPr lang="en-US" sz="1400" dirty="0">
                <a:solidFill>
                  <a:srgbClr val="0000FF"/>
                </a:solidFill>
              </a:rPr>
              <a:t>The ophthalmic (V</a:t>
            </a:r>
            <a:r>
              <a:rPr lang="en-US" sz="1400" baseline="-25000" dirty="0">
                <a:solidFill>
                  <a:srgbClr val="0000FF"/>
                </a:solidFill>
              </a:rPr>
              <a:t>1</a:t>
            </a:r>
            <a:r>
              <a:rPr lang="en-US" sz="1400" dirty="0">
                <a:solidFill>
                  <a:srgbClr val="0000FF"/>
                </a:solidFill>
              </a:rPr>
              <a:t>)</a:t>
            </a:r>
          </a:p>
          <a:p>
            <a:endParaRPr lang="en-US" sz="1400" dirty="0">
              <a:solidFill>
                <a:srgbClr val="0000FF"/>
              </a:solidFill>
            </a:endParaRPr>
          </a:p>
          <a:p>
            <a:r>
              <a:rPr lang="en-US" sz="1400" i="1" dirty="0">
                <a:solidFill>
                  <a:srgbClr val="0000FF"/>
                </a:solidFill>
              </a:rPr>
              <a:t>What are the three branches of the ophthalmic nerve/division?</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frontal and lacrimal nerves</a:t>
            </a:r>
          </a:p>
          <a:p>
            <a:endParaRPr lang="en-US" sz="1400" dirty="0">
              <a:solidFill>
                <a:srgbClr val="0000FF"/>
              </a:solidFill>
            </a:endParaRPr>
          </a:p>
          <a:p>
            <a:r>
              <a:rPr lang="en-US" sz="1400" i="1" dirty="0">
                <a:solidFill>
                  <a:srgbClr val="0000FF"/>
                </a:solidFill>
              </a:rPr>
              <a:t>Which branch is sensory to the eye?</a:t>
            </a:r>
          </a:p>
          <a:p>
            <a:r>
              <a:rPr lang="en-US" sz="1400" dirty="0">
                <a:solidFill>
                  <a:srgbClr val="0000FF"/>
                </a:solidFill>
              </a:rPr>
              <a:t>The </a:t>
            </a:r>
            <a:r>
              <a:rPr lang="en-US" sz="1400" dirty="0" err="1">
                <a:solidFill>
                  <a:srgbClr val="0000FF"/>
                </a:solidFill>
              </a:rPr>
              <a:t>nasociliary</a:t>
            </a:r>
            <a:r>
              <a:rPr lang="en-US" sz="1400" dirty="0">
                <a:solidFill>
                  <a:srgbClr val="0000FF"/>
                </a:solidFill>
              </a:rPr>
              <a:t> nerve</a:t>
            </a:r>
          </a:p>
          <a:p>
            <a:endParaRPr lang="en-US" sz="1400" dirty="0">
              <a:solidFill>
                <a:srgbClr val="0000FF"/>
              </a:solidFill>
            </a:endParaRPr>
          </a:p>
          <a:p>
            <a:r>
              <a:rPr lang="en-US" sz="1400" i="1" dirty="0">
                <a:solidFill>
                  <a:srgbClr val="0000FF"/>
                </a:solidFill>
              </a:rPr>
              <a:t>Which branch of the </a:t>
            </a:r>
            <a:r>
              <a:rPr lang="en-US" sz="1400" i="1" dirty="0" err="1">
                <a:solidFill>
                  <a:srgbClr val="0000FF"/>
                </a:solidFill>
              </a:rPr>
              <a:t>nasociliary</a:t>
            </a:r>
            <a:r>
              <a:rPr lang="en-US" sz="1400" i="1" dirty="0">
                <a:solidFill>
                  <a:srgbClr val="0000FF"/>
                </a:solidFill>
              </a:rPr>
              <a:t> is sensory to the eye?</a:t>
            </a:r>
          </a:p>
          <a:p>
            <a:r>
              <a:rPr lang="en-US" sz="1400" dirty="0">
                <a:solidFill>
                  <a:srgbClr val="0000FF"/>
                </a:solidFill>
              </a:rPr>
              <a:t>The  long  ciliary nerve</a:t>
            </a:r>
          </a:p>
          <a:p>
            <a:endParaRPr lang="en-US" sz="1400" dirty="0">
              <a:solidFill>
                <a:srgbClr val="0000FF"/>
              </a:solidFill>
            </a:endParaRPr>
          </a:p>
          <a:p>
            <a:r>
              <a:rPr lang="en-US" sz="1400" i="1" dirty="0">
                <a:solidFill>
                  <a:srgbClr val="0000FF"/>
                </a:solidFill>
              </a:rPr>
              <a:t>What structures are innervated by the remaining branches of the </a:t>
            </a:r>
            <a:r>
              <a:rPr lang="en-US" sz="1400" i="1" dirty="0" err="1">
                <a:solidFill>
                  <a:srgbClr val="0000FF"/>
                </a:solidFill>
              </a:rPr>
              <a:t>nasociliary</a:t>
            </a:r>
            <a:r>
              <a:rPr lang="en-US" sz="1400" i="1" dirty="0">
                <a:solidFill>
                  <a:srgbClr val="0000FF"/>
                </a:solidFill>
              </a:rPr>
              <a:t> nerve?</a:t>
            </a:r>
          </a:p>
          <a:p>
            <a:r>
              <a:rPr lang="en-US" sz="1400" dirty="0">
                <a:solidFill>
                  <a:srgbClr val="0000FF"/>
                </a:solidFill>
              </a:rPr>
              <a:t>Portions of the sinuses; the nasal cavity; the </a:t>
            </a:r>
            <a:r>
              <a:rPr lang="en-US" sz="1400" dirty="0" err="1">
                <a:solidFill>
                  <a:srgbClr val="0000FF"/>
                </a:solidFill>
              </a:rPr>
              <a:t>conj</a:t>
            </a:r>
            <a:r>
              <a:rPr lang="en-US" sz="1400" dirty="0">
                <a:solidFill>
                  <a:srgbClr val="0000FF"/>
                </a:solidFill>
              </a:rPr>
              <a:t>; part of the upper lid; and the skin of the nose</a:t>
            </a:r>
          </a:p>
        </p:txBody>
      </p:sp>
    </p:spTree>
    <p:extLst>
      <p:ext uri="{BB962C8B-B14F-4D97-AF65-F5344CB8AC3E}">
        <p14:creationId xmlns:p14="http://schemas.microsoft.com/office/powerpoint/2010/main" val="137364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28" name="TextBox 27"/>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29" name="Straight Connector 28"/>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35" name="TextBox 34"/>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24" name="TextBox 23">
            <a:extLst>
              <a:ext uri="{FF2B5EF4-FFF2-40B4-BE49-F238E27FC236}">
                <a16:creationId xmlns:a16="http://schemas.microsoft.com/office/drawing/2014/main" id="{AD76A7C1-B812-4A0D-AF90-68223D28E960}"/>
              </a:ext>
            </a:extLst>
          </p:cNvPr>
          <p:cNvSpPr txBox="1"/>
          <p:nvPr/>
        </p:nvSpPr>
        <p:spPr>
          <a:xfrm>
            <a:off x="5534859" y="1676402"/>
            <a:ext cx="865943" cy="400110"/>
          </a:xfrm>
          <a:prstGeom prst="rect">
            <a:avLst/>
          </a:prstGeom>
          <a:noFill/>
        </p:spPr>
        <p:txBody>
          <a:bodyPr wrap="none" rtlCol="0">
            <a:spAutoFit/>
          </a:bodyPr>
          <a:lstStyle/>
          <a:p>
            <a:pPr algn="ctr">
              <a:lnSpc>
                <a:spcPts val="1200"/>
              </a:lnSpc>
            </a:pPr>
            <a:r>
              <a:rPr lang="en-US" sz="1200" i="1" dirty="0"/>
              <a:t>Key</a:t>
            </a:r>
          </a:p>
          <a:p>
            <a:pPr algn="ctr">
              <a:lnSpc>
                <a:spcPts val="1200"/>
              </a:lnSpc>
            </a:pPr>
            <a:r>
              <a:rPr lang="en-US" sz="1200" i="1" dirty="0"/>
              <a:t>distinction</a:t>
            </a:r>
          </a:p>
        </p:txBody>
      </p:sp>
    </p:spTree>
    <p:extLst>
      <p:ext uri="{BB962C8B-B14F-4D97-AF65-F5344CB8AC3E}">
        <p14:creationId xmlns:p14="http://schemas.microsoft.com/office/powerpoint/2010/main" val="164239659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50000"/>
                  </a:schemeClr>
                </a:solidFill>
              </a:rPr>
              <a:t>Four aspects of the presentation provide </a:t>
            </a:r>
            <a:r>
              <a:rPr lang="en-US" sz="1400" i="1" dirty="0">
                <a:solidFill>
                  <a:schemeClr val="bg1">
                    <a:lumMod val="65000"/>
                  </a:schemeClr>
                </a:solidFill>
              </a:rPr>
              <a:t>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50000"/>
                  </a:schemeClr>
                </a:solidFill>
              </a:rPr>
              <a:t>--The nature of the KPs</a:t>
            </a:r>
          </a:p>
          <a:p>
            <a:r>
              <a:rPr lang="en-US" sz="1400" dirty="0">
                <a:solidFill>
                  <a:schemeClr val="bg1">
                    <a:lumMod val="50000"/>
                  </a:schemeClr>
                </a:solidFill>
              </a:rPr>
              <a:t>--Significantly elevated IOP</a:t>
            </a:r>
          </a:p>
          <a:p>
            <a:r>
              <a:rPr lang="en-US" sz="1400" dirty="0">
                <a:solidFill>
                  <a:schemeClr val="bg1">
                    <a:lumMod val="50000"/>
                  </a:schemeClr>
                </a:solidFill>
              </a:rPr>
              <a:t>--The presence of iris atrophy</a:t>
            </a: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chemeClr val="bg1">
                  <a:lumMod val="50000"/>
                </a:schemeClr>
              </a:solidFill>
            </a:endParaRPr>
          </a:p>
          <a:p>
            <a:r>
              <a:rPr lang="en-US" sz="1400" i="1" dirty="0">
                <a:solidFill>
                  <a:schemeClr val="bg1">
                    <a:lumMod val="50000"/>
                  </a:schemeClr>
                </a:solidFill>
              </a:rPr>
              <a:t>Which branch of the </a:t>
            </a:r>
            <a:r>
              <a:rPr lang="en-US" sz="1400" i="1" dirty="0" err="1">
                <a:solidFill>
                  <a:schemeClr val="bg1">
                    <a:lumMod val="50000"/>
                  </a:schemeClr>
                </a:solidFill>
              </a:rPr>
              <a:t>nasociliary</a:t>
            </a:r>
            <a:r>
              <a:rPr lang="en-US" sz="1400" i="1" dirty="0">
                <a:solidFill>
                  <a:schemeClr val="bg1">
                    <a:lumMod val="50000"/>
                  </a:schemeClr>
                </a:solidFill>
              </a:rPr>
              <a:t> is sensory to the eye?</a:t>
            </a:r>
          </a:p>
          <a:p>
            <a:r>
              <a:rPr lang="en-US" sz="1400" dirty="0">
                <a:solidFill>
                  <a:schemeClr val="bg1">
                    <a:lumMod val="50000"/>
                  </a:schemeClr>
                </a:solidFill>
              </a:rPr>
              <a:t>The  long  ciliary nerve</a:t>
            </a:r>
          </a:p>
          <a:p>
            <a:endParaRPr lang="en-US" sz="1400" dirty="0">
              <a:solidFill>
                <a:schemeClr val="bg1">
                  <a:lumMod val="50000"/>
                </a:schemeClr>
              </a:solidFill>
            </a:endParaRPr>
          </a:p>
          <a:p>
            <a:r>
              <a:rPr lang="en-US" sz="1400" i="1" dirty="0">
                <a:solidFill>
                  <a:schemeClr val="bg1">
                    <a:lumMod val="50000"/>
                  </a:schemeClr>
                </a:solidFill>
              </a:rPr>
              <a:t>What structures are innervated by the remaining branches of the </a:t>
            </a:r>
            <a:r>
              <a:rPr lang="en-US" sz="1400" i="1" dirty="0" err="1">
                <a:solidFill>
                  <a:schemeClr val="bg1">
                    <a:lumMod val="50000"/>
                  </a:schemeClr>
                </a:solidFill>
              </a:rPr>
              <a:t>nasociliary</a:t>
            </a:r>
            <a:r>
              <a:rPr lang="en-US" sz="1400" i="1" dirty="0">
                <a:solidFill>
                  <a:schemeClr val="bg1">
                    <a:lumMod val="50000"/>
                  </a:schemeClr>
                </a:solidFill>
              </a:rPr>
              <a:t> nerve?</a:t>
            </a:r>
          </a:p>
          <a:p>
            <a:r>
              <a:rPr lang="en-US" sz="1400" dirty="0">
                <a:solidFill>
                  <a:schemeClr val="bg1">
                    <a:lumMod val="50000"/>
                  </a:schemeClr>
                </a:solidFill>
              </a:rPr>
              <a:t>Portions of the sinuses; the nasal cavity; the </a:t>
            </a:r>
            <a:r>
              <a:rPr lang="en-US" sz="1400" dirty="0" err="1">
                <a:solidFill>
                  <a:schemeClr val="bg1">
                    <a:lumMod val="50000"/>
                  </a:schemeClr>
                </a:solidFill>
              </a:rPr>
              <a:t>conj</a:t>
            </a:r>
            <a:r>
              <a:rPr lang="en-US" sz="1400" dirty="0">
                <a:solidFill>
                  <a:schemeClr val="bg1">
                    <a:lumMod val="50000"/>
                  </a:schemeClr>
                </a:solidFill>
              </a:rPr>
              <a:t>; part of the upper lid; and the skin of the nose</a:t>
            </a:r>
          </a:p>
        </p:txBody>
      </p:sp>
      <p:sp>
        <p:nvSpPr>
          <p:cNvPr id="49" name="TextBox 48">
            <a:extLst>
              <a:ext uri="{FF2B5EF4-FFF2-40B4-BE49-F238E27FC236}">
                <a16:creationId xmlns:a16="http://schemas.microsoft.com/office/drawing/2014/main" id="{E8E0E005-8B83-4F94-B2AD-A5CE9B7E42F6}"/>
              </a:ext>
            </a:extLst>
          </p:cNvPr>
          <p:cNvSpPr txBox="1"/>
          <p:nvPr/>
        </p:nvSpPr>
        <p:spPr>
          <a:xfrm>
            <a:off x="56263" y="4574975"/>
            <a:ext cx="3872177" cy="2246769"/>
          </a:xfrm>
          <a:prstGeom prst="rect">
            <a:avLst/>
          </a:prstGeom>
          <a:solidFill>
            <a:srgbClr val="FF99FF"/>
          </a:solidFill>
        </p:spPr>
        <p:txBody>
          <a:bodyPr wrap="square" rtlCol="0">
            <a:spAutoFit/>
          </a:bodyPr>
          <a:lstStyle/>
          <a:p>
            <a:r>
              <a:rPr lang="en-US" sz="1400" i="1" dirty="0">
                <a:solidFill>
                  <a:srgbClr val="0000FF"/>
                </a:solidFill>
              </a:rPr>
              <a:t>In this context, what is </a:t>
            </a:r>
            <a:r>
              <a:rPr lang="en-US" sz="1400" dirty="0">
                <a:solidFill>
                  <a:srgbClr val="0000FF"/>
                </a:solidFill>
              </a:rPr>
              <a:t>Hutchinson’s sign?</a:t>
            </a:r>
            <a:endParaRPr lang="en-US" sz="1400" dirty="0">
              <a:solidFill>
                <a:srgbClr val="FF99FF"/>
              </a:solidFill>
            </a:endParaRPr>
          </a:p>
          <a:p>
            <a:r>
              <a:rPr lang="en-US" sz="1400" dirty="0">
                <a:solidFill>
                  <a:srgbClr val="FF99FF"/>
                </a:solidFill>
              </a:rPr>
              <a:t>A </a:t>
            </a:r>
            <a:r>
              <a:rPr lang="en-US" sz="1400" dirty="0" err="1">
                <a:solidFill>
                  <a:srgbClr val="FF99FF"/>
                </a:solidFill>
              </a:rPr>
              <a:t>vescicular</a:t>
            </a:r>
            <a:r>
              <a:rPr lang="en-US" sz="1400" dirty="0">
                <a:solidFill>
                  <a:srgbClr val="FF99FF"/>
                </a:solidFill>
              </a:rPr>
              <a:t> lesion located at the lateral aspect of the tip of the nose</a:t>
            </a:r>
          </a:p>
          <a:p>
            <a:endParaRPr lang="en-US" sz="1400" dirty="0">
              <a:solidFill>
                <a:srgbClr val="FF99FF"/>
              </a:solidFill>
            </a:endParaRPr>
          </a:p>
          <a:p>
            <a:r>
              <a:rPr lang="en-US" sz="1400" i="1" dirty="0">
                <a:solidFill>
                  <a:srgbClr val="FF99FF"/>
                </a:solidFill>
              </a:rPr>
              <a:t>What is the significance of Hutchinson’s sign with regard to anterior uveitis?</a:t>
            </a:r>
          </a:p>
          <a:p>
            <a:r>
              <a:rPr lang="en-US" sz="1400" dirty="0">
                <a:solidFill>
                  <a:srgbClr val="FF99FF"/>
                </a:solidFill>
              </a:rPr>
              <a:t>It indicates the ‘</a:t>
            </a:r>
            <a:r>
              <a:rPr lang="en-US" sz="1400" dirty="0" err="1">
                <a:solidFill>
                  <a:srgbClr val="FF99FF"/>
                </a:solidFill>
              </a:rPr>
              <a:t>naso</a:t>
            </a:r>
            <a:r>
              <a:rPr lang="en-US" sz="1400" dirty="0">
                <a:solidFill>
                  <a:srgbClr val="FF99FF"/>
                </a:solidFill>
              </a:rPr>
              <a:t>-’ portion of the </a:t>
            </a:r>
            <a:r>
              <a:rPr lang="en-US" sz="1400" dirty="0" err="1">
                <a:solidFill>
                  <a:srgbClr val="FF99FF"/>
                </a:solidFill>
              </a:rPr>
              <a:t>nasociliary</a:t>
            </a:r>
            <a:r>
              <a:rPr lang="en-US" sz="1400" dirty="0">
                <a:solidFill>
                  <a:srgbClr val="FF99FF"/>
                </a:solidFill>
              </a:rPr>
              <a:t> nerve is involved in a VZV eruption, which raises the strong possibility the ‘-ciliary’ portion (and therefore the eye) is as well</a:t>
            </a:r>
          </a:p>
        </p:txBody>
      </p:sp>
    </p:spTree>
    <p:extLst>
      <p:ext uri="{BB962C8B-B14F-4D97-AF65-F5344CB8AC3E}">
        <p14:creationId xmlns:p14="http://schemas.microsoft.com/office/powerpoint/2010/main" val="40385015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50000"/>
                  </a:schemeClr>
                </a:solidFill>
              </a:rPr>
              <a:t>Four aspects of the presentation provide </a:t>
            </a:r>
            <a:r>
              <a:rPr lang="en-US" sz="1400" i="1" dirty="0">
                <a:solidFill>
                  <a:schemeClr val="bg1">
                    <a:lumMod val="65000"/>
                  </a:schemeClr>
                </a:solidFill>
              </a:rPr>
              <a:t>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50000"/>
                  </a:schemeClr>
                </a:solidFill>
              </a:rPr>
              <a:t>--The nature of the KPs</a:t>
            </a:r>
          </a:p>
          <a:p>
            <a:r>
              <a:rPr lang="en-US" sz="1400" dirty="0">
                <a:solidFill>
                  <a:schemeClr val="bg1">
                    <a:lumMod val="50000"/>
                  </a:schemeClr>
                </a:solidFill>
              </a:rPr>
              <a:t>--Significantly elevated IOP</a:t>
            </a:r>
          </a:p>
          <a:p>
            <a:r>
              <a:rPr lang="en-US" sz="1400" dirty="0">
                <a:solidFill>
                  <a:schemeClr val="bg1">
                    <a:lumMod val="50000"/>
                  </a:schemeClr>
                </a:solidFill>
              </a:rPr>
              <a:t>--The presence of iris atrophy</a:t>
            </a: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chemeClr val="bg1">
                  <a:lumMod val="50000"/>
                </a:schemeClr>
              </a:solidFill>
            </a:endParaRPr>
          </a:p>
          <a:p>
            <a:r>
              <a:rPr lang="en-US" sz="1400" i="1" dirty="0">
                <a:solidFill>
                  <a:schemeClr val="bg1">
                    <a:lumMod val="50000"/>
                  </a:schemeClr>
                </a:solidFill>
              </a:rPr>
              <a:t>Which branch of the </a:t>
            </a:r>
            <a:r>
              <a:rPr lang="en-US" sz="1400" i="1" dirty="0" err="1">
                <a:solidFill>
                  <a:schemeClr val="bg1">
                    <a:lumMod val="50000"/>
                  </a:schemeClr>
                </a:solidFill>
              </a:rPr>
              <a:t>nasociliary</a:t>
            </a:r>
            <a:r>
              <a:rPr lang="en-US" sz="1400" i="1" dirty="0">
                <a:solidFill>
                  <a:schemeClr val="bg1">
                    <a:lumMod val="50000"/>
                  </a:schemeClr>
                </a:solidFill>
              </a:rPr>
              <a:t> is sensory to the eye?</a:t>
            </a:r>
          </a:p>
          <a:p>
            <a:r>
              <a:rPr lang="en-US" sz="1400" dirty="0">
                <a:solidFill>
                  <a:schemeClr val="bg1">
                    <a:lumMod val="50000"/>
                  </a:schemeClr>
                </a:solidFill>
              </a:rPr>
              <a:t>The  long  ciliary nerve</a:t>
            </a:r>
          </a:p>
          <a:p>
            <a:endParaRPr lang="en-US" sz="1400" dirty="0">
              <a:solidFill>
                <a:srgbClr val="0000FF"/>
              </a:solidFill>
            </a:endParaRPr>
          </a:p>
          <a:p>
            <a:r>
              <a:rPr lang="en-US" sz="1400" i="1" dirty="0">
                <a:solidFill>
                  <a:srgbClr val="0000FF"/>
                </a:solidFill>
              </a:rPr>
              <a:t>What structures are innervated by the remaining branches of the </a:t>
            </a:r>
            <a:r>
              <a:rPr lang="en-US" sz="1400" i="1" dirty="0" err="1">
                <a:solidFill>
                  <a:srgbClr val="0000FF"/>
                </a:solidFill>
              </a:rPr>
              <a:t>nasociliary</a:t>
            </a:r>
            <a:r>
              <a:rPr lang="en-US" sz="1400" i="1" dirty="0">
                <a:solidFill>
                  <a:srgbClr val="0000FF"/>
                </a:solidFill>
              </a:rPr>
              <a:t> nerve?</a:t>
            </a:r>
          </a:p>
          <a:p>
            <a:r>
              <a:rPr lang="en-US" sz="1400" dirty="0">
                <a:solidFill>
                  <a:srgbClr val="0000FF"/>
                </a:solidFill>
              </a:rPr>
              <a:t>Portions of the sinuses; the nasal cavity; the </a:t>
            </a:r>
            <a:r>
              <a:rPr lang="en-US" sz="1400" dirty="0" err="1">
                <a:solidFill>
                  <a:srgbClr val="0000FF"/>
                </a:solidFill>
              </a:rPr>
              <a:t>conj</a:t>
            </a:r>
            <a:r>
              <a:rPr lang="en-US" sz="1400" dirty="0">
                <a:solidFill>
                  <a:srgbClr val="0000FF"/>
                </a:solidFill>
              </a:rPr>
              <a:t>; part of the upper lid; </a:t>
            </a:r>
            <a:r>
              <a:rPr lang="en-US" sz="1400" b="1" dirty="0">
                <a:solidFill>
                  <a:srgbClr val="0000FF"/>
                </a:solidFill>
              </a:rPr>
              <a:t>and the skin of the nose</a:t>
            </a:r>
          </a:p>
        </p:txBody>
      </p:sp>
      <p:sp>
        <p:nvSpPr>
          <p:cNvPr id="4" name="Oval 3"/>
          <p:cNvSpPr/>
          <p:nvPr/>
        </p:nvSpPr>
        <p:spPr>
          <a:xfrm>
            <a:off x="6058080" y="3570428"/>
            <a:ext cx="2250678" cy="4782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F386C91-CC5E-4F4C-955B-AB63372E18CE}"/>
              </a:ext>
            </a:extLst>
          </p:cNvPr>
          <p:cNvSpPr txBox="1"/>
          <p:nvPr/>
        </p:nvSpPr>
        <p:spPr>
          <a:xfrm>
            <a:off x="56263" y="4574975"/>
            <a:ext cx="3872177" cy="2246769"/>
          </a:xfrm>
          <a:prstGeom prst="rect">
            <a:avLst/>
          </a:prstGeom>
          <a:solidFill>
            <a:srgbClr val="FF99FF"/>
          </a:solidFill>
        </p:spPr>
        <p:txBody>
          <a:bodyPr wrap="square" rtlCol="0">
            <a:spAutoFit/>
          </a:bodyPr>
          <a:lstStyle/>
          <a:p>
            <a:r>
              <a:rPr lang="en-US" sz="1400" i="1" dirty="0">
                <a:solidFill>
                  <a:srgbClr val="0000FF"/>
                </a:solidFill>
              </a:rPr>
              <a:t>In this context, what is </a:t>
            </a:r>
            <a:r>
              <a:rPr lang="en-US" sz="1400" dirty="0">
                <a:solidFill>
                  <a:srgbClr val="0000FF"/>
                </a:solidFill>
              </a:rPr>
              <a:t>Hutchinson’s sign?</a:t>
            </a:r>
          </a:p>
          <a:p>
            <a:r>
              <a:rPr lang="en-US" sz="1400" dirty="0">
                <a:solidFill>
                  <a:srgbClr val="0000FF"/>
                </a:solidFill>
              </a:rPr>
              <a:t>A </a:t>
            </a:r>
            <a:r>
              <a:rPr lang="en-US" sz="1400" dirty="0" err="1">
                <a:solidFill>
                  <a:srgbClr val="0000FF"/>
                </a:solidFill>
              </a:rPr>
              <a:t>vescicular</a:t>
            </a:r>
            <a:r>
              <a:rPr lang="en-US" sz="1400" dirty="0">
                <a:solidFill>
                  <a:srgbClr val="0000FF"/>
                </a:solidFill>
              </a:rPr>
              <a:t> lesion located at the lateral aspect of the tip of the nose</a:t>
            </a:r>
          </a:p>
          <a:p>
            <a:endParaRPr lang="en-US" sz="1400" dirty="0">
              <a:solidFill>
                <a:srgbClr val="FF99FF"/>
              </a:solidFill>
            </a:endParaRPr>
          </a:p>
          <a:p>
            <a:r>
              <a:rPr lang="en-US" sz="1400" i="1" dirty="0">
                <a:solidFill>
                  <a:srgbClr val="FF99FF"/>
                </a:solidFill>
              </a:rPr>
              <a:t>What is the significance of Hutchinson’s sign with regard to anterior uveitis?</a:t>
            </a:r>
          </a:p>
          <a:p>
            <a:r>
              <a:rPr lang="en-US" sz="1400" dirty="0">
                <a:solidFill>
                  <a:srgbClr val="FF99FF"/>
                </a:solidFill>
              </a:rPr>
              <a:t>It indicates the ‘</a:t>
            </a:r>
            <a:r>
              <a:rPr lang="en-US" sz="1400" dirty="0" err="1">
                <a:solidFill>
                  <a:srgbClr val="FF99FF"/>
                </a:solidFill>
              </a:rPr>
              <a:t>naso</a:t>
            </a:r>
            <a:r>
              <a:rPr lang="en-US" sz="1400" dirty="0">
                <a:solidFill>
                  <a:srgbClr val="FF99FF"/>
                </a:solidFill>
              </a:rPr>
              <a:t>-’ portion of the </a:t>
            </a:r>
            <a:r>
              <a:rPr lang="en-US" sz="1400" dirty="0" err="1">
                <a:solidFill>
                  <a:srgbClr val="FF99FF"/>
                </a:solidFill>
              </a:rPr>
              <a:t>nasociliary</a:t>
            </a:r>
            <a:r>
              <a:rPr lang="en-US" sz="1400" dirty="0">
                <a:solidFill>
                  <a:srgbClr val="FF99FF"/>
                </a:solidFill>
              </a:rPr>
              <a:t> nerve is involved in a VZV eruption, which raises the strong possibility the ‘-ciliary’ portion (and therefore the eye) is as well</a:t>
            </a:r>
          </a:p>
        </p:txBody>
      </p:sp>
    </p:spTree>
    <p:extLst>
      <p:ext uri="{BB962C8B-B14F-4D97-AF65-F5344CB8AC3E}">
        <p14:creationId xmlns:p14="http://schemas.microsoft.com/office/powerpoint/2010/main" val="162882759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utchinson-sign-2-nose">
            <a:extLst>
              <a:ext uri="{FF2B5EF4-FFF2-40B4-BE49-F238E27FC236}">
                <a16:creationId xmlns:a16="http://schemas.microsoft.com/office/drawing/2014/main" id="{DA5A805F-1C05-45CC-9984-D1FA38E13525}"/>
              </a:ext>
            </a:extLst>
          </p:cNvPr>
          <p:cNvPicPr>
            <a:picLocks noChangeAspect="1" noChangeArrowheads="1"/>
          </p:cNvPicPr>
          <p:nvPr/>
        </p:nvPicPr>
        <p:blipFill>
          <a:blip r:embed="rId2"/>
          <a:srcRect/>
          <a:stretch>
            <a:fillRect/>
          </a:stretch>
        </p:blipFill>
        <p:spPr bwMode="auto">
          <a:xfrm>
            <a:off x="2265660" y="1326438"/>
            <a:ext cx="4612677" cy="3832592"/>
          </a:xfrm>
          <a:prstGeom prst="rect">
            <a:avLst/>
          </a:prstGeom>
          <a:noFill/>
        </p:spPr>
      </p:pic>
      <p:sp>
        <p:nvSpPr>
          <p:cNvPr id="5" name="TextBox 4">
            <a:extLst>
              <a:ext uri="{FF2B5EF4-FFF2-40B4-BE49-F238E27FC236}">
                <a16:creationId xmlns:a16="http://schemas.microsoft.com/office/drawing/2014/main" id="{9F44952B-2FD3-494A-B125-51B199C1A012}"/>
              </a:ext>
            </a:extLst>
          </p:cNvPr>
          <p:cNvSpPr txBox="1"/>
          <p:nvPr/>
        </p:nvSpPr>
        <p:spPr>
          <a:xfrm>
            <a:off x="3579580" y="6096002"/>
            <a:ext cx="1984839" cy="369332"/>
          </a:xfrm>
          <a:prstGeom prst="rect">
            <a:avLst/>
          </a:prstGeom>
          <a:noFill/>
        </p:spPr>
        <p:txBody>
          <a:bodyPr wrap="none" rtlCol="0">
            <a:spAutoFit/>
          </a:bodyPr>
          <a:lstStyle/>
          <a:p>
            <a:pPr algn="ctr"/>
            <a:r>
              <a:rPr lang="en-US" dirty="0"/>
              <a:t>Hutchinson's sign</a:t>
            </a:r>
          </a:p>
        </p:txBody>
      </p:sp>
    </p:spTree>
    <p:extLst>
      <p:ext uri="{BB962C8B-B14F-4D97-AF65-F5344CB8AC3E}">
        <p14:creationId xmlns:p14="http://schemas.microsoft.com/office/powerpoint/2010/main" val="319121430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50000"/>
                  </a:schemeClr>
                </a:solidFill>
              </a:rPr>
              <a:t>Four aspects of the presentation provide </a:t>
            </a:r>
            <a:r>
              <a:rPr lang="en-US" sz="1400" i="1" dirty="0">
                <a:solidFill>
                  <a:schemeClr val="bg1">
                    <a:lumMod val="65000"/>
                  </a:schemeClr>
                </a:solidFill>
              </a:rPr>
              <a:t>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50000"/>
                  </a:schemeClr>
                </a:solidFill>
              </a:rPr>
              <a:t>--The nature of the KPs</a:t>
            </a:r>
          </a:p>
          <a:p>
            <a:r>
              <a:rPr lang="en-US" sz="1400" dirty="0">
                <a:solidFill>
                  <a:schemeClr val="bg1">
                    <a:lumMod val="50000"/>
                  </a:schemeClr>
                </a:solidFill>
              </a:rPr>
              <a:t>--Significantly elevated IOP</a:t>
            </a:r>
          </a:p>
          <a:p>
            <a:r>
              <a:rPr lang="en-US" sz="1400" dirty="0">
                <a:solidFill>
                  <a:schemeClr val="bg1">
                    <a:lumMod val="50000"/>
                  </a:schemeClr>
                </a:solidFill>
              </a:rPr>
              <a:t>--The presence of iris atrophy</a:t>
            </a: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chemeClr val="bg1">
                  <a:lumMod val="50000"/>
                </a:schemeClr>
              </a:solidFill>
            </a:endParaRPr>
          </a:p>
          <a:p>
            <a:r>
              <a:rPr lang="en-US" sz="1400" i="1" dirty="0">
                <a:solidFill>
                  <a:schemeClr val="bg1">
                    <a:lumMod val="50000"/>
                  </a:schemeClr>
                </a:solidFill>
              </a:rPr>
              <a:t>Which branch of the </a:t>
            </a:r>
            <a:r>
              <a:rPr lang="en-US" sz="1400" i="1" dirty="0" err="1">
                <a:solidFill>
                  <a:schemeClr val="bg1">
                    <a:lumMod val="50000"/>
                  </a:schemeClr>
                </a:solidFill>
              </a:rPr>
              <a:t>nasociliary</a:t>
            </a:r>
            <a:r>
              <a:rPr lang="en-US" sz="1400" i="1" dirty="0">
                <a:solidFill>
                  <a:schemeClr val="bg1">
                    <a:lumMod val="50000"/>
                  </a:schemeClr>
                </a:solidFill>
              </a:rPr>
              <a:t> is sensory to the eye?</a:t>
            </a:r>
          </a:p>
          <a:p>
            <a:r>
              <a:rPr lang="en-US" sz="1400" dirty="0">
                <a:solidFill>
                  <a:schemeClr val="bg1">
                    <a:lumMod val="50000"/>
                  </a:schemeClr>
                </a:solidFill>
              </a:rPr>
              <a:t>The  long  ciliary nerve</a:t>
            </a:r>
          </a:p>
          <a:p>
            <a:endParaRPr lang="en-US" sz="1400" dirty="0">
              <a:solidFill>
                <a:srgbClr val="0000FF"/>
              </a:solidFill>
            </a:endParaRPr>
          </a:p>
          <a:p>
            <a:r>
              <a:rPr lang="en-US" sz="1400" i="1" dirty="0">
                <a:solidFill>
                  <a:srgbClr val="0000FF"/>
                </a:solidFill>
              </a:rPr>
              <a:t>What structures are innervated by the remaining branches of the </a:t>
            </a:r>
            <a:r>
              <a:rPr lang="en-US" sz="1400" i="1" dirty="0" err="1">
                <a:solidFill>
                  <a:srgbClr val="0000FF"/>
                </a:solidFill>
              </a:rPr>
              <a:t>nasociliary</a:t>
            </a:r>
            <a:r>
              <a:rPr lang="en-US" sz="1400" i="1" dirty="0">
                <a:solidFill>
                  <a:srgbClr val="0000FF"/>
                </a:solidFill>
              </a:rPr>
              <a:t> nerve?</a:t>
            </a:r>
          </a:p>
          <a:p>
            <a:r>
              <a:rPr lang="en-US" sz="1400" dirty="0">
                <a:solidFill>
                  <a:srgbClr val="0000FF"/>
                </a:solidFill>
              </a:rPr>
              <a:t>Portions of the sinuses; the nasal cavity; the </a:t>
            </a:r>
            <a:r>
              <a:rPr lang="en-US" sz="1400" dirty="0" err="1">
                <a:solidFill>
                  <a:srgbClr val="0000FF"/>
                </a:solidFill>
              </a:rPr>
              <a:t>conj</a:t>
            </a:r>
            <a:r>
              <a:rPr lang="en-US" sz="1400" dirty="0">
                <a:solidFill>
                  <a:srgbClr val="0000FF"/>
                </a:solidFill>
              </a:rPr>
              <a:t>; part of the upper lid; </a:t>
            </a:r>
            <a:r>
              <a:rPr lang="en-US" sz="1400" b="1" dirty="0">
                <a:solidFill>
                  <a:srgbClr val="0000FF"/>
                </a:solidFill>
              </a:rPr>
              <a:t>and the skin of the nose</a:t>
            </a:r>
          </a:p>
        </p:txBody>
      </p:sp>
      <p:sp>
        <p:nvSpPr>
          <p:cNvPr id="52" name="Oval 51"/>
          <p:cNvSpPr/>
          <p:nvPr/>
        </p:nvSpPr>
        <p:spPr>
          <a:xfrm>
            <a:off x="6058080" y="3570428"/>
            <a:ext cx="2250678" cy="4782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1F9845E-CE39-414D-84B6-A617EDA79938}"/>
              </a:ext>
            </a:extLst>
          </p:cNvPr>
          <p:cNvSpPr txBox="1"/>
          <p:nvPr/>
        </p:nvSpPr>
        <p:spPr>
          <a:xfrm>
            <a:off x="56263" y="4574975"/>
            <a:ext cx="3872177" cy="2246769"/>
          </a:xfrm>
          <a:prstGeom prst="rect">
            <a:avLst/>
          </a:prstGeom>
          <a:solidFill>
            <a:srgbClr val="FF99FF"/>
          </a:solidFill>
        </p:spPr>
        <p:txBody>
          <a:bodyPr wrap="square" rtlCol="0">
            <a:spAutoFit/>
          </a:bodyPr>
          <a:lstStyle/>
          <a:p>
            <a:r>
              <a:rPr lang="en-US" sz="1400" i="1" dirty="0">
                <a:solidFill>
                  <a:srgbClr val="0000FF"/>
                </a:solidFill>
              </a:rPr>
              <a:t>In this context, what is </a:t>
            </a:r>
            <a:r>
              <a:rPr lang="en-US" sz="1400" dirty="0">
                <a:solidFill>
                  <a:srgbClr val="0000FF"/>
                </a:solidFill>
              </a:rPr>
              <a:t>Hutchinson’s sign?</a:t>
            </a:r>
          </a:p>
          <a:p>
            <a:r>
              <a:rPr lang="en-US" sz="1400" dirty="0">
                <a:solidFill>
                  <a:srgbClr val="0000FF"/>
                </a:solidFill>
              </a:rPr>
              <a:t>A </a:t>
            </a:r>
            <a:r>
              <a:rPr lang="en-US" sz="1400" dirty="0" err="1">
                <a:solidFill>
                  <a:srgbClr val="0000FF"/>
                </a:solidFill>
              </a:rPr>
              <a:t>vescicular</a:t>
            </a:r>
            <a:r>
              <a:rPr lang="en-US" sz="1400" dirty="0">
                <a:solidFill>
                  <a:srgbClr val="0000FF"/>
                </a:solidFill>
              </a:rPr>
              <a:t> lesion located at the lateral aspect of the tip of the nose</a:t>
            </a:r>
          </a:p>
          <a:p>
            <a:endParaRPr lang="en-US" sz="1400" dirty="0">
              <a:solidFill>
                <a:srgbClr val="0000FF"/>
              </a:solidFill>
            </a:endParaRPr>
          </a:p>
          <a:p>
            <a:r>
              <a:rPr lang="en-US" sz="1400" i="1" dirty="0">
                <a:solidFill>
                  <a:srgbClr val="0000FF"/>
                </a:solidFill>
              </a:rPr>
              <a:t>What is the significance of Hutchinson’s sign with regard to anterior uveitis?</a:t>
            </a:r>
            <a:endParaRPr lang="en-US" sz="1400" i="1" dirty="0">
              <a:solidFill>
                <a:srgbClr val="FF99FF"/>
              </a:solidFill>
            </a:endParaRPr>
          </a:p>
          <a:p>
            <a:r>
              <a:rPr lang="en-US" sz="1400" dirty="0">
                <a:solidFill>
                  <a:srgbClr val="FF99FF"/>
                </a:solidFill>
              </a:rPr>
              <a:t>It indicates the ‘</a:t>
            </a:r>
            <a:r>
              <a:rPr lang="en-US" sz="1400" dirty="0" err="1">
                <a:solidFill>
                  <a:srgbClr val="FF99FF"/>
                </a:solidFill>
              </a:rPr>
              <a:t>naso</a:t>
            </a:r>
            <a:r>
              <a:rPr lang="en-US" sz="1400" dirty="0">
                <a:solidFill>
                  <a:srgbClr val="FF99FF"/>
                </a:solidFill>
              </a:rPr>
              <a:t>-’ portion of the </a:t>
            </a:r>
            <a:r>
              <a:rPr lang="en-US" sz="1400" dirty="0" err="1">
                <a:solidFill>
                  <a:srgbClr val="FF99FF"/>
                </a:solidFill>
              </a:rPr>
              <a:t>nasociliary</a:t>
            </a:r>
            <a:r>
              <a:rPr lang="en-US" sz="1400" dirty="0">
                <a:solidFill>
                  <a:srgbClr val="FF99FF"/>
                </a:solidFill>
              </a:rPr>
              <a:t> nerve is involved in a VZV eruption, which raises the strong possibility the ‘-ciliary’ portion (and therefore the eye) is as well</a:t>
            </a:r>
          </a:p>
        </p:txBody>
      </p:sp>
    </p:spTree>
    <p:extLst>
      <p:ext uri="{BB962C8B-B14F-4D97-AF65-F5344CB8AC3E}">
        <p14:creationId xmlns:p14="http://schemas.microsoft.com/office/powerpoint/2010/main" val="23261441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b="1"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50000"/>
                  </a:schemeClr>
                </a:solidFill>
              </a:rPr>
              <a:t>Four aspects of the presentation provide </a:t>
            </a:r>
            <a:r>
              <a:rPr lang="en-US" sz="1400" i="1" dirty="0">
                <a:solidFill>
                  <a:schemeClr val="bg1">
                    <a:lumMod val="65000"/>
                  </a:schemeClr>
                </a:solidFill>
              </a:rPr>
              <a:t>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a:t>
            </a:r>
            <a:r>
              <a:rPr lang="en-US" sz="1400" b="1" dirty="0">
                <a:solidFill>
                  <a:srgbClr val="0000FF"/>
                </a:solidFill>
              </a:rPr>
              <a:t>vesicular skin eruption (VZV)</a:t>
            </a:r>
          </a:p>
          <a:p>
            <a:r>
              <a:rPr lang="en-US" sz="1400" dirty="0">
                <a:solidFill>
                  <a:schemeClr val="bg1">
                    <a:lumMod val="50000"/>
                  </a:schemeClr>
                </a:solidFill>
              </a:rPr>
              <a:t>--The nature of the KPs</a:t>
            </a:r>
          </a:p>
          <a:p>
            <a:r>
              <a:rPr lang="en-US" sz="1400" dirty="0">
                <a:solidFill>
                  <a:schemeClr val="bg1">
                    <a:lumMod val="50000"/>
                  </a:schemeClr>
                </a:solidFill>
              </a:rPr>
              <a:t>--Significantly elevated IOP</a:t>
            </a:r>
          </a:p>
          <a:p>
            <a:r>
              <a:rPr lang="en-US" sz="1400" dirty="0">
                <a:solidFill>
                  <a:schemeClr val="bg1">
                    <a:lumMod val="50000"/>
                  </a:schemeClr>
                </a:solidFill>
              </a:rPr>
              <a:t>--The presence of iris atrophy</a:t>
            </a:r>
          </a:p>
        </p:txBody>
      </p:sp>
      <p:sp>
        <p:nvSpPr>
          <p:cNvPr id="2" name="TextBox 1"/>
          <p:cNvSpPr txBox="1"/>
          <p:nvPr/>
        </p:nvSpPr>
        <p:spPr>
          <a:xfrm>
            <a:off x="533401" y="228600"/>
            <a:ext cx="7771936" cy="3754874"/>
          </a:xfrm>
          <a:prstGeom prst="rect">
            <a:avLst/>
          </a:prstGeom>
          <a:solidFill>
            <a:srgbClr val="FFC000"/>
          </a:solidFill>
        </p:spPr>
        <p:txBody>
          <a:bodyPr wrap="none" rtlCol="0">
            <a:spAutoFit/>
          </a:bodyPr>
          <a:lstStyle/>
          <a:p>
            <a:r>
              <a:rPr lang="en-US" sz="1400" i="1" dirty="0">
                <a:solidFill>
                  <a:schemeClr val="bg1">
                    <a:lumMod val="50000"/>
                  </a:schemeClr>
                </a:solidFill>
              </a:rPr>
              <a:t>Once acquired, VZV takes up residency in nerve-cell bodies. What sort of nerve does it ‘prefer’?</a:t>
            </a:r>
          </a:p>
          <a:p>
            <a:r>
              <a:rPr lang="en-US" sz="1400" dirty="0">
                <a:solidFill>
                  <a:schemeClr val="bg1">
                    <a:lumMod val="50000"/>
                  </a:schemeClr>
                </a:solidFill>
              </a:rPr>
              <a:t>Sensory</a:t>
            </a:r>
          </a:p>
          <a:p>
            <a:endParaRPr lang="en-US" sz="1400" dirty="0">
              <a:solidFill>
                <a:schemeClr val="bg1">
                  <a:lumMod val="50000"/>
                </a:schemeClr>
              </a:solidFill>
            </a:endParaRPr>
          </a:p>
          <a:p>
            <a:r>
              <a:rPr lang="en-US" sz="1400" i="1" dirty="0">
                <a:solidFill>
                  <a:schemeClr val="bg1">
                    <a:lumMod val="50000"/>
                  </a:schemeClr>
                </a:solidFill>
              </a:rPr>
              <a:t>Which division of the trigeminal nerve is sensory to the eye?</a:t>
            </a:r>
          </a:p>
          <a:p>
            <a:r>
              <a:rPr lang="en-US" sz="1400" dirty="0">
                <a:solidFill>
                  <a:schemeClr val="bg1">
                    <a:lumMod val="50000"/>
                  </a:schemeClr>
                </a:solidFill>
              </a:rPr>
              <a:t>The ophthalmic (V</a:t>
            </a:r>
            <a:r>
              <a:rPr lang="en-US" sz="1400" baseline="-25000" dirty="0">
                <a:solidFill>
                  <a:schemeClr val="bg1">
                    <a:lumMod val="50000"/>
                  </a:schemeClr>
                </a:solidFill>
              </a:rPr>
              <a:t>1</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What are the three branches of the ophthalmic nerve/division?</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frontal and lacrimal nerves</a:t>
            </a:r>
          </a:p>
          <a:p>
            <a:endParaRPr lang="en-US" sz="1400" dirty="0">
              <a:solidFill>
                <a:schemeClr val="bg1">
                  <a:lumMod val="50000"/>
                </a:schemeClr>
              </a:solidFill>
            </a:endParaRPr>
          </a:p>
          <a:p>
            <a:r>
              <a:rPr lang="en-US" sz="1400" i="1" dirty="0">
                <a:solidFill>
                  <a:schemeClr val="bg1">
                    <a:lumMod val="50000"/>
                  </a:schemeClr>
                </a:solidFill>
              </a:rPr>
              <a:t>Which branch is sensory to the eye?</a:t>
            </a:r>
          </a:p>
          <a:p>
            <a:r>
              <a:rPr lang="en-US" sz="1400" dirty="0">
                <a:solidFill>
                  <a:schemeClr val="bg1">
                    <a:lumMod val="50000"/>
                  </a:schemeClr>
                </a:solidFill>
              </a:rPr>
              <a:t>The </a:t>
            </a:r>
            <a:r>
              <a:rPr lang="en-US" sz="1400" dirty="0" err="1">
                <a:solidFill>
                  <a:schemeClr val="bg1">
                    <a:lumMod val="50000"/>
                  </a:schemeClr>
                </a:solidFill>
              </a:rPr>
              <a:t>nasociliary</a:t>
            </a:r>
            <a:r>
              <a:rPr lang="en-US" sz="1400" dirty="0">
                <a:solidFill>
                  <a:schemeClr val="bg1">
                    <a:lumMod val="50000"/>
                  </a:schemeClr>
                </a:solidFill>
              </a:rPr>
              <a:t> nerve</a:t>
            </a:r>
          </a:p>
          <a:p>
            <a:endParaRPr lang="en-US" sz="1400" dirty="0">
              <a:solidFill>
                <a:srgbClr val="0000FF"/>
              </a:solidFill>
            </a:endParaRPr>
          </a:p>
          <a:p>
            <a:r>
              <a:rPr lang="en-US" sz="1400" b="1" i="1" dirty="0">
                <a:solidFill>
                  <a:srgbClr val="0000FF"/>
                </a:solidFill>
              </a:rPr>
              <a:t>Which branch of the </a:t>
            </a:r>
            <a:r>
              <a:rPr lang="en-US" sz="1400" b="1" i="1" dirty="0" err="1">
                <a:solidFill>
                  <a:srgbClr val="0000FF"/>
                </a:solidFill>
              </a:rPr>
              <a:t>nasociliary</a:t>
            </a:r>
            <a:r>
              <a:rPr lang="en-US" sz="1400" b="1" i="1" dirty="0">
                <a:solidFill>
                  <a:srgbClr val="0000FF"/>
                </a:solidFill>
              </a:rPr>
              <a:t> is sensory to the eye?</a:t>
            </a:r>
          </a:p>
          <a:p>
            <a:r>
              <a:rPr lang="en-US" sz="1400" b="1" dirty="0">
                <a:solidFill>
                  <a:srgbClr val="0000FF"/>
                </a:solidFill>
              </a:rPr>
              <a:t>The  long  ciliary nerve</a:t>
            </a:r>
          </a:p>
          <a:p>
            <a:endParaRPr lang="en-US" sz="1400" dirty="0">
              <a:solidFill>
                <a:srgbClr val="0000FF"/>
              </a:solidFill>
            </a:endParaRPr>
          </a:p>
          <a:p>
            <a:r>
              <a:rPr lang="en-US" sz="1400" i="1" dirty="0">
                <a:solidFill>
                  <a:srgbClr val="0000FF"/>
                </a:solidFill>
              </a:rPr>
              <a:t>What structures are innervated by the remaining branches of the </a:t>
            </a:r>
            <a:r>
              <a:rPr lang="en-US" sz="1400" i="1" dirty="0" err="1">
                <a:solidFill>
                  <a:srgbClr val="0000FF"/>
                </a:solidFill>
              </a:rPr>
              <a:t>nasociliary</a:t>
            </a:r>
            <a:r>
              <a:rPr lang="en-US" sz="1400" i="1" dirty="0">
                <a:solidFill>
                  <a:srgbClr val="0000FF"/>
                </a:solidFill>
              </a:rPr>
              <a:t> nerve?</a:t>
            </a:r>
          </a:p>
          <a:p>
            <a:r>
              <a:rPr lang="en-US" sz="1400" dirty="0">
                <a:solidFill>
                  <a:srgbClr val="0000FF"/>
                </a:solidFill>
              </a:rPr>
              <a:t>Portions of the sinuses; the nasal cavity; the </a:t>
            </a:r>
            <a:r>
              <a:rPr lang="en-US" sz="1400" dirty="0" err="1">
                <a:solidFill>
                  <a:srgbClr val="0000FF"/>
                </a:solidFill>
              </a:rPr>
              <a:t>conj</a:t>
            </a:r>
            <a:r>
              <a:rPr lang="en-US" sz="1400" dirty="0">
                <a:solidFill>
                  <a:srgbClr val="0000FF"/>
                </a:solidFill>
              </a:rPr>
              <a:t>; part of the upper lid; </a:t>
            </a:r>
            <a:r>
              <a:rPr lang="en-US" sz="1400" b="1" dirty="0">
                <a:solidFill>
                  <a:srgbClr val="0000FF"/>
                </a:solidFill>
              </a:rPr>
              <a:t>and the skin of the nose</a:t>
            </a:r>
          </a:p>
        </p:txBody>
      </p:sp>
      <p:sp>
        <p:nvSpPr>
          <p:cNvPr id="3" name="TextBox 2"/>
          <p:cNvSpPr txBox="1"/>
          <p:nvPr/>
        </p:nvSpPr>
        <p:spPr>
          <a:xfrm>
            <a:off x="56263" y="4574975"/>
            <a:ext cx="3872177" cy="2246769"/>
          </a:xfrm>
          <a:prstGeom prst="rect">
            <a:avLst/>
          </a:prstGeom>
          <a:solidFill>
            <a:srgbClr val="FF99FF"/>
          </a:solidFill>
        </p:spPr>
        <p:txBody>
          <a:bodyPr wrap="square" rtlCol="0">
            <a:spAutoFit/>
          </a:bodyPr>
          <a:lstStyle/>
          <a:p>
            <a:r>
              <a:rPr lang="en-US" sz="1400" i="1" dirty="0">
                <a:solidFill>
                  <a:srgbClr val="0000FF"/>
                </a:solidFill>
              </a:rPr>
              <a:t>In this context, what is </a:t>
            </a:r>
            <a:r>
              <a:rPr lang="en-US" sz="1400" dirty="0">
                <a:solidFill>
                  <a:srgbClr val="0000FF"/>
                </a:solidFill>
              </a:rPr>
              <a:t>Hutchinson’s sign?</a:t>
            </a:r>
          </a:p>
          <a:p>
            <a:r>
              <a:rPr lang="en-US" sz="1400" dirty="0">
                <a:solidFill>
                  <a:srgbClr val="0000FF"/>
                </a:solidFill>
              </a:rPr>
              <a:t>A </a:t>
            </a:r>
            <a:r>
              <a:rPr lang="en-US" sz="1400" dirty="0" err="1">
                <a:solidFill>
                  <a:srgbClr val="0000FF"/>
                </a:solidFill>
              </a:rPr>
              <a:t>vescicular</a:t>
            </a:r>
            <a:r>
              <a:rPr lang="en-US" sz="1400" dirty="0">
                <a:solidFill>
                  <a:srgbClr val="0000FF"/>
                </a:solidFill>
              </a:rPr>
              <a:t> lesion located at the lateral aspect of the tip of the nose</a:t>
            </a:r>
          </a:p>
          <a:p>
            <a:endParaRPr lang="en-US" sz="1400" dirty="0">
              <a:solidFill>
                <a:srgbClr val="0000FF"/>
              </a:solidFill>
            </a:endParaRPr>
          </a:p>
          <a:p>
            <a:r>
              <a:rPr lang="en-US" sz="1400" i="1" dirty="0">
                <a:solidFill>
                  <a:srgbClr val="0000FF"/>
                </a:solidFill>
              </a:rPr>
              <a:t>What is the significance of Hutchinson’s sign with regard to anterior uveitis?</a:t>
            </a:r>
          </a:p>
          <a:p>
            <a:r>
              <a:rPr lang="en-US" sz="1400" dirty="0">
                <a:solidFill>
                  <a:srgbClr val="0000FF"/>
                </a:solidFill>
              </a:rPr>
              <a:t>It indicates the ‘</a:t>
            </a:r>
            <a:r>
              <a:rPr lang="en-US" sz="1400" dirty="0" err="1">
                <a:solidFill>
                  <a:srgbClr val="0000FF"/>
                </a:solidFill>
              </a:rPr>
              <a:t>naso</a:t>
            </a:r>
            <a:r>
              <a:rPr lang="en-US" sz="1400" dirty="0">
                <a:solidFill>
                  <a:srgbClr val="0000FF"/>
                </a:solidFill>
              </a:rPr>
              <a:t>-’ portion of the </a:t>
            </a:r>
            <a:r>
              <a:rPr lang="en-US" sz="1400" dirty="0" err="1">
                <a:solidFill>
                  <a:srgbClr val="0000FF"/>
                </a:solidFill>
              </a:rPr>
              <a:t>nasociliary</a:t>
            </a:r>
            <a:r>
              <a:rPr lang="en-US" sz="1400" dirty="0">
                <a:solidFill>
                  <a:srgbClr val="0000FF"/>
                </a:solidFill>
              </a:rPr>
              <a:t> nerve is involved in a VZV eruption, which raises the strong possibility the ‘-ciliary’ portion (and therefore the eye) is as well</a:t>
            </a:r>
          </a:p>
        </p:txBody>
      </p:sp>
      <p:sp>
        <p:nvSpPr>
          <p:cNvPr id="52" name="Oval 51"/>
          <p:cNvSpPr/>
          <p:nvPr/>
        </p:nvSpPr>
        <p:spPr>
          <a:xfrm>
            <a:off x="180713" y="2542403"/>
            <a:ext cx="5270503" cy="96279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58080" y="3570428"/>
            <a:ext cx="2250678" cy="4782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9327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6F230-93EB-4D9F-BD9A-A4F6EA970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6" y="1327908"/>
            <a:ext cx="3823253" cy="3823253"/>
          </a:xfrm>
          <a:prstGeom prst="rect">
            <a:avLst/>
          </a:prstGeom>
        </p:spPr>
      </p:pic>
      <p:pic>
        <p:nvPicPr>
          <p:cNvPr id="4" name="Picture 6" descr="hutchinson-sign-2-nose">
            <a:extLst>
              <a:ext uri="{FF2B5EF4-FFF2-40B4-BE49-F238E27FC236}">
                <a16:creationId xmlns:a16="http://schemas.microsoft.com/office/drawing/2014/main" id="{DA5A805F-1C05-45CC-9984-D1FA38E13525}"/>
              </a:ext>
            </a:extLst>
          </p:cNvPr>
          <p:cNvPicPr>
            <a:picLocks noChangeAspect="1" noChangeArrowheads="1"/>
          </p:cNvPicPr>
          <p:nvPr/>
        </p:nvPicPr>
        <p:blipFill>
          <a:blip r:embed="rId3"/>
          <a:srcRect/>
          <a:stretch>
            <a:fillRect/>
          </a:stretch>
        </p:blipFill>
        <p:spPr bwMode="auto">
          <a:xfrm>
            <a:off x="4376530" y="1326438"/>
            <a:ext cx="4612677" cy="3832592"/>
          </a:xfrm>
          <a:prstGeom prst="rect">
            <a:avLst/>
          </a:prstGeom>
          <a:noFill/>
        </p:spPr>
      </p:pic>
      <p:sp>
        <p:nvSpPr>
          <p:cNvPr id="5" name="TextBox 4">
            <a:extLst>
              <a:ext uri="{FF2B5EF4-FFF2-40B4-BE49-F238E27FC236}">
                <a16:creationId xmlns:a16="http://schemas.microsoft.com/office/drawing/2014/main" id="{9F44952B-2FD3-494A-B125-51B199C1A012}"/>
              </a:ext>
            </a:extLst>
          </p:cNvPr>
          <p:cNvSpPr txBox="1"/>
          <p:nvPr/>
        </p:nvSpPr>
        <p:spPr>
          <a:xfrm>
            <a:off x="3579580" y="6096002"/>
            <a:ext cx="1984839" cy="369332"/>
          </a:xfrm>
          <a:prstGeom prst="rect">
            <a:avLst/>
          </a:prstGeom>
          <a:noFill/>
        </p:spPr>
        <p:txBody>
          <a:bodyPr wrap="none" rtlCol="0">
            <a:spAutoFit/>
          </a:bodyPr>
          <a:lstStyle/>
          <a:p>
            <a:pPr algn="ctr"/>
            <a:r>
              <a:rPr lang="en-US" dirty="0"/>
              <a:t>Hutchinson's sign</a:t>
            </a:r>
          </a:p>
        </p:txBody>
      </p:sp>
      <p:sp>
        <p:nvSpPr>
          <p:cNvPr id="2" name="TextBox 1">
            <a:extLst>
              <a:ext uri="{FF2B5EF4-FFF2-40B4-BE49-F238E27FC236}">
                <a16:creationId xmlns:a16="http://schemas.microsoft.com/office/drawing/2014/main" id="{EAD659C5-7352-4D8B-A63B-7F33E0BEC9FE}"/>
              </a:ext>
            </a:extLst>
          </p:cNvPr>
          <p:cNvSpPr txBox="1"/>
          <p:nvPr/>
        </p:nvSpPr>
        <p:spPr>
          <a:xfrm>
            <a:off x="329225" y="5170032"/>
            <a:ext cx="3549113" cy="307777"/>
          </a:xfrm>
          <a:prstGeom prst="rect">
            <a:avLst/>
          </a:prstGeom>
          <a:noFill/>
        </p:spPr>
        <p:txBody>
          <a:bodyPr wrap="none" rtlCol="0">
            <a:spAutoFit/>
          </a:bodyPr>
          <a:lstStyle/>
          <a:p>
            <a:pPr algn="ctr"/>
            <a:r>
              <a:rPr lang="en-US" sz="1400" dirty="0">
                <a:solidFill>
                  <a:srgbClr val="002060"/>
                </a:solidFill>
              </a:rPr>
              <a:t>The ‘</a:t>
            </a:r>
            <a:r>
              <a:rPr lang="en-US" sz="1400" dirty="0" err="1">
                <a:solidFill>
                  <a:srgbClr val="002060"/>
                </a:solidFill>
              </a:rPr>
              <a:t>naso</a:t>
            </a:r>
            <a:r>
              <a:rPr lang="en-US" sz="1400" dirty="0">
                <a:solidFill>
                  <a:srgbClr val="002060"/>
                </a:solidFill>
              </a:rPr>
              <a:t>-’ portion of the </a:t>
            </a:r>
            <a:r>
              <a:rPr lang="en-US" sz="1400" dirty="0" err="1">
                <a:solidFill>
                  <a:srgbClr val="002060"/>
                </a:solidFill>
              </a:rPr>
              <a:t>nasociliary</a:t>
            </a:r>
            <a:r>
              <a:rPr lang="en-US" sz="1400" dirty="0">
                <a:solidFill>
                  <a:srgbClr val="002060"/>
                </a:solidFill>
              </a:rPr>
              <a:t> nerve</a:t>
            </a:r>
          </a:p>
        </p:txBody>
      </p:sp>
      <p:sp>
        <p:nvSpPr>
          <p:cNvPr id="8" name="Arrow: Right 7">
            <a:extLst>
              <a:ext uri="{FF2B5EF4-FFF2-40B4-BE49-F238E27FC236}">
                <a16:creationId xmlns:a16="http://schemas.microsoft.com/office/drawing/2014/main" id="{8087A366-A69C-4806-862F-00080F9C8316}"/>
              </a:ext>
            </a:extLst>
          </p:cNvPr>
          <p:cNvSpPr/>
          <p:nvPr/>
        </p:nvSpPr>
        <p:spPr>
          <a:xfrm rot="2208696">
            <a:off x="914400" y="3290716"/>
            <a:ext cx="781879" cy="276567"/>
          </a:xfrm>
          <a:prstGeom prs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35088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50000"/>
                  </a:schemeClr>
                </a:solidFill>
              </a:rPr>
              <a:t>--</a:t>
            </a:r>
            <a:r>
              <a:rPr lang="en-US" sz="1400" b="1" dirty="0">
                <a:solidFill>
                  <a:srgbClr val="0000FF"/>
                </a:solidFill>
              </a:rPr>
              <a:t>A </a:t>
            </a:r>
            <a:r>
              <a:rPr lang="en-US" sz="1400" b="1" dirty="0" err="1">
                <a:solidFill>
                  <a:srgbClr val="0000FF"/>
                </a:solidFill>
              </a:rPr>
              <a:t>hx</a:t>
            </a:r>
            <a:r>
              <a:rPr lang="en-US" sz="1400" b="1" dirty="0">
                <a:solidFill>
                  <a:srgbClr val="0000FF"/>
                </a:solidFill>
              </a:rPr>
              <a:t> of dendritic </a:t>
            </a:r>
            <a:r>
              <a:rPr lang="en-US" sz="1400" b="1" dirty="0" err="1">
                <a:solidFill>
                  <a:srgbClr val="0000FF"/>
                </a:solidFill>
              </a:rPr>
              <a:t>epitheliopathy</a:t>
            </a:r>
            <a:r>
              <a:rPr lang="en-US" sz="1400" b="1" dirty="0">
                <a:solidFill>
                  <a:srgbClr val="0000FF"/>
                </a:solidFill>
              </a:rPr>
              <a:t> (HSV)</a:t>
            </a:r>
            <a:r>
              <a:rPr lang="en-US" sz="1400" dirty="0">
                <a:solidFill>
                  <a:schemeClr val="bg1">
                    <a:lumMod val="65000"/>
                  </a:schemeClr>
                </a:solidFill>
              </a:rPr>
              <a:t>,</a:t>
            </a:r>
            <a:r>
              <a:rPr lang="en-US" sz="1400" dirty="0">
                <a:solidFill>
                  <a:schemeClr val="bg1">
                    <a:lumMod val="50000"/>
                  </a:schemeClr>
                </a:solidFill>
              </a:rPr>
              <a:t> </a:t>
            </a:r>
            <a:r>
              <a:rPr lang="en-US" sz="1400" dirty="0">
                <a:solidFill>
                  <a:schemeClr val="bg1">
                    <a:lumMod val="65000"/>
                  </a:schemeClr>
                </a:solidFill>
              </a:rPr>
              <a:t>or 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2" name="TextBox 1"/>
          <p:cNvSpPr txBox="1"/>
          <p:nvPr/>
        </p:nvSpPr>
        <p:spPr>
          <a:xfrm>
            <a:off x="1179250" y="5768371"/>
            <a:ext cx="6061600" cy="646331"/>
          </a:xfrm>
          <a:prstGeom prst="rect">
            <a:avLst/>
          </a:prstGeom>
          <a:solidFill>
            <a:schemeClr val="accent1">
              <a:lumMod val="60000"/>
              <a:lumOff val="40000"/>
            </a:schemeClr>
          </a:solidFill>
        </p:spPr>
        <p:txBody>
          <a:bodyPr wrap="square" rtlCol="0">
            <a:spAutoFit/>
          </a:bodyPr>
          <a:lstStyle/>
          <a:p>
            <a:r>
              <a:rPr lang="en-US" i="1" dirty="0">
                <a:solidFill>
                  <a:srgbClr val="0000FF"/>
                </a:solidFill>
              </a:rPr>
              <a:t>Rule of thumb: In a </a:t>
            </a:r>
            <a:r>
              <a:rPr lang="en-US" i="1" dirty="0" err="1">
                <a:solidFill>
                  <a:srgbClr val="0000FF"/>
                </a:solidFill>
              </a:rPr>
              <a:t>pt</a:t>
            </a:r>
            <a:r>
              <a:rPr lang="en-US" i="1" dirty="0">
                <a:solidFill>
                  <a:srgbClr val="0000FF"/>
                </a:solidFill>
              </a:rPr>
              <a:t> with a </a:t>
            </a:r>
            <a:r>
              <a:rPr lang="en-US" i="1" dirty="0" err="1">
                <a:solidFill>
                  <a:srgbClr val="0000FF"/>
                </a:solidFill>
              </a:rPr>
              <a:t>hx</a:t>
            </a:r>
            <a:r>
              <a:rPr lang="en-US" i="1" dirty="0">
                <a:solidFill>
                  <a:srgbClr val="0000FF"/>
                </a:solidFill>
              </a:rPr>
              <a:t> of herpetic </a:t>
            </a:r>
            <a:r>
              <a:rPr lang="en-US" i="1" dirty="0" err="1">
                <a:solidFill>
                  <a:srgbClr val="0000FF"/>
                </a:solidFill>
              </a:rPr>
              <a:t>epitheliopathy</a:t>
            </a:r>
            <a:r>
              <a:rPr lang="en-US" i="1" dirty="0">
                <a:solidFill>
                  <a:srgbClr val="0000FF"/>
                </a:solidFill>
              </a:rPr>
              <a:t>, anterior uveitis is herpetic until proven otherwise!</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 name="Straight Arrow Connector 3"/>
          <p:cNvCxnSpPr/>
          <p:nvPr/>
        </p:nvCxnSpPr>
        <p:spPr>
          <a:xfrm flipH="1" flipV="1">
            <a:off x="3124200" y="5357611"/>
            <a:ext cx="394123" cy="40430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00134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a:t>
            </a:r>
            <a:r>
              <a:rPr lang="en-US" sz="1400" dirty="0">
                <a:solidFill>
                  <a:schemeClr val="bg1">
                    <a:lumMod val="50000"/>
                  </a:schemeClr>
                </a:solidFill>
              </a:rPr>
              <a:t>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rgbClr val="0000FF"/>
                </a:solidFill>
              </a:rPr>
              <a:t>How do KP typically present in HSV/VZV anterior uveitis?</a:t>
            </a:r>
          </a:p>
          <a:p>
            <a:r>
              <a:rPr lang="en-US" sz="1400" dirty="0">
                <a:solidFill>
                  <a:srgbClr val="0000FF"/>
                </a:solidFill>
              </a:rPr>
              <a:t>--Size:</a:t>
            </a:r>
            <a:endParaRPr lang="en-US" sz="1400" b="1" dirty="0">
              <a:solidFill>
                <a:srgbClr val="0000FF"/>
              </a:solidFill>
            </a:endParaRPr>
          </a:p>
          <a:p>
            <a:r>
              <a:rPr lang="en-US" sz="1400" dirty="0">
                <a:solidFill>
                  <a:srgbClr val="0000FF"/>
                </a:solidFill>
              </a:rPr>
              <a:t>--Distribution:</a:t>
            </a:r>
            <a:endParaRPr lang="en-US" sz="1400" b="1" dirty="0">
              <a:solidFill>
                <a:srgbClr val="0000FF"/>
              </a:solidFill>
            </a:endParaRPr>
          </a:p>
          <a:p>
            <a:r>
              <a:rPr lang="en-US" sz="1400" dirty="0">
                <a:solidFill>
                  <a:srgbClr val="0000FF"/>
                </a:solidFill>
              </a:rPr>
              <a:t>--Shape:</a:t>
            </a:r>
            <a:endParaRPr lang="en-US" sz="1400" b="1" dirty="0">
              <a:solidFill>
                <a:srgbClr val="0000FF"/>
              </a:solidFill>
            </a:endParaRP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45928483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a:t>
            </a:r>
            <a:r>
              <a:rPr lang="en-US" sz="1400" dirty="0">
                <a:solidFill>
                  <a:schemeClr val="bg1">
                    <a:lumMod val="50000"/>
                  </a:schemeClr>
                </a:solidFill>
              </a:rPr>
              <a:t>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rgbClr val="0000FF"/>
                </a:solidFill>
              </a:rPr>
              <a:t>How do KP typically present in HSV/VZV anterior uveitis?</a:t>
            </a:r>
          </a:p>
          <a:p>
            <a:r>
              <a:rPr lang="en-US" sz="1400" dirty="0">
                <a:solidFill>
                  <a:srgbClr val="0000FF"/>
                </a:solidFill>
              </a:rPr>
              <a:t>--Size: </a:t>
            </a:r>
            <a:r>
              <a:rPr lang="en-US" sz="1400" b="1" dirty="0">
                <a:solidFill>
                  <a:srgbClr val="0000FF"/>
                </a:solidFill>
              </a:rPr>
              <a:t>Small</a:t>
            </a:r>
          </a:p>
          <a:p>
            <a:r>
              <a:rPr lang="en-US" sz="1400" dirty="0">
                <a:solidFill>
                  <a:srgbClr val="0000FF"/>
                </a:solidFill>
              </a:rPr>
              <a:t>--Distribution: </a:t>
            </a:r>
            <a:r>
              <a:rPr lang="en-US" sz="1400" b="1" dirty="0">
                <a:solidFill>
                  <a:srgbClr val="0000FF"/>
                </a:solidFill>
              </a:rPr>
              <a:t>Diffuse</a:t>
            </a:r>
          </a:p>
          <a:p>
            <a:r>
              <a:rPr lang="en-US" sz="1400" dirty="0">
                <a:solidFill>
                  <a:srgbClr val="0000FF"/>
                </a:solidFill>
              </a:rPr>
              <a:t>--Shape: </a:t>
            </a:r>
            <a:r>
              <a:rPr lang="en-US" sz="1400" b="1" dirty="0">
                <a:solidFill>
                  <a:srgbClr val="0000FF"/>
                </a:solidFill>
              </a:rPr>
              <a:t>Stellate</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309048310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868" y="1169586"/>
            <a:ext cx="5720263" cy="4518828"/>
          </a:xfrm>
          <a:prstGeom prst="rect">
            <a:avLst/>
          </a:prstGeom>
        </p:spPr>
      </p:pic>
      <p:sp>
        <p:nvSpPr>
          <p:cNvPr id="3" name="TextBox 2">
            <a:extLst>
              <a:ext uri="{FF2B5EF4-FFF2-40B4-BE49-F238E27FC236}">
                <a16:creationId xmlns:a16="http://schemas.microsoft.com/office/drawing/2014/main" id="{E10CFBDA-1A5E-469A-89FE-C390D0EA43BC}"/>
              </a:ext>
            </a:extLst>
          </p:cNvPr>
          <p:cNvSpPr txBox="1"/>
          <p:nvPr/>
        </p:nvSpPr>
        <p:spPr>
          <a:xfrm>
            <a:off x="1872061" y="6167719"/>
            <a:ext cx="5399876" cy="369332"/>
          </a:xfrm>
          <a:prstGeom prst="rect">
            <a:avLst/>
          </a:prstGeom>
          <a:noFill/>
        </p:spPr>
        <p:txBody>
          <a:bodyPr wrap="none" rtlCol="0">
            <a:spAutoFit/>
          </a:bodyPr>
          <a:lstStyle/>
          <a:p>
            <a:pPr algn="ctr"/>
            <a:r>
              <a:rPr lang="en-US" dirty="0"/>
              <a:t>Herpetic uveitis. Note the small, diffuse, stellate KP</a:t>
            </a:r>
          </a:p>
        </p:txBody>
      </p:sp>
    </p:spTree>
    <p:extLst>
      <p:ext uri="{BB962C8B-B14F-4D97-AF65-F5344CB8AC3E}">
        <p14:creationId xmlns:p14="http://schemas.microsoft.com/office/powerpoint/2010/main" val="199506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3505200" y="2709446"/>
            <a:ext cx="457200" cy="369332"/>
          </a:xfrm>
          <a:prstGeom prst="rect">
            <a:avLst/>
          </a:prstGeom>
          <a:noFill/>
          <a:ln>
            <a:noFill/>
          </a:ln>
        </p:spPr>
        <p:txBody>
          <a:bodyPr wrap="square" rtlCol="0">
            <a:spAutoFit/>
          </a:bodyPr>
          <a:lstStyle/>
          <a:p>
            <a:pPr algn="ctr"/>
            <a:r>
              <a:rPr lang="en-US" b="1" i="1" dirty="0">
                <a:solidFill>
                  <a:srgbClr val="0000FF"/>
                </a:solidFill>
              </a:rPr>
              <a:t>?</a:t>
            </a:r>
          </a:p>
        </p:txBody>
      </p:sp>
      <p:sp>
        <p:nvSpPr>
          <p:cNvPr id="35" name="TextBox 34"/>
          <p:cNvSpPr txBox="1"/>
          <p:nvPr/>
        </p:nvSpPr>
        <p:spPr>
          <a:xfrm>
            <a:off x="5128749" y="2709446"/>
            <a:ext cx="510053" cy="369332"/>
          </a:xfrm>
          <a:prstGeom prst="rect">
            <a:avLst/>
          </a:prstGeom>
          <a:noFill/>
          <a:ln>
            <a:noFill/>
          </a:ln>
        </p:spPr>
        <p:txBody>
          <a:bodyPr wrap="square" rtlCol="0">
            <a:spAutoFit/>
          </a:bodyPr>
          <a:lstStyle/>
          <a:p>
            <a:pPr algn="ctr"/>
            <a:r>
              <a:rPr lang="en-US" b="1" i="1" dirty="0">
                <a:solidFill>
                  <a:srgbClr val="0000FF"/>
                </a:solidFill>
              </a:rPr>
              <a:t>?</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30" name="TextBox 2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31" name="Straight Connector 30"/>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40" name="TextBox 39"/>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27" name="TextBox 26"/>
          <p:cNvSpPr txBox="1"/>
          <p:nvPr/>
        </p:nvSpPr>
        <p:spPr>
          <a:xfrm>
            <a:off x="4158626" y="2390745"/>
            <a:ext cx="752129" cy="348813"/>
          </a:xfrm>
          <a:prstGeom prst="rect">
            <a:avLst/>
          </a:prstGeom>
          <a:noFill/>
        </p:spPr>
        <p:txBody>
          <a:bodyPr wrap="none" rtlCol="0">
            <a:spAutoFit/>
          </a:bodyPr>
          <a:lstStyle/>
          <a:p>
            <a:pPr algn="ctr">
              <a:lnSpc>
                <a:spcPts val="1000"/>
              </a:lnSpc>
            </a:pPr>
            <a:r>
              <a:rPr lang="en-US" sz="1000" i="1" dirty="0"/>
              <a:t>Key</a:t>
            </a:r>
          </a:p>
          <a:p>
            <a:pPr algn="ctr">
              <a:lnSpc>
                <a:spcPts val="1000"/>
              </a:lnSpc>
            </a:pPr>
            <a:r>
              <a:rPr lang="en-US" sz="1000" i="1" dirty="0"/>
              <a:t>distinction</a:t>
            </a:r>
          </a:p>
        </p:txBody>
      </p:sp>
    </p:spTree>
    <p:extLst>
      <p:ext uri="{BB962C8B-B14F-4D97-AF65-F5344CB8AC3E}">
        <p14:creationId xmlns:p14="http://schemas.microsoft.com/office/powerpoint/2010/main" val="61496886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5" y="2441379"/>
            <a:ext cx="554960" cy="307777"/>
          </a:xfrm>
          <a:prstGeom prst="rect">
            <a:avLst/>
          </a:prstGeom>
          <a:noFill/>
        </p:spPr>
        <p:txBody>
          <a:bodyPr wrap="none" rtlCol="0">
            <a:spAutoFit/>
          </a:bodyPr>
          <a:lstStyle/>
          <a:p>
            <a:r>
              <a:rPr lang="en-US" sz="1400" b="1" dirty="0">
                <a:solidFill>
                  <a:srgbClr val="0000FF"/>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a:t>
            </a:r>
            <a:r>
              <a:rPr lang="en-US" sz="1400" b="1"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rgbClr val="0000FF"/>
                </a:solidFill>
              </a:rPr>
              <a:t>How do KP typically present in HSV/VZV anterior uveitis?</a:t>
            </a:r>
          </a:p>
          <a:p>
            <a:r>
              <a:rPr lang="en-US" sz="1400" dirty="0">
                <a:solidFill>
                  <a:srgbClr val="0000FF"/>
                </a:solidFill>
              </a:rPr>
              <a:t>--Size: </a:t>
            </a:r>
            <a:r>
              <a:rPr lang="en-US" sz="1400" b="1" dirty="0">
                <a:solidFill>
                  <a:srgbClr val="0000FF"/>
                </a:solidFill>
              </a:rPr>
              <a:t>Small</a:t>
            </a:r>
          </a:p>
          <a:p>
            <a:r>
              <a:rPr lang="en-US" sz="1400" dirty="0">
                <a:solidFill>
                  <a:srgbClr val="0000FF"/>
                </a:solidFill>
              </a:rPr>
              <a:t>--Distribution: </a:t>
            </a:r>
            <a:r>
              <a:rPr lang="en-US" sz="1400" b="1" dirty="0">
                <a:solidFill>
                  <a:srgbClr val="0000FF"/>
                </a:solidFill>
              </a:rPr>
              <a:t>Diffuse</a:t>
            </a:r>
          </a:p>
          <a:p>
            <a:r>
              <a:rPr lang="en-US" sz="1400" dirty="0">
                <a:solidFill>
                  <a:srgbClr val="0000FF"/>
                </a:solidFill>
              </a:rPr>
              <a:t>--Shape: </a:t>
            </a:r>
            <a:r>
              <a:rPr lang="en-US" sz="1400" b="1" dirty="0">
                <a:solidFill>
                  <a:srgbClr val="0000FF"/>
                </a:solidFill>
              </a:rPr>
              <a:t>Stellate</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2" name="Oval 1"/>
          <p:cNvSpPr/>
          <p:nvPr/>
        </p:nvSpPr>
        <p:spPr>
          <a:xfrm>
            <a:off x="762002" y="2356246"/>
            <a:ext cx="617845" cy="4631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5"/>
          </p:cNvCxnSpPr>
          <p:nvPr/>
        </p:nvCxnSpPr>
        <p:spPr>
          <a:xfrm>
            <a:off x="1289364" y="2751575"/>
            <a:ext cx="1834836" cy="2049027"/>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103" y="3244842"/>
            <a:ext cx="2437272" cy="892552"/>
          </a:xfrm>
          <a:prstGeom prst="rect">
            <a:avLst/>
          </a:prstGeom>
          <a:solidFill>
            <a:schemeClr val="bg1"/>
          </a:solidFill>
          <a:ln>
            <a:solidFill>
              <a:srgbClr val="0000FF"/>
            </a:solidFill>
          </a:ln>
        </p:spPr>
        <p:txBody>
          <a:bodyPr wrap="square" rtlCol="0">
            <a:spAutoFit/>
          </a:bodyPr>
          <a:lstStyle/>
          <a:p>
            <a:r>
              <a:rPr lang="en-US" sz="1300" dirty="0">
                <a:solidFill>
                  <a:srgbClr val="0000FF"/>
                </a:solidFill>
              </a:rPr>
              <a:t>Remember: Herpetic uveitis can present in granulomatous fashion, </a:t>
            </a:r>
            <a:r>
              <a:rPr lang="en-US" sz="1300" u="sng" dirty="0">
                <a:solidFill>
                  <a:srgbClr val="0000FF"/>
                </a:solidFill>
              </a:rPr>
              <a:t>but is more likely to present </a:t>
            </a:r>
            <a:r>
              <a:rPr lang="en-US" sz="1300" u="sng" dirty="0" err="1">
                <a:solidFill>
                  <a:srgbClr val="0000FF"/>
                </a:solidFill>
              </a:rPr>
              <a:t>nongranulomatously</a:t>
            </a:r>
            <a:endParaRPr lang="en-US" sz="1300" u="sng" dirty="0">
              <a:solidFill>
                <a:srgbClr val="0000FF"/>
              </a:solidFill>
            </a:endParaRPr>
          </a:p>
        </p:txBody>
      </p:sp>
      <p:sp>
        <p:nvSpPr>
          <p:cNvPr id="4" name="Star: 5 Points 3">
            <a:extLst>
              <a:ext uri="{FF2B5EF4-FFF2-40B4-BE49-F238E27FC236}">
                <a16:creationId xmlns:a16="http://schemas.microsoft.com/office/drawing/2014/main" id="{0C669B7D-CD56-431E-947B-F66F333D3627}"/>
              </a:ext>
            </a:extLst>
          </p:cNvPr>
          <p:cNvSpPr/>
          <p:nvPr/>
        </p:nvSpPr>
        <p:spPr>
          <a:xfrm>
            <a:off x="484573" y="3145084"/>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a:extLst>
              <a:ext uri="{FF2B5EF4-FFF2-40B4-BE49-F238E27FC236}">
                <a16:creationId xmlns:a16="http://schemas.microsoft.com/office/drawing/2014/main" id="{4C811663-91F4-4924-992A-2D19E4F89C2A}"/>
              </a:ext>
            </a:extLst>
          </p:cNvPr>
          <p:cNvSpPr/>
          <p:nvPr/>
        </p:nvSpPr>
        <p:spPr>
          <a:xfrm>
            <a:off x="505302" y="3498268"/>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a:extLst>
              <a:ext uri="{FF2B5EF4-FFF2-40B4-BE49-F238E27FC236}">
                <a16:creationId xmlns:a16="http://schemas.microsoft.com/office/drawing/2014/main" id="{C1ED6276-6465-4872-92A7-A8E1EBE4150D}"/>
              </a:ext>
            </a:extLst>
          </p:cNvPr>
          <p:cNvSpPr/>
          <p:nvPr/>
        </p:nvSpPr>
        <p:spPr>
          <a:xfrm>
            <a:off x="3351003" y="3501894"/>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05D9A8DB-569A-49CE-ADE0-6C5D2FD43A6B}"/>
              </a:ext>
            </a:extLst>
          </p:cNvPr>
          <p:cNvSpPr/>
          <p:nvPr/>
        </p:nvSpPr>
        <p:spPr>
          <a:xfrm>
            <a:off x="3366641" y="3152339"/>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0154AA6B-EC8D-47EB-BA54-B76953435C98}"/>
              </a:ext>
            </a:extLst>
          </p:cNvPr>
          <p:cNvSpPr/>
          <p:nvPr/>
        </p:nvSpPr>
        <p:spPr>
          <a:xfrm>
            <a:off x="498678" y="3862700"/>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98464894-0557-4FAB-876A-F542CA4366E2}"/>
              </a:ext>
            </a:extLst>
          </p:cNvPr>
          <p:cNvSpPr/>
          <p:nvPr/>
        </p:nvSpPr>
        <p:spPr>
          <a:xfrm>
            <a:off x="3344379" y="3866326"/>
            <a:ext cx="348103" cy="338554"/>
          </a:xfrm>
          <a:prstGeom prst="star5">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5822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do KP typically present in HSV/VZV anterior uveitis?</a:t>
            </a:r>
          </a:p>
          <a:p>
            <a:r>
              <a:rPr lang="en-US" sz="1400" dirty="0">
                <a:solidFill>
                  <a:schemeClr val="bg1">
                    <a:lumMod val="50000"/>
                  </a:schemeClr>
                </a:solidFill>
              </a:rPr>
              <a:t>--Size: </a:t>
            </a:r>
            <a:r>
              <a:rPr lang="en-US" sz="1400" b="1" dirty="0">
                <a:solidFill>
                  <a:srgbClr val="0000FF"/>
                </a:solidFill>
              </a:rPr>
              <a:t>Small</a:t>
            </a:r>
          </a:p>
          <a:p>
            <a:r>
              <a:rPr lang="en-US" sz="1400" dirty="0">
                <a:solidFill>
                  <a:schemeClr val="bg1">
                    <a:lumMod val="50000"/>
                  </a:schemeClr>
                </a:solidFill>
              </a:rPr>
              <a:t>--Distribution: </a:t>
            </a:r>
            <a:r>
              <a:rPr lang="en-US" sz="1400" b="1" dirty="0">
                <a:solidFill>
                  <a:schemeClr val="bg1">
                    <a:lumMod val="50000"/>
                  </a:schemeClr>
                </a:solidFill>
              </a:rPr>
              <a:t>Diffuse</a:t>
            </a:r>
          </a:p>
          <a:p>
            <a:r>
              <a:rPr lang="en-US" sz="1400" dirty="0">
                <a:solidFill>
                  <a:schemeClr val="bg1">
                    <a:lumMod val="50000"/>
                  </a:schemeClr>
                </a:solidFill>
              </a:rPr>
              <a:t>--Shape: </a:t>
            </a:r>
            <a:r>
              <a:rPr lang="en-US" sz="1400" b="1" dirty="0">
                <a:solidFill>
                  <a:schemeClr val="bg1">
                    <a:lumMod val="50000"/>
                  </a:schemeClr>
                </a:solidFill>
              </a:rPr>
              <a:t>Stellate</a:t>
            </a:r>
          </a:p>
        </p:txBody>
      </p:sp>
      <p:sp>
        <p:nvSpPr>
          <p:cNvPr id="2" name="TextBox 1"/>
          <p:cNvSpPr txBox="1"/>
          <p:nvPr/>
        </p:nvSpPr>
        <p:spPr>
          <a:xfrm>
            <a:off x="3124201" y="5334002"/>
            <a:ext cx="5960030" cy="523220"/>
          </a:xfrm>
          <a:prstGeom prst="rect">
            <a:avLst/>
          </a:prstGeom>
          <a:solidFill>
            <a:srgbClr val="FFC000"/>
          </a:solidFill>
        </p:spPr>
        <p:txBody>
          <a:bodyPr wrap="none" rtlCol="0">
            <a:spAutoFit/>
          </a:bodyPr>
          <a:lstStyle/>
          <a:p>
            <a:r>
              <a:rPr lang="en-US" sz="1400" i="1" dirty="0">
                <a:solidFill>
                  <a:srgbClr val="0000FF"/>
                </a:solidFill>
              </a:rPr>
              <a:t>Rather than </a:t>
            </a:r>
            <a:r>
              <a:rPr lang="en-US" sz="1400" dirty="0">
                <a:solidFill>
                  <a:srgbClr val="0000FF"/>
                </a:solidFill>
              </a:rPr>
              <a:t>small</a:t>
            </a:r>
            <a:r>
              <a:rPr lang="en-US" sz="1400" i="1" dirty="0">
                <a:solidFill>
                  <a:srgbClr val="0000FF"/>
                </a:solidFill>
              </a:rPr>
              <a:t>, what word is frequently used to describe KP this size?</a:t>
            </a:r>
          </a:p>
          <a:p>
            <a:r>
              <a:rPr lang="en-US" sz="1400" dirty="0">
                <a:solidFill>
                  <a:srgbClr val="FFC000"/>
                </a:solidFill>
              </a:rPr>
              <a:t>‘Fine’</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 name="Oval 3">
            <a:extLst>
              <a:ext uri="{FF2B5EF4-FFF2-40B4-BE49-F238E27FC236}">
                <a16:creationId xmlns:a16="http://schemas.microsoft.com/office/drawing/2014/main" id="{46DAF8FA-9377-481D-A08B-F31975ABE6F7}"/>
              </a:ext>
            </a:extLst>
          </p:cNvPr>
          <p:cNvSpPr/>
          <p:nvPr/>
        </p:nvSpPr>
        <p:spPr>
          <a:xfrm>
            <a:off x="3657600" y="4982818"/>
            <a:ext cx="742122" cy="351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3772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65000"/>
                  </a:schemeClr>
                </a:solidFill>
              </a:rPr>
              <a:t>--The presence of iris atrophy</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do KP typically present in HSV/VZV anterior uveitis?</a:t>
            </a:r>
          </a:p>
          <a:p>
            <a:r>
              <a:rPr lang="en-US" sz="1400" dirty="0">
                <a:solidFill>
                  <a:schemeClr val="bg1">
                    <a:lumMod val="50000"/>
                  </a:schemeClr>
                </a:solidFill>
              </a:rPr>
              <a:t>--Size: </a:t>
            </a:r>
            <a:r>
              <a:rPr lang="en-US" sz="1400" b="1" dirty="0">
                <a:solidFill>
                  <a:srgbClr val="0000FF"/>
                </a:solidFill>
              </a:rPr>
              <a:t>Small</a:t>
            </a:r>
          </a:p>
          <a:p>
            <a:r>
              <a:rPr lang="en-US" sz="1400" dirty="0">
                <a:solidFill>
                  <a:schemeClr val="bg1">
                    <a:lumMod val="50000"/>
                  </a:schemeClr>
                </a:solidFill>
              </a:rPr>
              <a:t>--Distribution: </a:t>
            </a:r>
            <a:r>
              <a:rPr lang="en-US" sz="1400" b="1" dirty="0">
                <a:solidFill>
                  <a:schemeClr val="bg1">
                    <a:lumMod val="50000"/>
                  </a:schemeClr>
                </a:solidFill>
              </a:rPr>
              <a:t>Diffuse</a:t>
            </a:r>
          </a:p>
          <a:p>
            <a:r>
              <a:rPr lang="en-US" sz="1400" dirty="0">
                <a:solidFill>
                  <a:schemeClr val="bg1">
                    <a:lumMod val="50000"/>
                  </a:schemeClr>
                </a:solidFill>
              </a:rPr>
              <a:t>--Shape: </a:t>
            </a:r>
            <a:r>
              <a:rPr lang="en-US" sz="1400" b="1" dirty="0">
                <a:solidFill>
                  <a:schemeClr val="bg1">
                    <a:lumMod val="50000"/>
                  </a:schemeClr>
                </a:solidFill>
              </a:rPr>
              <a:t>Stellate</a:t>
            </a:r>
          </a:p>
        </p:txBody>
      </p:sp>
      <p:sp>
        <p:nvSpPr>
          <p:cNvPr id="2" name="TextBox 1"/>
          <p:cNvSpPr txBox="1"/>
          <p:nvPr/>
        </p:nvSpPr>
        <p:spPr>
          <a:xfrm>
            <a:off x="3124201" y="5334002"/>
            <a:ext cx="5960030" cy="523220"/>
          </a:xfrm>
          <a:prstGeom prst="rect">
            <a:avLst/>
          </a:prstGeom>
          <a:solidFill>
            <a:srgbClr val="FFC000"/>
          </a:solidFill>
        </p:spPr>
        <p:txBody>
          <a:bodyPr wrap="none" rtlCol="0">
            <a:spAutoFit/>
          </a:bodyPr>
          <a:lstStyle/>
          <a:p>
            <a:r>
              <a:rPr lang="en-US" sz="1400" i="1" dirty="0">
                <a:solidFill>
                  <a:srgbClr val="0000FF"/>
                </a:solidFill>
              </a:rPr>
              <a:t>Rather than </a:t>
            </a:r>
            <a:r>
              <a:rPr lang="en-US" sz="1400" dirty="0">
                <a:solidFill>
                  <a:srgbClr val="0000FF"/>
                </a:solidFill>
              </a:rPr>
              <a:t>small</a:t>
            </a:r>
            <a:r>
              <a:rPr lang="en-US" sz="1400" i="1" dirty="0">
                <a:solidFill>
                  <a:srgbClr val="0000FF"/>
                </a:solidFill>
              </a:rPr>
              <a:t>, what word is frequently used to describe KP this size?</a:t>
            </a:r>
          </a:p>
          <a:p>
            <a:r>
              <a:rPr lang="en-US" sz="1400" dirty="0">
                <a:solidFill>
                  <a:srgbClr val="0000FF"/>
                </a:solidFill>
              </a:rPr>
              <a:t>‘Fine’</a:t>
            </a:r>
          </a:p>
        </p:txBody>
      </p:sp>
      <p:cxnSp>
        <p:nvCxnSpPr>
          <p:cNvPr id="49" name="Straight Connector 4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55" name="Oval 54">
            <a:extLst>
              <a:ext uri="{FF2B5EF4-FFF2-40B4-BE49-F238E27FC236}">
                <a16:creationId xmlns:a16="http://schemas.microsoft.com/office/drawing/2014/main" id="{680DCAD9-DB22-48A3-B59F-CC882E7F6AD4}"/>
              </a:ext>
            </a:extLst>
          </p:cNvPr>
          <p:cNvSpPr/>
          <p:nvPr/>
        </p:nvSpPr>
        <p:spPr>
          <a:xfrm>
            <a:off x="3657600" y="4982818"/>
            <a:ext cx="742122" cy="351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78931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50000"/>
                  </a:schemeClr>
                </a:solidFill>
              </a:rPr>
              <a:t>--The presence of iris atrophy</a:t>
            </a: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do KP typically present in HSV/VZV anterior uveitis?</a:t>
            </a:r>
          </a:p>
          <a:p>
            <a:r>
              <a:rPr lang="en-US" sz="1400" dirty="0">
                <a:solidFill>
                  <a:schemeClr val="bg1">
                    <a:lumMod val="50000"/>
                  </a:schemeClr>
                </a:solidFill>
              </a:rPr>
              <a:t>--Size: </a:t>
            </a:r>
            <a:r>
              <a:rPr lang="en-US" sz="1400" b="1" dirty="0">
                <a:solidFill>
                  <a:schemeClr val="bg1">
                    <a:lumMod val="50000"/>
                  </a:schemeClr>
                </a:solidFill>
              </a:rPr>
              <a:t>Small</a:t>
            </a:r>
          </a:p>
          <a:p>
            <a:r>
              <a:rPr lang="en-US" sz="1400" dirty="0">
                <a:solidFill>
                  <a:schemeClr val="bg1">
                    <a:lumMod val="50000"/>
                  </a:schemeClr>
                </a:solidFill>
              </a:rPr>
              <a:t>--Distribution: </a:t>
            </a:r>
            <a:r>
              <a:rPr lang="en-US" sz="1400" b="1" dirty="0">
                <a:solidFill>
                  <a:schemeClr val="bg1">
                    <a:lumMod val="50000"/>
                  </a:schemeClr>
                </a:solidFill>
              </a:rPr>
              <a:t>Diffuse</a:t>
            </a:r>
          </a:p>
          <a:p>
            <a:r>
              <a:rPr lang="en-US" sz="1400" dirty="0">
                <a:solidFill>
                  <a:schemeClr val="bg1">
                    <a:lumMod val="50000"/>
                  </a:schemeClr>
                </a:solidFill>
              </a:rPr>
              <a:t>--Shape: </a:t>
            </a:r>
            <a:r>
              <a:rPr lang="en-US" sz="1400" b="1" dirty="0">
                <a:solidFill>
                  <a:srgbClr val="0000FF"/>
                </a:solidFill>
              </a:rPr>
              <a:t>Stellate</a:t>
            </a:r>
          </a:p>
        </p:txBody>
      </p:sp>
      <p:sp>
        <p:nvSpPr>
          <p:cNvPr id="49" name="TextBox 48"/>
          <p:cNvSpPr txBox="1"/>
          <p:nvPr/>
        </p:nvSpPr>
        <p:spPr>
          <a:xfrm>
            <a:off x="684457" y="5754709"/>
            <a:ext cx="6750014" cy="738664"/>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The </a:t>
            </a:r>
            <a:r>
              <a:rPr lang="en-US" sz="1400" i="1" dirty="0" err="1">
                <a:solidFill>
                  <a:srgbClr val="0000FF"/>
                </a:solidFill>
              </a:rPr>
              <a:t>DDx</a:t>
            </a:r>
            <a:r>
              <a:rPr lang="en-US" sz="1400" i="1" dirty="0">
                <a:solidFill>
                  <a:srgbClr val="0000FF"/>
                </a:solidFill>
              </a:rPr>
              <a:t> for stellate KP consist of four entities, two of which are HSV and VZV. What are the other two?</a:t>
            </a:r>
            <a:endParaRPr lang="en-US" sz="1400" i="1" dirty="0">
              <a:solidFill>
                <a:schemeClr val="accent1">
                  <a:lumMod val="60000"/>
                  <a:lumOff val="40000"/>
                </a:schemeClr>
              </a:solidFill>
            </a:endParaRPr>
          </a:p>
          <a:p>
            <a:r>
              <a:rPr lang="en-US" sz="1400" dirty="0" err="1">
                <a:solidFill>
                  <a:schemeClr val="accent1">
                    <a:lumMod val="60000"/>
                    <a:lumOff val="40000"/>
                  </a:schemeClr>
                </a:solidFill>
              </a:rPr>
              <a:t>Fuch’s</a:t>
            </a:r>
            <a:r>
              <a:rPr lang="en-US" sz="1400" dirty="0">
                <a:solidFill>
                  <a:schemeClr val="accent1">
                    <a:lumMod val="60000"/>
                    <a:lumOff val="40000"/>
                  </a:schemeClr>
                </a:solidFill>
              </a:rPr>
              <a:t> </a:t>
            </a:r>
            <a:r>
              <a:rPr lang="en-US" sz="1400" dirty="0" err="1">
                <a:solidFill>
                  <a:schemeClr val="accent1">
                    <a:lumMod val="60000"/>
                    <a:lumOff val="40000"/>
                  </a:schemeClr>
                </a:solidFill>
              </a:rPr>
              <a:t>heterochromic</a:t>
            </a:r>
            <a:r>
              <a:rPr lang="en-US" sz="1400" dirty="0">
                <a:solidFill>
                  <a:schemeClr val="accent1">
                    <a:lumMod val="60000"/>
                    <a:lumOff val="40000"/>
                  </a:schemeClr>
                </a:solidFill>
              </a:rPr>
              <a:t> </a:t>
            </a:r>
            <a:r>
              <a:rPr lang="en-US" sz="1400" dirty="0" err="1">
                <a:solidFill>
                  <a:schemeClr val="accent1">
                    <a:lumMod val="60000"/>
                    <a:lumOff val="40000"/>
                  </a:schemeClr>
                </a:solidFill>
              </a:rPr>
              <a:t>iridocyclitis</a:t>
            </a:r>
            <a:r>
              <a:rPr lang="en-US" sz="1400" dirty="0">
                <a:solidFill>
                  <a:schemeClr val="accent1">
                    <a:lumMod val="60000"/>
                    <a:lumOff val="40000"/>
                  </a:schemeClr>
                </a:solidFill>
              </a:rPr>
              <a:t> (very likely) and toxoplasmosis (much less likely)</a:t>
            </a:r>
          </a:p>
        </p:txBody>
      </p:sp>
      <p:sp>
        <p:nvSpPr>
          <p:cNvPr id="55" name="Oval 54">
            <a:extLst>
              <a:ext uri="{FF2B5EF4-FFF2-40B4-BE49-F238E27FC236}">
                <a16:creationId xmlns:a16="http://schemas.microsoft.com/office/drawing/2014/main" id="{9576B030-CA90-4C52-A1F2-92CB6DDE6CE2}"/>
              </a:ext>
            </a:extLst>
          </p:cNvPr>
          <p:cNvSpPr/>
          <p:nvPr/>
        </p:nvSpPr>
        <p:spPr>
          <a:xfrm>
            <a:off x="3871873" y="5420043"/>
            <a:ext cx="843440" cy="351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544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rgbClr val="0000FF"/>
                </a:solidFill>
              </a:rPr>
              <a:t>--</a:t>
            </a:r>
            <a:r>
              <a:rPr lang="en-US" sz="1400" b="1" dirty="0">
                <a:solidFill>
                  <a:srgbClr val="0000FF"/>
                </a:solidFill>
              </a:rPr>
              <a:t>The nature of the KPs</a:t>
            </a:r>
          </a:p>
          <a:p>
            <a:r>
              <a:rPr lang="en-US" sz="1400" dirty="0">
                <a:solidFill>
                  <a:schemeClr val="bg1">
                    <a:lumMod val="65000"/>
                  </a:schemeClr>
                </a:solidFill>
              </a:rPr>
              <a:t>--Significantly elevated IOP</a:t>
            </a:r>
          </a:p>
          <a:p>
            <a:r>
              <a:rPr lang="en-US" sz="1400" dirty="0">
                <a:solidFill>
                  <a:schemeClr val="bg1">
                    <a:lumMod val="50000"/>
                  </a:schemeClr>
                </a:solidFill>
              </a:rPr>
              <a:t>--The presence of iris atrophy</a:t>
            </a:r>
          </a:p>
        </p:txBody>
      </p:sp>
      <p:sp>
        <p:nvSpPr>
          <p:cNvPr id="3" name="TextBox 2"/>
          <p:cNvSpPr txBox="1"/>
          <p:nvPr/>
        </p:nvSpPr>
        <p:spPr>
          <a:xfrm>
            <a:off x="3124201" y="4800602"/>
            <a:ext cx="4730526" cy="954107"/>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do KP typically present in HSV/VZV anterior uveitis?</a:t>
            </a:r>
          </a:p>
          <a:p>
            <a:r>
              <a:rPr lang="en-US" sz="1400" dirty="0">
                <a:solidFill>
                  <a:schemeClr val="bg1">
                    <a:lumMod val="50000"/>
                  </a:schemeClr>
                </a:solidFill>
              </a:rPr>
              <a:t>--Size: </a:t>
            </a:r>
            <a:r>
              <a:rPr lang="en-US" sz="1400" b="1" dirty="0">
                <a:solidFill>
                  <a:schemeClr val="bg1">
                    <a:lumMod val="50000"/>
                  </a:schemeClr>
                </a:solidFill>
              </a:rPr>
              <a:t>Small</a:t>
            </a:r>
          </a:p>
          <a:p>
            <a:r>
              <a:rPr lang="en-US" sz="1400" dirty="0">
                <a:solidFill>
                  <a:schemeClr val="bg1">
                    <a:lumMod val="50000"/>
                  </a:schemeClr>
                </a:solidFill>
              </a:rPr>
              <a:t>--Distribution: </a:t>
            </a:r>
            <a:r>
              <a:rPr lang="en-US" sz="1400" b="1" dirty="0">
                <a:solidFill>
                  <a:schemeClr val="bg1">
                    <a:lumMod val="50000"/>
                  </a:schemeClr>
                </a:solidFill>
              </a:rPr>
              <a:t>Diffuse</a:t>
            </a:r>
          </a:p>
          <a:p>
            <a:r>
              <a:rPr lang="en-US" sz="1400" dirty="0">
                <a:solidFill>
                  <a:schemeClr val="bg1">
                    <a:lumMod val="50000"/>
                  </a:schemeClr>
                </a:solidFill>
              </a:rPr>
              <a:t>--Shape: </a:t>
            </a:r>
            <a:r>
              <a:rPr lang="en-US" sz="1400" b="1" dirty="0">
                <a:solidFill>
                  <a:srgbClr val="0000FF"/>
                </a:solidFill>
              </a:rPr>
              <a:t>Stellate</a:t>
            </a:r>
          </a:p>
        </p:txBody>
      </p:sp>
      <p:sp>
        <p:nvSpPr>
          <p:cNvPr id="49" name="TextBox 48"/>
          <p:cNvSpPr txBox="1"/>
          <p:nvPr/>
        </p:nvSpPr>
        <p:spPr>
          <a:xfrm>
            <a:off x="684457" y="5754709"/>
            <a:ext cx="6750014" cy="738664"/>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The </a:t>
            </a:r>
            <a:r>
              <a:rPr lang="en-US" sz="1400" i="1" dirty="0" err="1">
                <a:solidFill>
                  <a:srgbClr val="0000FF"/>
                </a:solidFill>
              </a:rPr>
              <a:t>DDx</a:t>
            </a:r>
            <a:r>
              <a:rPr lang="en-US" sz="1400" i="1" dirty="0">
                <a:solidFill>
                  <a:srgbClr val="0000FF"/>
                </a:solidFill>
              </a:rPr>
              <a:t> for stellate KP consist of four entities, two of which are HSV and VZV. What are the other two?</a:t>
            </a:r>
          </a:p>
          <a:p>
            <a:r>
              <a:rPr lang="en-US" sz="1400" dirty="0" err="1">
                <a:solidFill>
                  <a:srgbClr val="0000FF"/>
                </a:solidFill>
              </a:rPr>
              <a:t>Fuch’s</a:t>
            </a:r>
            <a:r>
              <a:rPr lang="en-US" sz="1400" dirty="0">
                <a:solidFill>
                  <a:srgbClr val="0000FF"/>
                </a:solidFill>
              </a:rPr>
              <a:t> </a:t>
            </a:r>
            <a:r>
              <a:rPr lang="en-US" sz="1400" dirty="0" err="1">
                <a:solidFill>
                  <a:srgbClr val="0000FF"/>
                </a:solidFill>
              </a:rPr>
              <a:t>heterochromic</a:t>
            </a:r>
            <a:r>
              <a:rPr lang="en-US" sz="1400" dirty="0">
                <a:solidFill>
                  <a:srgbClr val="0000FF"/>
                </a:solidFill>
              </a:rPr>
              <a:t> </a:t>
            </a:r>
            <a:r>
              <a:rPr lang="en-US" sz="1400" dirty="0" err="1">
                <a:solidFill>
                  <a:srgbClr val="0000FF"/>
                </a:solidFill>
              </a:rPr>
              <a:t>iridocyclitis</a:t>
            </a:r>
            <a:r>
              <a:rPr lang="en-US" sz="1400" dirty="0">
                <a:solidFill>
                  <a:srgbClr val="0000FF"/>
                </a:solidFill>
              </a:rPr>
              <a:t> (very likely) and toxoplasmosis (much less likely)</a:t>
            </a:r>
          </a:p>
        </p:txBody>
      </p:sp>
      <p:sp>
        <p:nvSpPr>
          <p:cNvPr id="55" name="Oval 54">
            <a:extLst>
              <a:ext uri="{FF2B5EF4-FFF2-40B4-BE49-F238E27FC236}">
                <a16:creationId xmlns:a16="http://schemas.microsoft.com/office/drawing/2014/main" id="{9576B030-CA90-4C52-A1F2-92CB6DDE6CE2}"/>
              </a:ext>
            </a:extLst>
          </p:cNvPr>
          <p:cNvSpPr/>
          <p:nvPr/>
        </p:nvSpPr>
        <p:spPr>
          <a:xfrm>
            <a:off x="3871873" y="5420043"/>
            <a:ext cx="843440" cy="351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03259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err="1">
                <a:solidFill>
                  <a:srgbClr val="FFC000"/>
                </a:solidFill>
              </a:rPr>
              <a:t>Cilary</a:t>
            </a:r>
            <a:r>
              <a:rPr lang="en-US" sz="1400" dirty="0">
                <a:solidFill>
                  <a:srgbClr val="FFC000"/>
                </a:solidFill>
              </a:rPr>
              <a:t>-body </a:t>
            </a:r>
            <a:r>
              <a:rPr lang="en-US" sz="1400" dirty="0" err="1">
                <a:solidFill>
                  <a:srgbClr val="FFC000"/>
                </a:solidFill>
              </a:rPr>
              <a:t>hyposecretion</a:t>
            </a:r>
            <a:endParaRPr lang="en-US" sz="1400" dirty="0">
              <a:solidFill>
                <a:srgbClr val="FFC000"/>
              </a:solidFill>
            </a:endParaRPr>
          </a:p>
          <a:p>
            <a:endParaRPr lang="en-US" sz="1400" i="1" dirty="0">
              <a:solidFill>
                <a:srgbClr val="FFC000"/>
              </a:solidFill>
            </a:endParaRPr>
          </a:p>
          <a:p>
            <a:r>
              <a:rPr lang="en-US" sz="1400" i="1" dirty="0">
                <a:solidFill>
                  <a:srgbClr val="FFC000"/>
                </a:solidFill>
              </a:rPr>
              <a:t>What is the mechanism behind the elevated IOP associated with HSV/VZV uveitis?</a:t>
            </a:r>
          </a:p>
          <a:p>
            <a:r>
              <a:rPr lang="en-US" sz="1400" dirty="0" err="1">
                <a:solidFill>
                  <a:srgbClr val="FFC000"/>
                </a:solidFill>
              </a:rPr>
              <a:t>Trabeculitis</a:t>
            </a:r>
            <a:r>
              <a:rPr lang="en-US" sz="1400" dirty="0">
                <a:solidFill>
                  <a:srgbClr val="FFC000"/>
                </a:solidFill>
              </a:rPr>
              <a:t> (</a:t>
            </a:r>
            <a:r>
              <a:rPr lang="en-US" sz="1400" dirty="0" err="1">
                <a:solidFill>
                  <a:srgbClr val="FFC000"/>
                </a:solidFill>
              </a:rPr>
              <a:t>ie</a:t>
            </a:r>
            <a:r>
              <a:rPr lang="en-US" sz="1400" dirty="0">
                <a:solidFill>
                  <a:srgbClr val="FFC000"/>
                </a:solidFill>
              </a:rPr>
              <a:t>, inflammation of the trabecular meshwork)</a:t>
            </a:r>
          </a:p>
          <a:p>
            <a:endParaRPr lang="en-US" sz="1400" dirty="0">
              <a:solidFill>
                <a:srgbClr val="FFC000"/>
              </a:solidFill>
            </a:endParaRPr>
          </a:p>
          <a:p>
            <a:r>
              <a:rPr lang="en-US" sz="1400" i="1" dirty="0">
                <a:solidFill>
                  <a:srgbClr val="FFC000"/>
                </a:solidFill>
              </a:rPr>
              <a:t>How high can the IOP get in HSV/VZV anterior uveitis?</a:t>
            </a:r>
          </a:p>
          <a:p>
            <a:r>
              <a:rPr lang="en-US" sz="1400" dirty="0">
                <a:solidFill>
                  <a:srgbClr val="FFC000"/>
                </a:solidFill>
              </a:rPr>
              <a:t>Pressures as high as 60 have been reported</a:t>
            </a:r>
          </a:p>
        </p:txBody>
      </p:sp>
    </p:spTree>
    <p:extLst>
      <p:ext uri="{BB962C8B-B14F-4D97-AF65-F5344CB8AC3E}">
        <p14:creationId xmlns:p14="http://schemas.microsoft.com/office/powerpoint/2010/main" val="413595906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a:solidFill>
                  <a:srgbClr val="0000FF"/>
                </a:solidFill>
              </a:rPr>
              <a:t>Ciliary-body </a:t>
            </a:r>
            <a:r>
              <a:rPr lang="en-US" sz="1400" dirty="0" err="1">
                <a:solidFill>
                  <a:srgbClr val="0000FF"/>
                </a:solidFill>
              </a:rPr>
              <a:t>hyposecretion</a:t>
            </a:r>
            <a:endParaRPr lang="en-US" sz="1400" dirty="0">
              <a:solidFill>
                <a:srgbClr val="0000FF"/>
              </a:solidFill>
            </a:endParaRPr>
          </a:p>
          <a:p>
            <a:endParaRPr lang="en-US" sz="1400" i="1" dirty="0">
              <a:solidFill>
                <a:srgbClr val="0000FF"/>
              </a:solidFill>
            </a:endParaRPr>
          </a:p>
          <a:p>
            <a:r>
              <a:rPr lang="en-US" sz="1400" i="1" dirty="0">
                <a:solidFill>
                  <a:srgbClr val="FFC000"/>
                </a:solidFill>
              </a:rPr>
              <a:t>What is the mechanism behind the elevated IOP associated with HSV/VZV uveitis?</a:t>
            </a:r>
          </a:p>
          <a:p>
            <a:r>
              <a:rPr lang="en-US" sz="1400" dirty="0" err="1">
                <a:solidFill>
                  <a:srgbClr val="FFC000"/>
                </a:solidFill>
              </a:rPr>
              <a:t>Trabeculitis</a:t>
            </a:r>
            <a:r>
              <a:rPr lang="en-US" sz="1400" dirty="0">
                <a:solidFill>
                  <a:srgbClr val="FFC000"/>
                </a:solidFill>
              </a:rPr>
              <a:t> (</a:t>
            </a:r>
            <a:r>
              <a:rPr lang="en-US" sz="1400" dirty="0" err="1">
                <a:solidFill>
                  <a:srgbClr val="FFC000"/>
                </a:solidFill>
              </a:rPr>
              <a:t>ie</a:t>
            </a:r>
            <a:r>
              <a:rPr lang="en-US" sz="1400" dirty="0">
                <a:solidFill>
                  <a:srgbClr val="FFC000"/>
                </a:solidFill>
              </a:rPr>
              <a:t>, inflammation of the trabecular meshwork)</a:t>
            </a:r>
          </a:p>
          <a:p>
            <a:endParaRPr lang="en-US" sz="1400" dirty="0">
              <a:solidFill>
                <a:srgbClr val="FFC000"/>
              </a:solidFill>
            </a:endParaRPr>
          </a:p>
          <a:p>
            <a:r>
              <a:rPr lang="en-US" sz="1400" i="1" dirty="0">
                <a:solidFill>
                  <a:srgbClr val="FFC000"/>
                </a:solidFill>
              </a:rPr>
              <a:t>How high can the IOP get in HSV/VZV anterior uveitis?</a:t>
            </a:r>
          </a:p>
          <a:p>
            <a:r>
              <a:rPr lang="en-US" sz="1400" dirty="0">
                <a:solidFill>
                  <a:srgbClr val="FFC000"/>
                </a:solidFill>
              </a:rPr>
              <a:t>Pressures as high as 60 have been reported</a:t>
            </a:r>
          </a:p>
        </p:txBody>
      </p:sp>
    </p:spTree>
    <p:extLst>
      <p:ext uri="{BB962C8B-B14F-4D97-AF65-F5344CB8AC3E}">
        <p14:creationId xmlns:p14="http://schemas.microsoft.com/office/powerpoint/2010/main" val="218656986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a:solidFill>
                  <a:srgbClr val="0000FF"/>
                </a:solidFill>
              </a:rPr>
              <a:t>Ciliary-body </a:t>
            </a:r>
            <a:r>
              <a:rPr lang="en-US" sz="1400" dirty="0" err="1">
                <a:solidFill>
                  <a:srgbClr val="0000FF"/>
                </a:solidFill>
              </a:rPr>
              <a:t>hyposecretion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is the mechanism behind the elevated IOP associated with HSV/VZV uveitis?</a:t>
            </a:r>
            <a:endParaRPr lang="en-US" sz="1400" i="1" dirty="0">
              <a:solidFill>
                <a:srgbClr val="FFC000"/>
              </a:solidFill>
            </a:endParaRPr>
          </a:p>
          <a:p>
            <a:r>
              <a:rPr lang="en-US" sz="1400" dirty="0" err="1">
                <a:solidFill>
                  <a:srgbClr val="FFC000"/>
                </a:solidFill>
              </a:rPr>
              <a:t>Trabeculitis</a:t>
            </a:r>
            <a:r>
              <a:rPr lang="en-US" sz="1400" dirty="0">
                <a:solidFill>
                  <a:srgbClr val="FFC000"/>
                </a:solidFill>
              </a:rPr>
              <a:t> (</a:t>
            </a:r>
            <a:r>
              <a:rPr lang="en-US" sz="1400" dirty="0" err="1">
                <a:solidFill>
                  <a:srgbClr val="FFC000"/>
                </a:solidFill>
              </a:rPr>
              <a:t>ie</a:t>
            </a:r>
            <a:r>
              <a:rPr lang="en-US" sz="1400" dirty="0">
                <a:solidFill>
                  <a:srgbClr val="FFC000"/>
                </a:solidFill>
              </a:rPr>
              <a:t>, inflammation of the trabecular meshwork)</a:t>
            </a:r>
          </a:p>
          <a:p>
            <a:endParaRPr lang="en-US" sz="1400" dirty="0">
              <a:solidFill>
                <a:srgbClr val="FFC000"/>
              </a:solidFill>
            </a:endParaRPr>
          </a:p>
          <a:p>
            <a:r>
              <a:rPr lang="en-US" sz="1400" i="1" dirty="0">
                <a:solidFill>
                  <a:srgbClr val="FFC000"/>
                </a:solidFill>
              </a:rPr>
              <a:t>How high can the IOP get in HSV/VZV anterior uveitis?</a:t>
            </a:r>
          </a:p>
          <a:p>
            <a:r>
              <a:rPr lang="en-US" sz="1400" dirty="0">
                <a:solidFill>
                  <a:srgbClr val="FFC000"/>
                </a:solidFill>
              </a:rPr>
              <a:t>Pressures as high as 60 have been reported</a:t>
            </a:r>
          </a:p>
        </p:txBody>
      </p:sp>
    </p:spTree>
    <p:extLst>
      <p:ext uri="{BB962C8B-B14F-4D97-AF65-F5344CB8AC3E}">
        <p14:creationId xmlns:p14="http://schemas.microsoft.com/office/powerpoint/2010/main" val="65788144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a:solidFill>
                  <a:srgbClr val="0000FF"/>
                </a:solidFill>
              </a:rPr>
              <a:t>Ciliary-body </a:t>
            </a:r>
            <a:r>
              <a:rPr lang="en-US" sz="1400" dirty="0" err="1">
                <a:solidFill>
                  <a:srgbClr val="0000FF"/>
                </a:solidFill>
              </a:rPr>
              <a:t>hyposecretion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is the mechanism behind the elevated IOP associated with HSV/VZV uveitis?</a:t>
            </a:r>
          </a:p>
          <a:p>
            <a:r>
              <a:rPr lang="en-US" sz="1400" dirty="0" err="1">
                <a:solidFill>
                  <a:srgbClr val="0000FF"/>
                </a:solidFill>
              </a:rPr>
              <a:t>Trabeculitis</a:t>
            </a:r>
            <a:r>
              <a:rPr lang="en-US" sz="1400" dirty="0">
                <a:solidFill>
                  <a:srgbClr val="0000FF"/>
                </a:solidFill>
              </a:rPr>
              <a:t> (</a:t>
            </a:r>
            <a:r>
              <a:rPr lang="en-US" sz="1400" dirty="0" err="1">
                <a:solidFill>
                  <a:srgbClr val="0000FF"/>
                </a:solidFill>
              </a:rPr>
              <a:t>ie</a:t>
            </a:r>
            <a:r>
              <a:rPr lang="en-US" sz="1400" dirty="0">
                <a:solidFill>
                  <a:srgbClr val="0000FF"/>
                </a:solidFill>
              </a:rPr>
              <a:t>, inflammation of the trabecular meshwork)</a:t>
            </a:r>
          </a:p>
          <a:p>
            <a:endParaRPr lang="en-US" sz="1400" dirty="0">
              <a:solidFill>
                <a:srgbClr val="0000FF"/>
              </a:solidFill>
            </a:endParaRPr>
          </a:p>
          <a:p>
            <a:r>
              <a:rPr lang="en-US" sz="1400" i="1" dirty="0">
                <a:solidFill>
                  <a:srgbClr val="FFC000"/>
                </a:solidFill>
              </a:rPr>
              <a:t>How high can the IOP get in HSV/VZV anterior uveitis?</a:t>
            </a:r>
          </a:p>
          <a:p>
            <a:r>
              <a:rPr lang="en-US" sz="1400" dirty="0">
                <a:solidFill>
                  <a:srgbClr val="FFC000"/>
                </a:solidFill>
              </a:rPr>
              <a:t>Pressures as high as 60 have been reported</a:t>
            </a:r>
          </a:p>
        </p:txBody>
      </p:sp>
    </p:spTree>
    <p:extLst>
      <p:ext uri="{BB962C8B-B14F-4D97-AF65-F5344CB8AC3E}">
        <p14:creationId xmlns:p14="http://schemas.microsoft.com/office/powerpoint/2010/main" val="325559582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a:solidFill>
                  <a:srgbClr val="0000FF"/>
                </a:solidFill>
              </a:rPr>
              <a:t>Ciliary-body </a:t>
            </a:r>
            <a:r>
              <a:rPr lang="en-US" sz="1400" dirty="0" err="1">
                <a:solidFill>
                  <a:srgbClr val="0000FF"/>
                </a:solidFill>
              </a:rPr>
              <a:t>hyposecretion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is the mechanism behind the elevated IOP associated with HSV/VZV uveitis?</a:t>
            </a:r>
          </a:p>
          <a:p>
            <a:r>
              <a:rPr lang="en-US" sz="1400" dirty="0" err="1">
                <a:solidFill>
                  <a:srgbClr val="0000FF"/>
                </a:solidFill>
              </a:rPr>
              <a:t>Trabeculitis</a:t>
            </a:r>
            <a:r>
              <a:rPr lang="en-US" sz="1400" dirty="0">
                <a:solidFill>
                  <a:srgbClr val="0000FF"/>
                </a:solidFill>
              </a:rPr>
              <a:t> (</a:t>
            </a:r>
            <a:r>
              <a:rPr lang="en-US" sz="1400" dirty="0" err="1">
                <a:solidFill>
                  <a:srgbClr val="0000FF"/>
                </a:solidFill>
              </a:rPr>
              <a:t>ie</a:t>
            </a:r>
            <a:r>
              <a:rPr lang="en-US" sz="1400" dirty="0">
                <a:solidFill>
                  <a:srgbClr val="0000FF"/>
                </a:solidFill>
              </a:rPr>
              <a:t>, inflammation of the trabecular meshwork)</a:t>
            </a:r>
          </a:p>
          <a:p>
            <a:endParaRPr lang="en-US" sz="1400" dirty="0">
              <a:solidFill>
                <a:srgbClr val="0000FF"/>
              </a:solidFill>
            </a:endParaRPr>
          </a:p>
          <a:p>
            <a:r>
              <a:rPr lang="en-US" sz="1400" i="1" dirty="0">
                <a:solidFill>
                  <a:srgbClr val="0000FF"/>
                </a:solidFill>
              </a:rPr>
              <a:t>How high can the IOP get in HSV/VZV anterior uveitis?</a:t>
            </a:r>
          </a:p>
          <a:p>
            <a:r>
              <a:rPr lang="en-US" sz="1400" dirty="0">
                <a:solidFill>
                  <a:srgbClr val="FFC000"/>
                </a:solidFill>
              </a:rPr>
              <a:t>Pressures as high as 60 have been reported</a:t>
            </a:r>
          </a:p>
        </p:txBody>
      </p:sp>
    </p:spTree>
    <p:extLst>
      <p:ext uri="{BB962C8B-B14F-4D97-AF65-F5344CB8AC3E}">
        <p14:creationId xmlns:p14="http://schemas.microsoft.com/office/powerpoint/2010/main" val="322132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30" name="TextBox 2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31" name="Straight Connector 30"/>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40" name="TextBox 39"/>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28" name="TextBox 27">
            <a:extLst>
              <a:ext uri="{FF2B5EF4-FFF2-40B4-BE49-F238E27FC236}">
                <a16:creationId xmlns:a16="http://schemas.microsoft.com/office/drawing/2014/main" id="{406C6DBF-368D-44A7-963A-E1FEECE64D3D}"/>
              </a:ext>
            </a:extLst>
          </p:cNvPr>
          <p:cNvSpPr txBox="1"/>
          <p:nvPr/>
        </p:nvSpPr>
        <p:spPr>
          <a:xfrm>
            <a:off x="4158626" y="2390745"/>
            <a:ext cx="752129" cy="348813"/>
          </a:xfrm>
          <a:prstGeom prst="rect">
            <a:avLst/>
          </a:prstGeom>
          <a:noFill/>
        </p:spPr>
        <p:txBody>
          <a:bodyPr wrap="none" rtlCol="0">
            <a:spAutoFit/>
          </a:bodyPr>
          <a:lstStyle/>
          <a:p>
            <a:pPr algn="ctr">
              <a:lnSpc>
                <a:spcPts val="1000"/>
              </a:lnSpc>
            </a:pPr>
            <a:r>
              <a:rPr lang="en-US" sz="1000" i="1" dirty="0"/>
              <a:t>Key</a:t>
            </a:r>
          </a:p>
          <a:p>
            <a:pPr algn="ctr">
              <a:lnSpc>
                <a:spcPts val="1000"/>
              </a:lnSpc>
            </a:pPr>
            <a:r>
              <a:rPr lang="en-US" sz="1000" i="1" dirty="0"/>
              <a:t>distinction</a:t>
            </a:r>
          </a:p>
        </p:txBody>
      </p:sp>
    </p:spTree>
    <p:extLst>
      <p:ext uri="{BB962C8B-B14F-4D97-AF65-F5344CB8AC3E}">
        <p14:creationId xmlns:p14="http://schemas.microsoft.com/office/powerpoint/2010/main" val="32038939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rgbClr val="0000FF"/>
                </a:solidFill>
              </a:rPr>
              <a:t>Most anterior </a:t>
            </a:r>
            <a:r>
              <a:rPr lang="en-US" sz="1400" i="1" dirty="0" err="1">
                <a:solidFill>
                  <a:srgbClr val="0000FF"/>
                </a:solidFill>
              </a:rPr>
              <a:t>uveitides</a:t>
            </a:r>
            <a:r>
              <a:rPr lang="en-US" sz="1400" i="1" dirty="0">
                <a:solidFill>
                  <a:srgbClr val="0000FF"/>
                </a:solidFill>
              </a:rPr>
              <a:t> are associated with </a:t>
            </a:r>
            <a:r>
              <a:rPr lang="en-US" sz="1400" b="1" i="1" dirty="0">
                <a:solidFill>
                  <a:srgbClr val="0000FF"/>
                </a:solidFill>
              </a:rPr>
              <a:t>lower</a:t>
            </a:r>
            <a:r>
              <a:rPr lang="en-US" sz="1400" i="1" dirty="0">
                <a:solidFill>
                  <a:srgbClr val="0000FF"/>
                </a:solidFill>
              </a:rPr>
              <a:t>-than-normal IOP. What is the mechanism behind this phenomenon?</a:t>
            </a:r>
          </a:p>
          <a:p>
            <a:r>
              <a:rPr lang="en-US" sz="1400" dirty="0">
                <a:solidFill>
                  <a:srgbClr val="0000FF"/>
                </a:solidFill>
              </a:rPr>
              <a:t>Ciliary-body </a:t>
            </a:r>
            <a:r>
              <a:rPr lang="en-US" sz="1400" dirty="0" err="1">
                <a:solidFill>
                  <a:srgbClr val="0000FF"/>
                </a:solidFill>
              </a:rPr>
              <a:t>hyposecretion</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is the mechanism behind the elevated IOP associated with HSV/VZV uveitis?</a:t>
            </a:r>
          </a:p>
          <a:p>
            <a:r>
              <a:rPr lang="en-US" sz="1400" dirty="0" err="1">
                <a:solidFill>
                  <a:srgbClr val="0000FF"/>
                </a:solidFill>
              </a:rPr>
              <a:t>Trabeculitis</a:t>
            </a:r>
            <a:r>
              <a:rPr lang="en-US" sz="1400" dirty="0">
                <a:solidFill>
                  <a:srgbClr val="0000FF"/>
                </a:solidFill>
              </a:rPr>
              <a:t> (</a:t>
            </a:r>
            <a:r>
              <a:rPr lang="en-US" sz="1400" dirty="0" err="1">
                <a:solidFill>
                  <a:srgbClr val="0000FF"/>
                </a:solidFill>
              </a:rPr>
              <a:t>ie</a:t>
            </a:r>
            <a:r>
              <a:rPr lang="en-US" sz="1400" dirty="0">
                <a:solidFill>
                  <a:srgbClr val="0000FF"/>
                </a:solidFill>
              </a:rPr>
              <a:t>, inflammation of the trabecular meshwork)</a:t>
            </a:r>
          </a:p>
          <a:p>
            <a:endParaRPr lang="en-US" sz="1400" dirty="0">
              <a:solidFill>
                <a:srgbClr val="0000FF"/>
              </a:solidFill>
            </a:endParaRPr>
          </a:p>
          <a:p>
            <a:r>
              <a:rPr lang="en-US" sz="1400" i="1" dirty="0">
                <a:solidFill>
                  <a:srgbClr val="0000FF"/>
                </a:solidFill>
              </a:rPr>
              <a:t>How high can the IOP get in HSV/VZV anterior uveitis?</a:t>
            </a:r>
          </a:p>
          <a:p>
            <a:r>
              <a:rPr lang="en-US" sz="1400" dirty="0">
                <a:solidFill>
                  <a:srgbClr val="0000FF"/>
                </a:solidFill>
              </a:rPr>
              <a:t>Pressures as high as 60 have been reported</a:t>
            </a:r>
          </a:p>
        </p:txBody>
      </p:sp>
    </p:spTree>
    <p:extLst>
      <p:ext uri="{BB962C8B-B14F-4D97-AF65-F5344CB8AC3E}">
        <p14:creationId xmlns:p14="http://schemas.microsoft.com/office/powerpoint/2010/main" val="23723626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chemeClr val="bg1">
                    <a:lumMod val="50000"/>
                  </a:schemeClr>
                </a:solidFill>
              </a:rPr>
              <a:t>Most anterior </a:t>
            </a:r>
            <a:r>
              <a:rPr lang="en-US" sz="1400" i="1" dirty="0" err="1">
                <a:solidFill>
                  <a:schemeClr val="bg1">
                    <a:lumMod val="50000"/>
                  </a:schemeClr>
                </a:solidFill>
              </a:rPr>
              <a:t>uveitides</a:t>
            </a:r>
            <a:r>
              <a:rPr lang="en-US" sz="1400" i="1" dirty="0">
                <a:solidFill>
                  <a:schemeClr val="bg1">
                    <a:lumMod val="50000"/>
                  </a:schemeClr>
                </a:solidFill>
              </a:rPr>
              <a:t> are associated with </a:t>
            </a:r>
            <a:r>
              <a:rPr lang="en-US" sz="1400" b="1" i="1" dirty="0">
                <a:solidFill>
                  <a:schemeClr val="bg1">
                    <a:lumMod val="50000"/>
                  </a:schemeClr>
                </a:solidFill>
              </a:rPr>
              <a:t>lower</a:t>
            </a:r>
            <a:r>
              <a:rPr lang="en-US" sz="1400" i="1" dirty="0">
                <a:solidFill>
                  <a:schemeClr val="bg1">
                    <a:lumMod val="50000"/>
                  </a:schemeClr>
                </a:solidFill>
              </a:rPr>
              <a:t>-than-normal</a:t>
            </a:r>
            <a:r>
              <a:rPr lang="en-US" sz="1400" i="1" dirty="0">
                <a:solidFill>
                  <a:srgbClr val="0000FF"/>
                </a:solidFill>
              </a:rPr>
              <a:t> </a:t>
            </a:r>
            <a:r>
              <a:rPr lang="en-US" sz="1400" i="1" dirty="0">
                <a:solidFill>
                  <a:schemeClr val="bg1">
                    <a:lumMod val="50000"/>
                  </a:schemeClr>
                </a:solidFill>
              </a:rPr>
              <a:t>IOP. What is the mechanism behind this phenomenon?</a:t>
            </a:r>
          </a:p>
          <a:p>
            <a:r>
              <a:rPr lang="en-US" sz="1400" dirty="0">
                <a:solidFill>
                  <a:schemeClr val="bg1">
                    <a:lumMod val="50000"/>
                  </a:schemeClr>
                </a:solidFill>
              </a:rPr>
              <a:t>Ciliary-body </a:t>
            </a:r>
            <a:r>
              <a:rPr lang="en-US" sz="1400" dirty="0" err="1">
                <a:solidFill>
                  <a:schemeClr val="bg1">
                    <a:lumMod val="50000"/>
                  </a:schemeClr>
                </a:solidFill>
              </a:rPr>
              <a:t>hyposecretion</a:t>
            </a:r>
            <a:endParaRPr lang="en-US" sz="1400" dirty="0">
              <a:solidFill>
                <a:schemeClr val="bg1">
                  <a:lumMod val="50000"/>
                </a:schemeClr>
              </a:solidFill>
            </a:endParaRPr>
          </a:p>
          <a:p>
            <a:endParaRPr lang="en-US" sz="1400" i="1" dirty="0">
              <a:solidFill>
                <a:schemeClr val="bg1">
                  <a:lumMod val="50000"/>
                </a:schemeClr>
              </a:solidFill>
            </a:endParaRPr>
          </a:p>
          <a:p>
            <a:r>
              <a:rPr lang="en-US" sz="1400" i="1" dirty="0">
                <a:solidFill>
                  <a:schemeClr val="bg1">
                    <a:lumMod val="50000"/>
                  </a:schemeClr>
                </a:solidFill>
              </a:rPr>
              <a:t>What is the mechanism behind the elevated IOP associated with HSV/VZV uveitis?</a:t>
            </a:r>
          </a:p>
          <a:p>
            <a:r>
              <a:rPr lang="en-US" sz="1400" dirty="0" err="1">
                <a:solidFill>
                  <a:schemeClr val="bg1">
                    <a:lumMod val="50000"/>
                  </a:schemeClr>
                </a:solidFill>
              </a:rPr>
              <a:t>Trabeculitis</a:t>
            </a:r>
            <a:r>
              <a:rPr lang="en-US" sz="1400" dirty="0">
                <a:solidFill>
                  <a:schemeClr val="bg1">
                    <a:lumMod val="50000"/>
                  </a:schemeClr>
                </a:solidFill>
              </a:rPr>
              <a:t> (</a:t>
            </a:r>
            <a:r>
              <a:rPr lang="en-US" sz="1400" dirty="0" err="1">
                <a:solidFill>
                  <a:schemeClr val="bg1">
                    <a:lumMod val="50000"/>
                  </a:schemeClr>
                </a:solidFill>
              </a:rPr>
              <a:t>ie</a:t>
            </a:r>
            <a:r>
              <a:rPr lang="en-US" sz="1400" dirty="0">
                <a:solidFill>
                  <a:schemeClr val="bg1">
                    <a:lumMod val="50000"/>
                  </a:schemeClr>
                </a:solidFill>
              </a:rPr>
              <a:t>, inflammation of the trabecular meshwork)</a:t>
            </a:r>
          </a:p>
          <a:p>
            <a:endParaRPr lang="en-US" sz="1400" dirty="0">
              <a:solidFill>
                <a:schemeClr val="bg1">
                  <a:lumMod val="50000"/>
                </a:schemeClr>
              </a:solidFill>
            </a:endParaRPr>
          </a:p>
          <a:p>
            <a:r>
              <a:rPr lang="en-US" sz="1400" i="1" dirty="0">
                <a:solidFill>
                  <a:schemeClr val="bg1">
                    <a:lumMod val="50000"/>
                  </a:schemeClr>
                </a:solidFill>
              </a:rPr>
              <a:t>How high can the IOP get in HSV/VZV anterior uveitis?</a:t>
            </a:r>
          </a:p>
          <a:p>
            <a:r>
              <a:rPr lang="en-US" sz="1400" dirty="0">
                <a:solidFill>
                  <a:schemeClr val="bg1">
                    <a:lumMod val="50000"/>
                  </a:schemeClr>
                </a:solidFill>
              </a:rPr>
              <a:t>Pressures as high as 60 have been reported</a:t>
            </a:r>
          </a:p>
        </p:txBody>
      </p:sp>
      <p:sp>
        <p:nvSpPr>
          <p:cNvPr id="52" name="TextBox 51"/>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53" name="Straight Connector 52"/>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311375" y="3201888"/>
            <a:ext cx="1947718" cy="608112"/>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77500" y="2570155"/>
            <a:ext cx="3570603" cy="1815882"/>
          </a:xfrm>
          <a:prstGeom prst="rect">
            <a:avLst/>
          </a:prstGeom>
          <a:solidFill>
            <a:schemeClr val="accent5">
              <a:lumMod val="75000"/>
            </a:schemeClr>
          </a:solidFill>
        </p:spPr>
        <p:txBody>
          <a:bodyPr wrap="square" rtlCol="0">
            <a:spAutoFit/>
          </a:bodyPr>
          <a:lstStyle/>
          <a:p>
            <a:r>
              <a:rPr lang="en-US" sz="1400" i="1" dirty="0">
                <a:solidFill>
                  <a:srgbClr val="0000FF"/>
                </a:solidFill>
              </a:rPr>
              <a:t>As noted previously, P-S syndrome is also associated with very high IOP. Is there a connection between P-S syndrome and HSV/VZV?</a:t>
            </a:r>
            <a:endParaRPr lang="en-US" sz="1400" i="1" dirty="0">
              <a:solidFill>
                <a:schemeClr val="accent5">
                  <a:lumMod val="75000"/>
                </a:schemeClr>
              </a:solidFill>
            </a:endParaRPr>
          </a:p>
          <a:p>
            <a:r>
              <a:rPr lang="en-US" sz="1400" dirty="0">
                <a:solidFill>
                  <a:schemeClr val="accent5">
                    <a:lumMod val="75000"/>
                  </a:schemeClr>
                </a:solidFill>
              </a:rPr>
              <a:t>Indeed there is. Recall that P-S syndrome is felt to be secondary to  CMV  infection. And like HSV and VZV, CMV is also a member of the </a:t>
            </a:r>
            <a:r>
              <a:rPr lang="en-US" sz="1400" dirty="0" err="1">
                <a:solidFill>
                  <a:schemeClr val="accent5">
                    <a:lumMod val="75000"/>
                  </a:schemeClr>
                </a:solidFill>
              </a:rPr>
              <a:t>Herpesevirus</a:t>
            </a:r>
            <a:r>
              <a:rPr lang="en-US" sz="1400" dirty="0">
                <a:solidFill>
                  <a:schemeClr val="accent5">
                    <a:lumMod val="75000"/>
                  </a:schemeClr>
                </a:solidFill>
              </a:rPr>
              <a:t> family.</a:t>
            </a:r>
          </a:p>
        </p:txBody>
      </p:sp>
    </p:spTree>
    <p:extLst>
      <p:ext uri="{BB962C8B-B14F-4D97-AF65-F5344CB8AC3E}">
        <p14:creationId xmlns:p14="http://schemas.microsoft.com/office/powerpoint/2010/main" val="311080351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chemeClr val="bg1">
                    <a:lumMod val="50000"/>
                  </a:schemeClr>
                </a:solidFill>
              </a:rPr>
              <a:t>Most anterior </a:t>
            </a:r>
            <a:r>
              <a:rPr lang="en-US" sz="1400" i="1" dirty="0" err="1">
                <a:solidFill>
                  <a:schemeClr val="bg1">
                    <a:lumMod val="50000"/>
                  </a:schemeClr>
                </a:solidFill>
              </a:rPr>
              <a:t>uveitides</a:t>
            </a:r>
            <a:r>
              <a:rPr lang="en-US" sz="1400" i="1" dirty="0">
                <a:solidFill>
                  <a:schemeClr val="bg1">
                    <a:lumMod val="50000"/>
                  </a:schemeClr>
                </a:solidFill>
              </a:rPr>
              <a:t> are associated with </a:t>
            </a:r>
            <a:r>
              <a:rPr lang="en-US" sz="1400" b="1" i="1" dirty="0">
                <a:solidFill>
                  <a:schemeClr val="bg1">
                    <a:lumMod val="50000"/>
                  </a:schemeClr>
                </a:solidFill>
              </a:rPr>
              <a:t>lower</a:t>
            </a:r>
            <a:r>
              <a:rPr lang="en-US" sz="1400" i="1" dirty="0">
                <a:solidFill>
                  <a:schemeClr val="bg1">
                    <a:lumMod val="50000"/>
                  </a:schemeClr>
                </a:solidFill>
              </a:rPr>
              <a:t>-than-normal</a:t>
            </a:r>
            <a:r>
              <a:rPr lang="en-US" sz="1400" i="1" dirty="0">
                <a:solidFill>
                  <a:srgbClr val="0000FF"/>
                </a:solidFill>
              </a:rPr>
              <a:t> </a:t>
            </a:r>
            <a:r>
              <a:rPr lang="en-US" sz="1400" i="1" dirty="0">
                <a:solidFill>
                  <a:schemeClr val="bg1">
                    <a:lumMod val="50000"/>
                  </a:schemeClr>
                </a:solidFill>
              </a:rPr>
              <a:t>IOP. What is the mechanism behind this phenomenon?</a:t>
            </a:r>
          </a:p>
          <a:p>
            <a:r>
              <a:rPr lang="en-US" sz="1400" dirty="0">
                <a:solidFill>
                  <a:schemeClr val="bg1">
                    <a:lumMod val="50000"/>
                  </a:schemeClr>
                </a:solidFill>
              </a:rPr>
              <a:t>Ciliary-body </a:t>
            </a:r>
            <a:r>
              <a:rPr lang="en-US" sz="1400" dirty="0" err="1">
                <a:solidFill>
                  <a:schemeClr val="bg1">
                    <a:lumMod val="50000"/>
                  </a:schemeClr>
                </a:solidFill>
              </a:rPr>
              <a:t>hyposecretion</a:t>
            </a:r>
            <a:endParaRPr lang="en-US" sz="1400" dirty="0">
              <a:solidFill>
                <a:schemeClr val="bg1">
                  <a:lumMod val="50000"/>
                </a:schemeClr>
              </a:solidFill>
            </a:endParaRPr>
          </a:p>
          <a:p>
            <a:endParaRPr lang="en-US" sz="1400" i="1" dirty="0">
              <a:solidFill>
                <a:schemeClr val="bg1">
                  <a:lumMod val="50000"/>
                </a:schemeClr>
              </a:solidFill>
            </a:endParaRPr>
          </a:p>
          <a:p>
            <a:r>
              <a:rPr lang="en-US" sz="1400" i="1" dirty="0">
                <a:solidFill>
                  <a:schemeClr val="bg1">
                    <a:lumMod val="50000"/>
                  </a:schemeClr>
                </a:solidFill>
              </a:rPr>
              <a:t>What is the mechanism behind the elevated IOP associated with HSV/VZV uveitis?</a:t>
            </a:r>
          </a:p>
          <a:p>
            <a:r>
              <a:rPr lang="en-US" sz="1400" dirty="0" err="1">
                <a:solidFill>
                  <a:schemeClr val="bg1">
                    <a:lumMod val="50000"/>
                  </a:schemeClr>
                </a:solidFill>
              </a:rPr>
              <a:t>Trabeculitis</a:t>
            </a:r>
            <a:r>
              <a:rPr lang="en-US" sz="1400" dirty="0">
                <a:solidFill>
                  <a:schemeClr val="bg1">
                    <a:lumMod val="50000"/>
                  </a:schemeClr>
                </a:solidFill>
              </a:rPr>
              <a:t> (</a:t>
            </a:r>
            <a:r>
              <a:rPr lang="en-US" sz="1400" dirty="0" err="1">
                <a:solidFill>
                  <a:schemeClr val="bg1">
                    <a:lumMod val="50000"/>
                  </a:schemeClr>
                </a:solidFill>
              </a:rPr>
              <a:t>ie</a:t>
            </a:r>
            <a:r>
              <a:rPr lang="en-US" sz="1400" dirty="0">
                <a:solidFill>
                  <a:schemeClr val="bg1">
                    <a:lumMod val="50000"/>
                  </a:schemeClr>
                </a:solidFill>
              </a:rPr>
              <a:t>, inflammation of the trabecular meshwork)</a:t>
            </a:r>
          </a:p>
          <a:p>
            <a:endParaRPr lang="en-US" sz="1400" dirty="0">
              <a:solidFill>
                <a:schemeClr val="bg1">
                  <a:lumMod val="50000"/>
                </a:schemeClr>
              </a:solidFill>
            </a:endParaRPr>
          </a:p>
          <a:p>
            <a:r>
              <a:rPr lang="en-US" sz="1400" i="1" dirty="0">
                <a:solidFill>
                  <a:schemeClr val="bg1">
                    <a:lumMod val="50000"/>
                  </a:schemeClr>
                </a:solidFill>
              </a:rPr>
              <a:t>How high can the IOP get in HSV/VZV anterior uveitis?</a:t>
            </a:r>
          </a:p>
          <a:p>
            <a:r>
              <a:rPr lang="en-US" sz="1400" dirty="0">
                <a:solidFill>
                  <a:schemeClr val="bg1">
                    <a:lumMod val="50000"/>
                  </a:schemeClr>
                </a:solidFill>
              </a:rPr>
              <a:t>Pressures as high as 60 have been reported</a:t>
            </a:r>
          </a:p>
        </p:txBody>
      </p:sp>
      <p:sp>
        <p:nvSpPr>
          <p:cNvPr id="52" name="TextBox 51"/>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53" name="Straight Connector 52"/>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311375" y="3201888"/>
            <a:ext cx="1947718" cy="608112"/>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77500" y="2570155"/>
            <a:ext cx="3570603" cy="1815882"/>
          </a:xfrm>
          <a:prstGeom prst="rect">
            <a:avLst/>
          </a:prstGeom>
          <a:solidFill>
            <a:schemeClr val="accent5">
              <a:lumMod val="75000"/>
            </a:schemeClr>
          </a:solidFill>
        </p:spPr>
        <p:txBody>
          <a:bodyPr wrap="square" rtlCol="0">
            <a:spAutoFit/>
          </a:bodyPr>
          <a:lstStyle/>
          <a:p>
            <a:r>
              <a:rPr lang="en-US" sz="1400" i="1" dirty="0">
                <a:solidFill>
                  <a:srgbClr val="0000FF"/>
                </a:solidFill>
              </a:rPr>
              <a:t>As noted previously, P-S syndrome is also associated with very high IOP. Is there a connection between P-S syndrome and HSV/VZV?</a:t>
            </a:r>
          </a:p>
          <a:p>
            <a:r>
              <a:rPr lang="en-US" sz="1400" dirty="0">
                <a:solidFill>
                  <a:srgbClr val="0000FF"/>
                </a:solidFill>
              </a:rPr>
              <a:t>Indeed there is. Recall that P-S syndrome is felt to be secondary to  CMV  infection. </a:t>
            </a:r>
            <a:r>
              <a:rPr lang="en-US" sz="1400" dirty="0">
                <a:solidFill>
                  <a:schemeClr val="accent5">
                    <a:lumMod val="75000"/>
                  </a:schemeClr>
                </a:solidFill>
              </a:rPr>
              <a:t>And like HSV and VZV, CMV is also a member of the </a:t>
            </a:r>
            <a:r>
              <a:rPr lang="en-US" sz="1400" dirty="0" err="1">
                <a:solidFill>
                  <a:schemeClr val="accent5">
                    <a:lumMod val="75000"/>
                  </a:schemeClr>
                </a:solidFill>
              </a:rPr>
              <a:t>Herpesevirus</a:t>
            </a:r>
            <a:r>
              <a:rPr lang="en-US" sz="1400" dirty="0">
                <a:solidFill>
                  <a:schemeClr val="accent5">
                    <a:lumMod val="75000"/>
                  </a:schemeClr>
                </a:solidFill>
              </a:rPr>
              <a:t> family.</a:t>
            </a:r>
          </a:p>
        </p:txBody>
      </p:sp>
      <p:sp>
        <p:nvSpPr>
          <p:cNvPr id="4" name="Rectangle 3">
            <a:extLst>
              <a:ext uri="{FF2B5EF4-FFF2-40B4-BE49-F238E27FC236}">
                <a16:creationId xmlns:a16="http://schemas.microsoft.com/office/drawing/2014/main" id="{7CB30313-415C-4880-9EB1-32F8D44A6FFE}"/>
              </a:ext>
            </a:extLst>
          </p:cNvPr>
          <p:cNvSpPr/>
          <p:nvPr/>
        </p:nvSpPr>
        <p:spPr>
          <a:xfrm>
            <a:off x="7474226" y="3657602"/>
            <a:ext cx="477078" cy="291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212703869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chemeClr val="bg1">
                    <a:lumMod val="50000"/>
                  </a:schemeClr>
                </a:solidFill>
              </a:rPr>
              <a:t>Most anterior </a:t>
            </a:r>
            <a:r>
              <a:rPr lang="en-US" sz="1400" i="1" dirty="0" err="1">
                <a:solidFill>
                  <a:schemeClr val="bg1">
                    <a:lumMod val="50000"/>
                  </a:schemeClr>
                </a:solidFill>
              </a:rPr>
              <a:t>uveitides</a:t>
            </a:r>
            <a:r>
              <a:rPr lang="en-US" sz="1400" i="1" dirty="0">
                <a:solidFill>
                  <a:schemeClr val="bg1">
                    <a:lumMod val="50000"/>
                  </a:schemeClr>
                </a:solidFill>
              </a:rPr>
              <a:t> are associated with </a:t>
            </a:r>
            <a:r>
              <a:rPr lang="en-US" sz="1400" b="1" i="1" dirty="0">
                <a:solidFill>
                  <a:schemeClr val="bg1">
                    <a:lumMod val="50000"/>
                  </a:schemeClr>
                </a:solidFill>
              </a:rPr>
              <a:t>lower</a:t>
            </a:r>
            <a:r>
              <a:rPr lang="en-US" sz="1400" i="1" dirty="0">
                <a:solidFill>
                  <a:schemeClr val="bg1">
                    <a:lumMod val="50000"/>
                  </a:schemeClr>
                </a:solidFill>
              </a:rPr>
              <a:t>-than-normal</a:t>
            </a:r>
            <a:r>
              <a:rPr lang="en-US" sz="1400" i="1" dirty="0">
                <a:solidFill>
                  <a:srgbClr val="0000FF"/>
                </a:solidFill>
              </a:rPr>
              <a:t> </a:t>
            </a:r>
            <a:r>
              <a:rPr lang="en-US" sz="1400" i="1" dirty="0">
                <a:solidFill>
                  <a:schemeClr val="bg1">
                    <a:lumMod val="50000"/>
                  </a:schemeClr>
                </a:solidFill>
              </a:rPr>
              <a:t>IOP. What is the mechanism behind this phenomenon?</a:t>
            </a:r>
          </a:p>
          <a:p>
            <a:r>
              <a:rPr lang="en-US" sz="1400" dirty="0">
                <a:solidFill>
                  <a:schemeClr val="bg1">
                    <a:lumMod val="50000"/>
                  </a:schemeClr>
                </a:solidFill>
              </a:rPr>
              <a:t>Ciliary-body </a:t>
            </a:r>
            <a:r>
              <a:rPr lang="en-US" sz="1400" dirty="0" err="1">
                <a:solidFill>
                  <a:schemeClr val="bg1">
                    <a:lumMod val="50000"/>
                  </a:schemeClr>
                </a:solidFill>
              </a:rPr>
              <a:t>hyposecretion</a:t>
            </a:r>
            <a:endParaRPr lang="en-US" sz="1400" dirty="0">
              <a:solidFill>
                <a:schemeClr val="bg1">
                  <a:lumMod val="50000"/>
                </a:schemeClr>
              </a:solidFill>
            </a:endParaRPr>
          </a:p>
          <a:p>
            <a:endParaRPr lang="en-US" sz="1400" i="1" dirty="0">
              <a:solidFill>
                <a:schemeClr val="bg1">
                  <a:lumMod val="50000"/>
                </a:schemeClr>
              </a:solidFill>
            </a:endParaRPr>
          </a:p>
          <a:p>
            <a:r>
              <a:rPr lang="en-US" sz="1400" i="1" dirty="0">
                <a:solidFill>
                  <a:schemeClr val="bg1">
                    <a:lumMod val="50000"/>
                  </a:schemeClr>
                </a:solidFill>
              </a:rPr>
              <a:t>What is the mechanism behind the elevated IOP associated with HSV/VZV uveitis?</a:t>
            </a:r>
          </a:p>
          <a:p>
            <a:r>
              <a:rPr lang="en-US" sz="1400" dirty="0" err="1">
                <a:solidFill>
                  <a:schemeClr val="bg1">
                    <a:lumMod val="50000"/>
                  </a:schemeClr>
                </a:solidFill>
              </a:rPr>
              <a:t>Trabeculitis</a:t>
            </a:r>
            <a:r>
              <a:rPr lang="en-US" sz="1400" dirty="0">
                <a:solidFill>
                  <a:schemeClr val="bg1">
                    <a:lumMod val="50000"/>
                  </a:schemeClr>
                </a:solidFill>
              </a:rPr>
              <a:t> (</a:t>
            </a:r>
            <a:r>
              <a:rPr lang="en-US" sz="1400" dirty="0" err="1">
                <a:solidFill>
                  <a:schemeClr val="bg1">
                    <a:lumMod val="50000"/>
                  </a:schemeClr>
                </a:solidFill>
              </a:rPr>
              <a:t>ie</a:t>
            </a:r>
            <a:r>
              <a:rPr lang="en-US" sz="1400" dirty="0">
                <a:solidFill>
                  <a:schemeClr val="bg1">
                    <a:lumMod val="50000"/>
                  </a:schemeClr>
                </a:solidFill>
              </a:rPr>
              <a:t>, inflammation of the trabecular meshwork)</a:t>
            </a:r>
          </a:p>
          <a:p>
            <a:endParaRPr lang="en-US" sz="1400" dirty="0">
              <a:solidFill>
                <a:schemeClr val="bg1">
                  <a:lumMod val="50000"/>
                </a:schemeClr>
              </a:solidFill>
            </a:endParaRPr>
          </a:p>
          <a:p>
            <a:r>
              <a:rPr lang="en-US" sz="1400" i="1" dirty="0">
                <a:solidFill>
                  <a:schemeClr val="bg1">
                    <a:lumMod val="50000"/>
                  </a:schemeClr>
                </a:solidFill>
              </a:rPr>
              <a:t>How high can the IOP get in HSV/VZV anterior uveitis?</a:t>
            </a:r>
          </a:p>
          <a:p>
            <a:r>
              <a:rPr lang="en-US" sz="1400" dirty="0">
                <a:solidFill>
                  <a:schemeClr val="bg1">
                    <a:lumMod val="50000"/>
                  </a:schemeClr>
                </a:solidFill>
              </a:rPr>
              <a:t>Pressures as high as 60 have been reported</a:t>
            </a:r>
          </a:p>
        </p:txBody>
      </p:sp>
      <p:sp>
        <p:nvSpPr>
          <p:cNvPr id="52" name="TextBox 51"/>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53" name="Straight Connector 52"/>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311375" y="3201888"/>
            <a:ext cx="1947718" cy="608112"/>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77500" y="2570155"/>
            <a:ext cx="3570603" cy="1815882"/>
          </a:xfrm>
          <a:prstGeom prst="rect">
            <a:avLst/>
          </a:prstGeom>
          <a:solidFill>
            <a:schemeClr val="accent5">
              <a:lumMod val="75000"/>
            </a:schemeClr>
          </a:solidFill>
        </p:spPr>
        <p:txBody>
          <a:bodyPr wrap="square" rtlCol="0">
            <a:spAutoFit/>
          </a:bodyPr>
          <a:lstStyle/>
          <a:p>
            <a:r>
              <a:rPr lang="en-US" sz="1400" i="1" dirty="0">
                <a:solidFill>
                  <a:srgbClr val="0000FF"/>
                </a:solidFill>
              </a:rPr>
              <a:t>As noted previously, P-S syndrome is also associated with very high IOP. Is there a connection between P-S syndrome and HSV/VZV?</a:t>
            </a:r>
          </a:p>
          <a:p>
            <a:r>
              <a:rPr lang="en-US" sz="1400" dirty="0">
                <a:solidFill>
                  <a:srgbClr val="0000FF"/>
                </a:solidFill>
              </a:rPr>
              <a:t>Indeed there is. Recall that P-S syndrome is felt to be secondary to  CMV  infection. </a:t>
            </a:r>
            <a:r>
              <a:rPr lang="en-US" sz="1400" dirty="0">
                <a:solidFill>
                  <a:schemeClr val="accent5">
                    <a:lumMod val="75000"/>
                  </a:schemeClr>
                </a:solidFill>
              </a:rPr>
              <a:t>And like HSV and VZV, CMV is also a member of the </a:t>
            </a:r>
            <a:r>
              <a:rPr lang="en-US" sz="1400" dirty="0" err="1">
                <a:solidFill>
                  <a:schemeClr val="accent5">
                    <a:lumMod val="75000"/>
                  </a:schemeClr>
                </a:solidFill>
              </a:rPr>
              <a:t>Herpesevirus</a:t>
            </a:r>
            <a:r>
              <a:rPr lang="en-US" sz="1400" dirty="0">
                <a:solidFill>
                  <a:schemeClr val="accent5">
                    <a:lumMod val="75000"/>
                  </a:schemeClr>
                </a:solidFill>
              </a:rPr>
              <a:t> family.</a:t>
            </a:r>
          </a:p>
        </p:txBody>
      </p:sp>
    </p:spTree>
    <p:extLst>
      <p:ext uri="{BB962C8B-B14F-4D97-AF65-F5344CB8AC3E}">
        <p14:creationId xmlns:p14="http://schemas.microsoft.com/office/powerpoint/2010/main" val="162192559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rgbClr val="0000FF"/>
                </a:solidFill>
              </a:rPr>
              <a:t>--</a:t>
            </a:r>
            <a:r>
              <a:rPr lang="en-US" sz="1400" b="1" dirty="0">
                <a:solidFill>
                  <a:srgbClr val="0000FF"/>
                </a:solidFill>
              </a:rPr>
              <a:t>Significantly elevated IOP</a:t>
            </a:r>
          </a:p>
          <a:p>
            <a:r>
              <a:rPr lang="en-US" sz="1400" dirty="0">
                <a:solidFill>
                  <a:schemeClr val="bg1">
                    <a:lumMod val="65000"/>
                  </a:schemeClr>
                </a:solidFill>
              </a:rPr>
              <a:t>--The presence of iris atrophy</a:t>
            </a:r>
          </a:p>
        </p:txBody>
      </p:sp>
      <p:sp>
        <p:nvSpPr>
          <p:cNvPr id="49" name="TextBox 48"/>
          <p:cNvSpPr txBox="1"/>
          <p:nvPr/>
        </p:nvSpPr>
        <p:spPr>
          <a:xfrm>
            <a:off x="3505201" y="4535033"/>
            <a:ext cx="5486400" cy="2246769"/>
          </a:xfrm>
          <a:prstGeom prst="rect">
            <a:avLst/>
          </a:prstGeom>
          <a:solidFill>
            <a:srgbClr val="FFC000"/>
          </a:solidFill>
        </p:spPr>
        <p:txBody>
          <a:bodyPr wrap="square" rtlCol="0">
            <a:spAutoFit/>
          </a:bodyPr>
          <a:lstStyle/>
          <a:p>
            <a:r>
              <a:rPr lang="en-US" sz="1400" i="1" dirty="0">
                <a:solidFill>
                  <a:schemeClr val="bg1">
                    <a:lumMod val="50000"/>
                  </a:schemeClr>
                </a:solidFill>
              </a:rPr>
              <a:t>Most anterior </a:t>
            </a:r>
            <a:r>
              <a:rPr lang="en-US" sz="1400" i="1" dirty="0" err="1">
                <a:solidFill>
                  <a:schemeClr val="bg1">
                    <a:lumMod val="50000"/>
                  </a:schemeClr>
                </a:solidFill>
              </a:rPr>
              <a:t>uveitides</a:t>
            </a:r>
            <a:r>
              <a:rPr lang="en-US" sz="1400" i="1" dirty="0">
                <a:solidFill>
                  <a:schemeClr val="bg1">
                    <a:lumMod val="50000"/>
                  </a:schemeClr>
                </a:solidFill>
              </a:rPr>
              <a:t> are associated with </a:t>
            </a:r>
            <a:r>
              <a:rPr lang="en-US" sz="1400" b="1" i="1" dirty="0">
                <a:solidFill>
                  <a:schemeClr val="bg1">
                    <a:lumMod val="50000"/>
                  </a:schemeClr>
                </a:solidFill>
              </a:rPr>
              <a:t>lower</a:t>
            </a:r>
            <a:r>
              <a:rPr lang="en-US" sz="1400" i="1" dirty="0">
                <a:solidFill>
                  <a:schemeClr val="bg1">
                    <a:lumMod val="50000"/>
                  </a:schemeClr>
                </a:solidFill>
              </a:rPr>
              <a:t>-than-normal</a:t>
            </a:r>
            <a:r>
              <a:rPr lang="en-US" sz="1400" i="1" dirty="0">
                <a:solidFill>
                  <a:srgbClr val="0000FF"/>
                </a:solidFill>
              </a:rPr>
              <a:t> </a:t>
            </a:r>
            <a:r>
              <a:rPr lang="en-US" sz="1400" i="1" dirty="0">
                <a:solidFill>
                  <a:schemeClr val="bg1">
                    <a:lumMod val="50000"/>
                  </a:schemeClr>
                </a:solidFill>
              </a:rPr>
              <a:t>IOP. What is the mechanism behind this phenomenon?</a:t>
            </a:r>
          </a:p>
          <a:p>
            <a:r>
              <a:rPr lang="en-US" sz="1400" dirty="0">
                <a:solidFill>
                  <a:schemeClr val="bg1">
                    <a:lumMod val="50000"/>
                  </a:schemeClr>
                </a:solidFill>
              </a:rPr>
              <a:t>Ciliary-body </a:t>
            </a:r>
            <a:r>
              <a:rPr lang="en-US" sz="1400" dirty="0" err="1">
                <a:solidFill>
                  <a:schemeClr val="bg1">
                    <a:lumMod val="50000"/>
                  </a:schemeClr>
                </a:solidFill>
              </a:rPr>
              <a:t>hyposecretion</a:t>
            </a:r>
            <a:endParaRPr lang="en-US" sz="1400" dirty="0">
              <a:solidFill>
                <a:schemeClr val="bg1">
                  <a:lumMod val="50000"/>
                </a:schemeClr>
              </a:solidFill>
            </a:endParaRPr>
          </a:p>
          <a:p>
            <a:endParaRPr lang="en-US" sz="1400" i="1" dirty="0">
              <a:solidFill>
                <a:schemeClr val="bg1">
                  <a:lumMod val="50000"/>
                </a:schemeClr>
              </a:solidFill>
            </a:endParaRPr>
          </a:p>
          <a:p>
            <a:r>
              <a:rPr lang="en-US" sz="1400" i="1" dirty="0">
                <a:solidFill>
                  <a:schemeClr val="bg1">
                    <a:lumMod val="50000"/>
                  </a:schemeClr>
                </a:solidFill>
              </a:rPr>
              <a:t>What is the mechanism behind the elevated IOP associated with HSV/VZV uveitis?</a:t>
            </a:r>
          </a:p>
          <a:p>
            <a:r>
              <a:rPr lang="en-US" sz="1400" dirty="0" err="1">
                <a:solidFill>
                  <a:schemeClr val="bg1">
                    <a:lumMod val="50000"/>
                  </a:schemeClr>
                </a:solidFill>
              </a:rPr>
              <a:t>Trabeculitis</a:t>
            </a:r>
            <a:r>
              <a:rPr lang="en-US" sz="1400" dirty="0">
                <a:solidFill>
                  <a:schemeClr val="bg1">
                    <a:lumMod val="50000"/>
                  </a:schemeClr>
                </a:solidFill>
              </a:rPr>
              <a:t> (</a:t>
            </a:r>
            <a:r>
              <a:rPr lang="en-US" sz="1400" dirty="0" err="1">
                <a:solidFill>
                  <a:schemeClr val="bg1">
                    <a:lumMod val="50000"/>
                  </a:schemeClr>
                </a:solidFill>
              </a:rPr>
              <a:t>ie</a:t>
            </a:r>
            <a:r>
              <a:rPr lang="en-US" sz="1400" dirty="0">
                <a:solidFill>
                  <a:schemeClr val="bg1">
                    <a:lumMod val="50000"/>
                  </a:schemeClr>
                </a:solidFill>
              </a:rPr>
              <a:t>, inflammation of the trabecular meshwork)</a:t>
            </a:r>
          </a:p>
          <a:p>
            <a:endParaRPr lang="en-US" sz="1400" dirty="0">
              <a:solidFill>
                <a:schemeClr val="bg1">
                  <a:lumMod val="50000"/>
                </a:schemeClr>
              </a:solidFill>
            </a:endParaRPr>
          </a:p>
          <a:p>
            <a:r>
              <a:rPr lang="en-US" sz="1400" i="1" dirty="0">
                <a:solidFill>
                  <a:schemeClr val="bg1">
                    <a:lumMod val="50000"/>
                  </a:schemeClr>
                </a:solidFill>
              </a:rPr>
              <a:t>How high can the IOP get in HSV/VZV anterior uveitis?</a:t>
            </a:r>
          </a:p>
          <a:p>
            <a:r>
              <a:rPr lang="en-US" sz="1400" dirty="0">
                <a:solidFill>
                  <a:schemeClr val="bg1">
                    <a:lumMod val="50000"/>
                  </a:schemeClr>
                </a:solidFill>
              </a:rPr>
              <a:t>Pressures as high as 60 have been reported</a:t>
            </a:r>
          </a:p>
        </p:txBody>
      </p:sp>
      <p:sp>
        <p:nvSpPr>
          <p:cNvPr id="52" name="TextBox 51"/>
          <p:cNvSpPr txBox="1"/>
          <p:nvPr/>
        </p:nvSpPr>
        <p:spPr>
          <a:xfrm>
            <a:off x="3352801" y="3352802"/>
            <a:ext cx="1906291" cy="307777"/>
          </a:xfrm>
          <a:prstGeom prst="rect">
            <a:avLst/>
          </a:prstGeom>
          <a:noFill/>
        </p:spPr>
        <p:txBody>
          <a:bodyPr wrap="none" rtlCol="0">
            <a:spAutoFit/>
          </a:bodyPr>
          <a:lstStyle/>
          <a:p>
            <a:r>
              <a:rPr lang="en-US" sz="1400" b="1" dirty="0">
                <a:solidFill>
                  <a:srgbClr val="0000FF"/>
                </a:solidFill>
              </a:rPr>
              <a:t>Posner-</a:t>
            </a:r>
            <a:r>
              <a:rPr lang="en-US" sz="1400" b="1" dirty="0" err="1">
                <a:solidFill>
                  <a:srgbClr val="0000FF"/>
                </a:solidFill>
              </a:rPr>
              <a:t>Schlossman</a:t>
            </a:r>
            <a:endParaRPr lang="en-US" sz="1400" b="1" dirty="0">
              <a:solidFill>
                <a:srgbClr val="0000FF"/>
              </a:solidFill>
            </a:endParaRPr>
          </a:p>
        </p:txBody>
      </p:sp>
      <p:cxnSp>
        <p:nvCxnSpPr>
          <p:cNvPr id="53" name="Straight Connector 52"/>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311375" y="3201888"/>
            <a:ext cx="1947718" cy="608112"/>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77500" y="2570155"/>
            <a:ext cx="3570603" cy="1815882"/>
          </a:xfrm>
          <a:prstGeom prst="rect">
            <a:avLst/>
          </a:prstGeom>
          <a:solidFill>
            <a:schemeClr val="accent5">
              <a:lumMod val="75000"/>
            </a:schemeClr>
          </a:solidFill>
        </p:spPr>
        <p:txBody>
          <a:bodyPr wrap="square" rtlCol="0">
            <a:spAutoFit/>
          </a:bodyPr>
          <a:lstStyle/>
          <a:p>
            <a:r>
              <a:rPr lang="en-US" sz="1400" i="1" dirty="0">
                <a:solidFill>
                  <a:srgbClr val="0000FF"/>
                </a:solidFill>
              </a:rPr>
              <a:t>As noted previously, P-S syndrome is also associated with very high IOP. Is there a connection between P-S syndrome and HSV/VZV?</a:t>
            </a:r>
          </a:p>
          <a:p>
            <a:r>
              <a:rPr lang="en-US" sz="1400" dirty="0">
                <a:solidFill>
                  <a:srgbClr val="0000FF"/>
                </a:solidFill>
              </a:rPr>
              <a:t>Indeed there is. Recall that P-S syndrome is felt to be secondary to  CMV  infection. </a:t>
            </a:r>
            <a:r>
              <a:rPr lang="en-US" sz="1400" dirty="0"/>
              <a:t>And like HSV and VZV, CMV is also a member of the </a:t>
            </a:r>
            <a:r>
              <a:rPr lang="en-US" sz="1400" dirty="0" err="1"/>
              <a:t>Herpesevirus</a:t>
            </a:r>
            <a:r>
              <a:rPr lang="en-US" sz="1400" dirty="0"/>
              <a:t> family.</a:t>
            </a:r>
          </a:p>
        </p:txBody>
      </p:sp>
    </p:spTree>
    <p:extLst>
      <p:ext uri="{BB962C8B-B14F-4D97-AF65-F5344CB8AC3E}">
        <p14:creationId xmlns:p14="http://schemas.microsoft.com/office/powerpoint/2010/main" val="146117809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b="1" dirty="0">
                <a:solidFill>
                  <a:srgbClr val="0000FF"/>
                </a:solidFill>
              </a:rPr>
              <a:t>--The presence of iris atrophy</a:t>
            </a:r>
          </a:p>
        </p:txBody>
      </p:sp>
      <p:sp>
        <p:nvSpPr>
          <p:cNvPr id="49" name="TextBox 48"/>
          <p:cNvSpPr txBox="1"/>
          <p:nvPr/>
        </p:nvSpPr>
        <p:spPr>
          <a:xfrm>
            <a:off x="3505203" y="4634807"/>
            <a:ext cx="5029199" cy="1384995"/>
          </a:xfrm>
          <a:prstGeom prst="rect">
            <a:avLst/>
          </a:prstGeom>
          <a:solidFill>
            <a:schemeClr val="bg1">
              <a:lumMod val="75000"/>
            </a:schemeClr>
          </a:solidFill>
        </p:spPr>
        <p:txBody>
          <a:bodyPr wrap="square" rtlCol="0">
            <a:spAutoFit/>
          </a:bodyPr>
          <a:lstStyle/>
          <a:p>
            <a:r>
              <a:rPr lang="en-US" sz="1400" i="1" dirty="0">
                <a:solidFill>
                  <a:srgbClr val="0000FF"/>
                </a:solidFill>
              </a:rPr>
              <a:t>What is the pathogenesis of iris atrophy in HSV/VZV uveitis?</a:t>
            </a:r>
          </a:p>
          <a:p>
            <a:r>
              <a:rPr lang="en-US" sz="1400" dirty="0">
                <a:solidFill>
                  <a:schemeClr val="bg1">
                    <a:lumMod val="75000"/>
                  </a:schemeClr>
                </a:solidFill>
              </a:rPr>
              <a:t>O</a:t>
            </a:r>
            <a:r>
              <a:rPr lang="en-US" sz="1400" dirty="0">
                <a:solidFill>
                  <a:schemeClr val="bg1">
                    <a:lumMod val="75000"/>
                  </a:schemeClr>
                </a:solidFill>
                <a:sym typeface="Wingdings" panose="05000000000000000000" pitchFamily="2" charset="2"/>
              </a:rPr>
              <a:t>cclusive vasculitis</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What pattern of iris atrophy is typically seen in…</a:t>
            </a:r>
          </a:p>
          <a:p>
            <a:r>
              <a:rPr lang="en-US" sz="1400" i="1" dirty="0">
                <a:solidFill>
                  <a:schemeClr val="bg1">
                    <a:lumMod val="75000"/>
                  </a:schemeClr>
                </a:solidFill>
              </a:rPr>
              <a:t>--HSV </a:t>
            </a:r>
            <a:r>
              <a:rPr lang="en-US" sz="1400" i="1" dirty="0" err="1">
                <a:solidFill>
                  <a:schemeClr val="bg1">
                    <a:lumMod val="75000"/>
                  </a:schemeClr>
                </a:solidFill>
              </a:rPr>
              <a:t>iritis</a:t>
            </a:r>
            <a:r>
              <a:rPr lang="en-US" sz="1400" i="1" dirty="0">
                <a:solidFill>
                  <a:schemeClr val="bg1">
                    <a:lumMod val="75000"/>
                  </a:schemeClr>
                </a:solidFill>
              </a:rPr>
              <a:t>? ‘</a:t>
            </a:r>
            <a:r>
              <a:rPr lang="en-US" sz="1400" dirty="0">
                <a:solidFill>
                  <a:schemeClr val="bg1">
                    <a:lumMod val="75000"/>
                  </a:schemeClr>
                </a:solidFill>
              </a:rPr>
              <a:t>Diffuse’</a:t>
            </a:r>
          </a:p>
          <a:p>
            <a:r>
              <a:rPr lang="en-US" sz="1400" i="1" dirty="0">
                <a:solidFill>
                  <a:schemeClr val="bg1">
                    <a:lumMod val="75000"/>
                  </a:schemeClr>
                </a:solidFill>
              </a:rPr>
              <a:t>--VZV </a:t>
            </a:r>
            <a:r>
              <a:rPr lang="en-US" sz="1400" i="1" dirty="0" err="1">
                <a:solidFill>
                  <a:schemeClr val="bg1">
                    <a:lumMod val="75000"/>
                  </a:schemeClr>
                </a:solidFill>
              </a:rPr>
              <a:t>iritis</a:t>
            </a:r>
            <a:r>
              <a:rPr lang="en-US" sz="1400" i="1" dirty="0">
                <a:solidFill>
                  <a:schemeClr val="bg1">
                    <a:lumMod val="75000"/>
                  </a:schemeClr>
                </a:solidFill>
              </a:rPr>
              <a:t>? </a:t>
            </a:r>
            <a:r>
              <a:rPr lang="en-US" sz="1400" dirty="0">
                <a:solidFill>
                  <a:schemeClr val="bg1">
                    <a:lumMod val="75000"/>
                  </a:schemeClr>
                </a:solidFill>
              </a:rPr>
              <a:t>‘</a:t>
            </a:r>
            <a:r>
              <a:rPr lang="en-US" sz="1400" dirty="0" err="1">
                <a:solidFill>
                  <a:schemeClr val="bg1">
                    <a:lumMod val="75000"/>
                  </a:schemeClr>
                </a:solidFill>
              </a:rPr>
              <a:t>Sectoral</a:t>
            </a:r>
            <a:r>
              <a:rPr lang="en-US" sz="1400" dirty="0">
                <a:solidFill>
                  <a:schemeClr val="bg1">
                    <a:lumMod val="75000"/>
                  </a:schemeClr>
                </a:solidFill>
              </a:rPr>
              <a:t>’</a:t>
            </a:r>
            <a:endParaRPr lang="en-US" sz="1400" i="1" dirty="0">
              <a:solidFill>
                <a:schemeClr val="bg1">
                  <a:lumMod val="75000"/>
                </a:schemeClr>
              </a:solidFill>
            </a:endParaRPr>
          </a:p>
        </p:txBody>
      </p:sp>
    </p:spTree>
    <p:extLst>
      <p:ext uri="{BB962C8B-B14F-4D97-AF65-F5344CB8AC3E}">
        <p14:creationId xmlns:p14="http://schemas.microsoft.com/office/powerpoint/2010/main" val="222313988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b="1" dirty="0">
                <a:solidFill>
                  <a:srgbClr val="0000FF"/>
                </a:solidFill>
              </a:rPr>
              <a:t>--The presence of iris atrophy</a:t>
            </a:r>
          </a:p>
        </p:txBody>
      </p:sp>
      <p:sp>
        <p:nvSpPr>
          <p:cNvPr id="49" name="TextBox 48"/>
          <p:cNvSpPr txBox="1"/>
          <p:nvPr/>
        </p:nvSpPr>
        <p:spPr>
          <a:xfrm>
            <a:off x="3505203" y="4634807"/>
            <a:ext cx="5029199" cy="1384995"/>
          </a:xfrm>
          <a:prstGeom prst="rect">
            <a:avLst/>
          </a:prstGeom>
          <a:solidFill>
            <a:schemeClr val="bg1">
              <a:lumMod val="75000"/>
            </a:schemeClr>
          </a:solidFill>
        </p:spPr>
        <p:txBody>
          <a:bodyPr wrap="square" rtlCol="0">
            <a:spAutoFit/>
          </a:bodyPr>
          <a:lstStyle/>
          <a:p>
            <a:r>
              <a:rPr lang="en-US" sz="1400" i="1" dirty="0">
                <a:solidFill>
                  <a:srgbClr val="0000FF"/>
                </a:solidFill>
              </a:rPr>
              <a:t>What is the pathogenesis of iris atrophy in HSV/VZV uveitis?</a:t>
            </a:r>
          </a:p>
          <a:p>
            <a:r>
              <a:rPr lang="en-US" sz="1400" dirty="0">
                <a:solidFill>
                  <a:srgbClr val="0000FF"/>
                </a:solidFill>
              </a:rPr>
              <a:t>O</a:t>
            </a:r>
            <a:r>
              <a:rPr lang="en-US" sz="1400" dirty="0">
                <a:solidFill>
                  <a:srgbClr val="0000FF"/>
                </a:solidFill>
                <a:sym typeface="Wingdings" panose="05000000000000000000" pitchFamily="2" charset="2"/>
              </a:rPr>
              <a:t>cclusive vasculitis</a:t>
            </a:r>
            <a:endParaRPr lang="en-US" sz="1400" dirty="0">
              <a:solidFill>
                <a:srgbClr val="0000FF"/>
              </a:solidFill>
            </a:endParaRPr>
          </a:p>
          <a:p>
            <a:endParaRPr lang="en-US" sz="1400" i="1" dirty="0">
              <a:solidFill>
                <a:srgbClr val="0000FF"/>
              </a:solidFill>
            </a:endParaRPr>
          </a:p>
          <a:p>
            <a:r>
              <a:rPr lang="en-US" sz="1400" i="1" dirty="0">
                <a:solidFill>
                  <a:schemeClr val="bg1">
                    <a:lumMod val="75000"/>
                  </a:schemeClr>
                </a:solidFill>
              </a:rPr>
              <a:t>What pattern of iris atrophy is typically seen in…</a:t>
            </a:r>
          </a:p>
          <a:p>
            <a:r>
              <a:rPr lang="en-US" sz="1400" i="1" dirty="0">
                <a:solidFill>
                  <a:schemeClr val="bg1">
                    <a:lumMod val="75000"/>
                  </a:schemeClr>
                </a:solidFill>
              </a:rPr>
              <a:t>--HSV </a:t>
            </a:r>
            <a:r>
              <a:rPr lang="en-US" sz="1400" i="1" dirty="0" err="1">
                <a:solidFill>
                  <a:schemeClr val="bg1">
                    <a:lumMod val="75000"/>
                  </a:schemeClr>
                </a:solidFill>
              </a:rPr>
              <a:t>iritis</a:t>
            </a:r>
            <a:r>
              <a:rPr lang="en-US" sz="1400" i="1" dirty="0">
                <a:solidFill>
                  <a:schemeClr val="bg1">
                    <a:lumMod val="75000"/>
                  </a:schemeClr>
                </a:solidFill>
              </a:rPr>
              <a:t>? ‘</a:t>
            </a:r>
            <a:r>
              <a:rPr lang="en-US" sz="1400" dirty="0">
                <a:solidFill>
                  <a:schemeClr val="bg1">
                    <a:lumMod val="75000"/>
                  </a:schemeClr>
                </a:solidFill>
              </a:rPr>
              <a:t>Diffuse’</a:t>
            </a:r>
          </a:p>
          <a:p>
            <a:r>
              <a:rPr lang="en-US" sz="1400" i="1" dirty="0">
                <a:solidFill>
                  <a:schemeClr val="bg1">
                    <a:lumMod val="75000"/>
                  </a:schemeClr>
                </a:solidFill>
              </a:rPr>
              <a:t>--VZV </a:t>
            </a:r>
            <a:r>
              <a:rPr lang="en-US" sz="1400" i="1" dirty="0" err="1">
                <a:solidFill>
                  <a:schemeClr val="bg1">
                    <a:lumMod val="75000"/>
                  </a:schemeClr>
                </a:solidFill>
              </a:rPr>
              <a:t>iritis</a:t>
            </a:r>
            <a:r>
              <a:rPr lang="en-US" sz="1400" i="1" dirty="0">
                <a:solidFill>
                  <a:schemeClr val="bg1">
                    <a:lumMod val="75000"/>
                  </a:schemeClr>
                </a:solidFill>
              </a:rPr>
              <a:t>? </a:t>
            </a:r>
            <a:r>
              <a:rPr lang="en-US" sz="1400" dirty="0">
                <a:solidFill>
                  <a:schemeClr val="bg1">
                    <a:lumMod val="75000"/>
                  </a:schemeClr>
                </a:solidFill>
              </a:rPr>
              <a:t>‘</a:t>
            </a:r>
            <a:r>
              <a:rPr lang="en-US" sz="1400" dirty="0" err="1">
                <a:solidFill>
                  <a:schemeClr val="bg1">
                    <a:lumMod val="75000"/>
                  </a:schemeClr>
                </a:solidFill>
              </a:rPr>
              <a:t>Sectoral</a:t>
            </a:r>
            <a:r>
              <a:rPr lang="en-US" sz="1400" dirty="0">
                <a:solidFill>
                  <a:schemeClr val="bg1">
                    <a:lumMod val="75000"/>
                  </a:schemeClr>
                </a:solidFill>
              </a:rPr>
              <a:t>’</a:t>
            </a:r>
            <a:endParaRPr lang="en-US" sz="1400" i="1" dirty="0">
              <a:solidFill>
                <a:schemeClr val="bg1">
                  <a:lumMod val="75000"/>
                </a:schemeClr>
              </a:solidFill>
            </a:endParaRPr>
          </a:p>
        </p:txBody>
      </p:sp>
    </p:spTree>
    <p:extLst>
      <p:ext uri="{BB962C8B-B14F-4D97-AF65-F5344CB8AC3E}">
        <p14:creationId xmlns:p14="http://schemas.microsoft.com/office/powerpoint/2010/main" val="292703732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b="1" dirty="0">
                <a:solidFill>
                  <a:srgbClr val="0000FF"/>
                </a:solidFill>
              </a:rPr>
              <a:t>--The presence of iris atrophy</a:t>
            </a:r>
          </a:p>
        </p:txBody>
      </p:sp>
      <p:sp>
        <p:nvSpPr>
          <p:cNvPr id="49" name="TextBox 48"/>
          <p:cNvSpPr txBox="1"/>
          <p:nvPr/>
        </p:nvSpPr>
        <p:spPr>
          <a:xfrm>
            <a:off x="3505203" y="4634807"/>
            <a:ext cx="5029199" cy="1384995"/>
          </a:xfrm>
          <a:prstGeom prst="rect">
            <a:avLst/>
          </a:prstGeom>
          <a:solidFill>
            <a:schemeClr val="bg1">
              <a:lumMod val="75000"/>
            </a:schemeClr>
          </a:solidFill>
        </p:spPr>
        <p:txBody>
          <a:bodyPr wrap="square" rtlCol="0">
            <a:spAutoFit/>
          </a:bodyPr>
          <a:lstStyle/>
          <a:p>
            <a:r>
              <a:rPr lang="en-US" sz="1400" i="1" dirty="0">
                <a:solidFill>
                  <a:srgbClr val="0000FF"/>
                </a:solidFill>
              </a:rPr>
              <a:t>What is the pathogenesis of iris atrophy in HSV/VZV uveitis?</a:t>
            </a:r>
          </a:p>
          <a:p>
            <a:r>
              <a:rPr lang="en-US" sz="1400" dirty="0">
                <a:solidFill>
                  <a:srgbClr val="0000FF"/>
                </a:solidFill>
              </a:rPr>
              <a:t>O</a:t>
            </a:r>
            <a:r>
              <a:rPr lang="en-US" sz="1400" dirty="0">
                <a:solidFill>
                  <a:srgbClr val="0000FF"/>
                </a:solidFill>
                <a:sym typeface="Wingdings" panose="05000000000000000000" pitchFamily="2" charset="2"/>
              </a:rPr>
              <a:t>cclusive vasculitis</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pattern of iris atrophy is typically seen in…</a:t>
            </a:r>
          </a:p>
          <a:p>
            <a:r>
              <a:rPr lang="en-US" sz="1400" i="1" dirty="0">
                <a:solidFill>
                  <a:srgbClr val="0000FF"/>
                </a:solidFill>
              </a:rPr>
              <a:t>--HSV </a:t>
            </a:r>
            <a:r>
              <a:rPr lang="en-US" sz="1400" i="1" dirty="0" err="1">
                <a:solidFill>
                  <a:srgbClr val="0000FF"/>
                </a:solidFill>
              </a:rPr>
              <a:t>iritis</a:t>
            </a:r>
            <a:r>
              <a:rPr lang="en-US" sz="1400" i="1" dirty="0">
                <a:solidFill>
                  <a:srgbClr val="0000FF"/>
                </a:solidFill>
              </a:rPr>
              <a:t>? </a:t>
            </a:r>
            <a:r>
              <a:rPr lang="en-US" sz="1400" i="1" dirty="0">
                <a:solidFill>
                  <a:schemeClr val="bg1">
                    <a:lumMod val="75000"/>
                  </a:schemeClr>
                </a:solidFill>
              </a:rPr>
              <a:t>‘</a:t>
            </a:r>
            <a:r>
              <a:rPr lang="en-US" sz="1400" dirty="0">
                <a:solidFill>
                  <a:schemeClr val="bg1">
                    <a:lumMod val="75000"/>
                  </a:schemeClr>
                </a:solidFill>
              </a:rPr>
              <a:t>Diffuse’</a:t>
            </a:r>
          </a:p>
          <a:p>
            <a:r>
              <a:rPr lang="en-US" sz="1400" i="1" dirty="0">
                <a:solidFill>
                  <a:srgbClr val="0000FF"/>
                </a:solidFill>
              </a:rPr>
              <a:t>--VZV </a:t>
            </a:r>
            <a:r>
              <a:rPr lang="en-US" sz="1400" i="1" dirty="0" err="1">
                <a:solidFill>
                  <a:srgbClr val="0000FF"/>
                </a:solidFill>
              </a:rPr>
              <a:t>iritis</a:t>
            </a:r>
            <a:r>
              <a:rPr lang="en-US" sz="1400" i="1" dirty="0">
                <a:solidFill>
                  <a:srgbClr val="0000FF"/>
                </a:solidFill>
              </a:rPr>
              <a:t>? </a:t>
            </a:r>
            <a:r>
              <a:rPr lang="en-US" sz="1400" dirty="0">
                <a:solidFill>
                  <a:schemeClr val="bg1">
                    <a:lumMod val="75000"/>
                  </a:schemeClr>
                </a:solidFill>
              </a:rPr>
              <a:t>‘</a:t>
            </a:r>
            <a:r>
              <a:rPr lang="en-US" sz="1400" dirty="0" err="1">
                <a:solidFill>
                  <a:schemeClr val="bg1">
                    <a:lumMod val="75000"/>
                  </a:schemeClr>
                </a:solidFill>
              </a:rPr>
              <a:t>Sectoral</a:t>
            </a:r>
            <a:r>
              <a:rPr lang="en-US" sz="1400" dirty="0">
                <a:solidFill>
                  <a:schemeClr val="bg1">
                    <a:lumMod val="75000"/>
                  </a:schemeClr>
                </a:solidFill>
              </a:rPr>
              <a:t>’</a:t>
            </a:r>
            <a:endParaRPr lang="en-US" sz="1400" i="1" dirty="0">
              <a:solidFill>
                <a:schemeClr val="bg1">
                  <a:lumMod val="75000"/>
                </a:schemeClr>
              </a:solidFill>
            </a:endParaRPr>
          </a:p>
        </p:txBody>
      </p:sp>
    </p:spTree>
    <p:extLst>
      <p:ext uri="{BB962C8B-B14F-4D97-AF65-F5344CB8AC3E}">
        <p14:creationId xmlns:p14="http://schemas.microsoft.com/office/powerpoint/2010/main" val="17226250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6" y="4264225"/>
            <a:ext cx="954107" cy="307777"/>
          </a:xfrm>
          <a:prstGeom prst="rect">
            <a:avLst/>
          </a:prstGeom>
          <a:noFill/>
        </p:spPr>
        <p:txBody>
          <a:bodyPr wrap="none" rtlCol="0">
            <a:spAutoFit/>
          </a:bodyPr>
          <a:lstStyle/>
          <a:p>
            <a:r>
              <a:rPr lang="en-US" sz="1400" b="1" dirty="0">
                <a:solidFill>
                  <a:srgbClr val="0000FF"/>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9" name="TextBox 38"/>
          <p:cNvSpPr txBox="1"/>
          <p:nvPr/>
        </p:nvSpPr>
        <p:spPr>
          <a:xfrm>
            <a:off x="643180" y="4876802"/>
            <a:ext cx="7206909" cy="1169551"/>
          </a:xfrm>
          <a:prstGeom prst="rect">
            <a:avLst/>
          </a:prstGeom>
          <a:solidFill>
            <a:srgbClr val="99FF99"/>
          </a:solidFill>
        </p:spPr>
        <p:txBody>
          <a:bodyPr wrap="none" rtlCol="0">
            <a:spAutoFit/>
          </a:bodyPr>
          <a:lstStyle/>
          <a:p>
            <a:r>
              <a:rPr lang="en-US" sz="1400" i="1" dirty="0">
                <a:solidFill>
                  <a:schemeClr val="bg1">
                    <a:lumMod val="65000"/>
                  </a:schemeClr>
                </a:solidFill>
              </a:rPr>
              <a:t>Four aspects of the presentation provide clues that a uveitis is HSV/VZV. What are they?</a:t>
            </a:r>
          </a:p>
          <a:p>
            <a:r>
              <a:rPr lang="en-US" sz="1400" dirty="0">
                <a:solidFill>
                  <a:schemeClr val="bg1">
                    <a:lumMod val="65000"/>
                  </a:schemeClr>
                </a:solidFill>
              </a:rPr>
              <a:t>--A </a:t>
            </a:r>
            <a:r>
              <a:rPr lang="en-US" sz="1400" dirty="0" err="1">
                <a:solidFill>
                  <a:schemeClr val="bg1">
                    <a:lumMod val="65000"/>
                  </a:schemeClr>
                </a:solidFill>
              </a:rPr>
              <a:t>hx</a:t>
            </a:r>
            <a:r>
              <a:rPr lang="en-US" sz="1400" dirty="0">
                <a:solidFill>
                  <a:schemeClr val="bg1">
                    <a:lumMod val="65000"/>
                  </a:schemeClr>
                </a:solidFill>
              </a:rPr>
              <a:t> of dendritic </a:t>
            </a:r>
            <a:r>
              <a:rPr lang="en-US" sz="1400" dirty="0" err="1">
                <a:solidFill>
                  <a:schemeClr val="bg1">
                    <a:lumMod val="65000"/>
                  </a:schemeClr>
                </a:solidFill>
              </a:rPr>
              <a:t>epitheliopathy</a:t>
            </a:r>
            <a:r>
              <a:rPr lang="en-US" sz="1400" dirty="0">
                <a:solidFill>
                  <a:schemeClr val="bg1">
                    <a:lumMod val="65000"/>
                  </a:schemeClr>
                </a:solidFill>
              </a:rPr>
              <a:t> (HSV), or vesicular skin eruption (VZV)</a:t>
            </a:r>
          </a:p>
          <a:p>
            <a:r>
              <a:rPr lang="en-US" sz="1400" dirty="0">
                <a:solidFill>
                  <a:schemeClr val="bg1">
                    <a:lumMod val="65000"/>
                  </a:schemeClr>
                </a:solidFill>
              </a:rPr>
              <a:t>--The nature of the KPs</a:t>
            </a:r>
          </a:p>
          <a:p>
            <a:r>
              <a:rPr lang="en-US" sz="1400" dirty="0">
                <a:solidFill>
                  <a:schemeClr val="bg1">
                    <a:lumMod val="65000"/>
                  </a:schemeClr>
                </a:solidFill>
              </a:rPr>
              <a:t>--Significantly elevated IOP</a:t>
            </a:r>
          </a:p>
          <a:p>
            <a:r>
              <a:rPr lang="en-US" sz="1400" b="1" dirty="0">
                <a:solidFill>
                  <a:srgbClr val="0000FF"/>
                </a:solidFill>
              </a:rPr>
              <a:t>--The presence of iris atrophy</a:t>
            </a:r>
          </a:p>
        </p:txBody>
      </p:sp>
      <p:sp>
        <p:nvSpPr>
          <p:cNvPr id="49" name="TextBox 48"/>
          <p:cNvSpPr txBox="1"/>
          <p:nvPr/>
        </p:nvSpPr>
        <p:spPr>
          <a:xfrm>
            <a:off x="3505203" y="4634807"/>
            <a:ext cx="5029199" cy="1384995"/>
          </a:xfrm>
          <a:prstGeom prst="rect">
            <a:avLst/>
          </a:prstGeom>
          <a:solidFill>
            <a:schemeClr val="bg1">
              <a:lumMod val="75000"/>
            </a:schemeClr>
          </a:solidFill>
        </p:spPr>
        <p:txBody>
          <a:bodyPr wrap="square" rtlCol="0">
            <a:spAutoFit/>
          </a:bodyPr>
          <a:lstStyle/>
          <a:p>
            <a:r>
              <a:rPr lang="en-US" sz="1400" i="1" dirty="0">
                <a:solidFill>
                  <a:srgbClr val="0000FF"/>
                </a:solidFill>
              </a:rPr>
              <a:t>What is the pathogenesis of iris atrophy in HSV/VZV uveitis?</a:t>
            </a:r>
          </a:p>
          <a:p>
            <a:r>
              <a:rPr lang="en-US" sz="1400" dirty="0">
                <a:solidFill>
                  <a:srgbClr val="0000FF"/>
                </a:solidFill>
              </a:rPr>
              <a:t>O</a:t>
            </a:r>
            <a:r>
              <a:rPr lang="en-US" sz="1400" dirty="0">
                <a:solidFill>
                  <a:srgbClr val="0000FF"/>
                </a:solidFill>
                <a:sym typeface="Wingdings" panose="05000000000000000000" pitchFamily="2" charset="2"/>
              </a:rPr>
              <a:t>cclusive vasculitis</a:t>
            </a:r>
            <a:endParaRPr lang="en-US" sz="1400" dirty="0">
              <a:solidFill>
                <a:srgbClr val="0000FF"/>
              </a:solidFill>
            </a:endParaRPr>
          </a:p>
          <a:p>
            <a:endParaRPr lang="en-US" sz="1400" i="1" dirty="0">
              <a:solidFill>
                <a:srgbClr val="0000FF"/>
              </a:solidFill>
            </a:endParaRPr>
          </a:p>
          <a:p>
            <a:r>
              <a:rPr lang="en-US" sz="1400" i="1" dirty="0">
                <a:solidFill>
                  <a:srgbClr val="0000FF"/>
                </a:solidFill>
              </a:rPr>
              <a:t>What pattern of iris atrophy is typically seen in…</a:t>
            </a:r>
          </a:p>
          <a:p>
            <a:r>
              <a:rPr lang="en-US" sz="1400" i="1" dirty="0">
                <a:solidFill>
                  <a:srgbClr val="0000FF"/>
                </a:solidFill>
              </a:rPr>
              <a:t>--HSV </a:t>
            </a:r>
            <a:r>
              <a:rPr lang="en-US" sz="1400" i="1" dirty="0" err="1">
                <a:solidFill>
                  <a:srgbClr val="0000FF"/>
                </a:solidFill>
              </a:rPr>
              <a:t>iritis</a:t>
            </a:r>
            <a:r>
              <a:rPr lang="en-US" sz="1400" i="1" dirty="0">
                <a:solidFill>
                  <a:srgbClr val="0000FF"/>
                </a:solidFill>
              </a:rPr>
              <a:t>? ‘</a:t>
            </a:r>
            <a:r>
              <a:rPr lang="en-US" sz="1400" dirty="0">
                <a:solidFill>
                  <a:srgbClr val="0000FF"/>
                </a:solidFill>
              </a:rPr>
              <a:t>Diffuse’</a:t>
            </a:r>
          </a:p>
          <a:p>
            <a:r>
              <a:rPr lang="en-US" sz="1400" i="1" dirty="0">
                <a:solidFill>
                  <a:srgbClr val="0000FF"/>
                </a:solidFill>
              </a:rPr>
              <a:t>--VZV </a:t>
            </a:r>
            <a:r>
              <a:rPr lang="en-US" sz="1400" i="1" dirty="0" err="1">
                <a:solidFill>
                  <a:srgbClr val="0000FF"/>
                </a:solidFill>
              </a:rPr>
              <a:t>iritis</a:t>
            </a:r>
            <a:r>
              <a:rPr lang="en-US" sz="1400" i="1" dirty="0">
                <a:solidFill>
                  <a:srgbClr val="0000FF"/>
                </a:solidFill>
              </a:rPr>
              <a:t>? </a:t>
            </a:r>
            <a:r>
              <a:rPr lang="en-US" sz="1400" dirty="0">
                <a:solidFill>
                  <a:srgbClr val="0000FF"/>
                </a:solidFill>
              </a:rPr>
              <a:t>‘</a:t>
            </a:r>
            <a:r>
              <a:rPr lang="en-US" sz="1400" dirty="0" err="1">
                <a:solidFill>
                  <a:srgbClr val="0000FF"/>
                </a:solidFill>
              </a:rPr>
              <a:t>Sectoral</a:t>
            </a:r>
            <a:r>
              <a:rPr lang="en-US" sz="1400" dirty="0">
                <a:solidFill>
                  <a:srgbClr val="0000FF"/>
                </a:solidFill>
              </a:rPr>
              <a:t>’</a:t>
            </a:r>
            <a:endParaRPr lang="en-US" sz="1400" i="1" dirty="0">
              <a:solidFill>
                <a:srgbClr val="0000FF"/>
              </a:solidFill>
            </a:endParaRPr>
          </a:p>
        </p:txBody>
      </p:sp>
      <p:cxnSp>
        <p:nvCxnSpPr>
          <p:cNvPr id="52" name="Straight Connector 51"/>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spTree>
    <p:extLst>
      <p:ext uri="{BB962C8B-B14F-4D97-AF65-F5344CB8AC3E}">
        <p14:creationId xmlns:p14="http://schemas.microsoft.com/office/powerpoint/2010/main" val="275549579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5095" y="1101992"/>
            <a:ext cx="2042229" cy="1323439"/>
          </a:xfrm>
          <a:prstGeom prst="rect">
            <a:avLst/>
          </a:prstGeom>
          <a:noFill/>
        </p:spPr>
        <p:txBody>
          <a:bodyPr wrap="square" rtlCol="0">
            <a:spAutoFit/>
          </a:bodyPr>
          <a:lstStyle/>
          <a:p>
            <a:pPr algn="ctr"/>
            <a:r>
              <a:rPr lang="en-US" sz="4000" dirty="0"/>
              <a:t>Iris atrophy</a:t>
            </a:r>
            <a:endParaRPr lang="en-US" i="1" dirty="0"/>
          </a:p>
        </p:txBody>
      </p:sp>
      <p:sp>
        <p:nvSpPr>
          <p:cNvPr id="3" name="TextBox 2"/>
          <p:cNvSpPr txBox="1"/>
          <p:nvPr/>
        </p:nvSpPr>
        <p:spPr>
          <a:xfrm>
            <a:off x="1586342" y="3899790"/>
            <a:ext cx="1031051" cy="369332"/>
          </a:xfrm>
          <a:prstGeom prst="rect">
            <a:avLst/>
          </a:prstGeom>
          <a:noFill/>
        </p:spPr>
        <p:txBody>
          <a:bodyPr wrap="none" rtlCol="0">
            <a:spAutoFit/>
          </a:bodyPr>
          <a:lstStyle/>
          <a:p>
            <a:r>
              <a:rPr lang="en-US" dirty="0"/>
              <a:t>Sectoral</a:t>
            </a:r>
          </a:p>
        </p:txBody>
      </p:sp>
      <p:sp>
        <p:nvSpPr>
          <p:cNvPr id="4" name="TextBox 3"/>
          <p:cNvSpPr txBox="1"/>
          <p:nvPr/>
        </p:nvSpPr>
        <p:spPr>
          <a:xfrm>
            <a:off x="3660477" y="4886406"/>
            <a:ext cx="898644" cy="369332"/>
          </a:xfrm>
          <a:prstGeom prst="rect">
            <a:avLst/>
          </a:prstGeom>
          <a:noFill/>
        </p:spPr>
        <p:txBody>
          <a:bodyPr wrap="none" rtlCol="0">
            <a:spAutoFit/>
          </a:bodyPr>
          <a:lstStyle/>
          <a:p>
            <a:r>
              <a:rPr lang="en-US" dirty="0"/>
              <a:t>Diffuse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60" y="261400"/>
            <a:ext cx="3117217" cy="339043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70" r="51136"/>
          <a:stretch/>
        </p:blipFill>
        <p:spPr>
          <a:xfrm>
            <a:off x="4574982" y="3579034"/>
            <a:ext cx="4249426" cy="2984076"/>
          </a:xfrm>
          <a:prstGeom prst="rect">
            <a:avLst/>
          </a:prstGeom>
        </p:spPr>
      </p:pic>
    </p:spTree>
    <p:extLst>
      <p:ext uri="{BB962C8B-B14F-4D97-AF65-F5344CB8AC3E}">
        <p14:creationId xmlns:p14="http://schemas.microsoft.com/office/powerpoint/2010/main" val="365296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0" y="3048002"/>
            <a:ext cx="293670" cy="307777"/>
          </a:xfrm>
          <a:prstGeom prst="rect">
            <a:avLst/>
          </a:prstGeom>
          <a:noFill/>
        </p:spPr>
        <p:txBody>
          <a:bodyPr wrap="none" rtlCol="0">
            <a:spAutoFit/>
          </a:bodyPr>
          <a:lstStyle/>
          <a:p>
            <a:r>
              <a:rPr lang="en-US" sz="1400" b="1" i="1" dirty="0"/>
              <a:t>?</a:t>
            </a:r>
          </a:p>
        </p:txBody>
      </p:sp>
      <p:sp>
        <p:nvSpPr>
          <p:cNvPr id="91" name="TextBox 90"/>
          <p:cNvSpPr txBox="1"/>
          <p:nvPr/>
        </p:nvSpPr>
        <p:spPr>
          <a:xfrm>
            <a:off x="3352800" y="3352802"/>
            <a:ext cx="293670" cy="307777"/>
          </a:xfrm>
          <a:prstGeom prst="rect">
            <a:avLst/>
          </a:prstGeom>
          <a:noFill/>
        </p:spPr>
        <p:txBody>
          <a:bodyPr wrap="none" rtlCol="0">
            <a:spAutoFit/>
          </a:bodyPr>
          <a:lstStyle/>
          <a:p>
            <a:r>
              <a:rPr lang="en-US" sz="1400" b="1" i="1" dirty="0"/>
              <a:t>?</a:t>
            </a:r>
          </a:p>
        </p:txBody>
      </p: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363930" y="3657602"/>
            <a:ext cx="293670" cy="307777"/>
          </a:xfrm>
          <a:prstGeom prst="rect">
            <a:avLst/>
          </a:prstGeom>
          <a:noFill/>
        </p:spPr>
        <p:txBody>
          <a:bodyPr wrap="none" rtlCol="0">
            <a:spAutoFit/>
          </a:bodyPr>
          <a:lstStyle/>
          <a:p>
            <a:r>
              <a:rPr lang="en-US" sz="1400" b="1" i="1" dirty="0"/>
              <a:t>?</a:t>
            </a:r>
          </a:p>
        </p:txBody>
      </p: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63930" y="3965379"/>
            <a:ext cx="293670" cy="307777"/>
          </a:xfrm>
          <a:prstGeom prst="rect">
            <a:avLst/>
          </a:prstGeom>
          <a:noFill/>
        </p:spPr>
        <p:txBody>
          <a:bodyPr wrap="none" rtlCol="0">
            <a:spAutoFit/>
          </a:bodyPr>
          <a:lstStyle/>
          <a:p>
            <a:r>
              <a:rPr lang="en-US" sz="1400" b="1" i="1" dirty="0"/>
              <a:t>?</a:t>
            </a:r>
          </a:p>
        </p:txBody>
      </p: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52800" y="4264225"/>
            <a:ext cx="293670" cy="307777"/>
          </a:xfrm>
          <a:prstGeom prst="rect">
            <a:avLst/>
          </a:prstGeom>
          <a:noFill/>
        </p:spPr>
        <p:txBody>
          <a:bodyPr wrap="none" rtlCol="0">
            <a:spAutoFit/>
          </a:bodyPr>
          <a:lstStyle/>
          <a:p>
            <a:r>
              <a:rPr lang="en-US" sz="1400" b="1" i="1" dirty="0"/>
              <a:t>?</a:t>
            </a:r>
          </a:p>
        </p:txBody>
      </p:sp>
      <p:cxnSp>
        <p:nvCxnSpPr>
          <p:cNvPr id="37" name="Straight Connector 36"/>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63930" y="4569025"/>
            <a:ext cx="293670" cy="307777"/>
          </a:xfrm>
          <a:prstGeom prst="rect">
            <a:avLst/>
          </a:prstGeom>
          <a:noFill/>
          <a:ln>
            <a:noFill/>
          </a:ln>
        </p:spPr>
        <p:txBody>
          <a:bodyPr wrap="none" rtlCol="0">
            <a:spAutoFit/>
          </a:bodyPr>
          <a:lstStyle/>
          <a:p>
            <a:r>
              <a:rPr lang="en-US" sz="1400" b="1" i="1" dirty="0"/>
              <a:t>?</a:t>
            </a:r>
          </a:p>
        </p:txBody>
      </p:sp>
    </p:spTree>
    <p:extLst>
      <p:ext uri="{BB962C8B-B14F-4D97-AF65-F5344CB8AC3E}">
        <p14:creationId xmlns:p14="http://schemas.microsoft.com/office/powerpoint/2010/main" val="332741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t>HLA-B27 </a:t>
            </a:r>
            <a:r>
              <a:rPr lang="en-US" sz="1400" dirty="0" err="1"/>
              <a:t>dz</a:t>
            </a:r>
            <a:endParaRPr lang="en-US" sz="1400" dirty="0"/>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t>Posner-</a:t>
            </a:r>
            <a:r>
              <a:rPr lang="en-US" sz="1400" dirty="0" err="1"/>
              <a:t>Schlossman</a:t>
            </a:r>
            <a:endParaRPr lang="en-US" sz="1400" dirty="0"/>
          </a:p>
        </p:txBody>
      </p: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t>Sarcoid</a:t>
            </a:r>
            <a:endParaRPr lang="en-US" sz="1400" dirty="0"/>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t>Syphilis</a:t>
            </a:r>
          </a:p>
        </p:txBody>
      </p:sp>
      <p:cxnSp>
        <p:nvCxnSpPr>
          <p:cNvPr id="42" name="Straight Connector 41"/>
          <p:cNvCxnSpPr/>
          <p:nvPr/>
        </p:nvCxnSpPr>
        <p:spPr>
          <a:xfrm>
            <a:off x="3124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t>HSV/VZV</a:t>
            </a:r>
          </a:p>
        </p:txBody>
      </p:sp>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t>TB</a:t>
            </a:r>
          </a:p>
        </p:txBody>
      </p:sp>
    </p:spTree>
    <p:extLst>
      <p:ext uri="{BB962C8B-B14F-4D97-AF65-F5344CB8AC3E}">
        <p14:creationId xmlns:p14="http://schemas.microsoft.com/office/powerpoint/2010/main" val="407433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42" name="TextBox 41"/>
          <p:cNvSpPr txBox="1"/>
          <p:nvPr/>
        </p:nvSpPr>
        <p:spPr>
          <a:xfrm>
            <a:off x="3339486" y="3657602"/>
            <a:ext cx="841897" cy="307777"/>
          </a:xfrm>
          <a:prstGeom prst="rect">
            <a:avLst/>
          </a:prstGeom>
          <a:noFill/>
        </p:spPr>
        <p:txBody>
          <a:bodyPr wrap="none" rtlCol="0">
            <a:spAutoFit/>
          </a:bodyPr>
          <a:lstStyle/>
          <a:p>
            <a:r>
              <a:rPr lang="en-US" sz="1400" b="1" dirty="0" err="1"/>
              <a:t>Sarcoid</a:t>
            </a:r>
            <a:endParaRPr lang="en-US" sz="1400" b="1" dirty="0"/>
          </a:p>
        </p:txBody>
      </p:sp>
      <p:sp>
        <p:nvSpPr>
          <p:cNvPr id="2" name="TextBox 1"/>
          <p:cNvSpPr txBox="1"/>
          <p:nvPr/>
        </p:nvSpPr>
        <p:spPr>
          <a:xfrm>
            <a:off x="762001" y="3810002"/>
            <a:ext cx="1188146" cy="307777"/>
          </a:xfrm>
          <a:prstGeom prst="rect">
            <a:avLst/>
          </a:prstGeom>
          <a:noFill/>
        </p:spPr>
        <p:txBody>
          <a:bodyPr wrap="none" rtlCol="0">
            <a:spAutoFit/>
          </a:bodyPr>
          <a:lstStyle/>
          <a:p>
            <a:r>
              <a:rPr lang="en-US" sz="1400" i="1" dirty="0"/>
              <a:t>Not an error!</a:t>
            </a:r>
          </a:p>
        </p:txBody>
      </p:sp>
      <p:cxnSp>
        <p:nvCxnSpPr>
          <p:cNvPr id="4" name="Straight Arrow Connector 3"/>
          <p:cNvCxnSpPr/>
          <p:nvPr/>
        </p:nvCxnSpPr>
        <p:spPr>
          <a:xfrm>
            <a:off x="1905000" y="3956446"/>
            <a:ext cx="990600" cy="59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1376" y="3962402"/>
            <a:ext cx="870751" cy="307777"/>
          </a:xfrm>
          <a:prstGeom prst="rect">
            <a:avLst/>
          </a:prstGeom>
          <a:noFill/>
        </p:spPr>
        <p:txBody>
          <a:bodyPr wrap="none" rtlCol="0">
            <a:spAutoFit/>
          </a:bodyPr>
          <a:lstStyle/>
          <a:p>
            <a:r>
              <a:rPr lang="en-US" sz="1400" b="1" dirty="0"/>
              <a:t>Syphilis</a:t>
            </a:r>
          </a:p>
        </p:txBody>
      </p:sp>
      <p:cxnSp>
        <p:nvCxnSpPr>
          <p:cNvPr id="52" name="Straight Connector 5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41" name="Straight Connector 40"/>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23514" cy="307777"/>
          </a:xfrm>
          <a:prstGeom prst="rect">
            <a:avLst/>
          </a:prstGeom>
          <a:noFill/>
        </p:spPr>
        <p:txBody>
          <a:bodyPr wrap="none" rtlCol="0">
            <a:spAutoFit/>
          </a:bodyPr>
          <a:lstStyle/>
          <a:p>
            <a:r>
              <a:rPr lang="en-US" sz="1400" b="1" dirty="0"/>
              <a:t>TB</a:t>
            </a:r>
          </a:p>
        </p:txBody>
      </p:sp>
      <p:sp>
        <p:nvSpPr>
          <p:cNvPr id="56" name="Oval 55"/>
          <p:cNvSpPr/>
          <p:nvPr/>
        </p:nvSpPr>
        <p:spPr>
          <a:xfrm>
            <a:off x="457200" y="1524000"/>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71800" y="3593309"/>
            <a:ext cx="1524000" cy="12834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F980A8D-5D03-476F-907E-187773AD7757}"/>
              </a:ext>
            </a:extLst>
          </p:cNvPr>
          <p:cNvCxnSpPr>
            <a:cxnSpLocks/>
            <a:endCxn id="38" idx="3"/>
          </p:cNvCxnSpPr>
          <p:nvPr/>
        </p:nvCxnSpPr>
        <p:spPr>
          <a:xfrm flipH="1" flipV="1">
            <a:off x="1379846" y="2595268"/>
            <a:ext cx="250562" cy="121473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999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1867819" cy="707886"/>
          </a:xfrm>
          <a:prstGeom prst="rect">
            <a:avLst/>
          </a:prstGeom>
          <a:noFill/>
        </p:spPr>
        <p:txBody>
          <a:bodyPr wrap="none" rtlCol="0">
            <a:spAutoFit/>
          </a:bodyPr>
          <a:lstStyle/>
          <a:p>
            <a:r>
              <a:rPr lang="en-US" sz="4000" b="1" i="1" dirty="0">
                <a:solidFill>
                  <a:srgbClr val="0000FF"/>
                </a:solidFill>
              </a:rPr>
              <a:t>Uveitis</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16" name="TextBox 15"/>
          <p:cNvSpPr txBox="1"/>
          <p:nvPr/>
        </p:nvSpPr>
        <p:spPr>
          <a:xfrm>
            <a:off x="392805" y="3345301"/>
            <a:ext cx="1603420" cy="523220"/>
          </a:xfrm>
          <a:prstGeom prst="rect">
            <a:avLst/>
          </a:prstGeom>
          <a:noFill/>
          <a:ln>
            <a:noFill/>
          </a:ln>
        </p:spPr>
        <p:txBody>
          <a:bodyPr wrap="square" rtlCol="0">
            <a:spAutoFit/>
          </a:bodyPr>
          <a:lstStyle/>
          <a:p>
            <a:r>
              <a:rPr lang="en-US" sz="2800" b="1" dirty="0">
                <a:solidFill>
                  <a:srgbClr val="0000FF"/>
                </a:solidFill>
              </a:rPr>
              <a:t>Anterior </a:t>
            </a:r>
          </a:p>
        </p:txBody>
      </p:sp>
      <p:sp>
        <p:nvSpPr>
          <p:cNvPr id="23" name="TextBox 22"/>
          <p:cNvSpPr txBox="1"/>
          <p:nvPr/>
        </p:nvSpPr>
        <p:spPr>
          <a:xfrm>
            <a:off x="4871308" y="2302105"/>
            <a:ext cx="1624163" cy="523220"/>
          </a:xfrm>
          <a:prstGeom prst="rect">
            <a:avLst/>
          </a:prstGeom>
          <a:noFill/>
          <a:ln>
            <a:noFill/>
          </a:ln>
        </p:spPr>
        <p:txBody>
          <a:bodyPr wrap="none" rtlCol="0">
            <a:spAutoFit/>
          </a:bodyPr>
          <a:lstStyle/>
          <a:p>
            <a:r>
              <a:rPr lang="en-US" sz="2800" dirty="0">
                <a:solidFill>
                  <a:schemeClr val="bg1">
                    <a:lumMod val="75000"/>
                  </a:schemeClr>
                </a:solidFill>
              </a:rPr>
              <a:t>Posterior</a:t>
            </a:r>
          </a:p>
        </p:txBody>
      </p:sp>
      <p:cxnSp>
        <p:nvCxnSpPr>
          <p:cNvPr id="19" name="Straight Arrow Connector 18"/>
          <p:cNvCxnSpPr/>
          <p:nvPr/>
        </p:nvCxnSpPr>
        <p:spPr>
          <a:xfrm flipH="1">
            <a:off x="1210614" y="787758"/>
            <a:ext cx="426077" cy="257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36691" y="787758"/>
            <a:ext cx="1454239" cy="205311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96726" y="2840872"/>
            <a:ext cx="2185214" cy="523220"/>
          </a:xfrm>
          <a:prstGeom prst="rect">
            <a:avLst/>
          </a:prstGeom>
          <a:noFill/>
          <a:ln>
            <a:noFill/>
          </a:ln>
        </p:spPr>
        <p:txBody>
          <a:bodyPr wrap="none" rtlCol="0">
            <a:spAutoFit/>
          </a:bodyPr>
          <a:lstStyle/>
          <a:p>
            <a:r>
              <a:rPr lang="en-US" sz="2800" dirty="0">
                <a:solidFill>
                  <a:schemeClr val="bg1">
                    <a:lumMod val="75000"/>
                  </a:schemeClr>
                </a:solidFill>
              </a:rPr>
              <a:t>Intermediate</a:t>
            </a:r>
          </a:p>
        </p:txBody>
      </p:sp>
      <p:sp>
        <p:nvSpPr>
          <p:cNvPr id="81" name="TextBox 80"/>
          <p:cNvSpPr txBox="1"/>
          <p:nvPr/>
        </p:nvSpPr>
        <p:spPr>
          <a:xfrm>
            <a:off x="6904019" y="1771919"/>
            <a:ext cx="1843774" cy="523220"/>
          </a:xfrm>
          <a:prstGeom prst="rect">
            <a:avLst/>
          </a:prstGeom>
          <a:noFill/>
          <a:ln>
            <a:noFill/>
          </a:ln>
        </p:spPr>
        <p:txBody>
          <a:bodyPr wrap="none" rtlCol="0">
            <a:spAutoFit/>
          </a:bodyPr>
          <a:lstStyle/>
          <a:p>
            <a:r>
              <a:rPr lang="en-US" sz="2800" dirty="0" err="1">
                <a:solidFill>
                  <a:schemeClr val="bg1">
                    <a:lumMod val="75000"/>
                  </a:schemeClr>
                </a:solidFill>
              </a:rPr>
              <a:t>Panuveitis</a:t>
            </a:r>
            <a:endParaRPr lang="en-US" sz="2800" dirty="0">
              <a:solidFill>
                <a:schemeClr val="bg1">
                  <a:lumMod val="75000"/>
                </a:schemeClr>
              </a:solidFill>
            </a:endParaRPr>
          </a:p>
        </p:txBody>
      </p:sp>
      <p:cxnSp>
        <p:nvCxnSpPr>
          <p:cNvPr id="114" name="Straight Arrow Connector 113"/>
          <p:cNvCxnSpPr/>
          <p:nvPr/>
        </p:nvCxnSpPr>
        <p:spPr>
          <a:xfrm>
            <a:off x="1636691" y="787758"/>
            <a:ext cx="3234617" cy="158195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618366" y="795891"/>
            <a:ext cx="5285653" cy="109730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44549D-D4D6-46EF-8EBF-121D76D88671}"/>
              </a:ext>
            </a:extLst>
          </p:cNvPr>
          <p:cNvSpPr txBox="1"/>
          <p:nvPr/>
        </p:nvSpPr>
        <p:spPr>
          <a:xfrm>
            <a:off x="1167584" y="4703197"/>
            <a:ext cx="6824305" cy="430887"/>
          </a:xfrm>
          <a:prstGeom prst="rect">
            <a:avLst/>
          </a:prstGeom>
          <a:noFill/>
          <a:ln>
            <a:noFill/>
          </a:ln>
        </p:spPr>
        <p:txBody>
          <a:bodyPr wrap="none" rtlCol="0">
            <a:spAutoFit/>
          </a:bodyPr>
          <a:lstStyle/>
          <a:p>
            <a:pPr algn="ctr"/>
            <a:r>
              <a:rPr lang="en-US" sz="2200" i="1" dirty="0">
                <a:effectLst>
                  <a:outerShdw blurRad="38100" dist="38100" dir="2700000" algn="tl">
                    <a:srgbClr val="000000">
                      <a:alpha val="43137"/>
                    </a:srgbClr>
                  </a:outerShdw>
                </a:effectLst>
              </a:rPr>
              <a:t>In this slide-set, we will drill down on </a:t>
            </a:r>
            <a:r>
              <a:rPr lang="en-US" sz="2200" b="1" dirty="0">
                <a:effectLst>
                  <a:outerShdw blurRad="38100" dist="38100" dir="2700000" algn="tl">
                    <a:srgbClr val="000000">
                      <a:alpha val="43137"/>
                    </a:srgbClr>
                  </a:outerShdw>
                </a:effectLst>
              </a:rPr>
              <a:t>anterior uveitis</a:t>
            </a:r>
          </a:p>
        </p:txBody>
      </p:sp>
    </p:spTree>
    <p:extLst>
      <p:ext uri="{BB962C8B-B14F-4D97-AF65-F5344CB8AC3E}">
        <p14:creationId xmlns:p14="http://schemas.microsoft.com/office/powerpoint/2010/main" val="216845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42" name="TextBox 41"/>
          <p:cNvSpPr txBox="1"/>
          <p:nvPr/>
        </p:nvSpPr>
        <p:spPr>
          <a:xfrm>
            <a:off x="3339487" y="3657602"/>
            <a:ext cx="792205" cy="307777"/>
          </a:xfrm>
          <a:prstGeom prst="rect">
            <a:avLst/>
          </a:prstGeom>
          <a:noFill/>
        </p:spPr>
        <p:txBody>
          <a:bodyPr wrap="none" rtlCol="0">
            <a:spAutoFit/>
          </a:bodyPr>
          <a:lstStyle/>
          <a:p>
            <a:r>
              <a:rPr lang="en-US" sz="1400" dirty="0" err="1"/>
              <a:t>Sarcoid</a:t>
            </a:r>
            <a:endParaRPr lang="en-US" sz="1400" dirty="0"/>
          </a:p>
        </p:txBody>
      </p:sp>
      <p:sp>
        <p:nvSpPr>
          <p:cNvPr id="2" name="TextBox 1"/>
          <p:cNvSpPr txBox="1"/>
          <p:nvPr/>
        </p:nvSpPr>
        <p:spPr>
          <a:xfrm>
            <a:off x="762001" y="3810002"/>
            <a:ext cx="1188146" cy="307777"/>
          </a:xfrm>
          <a:prstGeom prst="rect">
            <a:avLst/>
          </a:prstGeom>
          <a:noFill/>
        </p:spPr>
        <p:txBody>
          <a:bodyPr wrap="none" rtlCol="0">
            <a:spAutoFit/>
          </a:bodyPr>
          <a:lstStyle/>
          <a:p>
            <a:r>
              <a:rPr lang="en-US" sz="1400" i="1" dirty="0"/>
              <a:t>Not an error!</a:t>
            </a:r>
          </a:p>
        </p:txBody>
      </p:sp>
      <p:cxnSp>
        <p:nvCxnSpPr>
          <p:cNvPr id="4" name="Straight Arrow Connector 3"/>
          <p:cNvCxnSpPr/>
          <p:nvPr/>
        </p:nvCxnSpPr>
        <p:spPr>
          <a:xfrm>
            <a:off x="1905000" y="3956446"/>
            <a:ext cx="990600" cy="59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8577" y="3575448"/>
            <a:ext cx="803425" cy="307777"/>
          </a:xfrm>
          <a:prstGeom prst="rect">
            <a:avLst/>
          </a:prstGeom>
          <a:noFill/>
        </p:spPr>
        <p:txBody>
          <a:bodyPr wrap="none" rtlCol="0">
            <a:spAutoFit/>
          </a:bodyPr>
          <a:lstStyle/>
          <a:p>
            <a:r>
              <a:rPr lang="en-US" sz="1400" dirty="0"/>
              <a:t>Syphilis</a:t>
            </a:r>
          </a:p>
        </p:txBody>
      </p:sp>
      <p:cxnSp>
        <p:nvCxnSpPr>
          <p:cNvPr id="52" name="Straight Connector 51"/>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06687" y="3276602"/>
            <a:ext cx="792205" cy="307777"/>
          </a:xfrm>
          <a:prstGeom prst="rect">
            <a:avLst/>
          </a:prstGeom>
          <a:noFill/>
        </p:spPr>
        <p:txBody>
          <a:bodyPr wrap="none" rtlCol="0">
            <a:spAutoFit/>
          </a:bodyPr>
          <a:lstStyle/>
          <a:p>
            <a:r>
              <a:rPr lang="en-US" sz="1400" dirty="0" err="1"/>
              <a:t>Sarcoid</a:t>
            </a:r>
            <a:endParaRPr lang="en-US" sz="1400" dirty="0"/>
          </a:p>
        </p:txBody>
      </p:sp>
      <p:cxnSp>
        <p:nvCxnSpPr>
          <p:cNvPr id="55" name="Straight Connector 54"/>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597377" y="4572002"/>
            <a:ext cx="803425" cy="307777"/>
          </a:xfrm>
          <a:prstGeom prst="rect">
            <a:avLst/>
          </a:prstGeom>
          <a:noFill/>
        </p:spPr>
        <p:txBody>
          <a:bodyPr wrap="none" rtlCol="0">
            <a:spAutoFit/>
          </a:bodyPr>
          <a:lstStyle/>
          <a:p>
            <a:r>
              <a:rPr lang="en-US" sz="1400" dirty="0"/>
              <a:t>Syphilis</a:t>
            </a:r>
          </a:p>
        </p:txBody>
      </p:sp>
      <p:sp>
        <p:nvSpPr>
          <p:cNvPr id="57" name="TextBox 56"/>
          <p:cNvSpPr txBox="1"/>
          <p:nvPr/>
        </p:nvSpPr>
        <p:spPr>
          <a:xfrm>
            <a:off x="5625487" y="4267202"/>
            <a:ext cx="792205" cy="307777"/>
          </a:xfrm>
          <a:prstGeom prst="rect">
            <a:avLst/>
          </a:prstGeom>
          <a:noFill/>
        </p:spPr>
        <p:txBody>
          <a:bodyPr wrap="none" rtlCol="0">
            <a:spAutoFit/>
          </a:bodyPr>
          <a:lstStyle/>
          <a:p>
            <a:r>
              <a:rPr lang="en-US" sz="1400" dirty="0" err="1"/>
              <a:t>Sarcoid</a:t>
            </a:r>
            <a:endParaRPr lang="en-US" sz="1400" dirty="0"/>
          </a:p>
        </p:txBody>
      </p:sp>
      <p:cxnSp>
        <p:nvCxnSpPr>
          <p:cNvPr id="60" name="Straight Connector 59"/>
          <p:cNvCxnSpPr/>
          <p:nvPr/>
        </p:nvCxnSpPr>
        <p:spPr>
          <a:xfrm flipV="1">
            <a:off x="5410200" y="3045023"/>
            <a:ext cx="0" cy="1704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391400" y="2359225"/>
            <a:ext cx="0" cy="137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311377" y="3962402"/>
            <a:ext cx="803425" cy="307777"/>
          </a:xfrm>
          <a:prstGeom prst="rect">
            <a:avLst/>
          </a:prstGeom>
          <a:noFill/>
        </p:spPr>
        <p:txBody>
          <a:bodyPr wrap="none" rtlCol="0">
            <a:spAutoFit/>
          </a:bodyPr>
          <a:lstStyle/>
          <a:p>
            <a:r>
              <a:rPr lang="en-US" sz="1400" dirty="0"/>
              <a:t>Syphilis</a:t>
            </a:r>
          </a:p>
        </p:txBody>
      </p:sp>
      <p:cxnSp>
        <p:nvCxnSpPr>
          <p:cNvPr id="64" name="Straight Connector 6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66" name="Straight Connector 6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11375" y="4569025"/>
            <a:ext cx="413896" cy="307777"/>
          </a:xfrm>
          <a:prstGeom prst="rect">
            <a:avLst/>
          </a:prstGeom>
          <a:noFill/>
        </p:spPr>
        <p:txBody>
          <a:bodyPr wrap="none" rtlCol="0">
            <a:spAutoFit/>
          </a:bodyPr>
          <a:lstStyle/>
          <a:p>
            <a:r>
              <a:rPr lang="en-US" sz="1400" dirty="0"/>
              <a:t>TB</a:t>
            </a:r>
          </a:p>
        </p:txBody>
      </p:sp>
      <p:cxnSp>
        <p:nvCxnSpPr>
          <p:cNvPr id="69" name="Straight Connector 68"/>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606685" y="3883225"/>
            <a:ext cx="413896" cy="307777"/>
          </a:xfrm>
          <a:prstGeom prst="rect">
            <a:avLst/>
          </a:prstGeom>
          <a:noFill/>
        </p:spPr>
        <p:txBody>
          <a:bodyPr wrap="none" rtlCol="0">
            <a:spAutoFit/>
          </a:bodyPr>
          <a:lstStyle/>
          <a:p>
            <a:r>
              <a:rPr lang="en-US" sz="1400" dirty="0"/>
              <a:t>TB</a:t>
            </a:r>
          </a:p>
        </p:txBody>
      </p:sp>
      <p:cxnSp>
        <p:nvCxnSpPr>
          <p:cNvPr id="73" name="Straight Connector 72"/>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597375" y="5178625"/>
            <a:ext cx="413896" cy="307777"/>
          </a:xfrm>
          <a:prstGeom prst="rect">
            <a:avLst/>
          </a:prstGeom>
          <a:noFill/>
        </p:spPr>
        <p:txBody>
          <a:bodyPr wrap="none" rtlCol="0">
            <a:spAutoFit/>
          </a:bodyPr>
          <a:lstStyle/>
          <a:p>
            <a:r>
              <a:rPr lang="en-US" sz="1400" dirty="0"/>
              <a:t>TB</a:t>
            </a:r>
          </a:p>
        </p:txBody>
      </p:sp>
      <p:sp>
        <p:nvSpPr>
          <p:cNvPr id="75" name="Oval 74"/>
          <p:cNvSpPr/>
          <p:nvPr/>
        </p:nvSpPr>
        <p:spPr>
          <a:xfrm>
            <a:off x="457200" y="1524000"/>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71800" y="3593309"/>
            <a:ext cx="1524000" cy="12834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181600" y="4189513"/>
            <a:ext cx="1524000" cy="1412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162800" y="3198913"/>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52401" y="4895673"/>
            <a:ext cx="3872177" cy="1200329"/>
          </a:xfrm>
          <a:prstGeom prst="rect">
            <a:avLst/>
          </a:prstGeom>
          <a:noFill/>
        </p:spPr>
        <p:txBody>
          <a:bodyPr wrap="square" rtlCol="0">
            <a:spAutoFit/>
          </a:bodyPr>
          <a:lstStyle/>
          <a:p>
            <a:r>
              <a:rPr lang="en-US" dirty="0"/>
              <a:t>Syphilis, sarcoid and TB can show up everywhere in the mesh. This is because </a:t>
            </a:r>
            <a:r>
              <a:rPr lang="en-US" i="1" dirty="0"/>
              <a:t>all three can manifest in so many different ways</a:t>
            </a:r>
            <a:r>
              <a:rPr lang="en-US" dirty="0"/>
              <a:t>. </a:t>
            </a:r>
            <a:endParaRPr lang="en-US" dirty="0">
              <a:solidFill>
                <a:srgbClr val="0000FF"/>
              </a:solidFill>
            </a:endParaRPr>
          </a:p>
        </p:txBody>
      </p:sp>
      <p:cxnSp>
        <p:nvCxnSpPr>
          <p:cNvPr id="80" name="Straight Arrow Connector 79">
            <a:extLst>
              <a:ext uri="{FF2B5EF4-FFF2-40B4-BE49-F238E27FC236}">
                <a16:creationId xmlns:a16="http://schemas.microsoft.com/office/drawing/2014/main" id="{00BC3EBC-576C-4CBF-BC1B-DE7DF4205E13}"/>
              </a:ext>
            </a:extLst>
          </p:cNvPr>
          <p:cNvCxnSpPr>
            <a:cxnSpLocks/>
          </p:cNvCxnSpPr>
          <p:nvPr/>
        </p:nvCxnSpPr>
        <p:spPr>
          <a:xfrm flipH="1" flipV="1">
            <a:off x="1379846" y="2595268"/>
            <a:ext cx="250562" cy="121473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008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t>Sarcoid</a:t>
            </a:r>
            <a:endParaRPr lang="en-US" sz="1400"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t>TB</a:t>
            </a:r>
          </a:p>
        </p:txBody>
      </p:sp>
      <p:sp>
        <p:nvSpPr>
          <p:cNvPr id="36" name="Oval 35"/>
          <p:cNvSpPr/>
          <p:nvPr/>
        </p:nvSpPr>
        <p:spPr>
          <a:xfrm>
            <a:off x="457200" y="1524000"/>
            <a:ext cx="1524000" cy="9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9600" y="6059271"/>
            <a:ext cx="8001000" cy="646331"/>
          </a:xfrm>
          <a:prstGeom prst="rect">
            <a:avLst/>
          </a:prstGeom>
          <a:noFill/>
          <a:ln>
            <a:noFill/>
          </a:ln>
        </p:spPr>
        <p:txBody>
          <a:bodyPr wrap="square" rtlCol="0">
            <a:spAutoFit/>
          </a:bodyPr>
          <a:lstStyle/>
          <a:p>
            <a:pPr algn="ctr"/>
            <a:r>
              <a:rPr lang="en-US" b="1" i="1" dirty="0">
                <a:solidFill>
                  <a:srgbClr val="0000FF"/>
                </a:solidFill>
              </a:rPr>
              <a:t>Rule of thumb: </a:t>
            </a:r>
          </a:p>
          <a:p>
            <a:pPr algn="ctr"/>
            <a:r>
              <a:rPr lang="en-US" dirty="0">
                <a:solidFill>
                  <a:srgbClr val="0000FF"/>
                </a:solidFill>
              </a:rPr>
              <a:t>Syphilis, sarcoid and TB are on the </a:t>
            </a:r>
            <a:r>
              <a:rPr lang="en-US" dirty="0" err="1">
                <a:solidFill>
                  <a:srgbClr val="0000FF"/>
                </a:solidFill>
              </a:rPr>
              <a:t>DDx</a:t>
            </a:r>
            <a:r>
              <a:rPr lang="en-US" dirty="0">
                <a:solidFill>
                  <a:srgbClr val="0000FF"/>
                </a:solidFill>
              </a:rPr>
              <a:t> for </a:t>
            </a:r>
            <a:r>
              <a:rPr lang="en-US" b="1" dirty="0">
                <a:solidFill>
                  <a:srgbClr val="0000FF"/>
                </a:solidFill>
              </a:rPr>
              <a:t>every</a:t>
            </a:r>
            <a:r>
              <a:rPr lang="en-US" dirty="0">
                <a:solidFill>
                  <a:srgbClr val="0000FF"/>
                </a:solidFill>
              </a:rPr>
              <a:t> </a:t>
            </a:r>
            <a:r>
              <a:rPr lang="en-US" dirty="0" err="1">
                <a:solidFill>
                  <a:srgbClr val="0000FF"/>
                </a:solidFill>
              </a:rPr>
              <a:t>pt</a:t>
            </a:r>
            <a:r>
              <a:rPr lang="en-US" dirty="0">
                <a:solidFill>
                  <a:srgbClr val="0000FF"/>
                </a:solidFill>
              </a:rPr>
              <a:t> with </a:t>
            </a:r>
            <a:r>
              <a:rPr lang="en-US" b="1" dirty="0">
                <a:solidFill>
                  <a:srgbClr val="0000FF"/>
                </a:solidFill>
              </a:rPr>
              <a:t>any</a:t>
            </a:r>
            <a:r>
              <a:rPr lang="en-US" dirty="0">
                <a:solidFill>
                  <a:srgbClr val="0000FF"/>
                </a:solidFill>
              </a:rPr>
              <a:t> form of uveitis!</a:t>
            </a:r>
          </a:p>
        </p:txBody>
      </p:sp>
      <p:sp>
        <p:nvSpPr>
          <p:cNvPr id="39" name="Oval 38"/>
          <p:cNvSpPr/>
          <p:nvPr/>
        </p:nvSpPr>
        <p:spPr>
          <a:xfrm>
            <a:off x="2971800" y="3593309"/>
            <a:ext cx="1524000" cy="12834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339487" y="3657602"/>
            <a:ext cx="792205" cy="307777"/>
          </a:xfrm>
          <a:prstGeom prst="rect">
            <a:avLst/>
          </a:prstGeom>
          <a:noFill/>
        </p:spPr>
        <p:txBody>
          <a:bodyPr wrap="none" rtlCol="0">
            <a:spAutoFit/>
          </a:bodyPr>
          <a:lstStyle/>
          <a:p>
            <a:r>
              <a:rPr lang="en-US" sz="1400" dirty="0" err="1"/>
              <a:t>Sarcoid</a:t>
            </a:r>
            <a:endParaRPr lang="en-US" sz="1400" dirty="0"/>
          </a:p>
        </p:txBody>
      </p:sp>
      <p:sp>
        <p:nvSpPr>
          <p:cNvPr id="2" name="TextBox 1"/>
          <p:cNvSpPr txBox="1"/>
          <p:nvPr/>
        </p:nvSpPr>
        <p:spPr>
          <a:xfrm>
            <a:off x="762001" y="3810002"/>
            <a:ext cx="1188146" cy="307777"/>
          </a:xfrm>
          <a:prstGeom prst="rect">
            <a:avLst/>
          </a:prstGeom>
          <a:noFill/>
        </p:spPr>
        <p:txBody>
          <a:bodyPr wrap="none" rtlCol="0">
            <a:spAutoFit/>
          </a:bodyPr>
          <a:lstStyle/>
          <a:p>
            <a:r>
              <a:rPr lang="en-US" sz="1400" i="1" dirty="0"/>
              <a:t>Not an error!</a:t>
            </a:r>
          </a:p>
        </p:txBody>
      </p:sp>
      <p:cxnSp>
        <p:nvCxnSpPr>
          <p:cNvPr id="4" name="Straight Arrow Connector 3"/>
          <p:cNvCxnSpPr/>
          <p:nvPr/>
        </p:nvCxnSpPr>
        <p:spPr>
          <a:xfrm>
            <a:off x="1905000" y="3956446"/>
            <a:ext cx="990600" cy="59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8577" y="3575448"/>
            <a:ext cx="803425" cy="307777"/>
          </a:xfrm>
          <a:prstGeom prst="rect">
            <a:avLst/>
          </a:prstGeom>
          <a:noFill/>
        </p:spPr>
        <p:txBody>
          <a:bodyPr wrap="none" rtlCol="0">
            <a:spAutoFit/>
          </a:bodyPr>
          <a:lstStyle/>
          <a:p>
            <a:r>
              <a:rPr lang="en-US" sz="1400" dirty="0"/>
              <a:t>Syphilis</a:t>
            </a:r>
          </a:p>
        </p:txBody>
      </p:sp>
      <p:cxnSp>
        <p:nvCxnSpPr>
          <p:cNvPr id="52" name="Straight Connector 51"/>
          <p:cNvCxnSpPr/>
          <p:nvPr/>
        </p:nvCxnSpPr>
        <p:spPr>
          <a:xfrm>
            <a:off x="5410200" y="474773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06687" y="3276602"/>
            <a:ext cx="792205" cy="307777"/>
          </a:xfrm>
          <a:prstGeom prst="rect">
            <a:avLst/>
          </a:prstGeom>
          <a:noFill/>
        </p:spPr>
        <p:txBody>
          <a:bodyPr wrap="none" rtlCol="0">
            <a:spAutoFit/>
          </a:bodyPr>
          <a:lstStyle/>
          <a:p>
            <a:r>
              <a:rPr lang="en-US" sz="1400" dirty="0" err="1"/>
              <a:t>Sarcoid</a:t>
            </a:r>
            <a:endParaRPr lang="en-US" sz="1400" dirty="0"/>
          </a:p>
        </p:txBody>
      </p:sp>
      <p:cxnSp>
        <p:nvCxnSpPr>
          <p:cNvPr id="55" name="Straight Connector 54"/>
          <p:cNvCxnSpPr/>
          <p:nvPr/>
        </p:nvCxnSpPr>
        <p:spPr>
          <a:xfrm>
            <a:off x="73914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597377" y="4572002"/>
            <a:ext cx="803425" cy="307777"/>
          </a:xfrm>
          <a:prstGeom prst="rect">
            <a:avLst/>
          </a:prstGeom>
          <a:noFill/>
        </p:spPr>
        <p:txBody>
          <a:bodyPr wrap="none" rtlCol="0">
            <a:spAutoFit/>
          </a:bodyPr>
          <a:lstStyle/>
          <a:p>
            <a:r>
              <a:rPr lang="en-US" sz="1400" dirty="0"/>
              <a:t>Syphilis</a:t>
            </a:r>
          </a:p>
        </p:txBody>
      </p:sp>
      <p:sp>
        <p:nvSpPr>
          <p:cNvPr id="57" name="TextBox 56"/>
          <p:cNvSpPr txBox="1"/>
          <p:nvPr/>
        </p:nvSpPr>
        <p:spPr>
          <a:xfrm>
            <a:off x="5625487" y="4267202"/>
            <a:ext cx="792205" cy="307777"/>
          </a:xfrm>
          <a:prstGeom prst="rect">
            <a:avLst/>
          </a:prstGeom>
          <a:noFill/>
        </p:spPr>
        <p:txBody>
          <a:bodyPr wrap="none" rtlCol="0">
            <a:spAutoFit/>
          </a:bodyPr>
          <a:lstStyle/>
          <a:p>
            <a:r>
              <a:rPr lang="en-US" sz="1400" dirty="0" err="1"/>
              <a:t>Sarcoid</a:t>
            </a:r>
            <a:endParaRPr lang="en-US" sz="1400" dirty="0"/>
          </a:p>
        </p:txBody>
      </p:sp>
      <p:sp>
        <p:nvSpPr>
          <p:cNvPr id="58" name="Oval 57"/>
          <p:cNvSpPr/>
          <p:nvPr/>
        </p:nvSpPr>
        <p:spPr>
          <a:xfrm>
            <a:off x="5181600" y="4189513"/>
            <a:ext cx="1524000" cy="1412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162800" y="3198913"/>
            <a:ext cx="1524000" cy="1065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V="1">
            <a:off x="5410200" y="3045023"/>
            <a:ext cx="0" cy="1704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391400" y="2359225"/>
            <a:ext cx="0" cy="137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311377" y="3962402"/>
            <a:ext cx="803425" cy="307777"/>
          </a:xfrm>
          <a:prstGeom prst="rect">
            <a:avLst/>
          </a:prstGeom>
          <a:noFill/>
        </p:spPr>
        <p:txBody>
          <a:bodyPr wrap="none" rtlCol="0">
            <a:spAutoFit/>
          </a:bodyPr>
          <a:lstStyle/>
          <a:p>
            <a:r>
              <a:rPr lang="en-US" sz="1400" dirty="0"/>
              <a:t>Syphilis</a:t>
            </a:r>
          </a:p>
        </p:txBody>
      </p:sp>
      <p:cxnSp>
        <p:nvCxnSpPr>
          <p:cNvPr id="64" name="Straight Connector 6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66" name="Straight Connector 6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24200" y="47214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11375" y="4569025"/>
            <a:ext cx="413896" cy="307777"/>
          </a:xfrm>
          <a:prstGeom prst="rect">
            <a:avLst/>
          </a:prstGeom>
          <a:noFill/>
        </p:spPr>
        <p:txBody>
          <a:bodyPr wrap="none" rtlCol="0">
            <a:spAutoFit/>
          </a:bodyPr>
          <a:lstStyle/>
          <a:p>
            <a:r>
              <a:rPr lang="en-US" sz="1400" dirty="0"/>
              <a:t>TB</a:t>
            </a:r>
          </a:p>
        </p:txBody>
      </p:sp>
      <p:cxnSp>
        <p:nvCxnSpPr>
          <p:cNvPr id="69" name="Straight Connector 68"/>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91400" y="40326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606685" y="3883225"/>
            <a:ext cx="413896" cy="307777"/>
          </a:xfrm>
          <a:prstGeom prst="rect">
            <a:avLst/>
          </a:prstGeom>
          <a:noFill/>
        </p:spPr>
        <p:txBody>
          <a:bodyPr wrap="none" rtlCol="0">
            <a:spAutoFit/>
          </a:bodyPr>
          <a:lstStyle/>
          <a:p>
            <a:r>
              <a:rPr lang="en-US" sz="1400" dirty="0"/>
              <a:t>TB</a:t>
            </a:r>
          </a:p>
        </p:txBody>
      </p:sp>
      <p:cxnSp>
        <p:nvCxnSpPr>
          <p:cNvPr id="73" name="Straight Connector 72"/>
          <p:cNvCxnSpPr/>
          <p:nvPr/>
        </p:nvCxnSpPr>
        <p:spPr>
          <a:xfrm>
            <a:off x="5410200" y="535435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597375" y="5178625"/>
            <a:ext cx="413896" cy="307777"/>
          </a:xfrm>
          <a:prstGeom prst="rect">
            <a:avLst/>
          </a:prstGeom>
          <a:noFill/>
        </p:spPr>
        <p:txBody>
          <a:bodyPr wrap="none" rtlCol="0">
            <a:spAutoFit/>
          </a:bodyPr>
          <a:lstStyle/>
          <a:p>
            <a:r>
              <a:rPr lang="en-US" sz="1400" dirty="0"/>
              <a:t>TB</a:t>
            </a:r>
          </a:p>
        </p:txBody>
      </p:sp>
      <p:cxnSp>
        <p:nvCxnSpPr>
          <p:cNvPr id="75" name="Straight Arrow Connector 74">
            <a:extLst>
              <a:ext uri="{FF2B5EF4-FFF2-40B4-BE49-F238E27FC236}">
                <a16:creationId xmlns:a16="http://schemas.microsoft.com/office/drawing/2014/main" id="{DA7B28D7-7537-4068-8D4C-7E8500C7FFFF}"/>
              </a:ext>
            </a:extLst>
          </p:cNvPr>
          <p:cNvCxnSpPr>
            <a:cxnSpLocks/>
          </p:cNvCxnSpPr>
          <p:nvPr/>
        </p:nvCxnSpPr>
        <p:spPr>
          <a:xfrm flipH="1" flipV="1">
            <a:off x="1379846" y="2595268"/>
            <a:ext cx="250562" cy="121473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0C27D9A7-E4AF-4D71-9797-3314CF699D01}"/>
              </a:ext>
            </a:extLst>
          </p:cNvPr>
          <p:cNvSpPr txBox="1"/>
          <p:nvPr/>
        </p:nvSpPr>
        <p:spPr>
          <a:xfrm>
            <a:off x="152401" y="4895673"/>
            <a:ext cx="3872177" cy="1200329"/>
          </a:xfrm>
          <a:prstGeom prst="rect">
            <a:avLst/>
          </a:prstGeom>
          <a:noFill/>
        </p:spPr>
        <p:txBody>
          <a:bodyPr wrap="square" rtlCol="0">
            <a:spAutoFit/>
          </a:bodyPr>
          <a:lstStyle/>
          <a:p>
            <a:r>
              <a:rPr lang="en-US" dirty="0"/>
              <a:t>Syphilis, sarcoid and TB can show up everywhere in the mesh. This is because </a:t>
            </a:r>
            <a:r>
              <a:rPr lang="en-US" i="1" dirty="0"/>
              <a:t>all three can manifest in so many different ways</a:t>
            </a:r>
            <a:r>
              <a:rPr lang="en-US" dirty="0"/>
              <a:t>. </a:t>
            </a:r>
            <a:endParaRPr lang="en-US" dirty="0">
              <a:solidFill>
                <a:srgbClr val="0000FF"/>
              </a:solidFill>
            </a:endParaRPr>
          </a:p>
        </p:txBody>
      </p:sp>
    </p:spTree>
    <p:extLst>
      <p:ext uri="{BB962C8B-B14F-4D97-AF65-F5344CB8AC3E}">
        <p14:creationId xmlns:p14="http://schemas.microsoft.com/office/powerpoint/2010/main" val="352625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rgbClr val="0000FF"/>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rgbClr val="0000FF"/>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rgbClr val="0000FF"/>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51277" cy="307777"/>
          </a:xfrm>
          <a:prstGeom prst="rect">
            <a:avLst/>
          </a:prstGeom>
          <a:noFill/>
        </p:spPr>
        <p:txBody>
          <a:bodyPr wrap="none" rtlCol="0">
            <a:spAutoFit/>
          </a:bodyPr>
          <a:lstStyle/>
          <a:p>
            <a:r>
              <a:rPr lang="en-US" sz="1400" dirty="0">
                <a:solidFill>
                  <a:schemeClr val="bg1">
                    <a:lumMod val="75000"/>
                  </a:schemeClr>
                </a:solidFill>
              </a:rPr>
              <a:t>HLA-B27 </a:t>
            </a:r>
            <a:r>
              <a:rPr lang="en-US" sz="1400" dirty="0" err="1">
                <a:solidFill>
                  <a:schemeClr val="bg1">
                    <a:lumMod val="75000"/>
                  </a:schemeClr>
                </a:solidFill>
              </a:rPr>
              <a:t>dz</a:t>
            </a:r>
            <a:endParaRPr lang="en-US" sz="1400" dirty="0">
              <a:solidFill>
                <a:schemeClr val="bg1">
                  <a:lumMod val="75000"/>
                </a:schemeClr>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5" name="Straight Connector 94"/>
          <p:cNvCxnSpPr/>
          <p:nvPr/>
        </p:nvCxnSpPr>
        <p:spPr>
          <a:xfrm>
            <a:off x="3124200" y="3201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09690"/>
            <a:ext cx="1125629" cy="400110"/>
          </a:xfrm>
          <a:prstGeom prst="rect">
            <a:avLst/>
          </a:prstGeom>
          <a:noFill/>
        </p:spPr>
        <p:txBody>
          <a:bodyPr wrap="none" rtlCol="0">
            <a:spAutoFit/>
          </a:bodyPr>
          <a:lstStyle/>
          <a:p>
            <a:r>
              <a:rPr lang="en-US" sz="2000" b="1" dirty="0" err="1"/>
              <a:t>Sarcoid</a:t>
            </a:r>
            <a:endParaRPr lang="en-US" sz="2000" b="1" dirty="0"/>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2" name="TextBox 41"/>
          <p:cNvSpPr txBox="1"/>
          <p:nvPr/>
        </p:nvSpPr>
        <p:spPr>
          <a:xfrm>
            <a:off x="3339486" y="3657602"/>
            <a:ext cx="617477" cy="246221"/>
          </a:xfrm>
          <a:prstGeom prst="rect">
            <a:avLst/>
          </a:prstGeom>
          <a:noFill/>
        </p:spPr>
        <p:txBody>
          <a:bodyPr wrap="none" rtlCol="0">
            <a:spAutoFit/>
          </a:bodyPr>
          <a:lstStyle/>
          <a:p>
            <a:r>
              <a:rPr lang="en-US" sz="1000" dirty="0" err="1"/>
              <a:t>Sarcoid</a:t>
            </a:r>
            <a:endParaRPr lang="en-US" sz="1000" dirty="0"/>
          </a:p>
        </p:txBody>
      </p:sp>
      <p:cxnSp>
        <p:nvCxnSpPr>
          <p:cNvPr id="43" name="Straight Connector 42"/>
          <p:cNvCxnSpPr/>
          <p:nvPr/>
        </p:nvCxnSpPr>
        <p:spPr>
          <a:xfrm>
            <a:off x="7391400" y="34260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8577" y="3575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2" name="Straight Connector 51"/>
          <p:cNvCxnSpPr/>
          <p:nvPr/>
        </p:nvCxnSpPr>
        <p:spPr>
          <a:xfrm>
            <a:off x="5410200" y="474773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0200" y="441662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06686" y="3276602"/>
            <a:ext cx="617477" cy="246221"/>
          </a:xfrm>
          <a:prstGeom prst="rect">
            <a:avLst/>
          </a:prstGeom>
          <a:noFill/>
        </p:spPr>
        <p:txBody>
          <a:bodyPr wrap="none" rtlCol="0">
            <a:spAutoFit/>
          </a:bodyPr>
          <a:lstStyle/>
          <a:p>
            <a:r>
              <a:rPr lang="en-US" sz="1000" dirty="0" err="1"/>
              <a:t>Sarcoid</a:t>
            </a:r>
            <a:endParaRPr lang="en-US" sz="1000" dirty="0"/>
          </a:p>
        </p:txBody>
      </p:sp>
      <p:cxnSp>
        <p:nvCxnSpPr>
          <p:cNvPr id="55" name="Straight Connector 54"/>
          <p:cNvCxnSpPr/>
          <p:nvPr/>
        </p:nvCxnSpPr>
        <p:spPr>
          <a:xfrm>
            <a:off x="7391400" y="3733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597377" y="45720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57" name="TextBox 56"/>
          <p:cNvSpPr txBox="1"/>
          <p:nvPr/>
        </p:nvSpPr>
        <p:spPr>
          <a:xfrm>
            <a:off x="5625486" y="4267202"/>
            <a:ext cx="617477" cy="246221"/>
          </a:xfrm>
          <a:prstGeom prst="rect">
            <a:avLst/>
          </a:prstGeom>
          <a:noFill/>
        </p:spPr>
        <p:txBody>
          <a:bodyPr wrap="none" rtlCol="0">
            <a:spAutoFit/>
          </a:bodyPr>
          <a:lstStyle/>
          <a:p>
            <a:r>
              <a:rPr lang="en-US" sz="1000" dirty="0" err="1"/>
              <a:t>Sarcoid</a:t>
            </a:r>
            <a:endParaRPr lang="en-US" sz="1000" dirty="0"/>
          </a:p>
        </p:txBody>
      </p:sp>
      <p:cxnSp>
        <p:nvCxnSpPr>
          <p:cNvPr id="58" name="Straight Connector 57"/>
          <p:cNvCxnSpPr/>
          <p:nvPr/>
        </p:nvCxnSpPr>
        <p:spPr>
          <a:xfrm flipV="1">
            <a:off x="5410200" y="3045023"/>
            <a:ext cx="0" cy="1704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391400" y="2359225"/>
            <a:ext cx="0" cy="137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63" name="Straight Connector 62"/>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65" name="Straight Connector 64"/>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68" name="Straight Connector 67"/>
          <p:cNvCxnSpPr/>
          <p:nvPr/>
        </p:nvCxnSpPr>
        <p:spPr>
          <a:xfrm flipV="1">
            <a:off x="5410200" y="3045023"/>
            <a:ext cx="0" cy="230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391400" y="2359226"/>
            <a:ext cx="0" cy="16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391400" y="4032646"/>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606685" y="38832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72" name="Straight Connector 71"/>
          <p:cNvCxnSpPr/>
          <p:nvPr/>
        </p:nvCxnSpPr>
        <p:spPr>
          <a:xfrm>
            <a:off x="5410200" y="5354359"/>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597375" y="5178625"/>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 name="TextBox 2"/>
          <p:cNvSpPr txBox="1"/>
          <p:nvPr/>
        </p:nvSpPr>
        <p:spPr>
          <a:xfrm>
            <a:off x="157839" y="2300407"/>
            <a:ext cx="3956960" cy="1169551"/>
          </a:xfrm>
          <a:prstGeom prst="rect">
            <a:avLst/>
          </a:prstGeom>
          <a:solidFill>
            <a:schemeClr val="tx2">
              <a:lumMod val="20000"/>
              <a:lumOff val="80000"/>
            </a:schemeClr>
          </a:solidFill>
        </p:spPr>
        <p:txBody>
          <a:bodyPr wrap="square" rtlCol="0">
            <a:spAutoFit/>
          </a:bodyPr>
          <a:lstStyle/>
          <a:p>
            <a:r>
              <a:rPr lang="en-US" sz="1400" dirty="0">
                <a:solidFill>
                  <a:srgbClr val="0000FF"/>
                </a:solidFill>
              </a:rPr>
              <a:t>That being said, sarcoid is </a:t>
            </a:r>
            <a:r>
              <a:rPr lang="en-US" sz="1400" b="1" dirty="0">
                <a:solidFill>
                  <a:srgbClr val="0000FF"/>
                </a:solidFill>
              </a:rPr>
              <a:t>far</a:t>
            </a:r>
            <a:r>
              <a:rPr lang="en-US" sz="1400" dirty="0">
                <a:solidFill>
                  <a:srgbClr val="0000FF"/>
                </a:solidFill>
              </a:rPr>
              <a:t> more likely to present in granulomatous fashion. (This is especially true for the ‘idealized’ presentations characteristic of pts who ‘live’ in the non-real-world of the OKAP.)</a:t>
            </a:r>
          </a:p>
        </p:txBody>
      </p:sp>
      <p:sp>
        <p:nvSpPr>
          <p:cNvPr id="75" name="TextBox 74"/>
          <p:cNvSpPr txBox="1"/>
          <p:nvPr/>
        </p:nvSpPr>
        <p:spPr>
          <a:xfrm>
            <a:off x="609600" y="6059271"/>
            <a:ext cx="8001000" cy="646331"/>
          </a:xfrm>
          <a:prstGeom prst="rect">
            <a:avLst/>
          </a:prstGeom>
          <a:noFill/>
          <a:ln>
            <a:solidFill>
              <a:schemeClr val="bg1">
                <a:lumMod val="75000"/>
              </a:schemeClr>
            </a:solidFill>
          </a:ln>
        </p:spPr>
        <p:txBody>
          <a:bodyPr wrap="square" rtlCol="0">
            <a:spAutoFit/>
          </a:bodyPr>
          <a:lstStyle/>
          <a:p>
            <a:pPr algn="ctr"/>
            <a:r>
              <a:rPr lang="en-US" i="1" dirty="0">
                <a:solidFill>
                  <a:schemeClr val="bg1">
                    <a:lumMod val="75000"/>
                  </a:schemeClr>
                </a:solidFill>
              </a:rPr>
              <a:t>Rule of thumb: </a:t>
            </a:r>
          </a:p>
          <a:p>
            <a:pPr algn="ctr"/>
            <a:r>
              <a:rPr lang="en-US" dirty="0">
                <a:solidFill>
                  <a:schemeClr val="bg1">
                    <a:lumMod val="75000"/>
                  </a:schemeClr>
                </a:solidFill>
              </a:rPr>
              <a:t>Syphilis, sarcoid and TB are on the </a:t>
            </a:r>
            <a:r>
              <a:rPr lang="en-US" dirty="0" err="1">
                <a:solidFill>
                  <a:schemeClr val="bg1">
                    <a:lumMod val="75000"/>
                  </a:schemeClr>
                </a:solidFill>
              </a:rPr>
              <a:t>DDx</a:t>
            </a:r>
            <a:r>
              <a:rPr lang="en-US" dirty="0">
                <a:solidFill>
                  <a:schemeClr val="bg1">
                    <a:lumMod val="75000"/>
                  </a:schemeClr>
                </a:solidFill>
              </a:rPr>
              <a:t> for </a:t>
            </a:r>
            <a:r>
              <a:rPr lang="en-US" b="1" dirty="0">
                <a:solidFill>
                  <a:schemeClr val="bg1">
                    <a:lumMod val="75000"/>
                  </a:schemeClr>
                </a:solidFill>
              </a:rPr>
              <a:t>every</a:t>
            </a:r>
            <a:r>
              <a:rPr lang="en-US" dirty="0">
                <a:solidFill>
                  <a:schemeClr val="bg1">
                    <a:lumMod val="75000"/>
                  </a:schemeClr>
                </a:solidFill>
              </a:rPr>
              <a:t> </a:t>
            </a:r>
            <a:r>
              <a:rPr lang="en-US" dirty="0" err="1">
                <a:solidFill>
                  <a:schemeClr val="bg1">
                    <a:lumMod val="75000"/>
                  </a:schemeClr>
                </a:solidFill>
              </a:rPr>
              <a:t>pt</a:t>
            </a:r>
            <a:r>
              <a:rPr lang="en-US" dirty="0">
                <a:solidFill>
                  <a:schemeClr val="bg1">
                    <a:lumMod val="75000"/>
                  </a:schemeClr>
                </a:solidFill>
              </a:rPr>
              <a:t> with </a:t>
            </a:r>
            <a:r>
              <a:rPr lang="en-US" b="1" dirty="0">
                <a:solidFill>
                  <a:schemeClr val="bg1">
                    <a:lumMod val="75000"/>
                  </a:schemeClr>
                </a:solidFill>
              </a:rPr>
              <a:t>any</a:t>
            </a:r>
            <a:r>
              <a:rPr lang="en-US" dirty="0">
                <a:solidFill>
                  <a:schemeClr val="bg1">
                    <a:lumMod val="75000"/>
                  </a:schemeClr>
                </a:solidFill>
              </a:rPr>
              <a:t> form of uveitis!</a:t>
            </a:r>
          </a:p>
        </p:txBody>
      </p:sp>
      <p:sp>
        <p:nvSpPr>
          <p:cNvPr id="76" name="TextBox 75"/>
          <p:cNvSpPr txBox="1"/>
          <p:nvPr/>
        </p:nvSpPr>
        <p:spPr>
          <a:xfrm>
            <a:off x="152401" y="4895673"/>
            <a:ext cx="3872177" cy="1200329"/>
          </a:xfrm>
          <a:prstGeom prst="rect">
            <a:avLst/>
          </a:prstGeom>
          <a:noFill/>
        </p:spPr>
        <p:txBody>
          <a:bodyPr wrap="square" rtlCol="0">
            <a:spAutoFit/>
          </a:bodyPr>
          <a:lstStyle/>
          <a:p>
            <a:r>
              <a:rPr lang="en-US" dirty="0">
                <a:solidFill>
                  <a:schemeClr val="bg1">
                    <a:lumMod val="75000"/>
                  </a:schemeClr>
                </a:solidFill>
              </a:rPr>
              <a:t>As we will see, syphilis, sarcoid and TB will show up everywhere in the mesh. This is because </a:t>
            </a:r>
            <a:r>
              <a:rPr lang="en-US" i="1" dirty="0">
                <a:solidFill>
                  <a:schemeClr val="bg1">
                    <a:lumMod val="75000"/>
                  </a:schemeClr>
                </a:solidFill>
              </a:rPr>
              <a:t>all three can manifest in so many different ways</a:t>
            </a:r>
            <a:r>
              <a:rPr lang="en-US" dirty="0">
                <a:solidFill>
                  <a:schemeClr val="bg1">
                    <a:lumMod val="75000"/>
                  </a:schemeClr>
                </a:solidFill>
              </a:rPr>
              <a:t>. </a:t>
            </a:r>
          </a:p>
        </p:txBody>
      </p:sp>
    </p:spTree>
    <p:extLst>
      <p:ext uri="{BB962C8B-B14F-4D97-AF65-F5344CB8AC3E}">
        <p14:creationId xmlns:p14="http://schemas.microsoft.com/office/powerpoint/2010/main" val="162634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4" name="TextBox 53"/>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endParaRPr lang="en-US" sz="1400" b="1"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the four HLA-B27 conditions?</a:t>
            </a:r>
          </a:p>
          <a:p>
            <a:r>
              <a:rPr lang="en-US" sz="1400" dirty="0">
                <a:solidFill>
                  <a:schemeClr val="accent5">
                    <a:lumMod val="75000"/>
                  </a:schemeClr>
                </a:solidFill>
              </a:rPr>
              <a:t>--Ankylosing spondylitis (AS)</a:t>
            </a:r>
          </a:p>
          <a:p>
            <a:r>
              <a:rPr lang="en-US" sz="1400" dirty="0">
                <a:solidFill>
                  <a:schemeClr val="accent5">
                    <a:lumMod val="75000"/>
                  </a:schemeClr>
                </a:solidFill>
              </a:rPr>
              <a:t>--Reactive arthritis (</a:t>
            </a:r>
            <a:r>
              <a:rPr lang="en-US" sz="1400" dirty="0" err="1">
                <a:solidFill>
                  <a:schemeClr val="accent5">
                    <a:lumMod val="75000"/>
                  </a:schemeClr>
                </a:solidFill>
              </a:rPr>
              <a:t>ReA</a:t>
            </a:r>
            <a:r>
              <a:rPr lang="en-US" sz="1400" dirty="0">
                <a:solidFill>
                  <a:schemeClr val="accent5">
                    <a:lumMod val="75000"/>
                  </a:schemeClr>
                </a:solidFill>
              </a:rPr>
              <a:t>)</a:t>
            </a:r>
          </a:p>
          <a:p>
            <a:r>
              <a:rPr lang="en-US" sz="1400" dirty="0">
                <a:solidFill>
                  <a:schemeClr val="accent5">
                    <a:lumMod val="75000"/>
                  </a:schemeClr>
                </a:solidFill>
              </a:rPr>
              <a:t>--Psoriatic arthritis (PA)</a:t>
            </a:r>
          </a:p>
          <a:p>
            <a:r>
              <a:rPr lang="en-US" sz="1400" dirty="0">
                <a:solidFill>
                  <a:schemeClr val="accent5">
                    <a:lumMod val="75000"/>
                  </a:schemeClr>
                </a:solidFill>
              </a:rPr>
              <a:t>--Inflammatory bowel disease (IBD)</a:t>
            </a:r>
          </a:p>
        </p:txBody>
      </p:sp>
      <p:sp>
        <p:nvSpPr>
          <p:cNvPr id="53" name="TextBox 52">
            <a:extLst>
              <a:ext uri="{FF2B5EF4-FFF2-40B4-BE49-F238E27FC236}">
                <a16:creationId xmlns:a16="http://schemas.microsoft.com/office/drawing/2014/main" id="{FFBAD46F-4D80-480B-88B5-EC6DD71872F5}"/>
              </a:ext>
            </a:extLst>
          </p:cNvPr>
          <p:cNvSpPr txBox="1"/>
          <p:nvPr/>
        </p:nvSpPr>
        <p:spPr>
          <a:xfrm>
            <a:off x="4419034" y="3063412"/>
            <a:ext cx="688009" cy="307777"/>
          </a:xfrm>
          <a:prstGeom prst="rect">
            <a:avLst/>
          </a:prstGeom>
          <a:noFill/>
        </p:spPr>
        <p:txBody>
          <a:bodyPr wrap="none" rtlCol="0">
            <a:spAutoFit/>
          </a:bodyPr>
          <a:lstStyle/>
          <a:p>
            <a:r>
              <a:rPr lang="en-US" sz="1400" dirty="0">
                <a:latin typeface="Segoe Script" panose="020B0504020000000003" pitchFamily="34" charset="0"/>
              </a:rPr>
              <a:t>aka…</a:t>
            </a:r>
            <a:endParaRPr lang="en-US" sz="1400" b="1" dirty="0">
              <a:latin typeface="Segoe Script" panose="020B0504020000000003" pitchFamily="34" charset="0"/>
            </a:endParaRPr>
          </a:p>
        </p:txBody>
      </p:sp>
    </p:spTree>
    <p:extLst>
      <p:ext uri="{BB962C8B-B14F-4D97-AF65-F5344CB8AC3E}">
        <p14:creationId xmlns:p14="http://schemas.microsoft.com/office/powerpoint/2010/main" val="408986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endParaRPr lang="en-US" sz="1400" b="1"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the four HLA-B27 conditions?</a:t>
            </a:r>
          </a:p>
          <a:p>
            <a:r>
              <a:rPr lang="en-US" sz="1400" dirty="0">
                <a:solidFill>
                  <a:schemeClr val="accent5">
                    <a:lumMod val="75000"/>
                  </a:schemeClr>
                </a:solidFill>
              </a:rPr>
              <a:t>--Ankylosing spondylitis (AS)</a:t>
            </a:r>
          </a:p>
          <a:p>
            <a:r>
              <a:rPr lang="en-US" sz="1400" dirty="0">
                <a:solidFill>
                  <a:schemeClr val="accent5">
                    <a:lumMod val="75000"/>
                  </a:schemeClr>
                </a:solidFill>
              </a:rPr>
              <a:t>--Reactive arthritis (</a:t>
            </a:r>
            <a:r>
              <a:rPr lang="en-US" sz="1400" dirty="0" err="1">
                <a:solidFill>
                  <a:schemeClr val="accent5">
                    <a:lumMod val="75000"/>
                  </a:schemeClr>
                </a:solidFill>
              </a:rPr>
              <a:t>ReA</a:t>
            </a:r>
            <a:r>
              <a:rPr lang="en-US" sz="1400" dirty="0">
                <a:solidFill>
                  <a:schemeClr val="accent5">
                    <a:lumMod val="75000"/>
                  </a:schemeClr>
                </a:solidFill>
              </a:rPr>
              <a:t>)</a:t>
            </a:r>
          </a:p>
          <a:p>
            <a:r>
              <a:rPr lang="en-US" sz="1400" dirty="0">
                <a:solidFill>
                  <a:schemeClr val="accent5">
                    <a:lumMod val="75000"/>
                  </a:schemeClr>
                </a:solidFill>
              </a:rPr>
              <a:t>--Psoriatic arthritis (PA)</a:t>
            </a:r>
          </a:p>
          <a:p>
            <a:r>
              <a:rPr lang="en-US" sz="1400" dirty="0">
                <a:solidFill>
                  <a:schemeClr val="accent5">
                    <a:lumMod val="75000"/>
                  </a:schemeClr>
                </a:solidFill>
              </a:rPr>
              <a:t>--Inflammatory bowel disease (IBD)</a:t>
            </a:r>
          </a:p>
        </p:txBody>
      </p:sp>
      <p:sp>
        <p:nvSpPr>
          <p:cNvPr id="2" name="TextBox 1">
            <a:extLst>
              <a:ext uri="{FF2B5EF4-FFF2-40B4-BE49-F238E27FC236}">
                <a16:creationId xmlns:a16="http://schemas.microsoft.com/office/drawing/2014/main" id="{882A0128-E552-4B51-9F19-9D7F9439219B}"/>
              </a:ext>
            </a:extLst>
          </p:cNvPr>
          <p:cNvSpPr txBox="1"/>
          <p:nvPr/>
        </p:nvSpPr>
        <p:spPr>
          <a:xfrm>
            <a:off x="4419034" y="3063412"/>
            <a:ext cx="1662635" cy="307777"/>
          </a:xfrm>
          <a:prstGeom prst="rect">
            <a:avLst/>
          </a:prstGeom>
          <a:no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92500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rgbClr val="0000FF"/>
                </a:solidFill>
              </a:rPr>
              <a:t>SNSAs</a:t>
            </a:r>
            <a:endParaRPr lang="en-US" sz="1400" b="1"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the four HLA-B27 conditions?</a:t>
            </a:r>
          </a:p>
          <a:p>
            <a:r>
              <a:rPr lang="en-US" sz="1400" dirty="0">
                <a:solidFill>
                  <a:schemeClr val="accent5">
                    <a:lumMod val="75000"/>
                  </a:schemeClr>
                </a:solidFill>
              </a:rPr>
              <a:t>--Ankylosing spondylitis (AS)</a:t>
            </a:r>
          </a:p>
          <a:p>
            <a:r>
              <a:rPr lang="en-US" sz="1400" dirty="0">
                <a:solidFill>
                  <a:schemeClr val="accent5">
                    <a:lumMod val="75000"/>
                  </a:schemeClr>
                </a:solidFill>
              </a:rPr>
              <a:t>--Reactive arthritis (</a:t>
            </a:r>
            <a:r>
              <a:rPr lang="en-US" sz="1400" dirty="0" err="1">
                <a:solidFill>
                  <a:schemeClr val="accent5">
                    <a:lumMod val="75000"/>
                  </a:schemeClr>
                </a:solidFill>
              </a:rPr>
              <a:t>ReA</a:t>
            </a:r>
            <a:r>
              <a:rPr lang="en-US" sz="1400" dirty="0">
                <a:solidFill>
                  <a:schemeClr val="accent5">
                    <a:lumMod val="75000"/>
                  </a:schemeClr>
                </a:solidFill>
              </a:rPr>
              <a:t>)</a:t>
            </a:r>
          </a:p>
          <a:p>
            <a:r>
              <a:rPr lang="en-US" sz="1400" dirty="0">
                <a:solidFill>
                  <a:schemeClr val="accent5">
                    <a:lumMod val="75000"/>
                  </a:schemeClr>
                </a:solidFill>
              </a:rPr>
              <a:t>--Psoriatic arthritis (PA)</a:t>
            </a:r>
          </a:p>
          <a:p>
            <a:r>
              <a:rPr lang="en-US" sz="1400" dirty="0">
                <a:solidFill>
                  <a:schemeClr val="accent5">
                    <a:lumMod val="75000"/>
                  </a:schemeClr>
                </a:solidFill>
              </a:rPr>
              <a:t>--Inflammatory bowel disease (IBD)</a:t>
            </a:r>
          </a:p>
        </p:txBody>
      </p:sp>
      <p:sp>
        <p:nvSpPr>
          <p:cNvPr id="2" name="Oval 1">
            <a:extLst>
              <a:ext uri="{FF2B5EF4-FFF2-40B4-BE49-F238E27FC236}">
                <a16:creationId xmlns:a16="http://schemas.microsoft.com/office/drawing/2014/main" id="{18B0421C-7D6A-4563-9770-53481EAFC586}"/>
              </a:ext>
            </a:extLst>
          </p:cNvPr>
          <p:cNvSpPr/>
          <p:nvPr/>
        </p:nvSpPr>
        <p:spPr>
          <a:xfrm>
            <a:off x="426553" y="2440704"/>
            <a:ext cx="761999" cy="4571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C5D9AA3-50E1-4A4C-A191-58F473FAE7DA}"/>
              </a:ext>
            </a:extLst>
          </p:cNvPr>
          <p:cNvSpPr txBox="1"/>
          <p:nvPr/>
        </p:nvSpPr>
        <p:spPr>
          <a:xfrm>
            <a:off x="4419034" y="3063412"/>
            <a:ext cx="1662635" cy="307777"/>
          </a:xfrm>
          <a:prstGeom prst="rect">
            <a:avLst/>
          </a:prstGeom>
          <a:no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
        <p:nvSpPr>
          <p:cNvPr id="3" name="TextBox 2">
            <a:extLst>
              <a:ext uri="{FF2B5EF4-FFF2-40B4-BE49-F238E27FC236}">
                <a16:creationId xmlns:a16="http://schemas.microsoft.com/office/drawing/2014/main" id="{33347468-16F1-4357-A013-ADCD429EF9E9}"/>
              </a:ext>
            </a:extLst>
          </p:cNvPr>
          <p:cNvSpPr txBox="1"/>
          <p:nvPr/>
        </p:nvSpPr>
        <p:spPr>
          <a:xfrm>
            <a:off x="1342207" y="2412855"/>
            <a:ext cx="3570208" cy="523220"/>
          </a:xfrm>
          <a:prstGeom prst="rect">
            <a:avLst/>
          </a:prstGeom>
          <a:solidFill>
            <a:schemeClr val="accent1">
              <a:lumMod val="60000"/>
              <a:lumOff val="40000"/>
            </a:schemeClr>
          </a:solidFill>
        </p:spPr>
        <p:txBody>
          <a:bodyPr wrap="none" rtlCol="0">
            <a:spAutoFit/>
          </a:bodyPr>
          <a:lstStyle/>
          <a:p>
            <a:r>
              <a:rPr lang="en-US" sz="1400" i="1" dirty="0"/>
              <a:t>What does </a:t>
            </a:r>
            <a:r>
              <a:rPr lang="en-US" sz="1400" dirty="0"/>
              <a:t>SNSA</a:t>
            </a:r>
            <a:r>
              <a:rPr lang="en-US" sz="1400" i="1" dirty="0"/>
              <a:t> stand for in this context?</a:t>
            </a:r>
          </a:p>
          <a:p>
            <a:r>
              <a:rPr lang="en-US" sz="1400" dirty="0">
                <a:solidFill>
                  <a:schemeClr val="accent1">
                    <a:lumMod val="60000"/>
                    <a:lumOff val="40000"/>
                  </a:schemeClr>
                </a:solidFill>
              </a:rPr>
              <a:t>Seronegative spondyloarthropathies</a:t>
            </a:r>
          </a:p>
        </p:txBody>
      </p:sp>
    </p:spTree>
    <p:extLst>
      <p:ext uri="{BB962C8B-B14F-4D97-AF65-F5344CB8AC3E}">
        <p14:creationId xmlns:p14="http://schemas.microsoft.com/office/powerpoint/2010/main" val="195938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rgbClr val="0000FF"/>
                </a:solidFill>
              </a:rPr>
              <a:t>SNSAs</a:t>
            </a:r>
            <a:endParaRPr lang="en-US" sz="1400" b="1"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are the four HLA-B27 conditions?</a:t>
            </a:r>
          </a:p>
          <a:p>
            <a:r>
              <a:rPr lang="en-US" sz="1400" dirty="0">
                <a:solidFill>
                  <a:schemeClr val="accent5">
                    <a:lumMod val="75000"/>
                  </a:schemeClr>
                </a:solidFill>
              </a:rPr>
              <a:t>--Ankylosing spondylitis (AS)</a:t>
            </a:r>
          </a:p>
          <a:p>
            <a:r>
              <a:rPr lang="en-US" sz="1400" dirty="0">
                <a:solidFill>
                  <a:schemeClr val="accent5">
                    <a:lumMod val="75000"/>
                  </a:schemeClr>
                </a:solidFill>
              </a:rPr>
              <a:t>--Reactive arthritis (</a:t>
            </a:r>
            <a:r>
              <a:rPr lang="en-US" sz="1400" dirty="0" err="1">
                <a:solidFill>
                  <a:schemeClr val="accent5">
                    <a:lumMod val="75000"/>
                  </a:schemeClr>
                </a:solidFill>
              </a:rPr>
              <a:t>ReA</a:t>
            </a:r>
            <a:r>
              <a:rPr lang="en-US" sz="1400" dirty="0">
                <a:solidFill>
                  <a:schemeClr val="accent5">
                    <a:lumMod val="75000"/>
                  </a:schemeClr>
                </a:solidFill>
              </a:rPr>
              <a:t>)</a:t>
            </a:r>
          </a:p>
          <a:p>
            <a:r>
              <a:rPr lang="en-US" sz="1400" dirty="0">
                <a:solidFill>
                  <a:schemeClr val="accent5">
                    <a:lumMod val="75000"/>
                  </a:schemeClr>
                </a:solidFill>
              </a:rPr>
              <a:t>--Psoriatic arthritis (PA)</a:t>
            </a:r>
          </a:p>
          <a:p>
            <a:r>
              <a:rPr lang="en-US" sz="1400" dirty="0">
                <a:solidFill>
                  <a:schemeClr val="accent5">
                    <a:lumMod val="75000"/>
                  </a:schemeClr>
                </a:solidFill>
              </a:rPr>
              <a:t>--Inflammatory bowel disease (IBD)</a:t>
            </a:r>
          </a:p>
        </p:txBody>
      </p:sp>
      <p:sp>
        <p:nvSpPr>
          <p:cNvPr id="2" name="Oval 1">
            <a:extLst>
              <a:ext uri="{FF2B5EF4-FFF2-40B4-BE49-F238E27FC236}">
                <a16:creationId xmlns:a16="http://schemas.microsoft.com/office/drawing/2014/main" id="{18B0421C-7D6A-4563-9770-53481EAFC586}"/>
              </a:ext>
            </a:extLst>
          </p:cNvPr>
          <p:cNvSpPr/>
          <p:nvPr/>
        </p:nvSpPr>
        <p:spPr>
          <a:xfrm>
            <a:off x="426553" y="2440704"/>
            <a:ext cx="761999" cy="4571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C5D9AA3-50E1-4A4C-A191-58F473FAE7DA}"/>
              </a:ext>
            </a:extLst>
          </p:cNvPr>
          <p:cNvSpPr txBox="1"/>
          <p:nvPr/>
        </p:nvSpPr>
        <p:spPr>
          <a:xfrm>
            <a:off x="4419034" y="3063412"/>
            <a:ext cx="1662635" cy="307777"/>
          </a:xfrm>
          <a:prstGeom prst="rect">
            <a:avLst/>
          </a:prstGeom>
          <a:no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
        <p:nvSpPr>
          <p:cNvPr id="3" name="TextBox 2">
            <a:extLst>
              <a:ext uri="{FF2B5EF4-FFF2-40B4-BE49-F238E27FC236}">
                <a16:creationId xmlns:a16="http://schemas.microsoft.com/office/drawing/2014/main" id="{33347468-16F1-4357-A013-ADCD429EF9E9}"/>
              </a:ext>
            </a:extLst>
          </p:cNvPr>
          <p:cNvSpPr txBox="1"/>
          <p:nvPr/>
        </p:nvSpPr>
        <p:spPr>
          <a:xfrm>
            <a:off x="1342207" y="2412855"/>
            <a:ext cx="3570208" cy="523220"/>
          </a:xfrm>
          <a:prstGeom prst="rect">
            <a:avLst/>
          </a:prstGeom>
          <a:solidFill>
            <a:schemeClr val="accent1">
              <a:lumMod val="60000"/>
              <a:lumOff val="40000"/>
            </a:schemeClr>
          </a:solidFill>
        </p:spPr>
        <p:txBody>
          <a:bodyPr wrap="none" rtlCol="0">
            <a:spAutoFit/>
          </a:bodyPr>
          <a:lstStyle/>
          <a:p>
            <a:r>
              <a:rPr lang="en-US" sz="1400" i="1" dirty="0"/>
              <a:t>What does </a:t>
            </a:r>
            <a:r>
              <a:rPr lang="en-US" sz="1400" dirty="0"/>
              <a:t>SNSA</a:t>
            </a:r>
            <a:r>
              <a:rPr lang="en-US" sz="1400" i="1" dirty="0"/>
              <a:t> stand for in this context?</a:t>
            </a:r>
          </a:p>
          <a:p>
            <a:r>
              <a:rPr lang="en-US" sz="1400" dirty="0"/>
              <a:t>Seronegative spondyloarthropathies</a:t>
            </a:r>
          </a:p>
        </p:txBody>
      </p:sp>
    </p:spTree>
    <p:extLst>
      <p:ext uri="{BB962C8B-B14F-4D97-AF65-F5344CB8AC3E}">
        <p14:creationId xmlns:p14="http://schemas.microsoft.com/office/powerpoint/2010/main" val="307551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t>
            </a:r>
            <a:r>
              <a:rPr lang="en-US" sz="1400" dirty="0">
                <a:solidFill>
                  <a:schemeClr val="accent5">
                    <a:lumMod val="75000"/>
                  </a:schemeClr>
                </a:solidFill>
              </a:rPr>
              <a:t>Ankylosing spondylitis (AS)</a:t>
            </a:r>
          </a:p>
          <a:p>
            <a:r>
              <a:rPr lang="en-US" sz="1400" dirty="0">
                <a:solidFill>
                  <a:srgbClr val="0000FF"/>
                </a:solidFill>
              </a:rPr>
              <a:t>--</a:t>
            </a:r>
            <a:r>
              <a:rPr lang="en-US" sz="1400" dirty="0">
                <a:solidFill>
                  <a:schemeClr val="accent5">
                    <a:lumMod val="75000"/>
                  </a:schemeClr>
                </a:solidFill>
              </a:rPr>
              <a:t>Reactive arthritis (</a:t>
            </a:r>
            <a:r>
              <a:rPr lang="en-US" sz="1400" dirty="0" err="1">
                <a:solidFill>
                  <a:schemeClr val="accent5">
                    <a:lumMod val="75000"/>
                  </a:schemeClr>
                </a:solidFill>
              </a:rPr>
              <a:t>ReA</a:t>
            </a:r>
            <a:r>
              <a:rPr lang="en-US" sz="1400" dirty="0">
                <a:solidFill>
                  <a:schemeClr val="accent5">
                    <a:lumMod val="75000"/>
                  </a:schemeClr>
                </a:solidFill>
              </a:rPr>
              <a:t>)</a:t>
            </a:r>
          </a:p>
          <a:p>
            <a:r>
              <a:rPr lang="en-US" sz="1400" dirty="0">
                <a:solidFill>
                  <a:srgbClr val="0000FF"/>
                </a:solidFill>
              </a:rPr>
              <a:t>--</a:t>
            </a:r>
            <a:r>
              <a:rPr lang="en-US" sz="1400" dirty="0">
                <a:solidFill>
                  <a:schemeClr val="accent5">
                    <a:lumMod val="75000"/>
                  </a:schemeClr>
                </a:solidFill>
              </a:rPr>
              <a:t>Psoriatic arthritis (PA)</a:t>
            </a:r>
          </a:p>
          <a:p>
            <a:r>
              <a:rPr lang="en-US" sz="1400" dirty="0">
                <a:solidFill>
                  <a:srgbClr val="0000FF"/>
                </a:solidFill>
              </a:rPr>
              <a:t>--</a:t>
            </a:r>
            <a:r>
              <a:rPr lang="en-US" sz="1400" dirty="0">
                <a:solidFill>
                  <a:schemeClr val="accent5">
                    <a:lumMod val="75000"/>
                  </a:schemeClr>
                </a:solidFill>
              </a:rPr>
              <a:t>Inflammatory bowel disease (IBD)</a:t>
            </a:r>
          </a:p>
        </p:txBody>
      </p:sp>
      <p:sp>
        <p:nvSpPr>
          <p:cNvPr id="54" name="TextBox 53">
            <a:extLst>
              <a:ext uri="{FF2B5EF4-FFF2-40B4-BE49-F238E27FC236}">
                <a16:creationId xmlns:a16="http://schemas.microsoft.com/office/drawing/2014/main" id="{C2C56E6A-128E-43CC-B11A-3E8BF90EC240}"/>
              </a:ext>
            </a:extLst>
          </p:cNvPr>
          <p:cNvSpPr txBox="1"/>
          <p:nvPr/>
        </p:nvSpPr>
        <p:spPr>
          <a:xfrm>
            <a:off x="4419034" y="3063412"/>
            <a:ext cx="1662635" cy="307777"/>
          </a:xfrm>
          <a:prstGeom prst="rect">
            <a:avLst/>
          </a:prstGeom>
          <a:no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1978583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36" name="Straight Connector 35"/>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2" name="Straight Connector 41"/>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2" name="TextBox 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53" name="TextBox 52">
            <a:extLst>
              <a:ext uri="{FF2B5EF4-FFF2-40B4-BE49-F238E27FC236}">
                <a16:creationId xmlns:a16="http://schemas.microsoft.com/office/drawing/2014/main" id="{59707E9D-D582-4F5E-A663-236E07E945DF}"/>
              </a:ext>
            </a:extLst>
          </p:cNvPr>
          <p:cNvSpPr txBox="1"/>
          <p:nvPr/>
        </p:nvSpPr>
        <p:spPr>
          <a:xfrm>
            <a:off x="4419034" y="3063412"/>
            <a:ext cx="1662635" cy="307777"/>
          </a:xfrm>
          <a:prstGeom prst="rect">
            <a:avLst/>
          </a:prstGeom>
          <a:no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132839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4" name="Straight Connector 53"/>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6" name="Straight Connector 55"/>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cxnSp>
        <p:nvCxnSpPr>
          <p:cNvPr id="36" name="Straight Connector 35"/>
          <p:cNvCxnSpPr/>
          <p:nvPr/>
        </p:nvCxnSpPr>
        <p:spPr>
          <a:xfrm flipV="1">
            <a:off x="5410200" y="3045023"/>
            <a:ext cx="0" cy="198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5485" y="4873825"/>
            <a:ext cx="293670" cy="307777"/>
          </a:xfrm>
          <a:prstGeom prst="rect">
            <a:avLst/>
          </a:prstGeom>
          <a:noFill/>
        </p:spPr>
        <p:txBody>
          <a:bodyPr wrap="none" rtlCol="0">
            <a:spAutoFit/>
          </a:bodyPr>
          <a:lstStyle/>
          <a:p>
            <a:r>
              <a:rPr lang="en-US" sz="1400" b="1" i="1" dirty="0"/>
              <a:t>?</a:t>
            </a:r>
          </a:p>
        </p:txBody>
      </p:sp>
      <p:cxnSp>
        <p:nvCxnSpPr>
          <p:cNvPr id="43" name="Straight Connector 42"/>
          <p:cNvCxnSpPr/>
          <p:nvPr/>
        </p:nvCxnSpPr>
        <p:spPr>
          <a:xfrm flipV="1">
            <a:off x="7391400" y="2359226"/>
            <a:ext cx="0" cy="1677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914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20000" y="3883225"/>
            <a:ext cx="293670" cy="307777"/>
          </a:xfrm>
          <a:prstGeom prst="rect">
            <a:avLst/>
          </a:prstGeom>
          <a:noFill/>
        </p:spPr>
        <p:txBody>
          <a:bodyPr wrap="none" rtlCol="0">
            <a:spAutoFit/>
          </a:bodyPr>
          <a:lstStyle/>
          <a:p>
            <a:r>
              <a:rPr lang="en-US" sz="1400" b="1" i="1" dirty="0"/>
              <a:t>?</a:t>
            </a:r>
          </a:p>
        </p:txBody>
      </p:sp>
      <p:sp>
        <p:nvSpPr>
          <p:cNvPr id="53" name="TextBox 52"/>
          <p:cNvSpPr txBox="1"/>
          <p:nvPr/>
        </p:nvSpPr>
        <p:spPr>
          <a:xfrm>
            <a:off x="533400" y="5181600"/>
            <a:ext cx="8001000" cy="1600438"/>
          </a:xfrm>
          <a:prstGeom prst="rect">
            <a:avLst/>
          </a:prstGeom>
          <a:solidFill>
            <a:srgbClr val="FF99FF"/>
          </a:solidFill>
        </p:spPr>
        <p:txBody>
          <a:bodyPr wrap="square" rtlCol="0">
            <a:spAutoFit/>
          </a:bodyPr>
          <a:lstStyle/>
          <a:p>
            <a:r>
              <a:rPr lang="en-US" sz="1400" i="1" dirty="0">
                <a:solidFill>
                  <a:srgbClr val="0000FF"/>
                </a:solidFill>
              </a:rPr>
              <a:t>Of the four HLA-B27 </a:t>
            </a:r>
            <a:r>
              <a:rPr lang="en-US" sz="1400" i="1" dirty="0" err="1">
                <a:solidFill>
                  <a:srgbClr val="0000FF"/>
                </a:solidFill>
              </a:rPr>
              <a:t>dz</a:t>
            </a:r>
            <a:r>
              <a:rPr lang="en-US" sz="1400" i="1" dirty="0">
                <a:solidFill>
                  <a:srgbClr val="0000FF"/>
                </a:solidFill>
              </a:rPr>
              <a:t>, two are much more likely to cause a </a:t>
            </a:r>
            <a:r>
              <a:rPr lang="en-US" sz="1400" b="1" dirty="0">
                <a:solidFill>
                  <a:srgbClr val="0000FF"/>
                </a:solidFill>
              </a:rPr>
              <a:t>bilateral</a:t>
            </a:r>
            <a:r>
              <a:rPr lang="en-US" sz="1400" i="1" dirty="0">
                <a:solidFill>
                  <a:srgbClr val="0000FF"/>
                </a:solidFill>
              </a:rPr>
              <a:t> and/or </a:t>
            </a:r>
            <a:r>
              <a:rPr lang="en-US" sz="1400" b="1" dirty="0">
                <a:solidFill>
                  <a:srgbClr val="0000FF"/>
                </a:solidFill>
              </a:rPr>
              <a:t>chronic</a:t>
            </a:r>
            <a:r>
              <a:rPr lang="en-US" sz="1400" i="1" dirty="0">
                <a:solidFill>
                  <a:srgbClr val="0000FF"/>
                </a:solidFill>
              </a:rPr>
              <a:t> anterior uveitis, in contrast to the acute unilateral anterior uveitis of the other two. Not coincidentally, the strength-of-association between these two and HLA-B27 is much weaker. Which two are these?</a:t>
            </a:r>
            <a:endParaRPr lang="en-US" sz="1400" i="1" dirty="0">
              <a:solidFill>
                <a:srgbClr val="FF99FF"/>
              </a:solidFill>
            </a:endParaRPr>
          </a:p>
          <a:p>
            <a:r>
              <a:rPr lang="en-US" sz="1400" b="1" dirty="0">
                <a:solidFill>
                  <a:srgbClr val="FF99FF"/>
                </a:solidFill>
              </a:rPr>
              <a:t>IBD </a:t>
            </a:r>
            <a:r>
              <a:rPr lang="en-US" sz="1400" dirty="0">
                <a:solidFill>
                  <a:srgbClr val="FF99FF"/>
                </a:solidFill>
              </a:rPr>
              <a:t>and</a:t>
            </a:r>
            <a:r>
              <a:rPr lang="en-US" sz="1400" b="1" dirty="0">
                <a:solidFill>
                  <a:srgbClr val="FF99FF"/>
                </a:solidFill>
              </a:rPr>
              <a:t> PA</a:t>
            </a:r>
            <a:r>
              <a:rPr lang="en-US" sz="1400" dirty="0">
                <a:solidFill>
                  <a:srgbClr val="FF99FF"/>
                </a:solidFill>
              </a:rPr>
              <a:t>. You need to remember that IBD and PA are SNSAs, and that they can present with an acute unilateral anterior uveitis. However, for OKAP/Board purposes, the preferred response on a question concerning an HLA-B27 uveitis presentation is likely to be AS or </a:t>
            </a:r>
            <a:r>
              <a:rPr lang="en-US" sz="1400" dirty="0" err="1">
                <a:solidFill>
                  <a:srgbClr val="FF99FF"/>
                </a:solidFill>
              </a:rPr>
              <a:t>ReA</a:t>
            </a:r>
            <a:r>
              <a:rPr lang="en-US" sz="1400" dirty="0">
                <a:solidFill>
                  <a:srgbClr val="FF99FF"/>
                </a:solidFill>
              </a:rPr>
              <a:t>. For this reason, we will focus on AS and </a:t>
            </a:r>
            <a:r>
              <a:rPr lang="en-US" sz="1400" dirty="0" err="1">
                <a:solidFill>
                  <a:srgbClr val="FF99FF"/>
                </a:solidFill>
              </a:rPr>
              <a:t>ReA</a:t>
            </a:r>
            <a:r>
              <a:rPr lang="en-US" sz="1400" dirty="0">
                <a:solidFill>
                  <a:srgbClr val="FF99FF"/>
                </a:solidFill>
              </a:rPr>
              <a:t> in this portion of the slide-set.</a:t>
            </a:r>
            <a:endParaRPr lang="en-US" sz="1400" b="1" dirty="0">
              <a:solidFill>
                <a:srgbClr val="FF99FF"/>
              </a:solidFill>
            </a:endParaRPr>
          </a:p>
        </p:txBody>
      </p:sp>
      <p:sp>
        <p:nvSpPr>
          <p:cNvPr id="61" name="TextBox 60"/>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i="1" dirty="0">
                <a:solidFill>
                  <a:srgbClr val="0000FF"/>
                </a:solidFill>
              </a:rPr>
              <a:t>--Ankylosing spondylitis (AS)?</a:t>
            </a:r>
          </a:p>
          <a:p>
            <a:r>
              <a:rPr lang="en-US" sz="1400" i="1" dirty="0">
                <a:solidFill>
                  <a:srgbClr val="0000FF"/>
                </a:solidFill>
              </a:rPr>
              <a:t>--Reactive arthritis (</a:t>
            </a:r>
            <a:r>
              <a:rPr lang="en-US" sz="1400" i="1" dirty="0" err="1">
                <a:solidFill>
                  <a:srgbClr val="0000FF"/>
                </a:solidFill>
              </a:rPr>
              <a:t>ReA</a:t>
            </a:r>
            <a:r>
              <a:rPr lang="en-US" sz="1400" i="1" dirty="0">
                <a:solidFill>
                  <a:srgbClr val="0000FF"/>
                </a:solidFill>
              </a:rPr>
              <a:t>)?</a:t>
            </a:r>
          </a:p>
          <a:p>
            <a:r>
              <a:rPr lang="en-US" sz="1400" i="1" dirty="0">
                <a:solidFill>
                  <a:srgbClr val="0000FF"/>
                </a:solidFill>
              </a:rPr>
              <a:t>--Psoriatic arthritis (PA)?</a:t>
            </a:r>
          </a:p>
          <a:p>
            <a:r>
              <a:rPr lang="en-US" sz="1400" i="1" dirty="0">
                <a:solidFill>
                  <a:srgbClr val="0000FF"/>
                </a:solidFill>
              </a:rPr>
              <a:t>--Inflammatory bowel disease (IBD)?</a:t>
            </a:r>
          </a:p>
        </p:txBody>
      </p:sp>
      <p:sp>
        <p:nvSpPr>
          <p:cNvPr id="62" name="TextBox 61">
            <a:extLst>
              <a:ext uri="{FF2B5EF4-FFF2-40B4-BE49-F238E27FC236}">
                <a16:creationId xmlns:a16="http://schemas.microsoft.com/office/drawing/2014/main" id="{162BF07C-FB9C-4EE0-80F3-0CFA6B60DA01}"/>
              </a:ext>
            </a:extLst>
          </p:cNvPr>
          <p:cNvSpPr txBox="1"/>
          <p:nvPr/>
        </p:nvSpPr>
        <p:spPr>
          <a:xfrm>
            <a:off x="4419034" y="3063412"/>
            <a:ext cx="1662635" cy="307777"/>
          </a:xfrm>
          <a:prstGeom prst="rect">
            <a:avLst/>
          </a:prstGeom>
          <a:solidFill>
            <a:schemeClr val="bg1"/>
          </a:solid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277323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2103142" y="1143004"/>
            <a:ext cx="372218" cy="461665"/>
          </a:xfrm>
          <a:prstGeom prst="rect">
            <a:avLst/>
          </a:prstGeom>
          <a:noFill/>
        </p:spPr>
        <p:txBody>
          <a:bodyPr wrap="none" rtlCol="0">
            <a:spAutoFit/>
          </a:bodyPr>
          <a:lstStyle/>
          <a:p>
            <a:pPr algn="r"/>
            <a:r>
              <a:rPr lang="en-US" sz="2400" b="1" i="1" dirty="0">
                <a:solidFill>
                  <a:srgbClr val="0000FF"/>
                </a:solidFill>
                <a:latin typeface="Arial" panose="020B0604020202020204" pitchFamily="34" charset="0"/>
              </a:rPr>
              <a:t>?</a:t>
            </a:r>
          </a:p>
        </p:txBody>
      </p:sp>
      <p:sp>
        <p:nvSpPr>
          <p:cNvPr id="23" name="TextBox 22"/>
          <p:cNvSpPr txBox="1"/>
          <p:nvPr/>
        </p:nvSpPr>
        <p:spPr>
          <a:xfrm>
            <a:off x="4729639" y="1143004"/>
            <a:ext cx="372218" cy="461665"/>
          </a:xfrm>
          <a:prstGeom prst="rect">
            <a:avLst/>
          </a:prstGeom>
          <a:noFill/>
          <a:ln>
            <a:noFill/>
          </a:ln>
        </p:spPr>
        <p:txBody>
          <a:bodyPr wrap="none" rtlCol="0">
            <a:spAutoFit/>
          </a:bodyPr>
          <a:lstStyle/>
          <a:p>
            <a:r>
              <a:rPr lang="en-US" sz="2400" b="1" i="1" dirty="0">
                <a:solidFill>
                  <a:srgbClr val="0000FF"/>
                </a:solidFill>
                <a:latin typeface="Arial" panose="020B0604020202020204" pitchFamily="34" charset="0"/>
              </a:rPr>
              <a:t>?</a:t>
            </a: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C071C3-150A-4195-B66F-49B9B631D561}"/>
              </a:ext>
            </a:extLst>
          </p:cNvPr>
          <p:cNvSpPr txBox="1"/>
          <p:nvPr/>
        </p:nvSpPr>
        <p:spPr>
          <a:xfrm>
            <a:off x="2818398" y="833739"/>
            <a:ext cx="1574469" cy="553998"/>
          </a:xfrm>
          <a:prstGeom prst="rect">
            <a:avLst/>
          </a:prstGeom>
          <a:noFill/>
        </p:spPr>
        <p:txBody>
          <a:bodyPr wrap="none" rtlCol="0">
            <a:spAutoFit/>
          </a:bodyPr>
          <a:lstStyle/>
          <a:p>
            <a:pPr algn="ctr">
              <a:lnSpc>
                <a:spcPts val="1200"/>
              </a:lnSpc>
            </a:pPr>
            <a:r>
              <a:rPr lang="en-US" sz="1200" i="1" dirty="0">
                <a:latin typeface="Arial" panose="020B0604020202020204" pitchFamily="34" charset="0"/>
              </a:rPr>
              <a:t>Key</a:t>
            </a:r>
          </a:p>
          <a:p>
            <a:pPr algn="ctr">
              <a:lnSpc>
                <a:spcPts val="1200"/>
              </a:lnSpc>
            </a:pPr>
            <a:r>
              <a:rPr lang="en-US" sz="1200" i="1" dirty="0">
                <a:latin typeface="Arial" panose="020B0604020202020204" pitchFamily="34" charset="0"/>
              </a:rPr>
              <a:t>distinction</a:t>
            </a:r>
          </a:p>
          <a:p>
            <a:pPr algn="ctr">
              <a:lnSpc>
                <a:spcPts val="1200"/>
              </a:lnSpc>
            </a:pPr>
            <a:r>
              <a:rPr lang="en-US" sz="1200" i="1" dirty="0">
                <a:latin typeface="Arial" panose="020B0604020202020204" pitchFamily="34" charset="0"/>
              </a:rPr>
              <a:t>(not </a:t>
            </a:r>
            <a:r>
              <a:rPr lang="en-US" sz="1200" dirty="0" err="1">
                <a:latin typeface="Arial" panose="020B0604020202020204" pitchFamily="34" charset="0"/>
              </a:rPr>
              <a:t>uni</a:t>
            </a:r>
            <a:r>
              <a:rPr lang="en-US" sz="1200" dirty="0">
                <a:latin typeface="Arial" panose="020B0604020202020204" pitchFamily="34" charset="0"/>
              </a:rPr>
              <a:t>-</a:t>
            </a:r>
            <a:r>
              <a:rPr lang="en-US" sz="1200" i="1" dirty="0">
                <a:latin typeface="Arial" panose="020B0604020202020204" pitchFamily="34" charset="0"/>
              </a:rPr>
              <a:t> vs </a:t>
            </a:r>
            <a:r>
              <a:rPr lang="en-US" sz="1200" dirty="0">
                <a:latin typeface="Arial" panose="020B0604020202020204" pitchFamily="34" charset="0"/>
              </a:rPr>
              <a:t>bilateral</a:t>
            </a:r>
            <a:r>
              <a:rPr lang="en-US" sz="1200" i="1" dirty="0">
                <a:latin typeface="Arial" panose="020B0604020202020204" pitchFamily="34" charset="0"/>
              </a:rPr>
              <a:t>)</a:t>
            </a:r>
          </a:p>
        </p:txBody>
      </p:sp>
    </p:spTree>
    <p:extLst>
      <p:ext uri="{BB962C8B-B14F-4D97-AF65-F5344CB8AC3E}">
        <p14:creationId xmlns:p14="http://schemas.microsoft.com/office/powerpoint/2010/main" val="381447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3" name="Straight Connector 52"/>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5" name="Straight Connector 54"/>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cxnSp>
        <p:nvCxnSpPr>
          <p:cNvPr id="36" name="Straight Connector 35"/>
          <p:cNvCxnSpPr/>
          <p:nvPr/>
        </p:nvCxnSpPr>
        <p:spPr>
          <a:xfrm flipV="1">
            <a:off x="5410200" y="3045023"/>
            <a:ext cx="0" cy="198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5485" y="4873825"/>
            <a:ext cx="761234" cy="307777"/>
          </a:xfrm>
          <a:prstGeom prst="rect">
            <a:avLst/>
          </a:prstGeom>
          <a:noFill/>
        </p:spPr>
        <p:txBody>
          <a:bodyPr wrap="none" rtlCol="0">
            <a:spAutoFit/>
          </a:bodyPr>
          <a:lstStyle/>
          <a:p>
            <a:r>
              <a:rPr lang="en-US" sz="1400" dirty="0"/>
              <a:t>IBD/PA</a:t>
            </a:r>
          </a:p>
        </p:txBody>
      </p:sp>
      <p:cxnSp>
        <p:nvCxnSpPr>
          <p:cNvPr id="43" name="Straight Connector 42"/>
          <p:cNvCxnSpPr/>
          <p:nvPr/>
        </p:nvCxnSpPr>
        <p:spPr>
          <a:xfrm flipV="1">
            <a:off x="7391400" y="2359226"/>
            <a:ext cx="0" cy="1677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914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20000" y="3883225"/>
            <a:ext cx="761234" cy="307777"/>
          </a:xfrm>
          <a:prstGeom prst="rect">
            <a:avLst/>
          </a:prstGeom>
          <a:noFill/>
        </p:spPr>
        <p:txBody>
          <a:bodyPr wrap="none" rtlCol="0">
            <a:spAutoFit/>
          </a:bodyPr>
          <a:lstStyle/>
          <a:p>
            <a:r>
              <a:rPr lang="en-US" sz="1400" dirty="0"/>
              <a:t>IBD/PA</a:t>
            </a:r>
            <a:endParaRPr lang="en-US" sz="1400" b="1" i="1" dirty="0"/>
          </a:p>
        </p:txBody>
      </p:sp>
      <p:sp>
        <p:nvSpPr>
          <p:cNvPr id="60" name="TextBox 59"/>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i="1" dirty="0">
                <a:solidFill>
                  <a:schemeClr val="bg1">
                    <a:lumMod val="50000"/>
                  </a:schemeClr>
                </a:solidFill>
              </a:rPr>
              <a:t>--Ankylosing spondylitis (AS)</a:t>
            </a:r>
          </a:p>
          <a:p>
            <a:r>
              <a:rPr lang="en-US" sz="1400" i="1" dirty="0">
                <a:solidFill>
                  <a:schemeClr val="bg1">
                    <a:lumMod val="50000"/>
                  </a:schemeClr>
                </a:solidFill>
              </a:rPr>
              <a:t>--Reactive arthritis (</a:t>
            </a:r>
            <a:r>
              <a:rPr lang="en-US" sz="1400" i="1" dirty="0" err="1">
                <a:solidFill>
                  <a:schemeClr val="bg1">
                    <a:lumMod val="50000"/>
                  </a:schemeClr>
                </a:solidFill>
              </a:rPr>
              <a:t>ReA</a:t>
            </a:r>
            <a:r>
              <a:rPr lang="en-US" sz="1400" i="1" dirty="0">
                <a:solidFill>
                  <a:schemeClr val="bg1">
                    <a:lumMod val="50000"/>
                  </a:schemeClr>
                </a:solidFill>
              </a:rPr>
              <a:t>)</a:t>
            </a:r>
            <a:endParaRPr lang="en-US" sz="1400" b="1" i="1" dirty="0">
              <a:solidFill>
                <a:schemeClr val="bg1">
                  <a:lumMod val="50000"/>
                </a:schemeClr>
              </a:solidFill>
            </a:endParaRPr>
          </a:p>
          <a:p>
            <a:r>
              <a:rPr lang="en-US" sz="1400" b="1" i="1" dirty="0">
                <a:solidFill>
                  <a:srgbClr val="0000FF"/>
                </a:solidFill>
              </a:rPr>
              <a:t>--Psoriatic arthritis (PA)</a:t>
            </a:r>
          </a:p>
          <a:p>
            <a:r>
              <a:rPr lang="en-US" sz="1400" b="1" i="1" dirty="0">
                <a:solidFill>
                  <a:srgbClr val="0000FF"/>
                </a:solidFill>
              </a:rPr>
              <a:t>--Inflammatory bowel disease (IBD)</a:t>
            </a:r>
          </a:p>
        </p:txBody>
      </p:sp>
      <p:sp>
        <p:nvSpPr>
          <p:cNvPr id="61" name="TextBox 60">
            <a:extLst>
              <a:ext uri="{FF2B5EF4-FFF2-40B4-BE49-F238E27FC236}">
                <a16:creationId xmlns:a16="http://schemas.microsoft.com/office/drawing/2014/main" id="{110A4DC3-FCD1-433F-891B-BFBB5B2A38E2}"/>
              </a:ext>
            </a:extLst>
          </p:cNvPr>
          <p:cNvSpPr txBox="1"/>
          <p:nvPr/>
        </p:nvSpPr>
        <p:spPr>
          <a:xfrm>
            <a:off x="4419034" y="3063412"/>
            <a:ext cx="1662635" cy="307777"/>
          </a:xfrm>
          <a:prstGeom prst="rect">
            <a:avLst/>
          </a:prstGeom>
          <a:solidFill>
            <a:schemeClr val="bg1"/>
          </a:solid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
        <p:nvSpPr>
          <p:cNvPr id="62" name="TextBox 61">
            <a:extLst>
              <a:ext uri="{FF2B5EF4-FFF2-40B4-BE49-F238E27FC236}">
                <a16:creationId xmlns:a16="http://schemas.microsoft.com/office/drawing/2014/main" id="{62115F6F-62B9-4179-BD79-439D6F3DF0B9}"/>
              </a:ext>
            </a:extLst>
          </p:cNvPr>
          <p:cNvSpPr txBox="1"/>
          <p:nvPr/>
        </p:nvSpPr>
        <p:spPr>
          <a:xfrm>
            <a:off x="533400" y="5181600"/>
            <a:ext cx="8001000" cy="1600438"/>
          </a:xfrm>
          <a:prstGeom prst="rect">
            <a:avLst/>
          </a:prstGeom>
          <a:solidFill>
            <a:srgbClr val="FF99FF"/>
          </a:solidFill>
        </p:spPr>
        <p:txBody>
          <a:bodyPr wrap="square" rtlCol="0">
            <a:spAutoFit/>
          </a:bodyPr>
          <a:lstStyle/>
          <a:p>
            <a:r>
              <a:rPr lang="en-US" sz="1400" i="1" dirty="0">
                <a:solidFill>
                  <a:srgbClr val="0000FF"/>
                </a:solidFill>
              </a:rPr>
              <a:t>Of the four HLA-B27 </a:t>
            </a:r>
            <a:r>
              <a:rPr lang="en-US" sz="1400" i="1" dirty="0" err="1">
                <a:solidFill>
                  <a:srgbClr val="0000FF"/>
                </a:solidFill>
              </a:rPr>
              <a:t>dz</a:t>
            </a:r>
            <a:r>
              <a:rPr lang="en-US" sz="1400" i="1" dirty="0">
                <a:solidFill>
                  <a:srgbClr val="0000FF"/>
                </a:solidFill>
              </a:rPr>
              <a:t>, two are much more likely to cause a </a:t>
            </a:r>
            <a:r>
              <a:rPr lang="en-US" sz="1400" b="1" dirty="0">
                <a:solidFill>
                  <a:srgbClr val="0000FF"/>
                </a:solidFill>
              </a:rPr>
              <a:t>bilateral</a:t>
            </a:r>
            <a:r>
              <a:rPr lang="en-US" sz="1400" i="1" dirty="0">
                <a:solidFill>
                  <a:srgbClr val="0000FF"/>
                </a:solidFill>
              </a:rPr>
              <a:t> and/or </a:t>
            </a:r>
            <a:r>
              <a:rPr lang="en-US" sz="1400" b="1" dirty="0">
                <a:solidFill>
                  <a:srgbClr val="0000FF"/>
                </a:solidFill>
              </a:rPr>
              <a:t>chronic</a:t>
            </a:r>
            <a:r>
              <a:rPr lang="en-US" sz="1400" i="1" dirty="0">
                <a:solidFill>
                  <a:srgbClr val="0000FF"/>
                </a:solidFill>
              </a:rPr>
              <a:t> anterior uveitis, in contrast to the acute unilateral anterior uveitis of the other two. Not coincidentally, the strength-of-association between these two and HLA-B27 is much weaker. Which two are these?</a:t>
            </a:r>
          </a:p>
          <a:p>
            <a:r>
              <a:rPr lang="en-US" sz="1400" b="1" dirty="0">
                <a:solidFill>
                  <a:srgbClr val="0000FF"/>
                </a:solidFill>
              </a:rPr>
              <a:t>IBD </a:t>
            </a:r>
            <a:r>
              <a:rPr lang="en-US" sz="1400" dirty="0">
                <a:solidFill>
                  <a:srgbClr val="0000FF"/>
                </a:solidFill>
              </a:rPr>
              <a:t>and</a:t>
            </a:r>
            <a:r>
              <a:rPr lang="en-US" sz="1400" b="1" dirty="0">
                <a:solidFill>
                  <a:srgbClr val="0000FF"/>
                </a:solidFill>
              </a:rPr>
              <a:t> PA</a:t>
            </a:r>
            <a:r>
              <a:rPr lang="en-US" sz="1400" dirty="0">
                <a:solidFill>
                  <a:srgbClr val="0000FF"/>
                </a:solidFill>
              </a:rPr>
              <a:t>. You need to remember that IBD and PA are HLA-B27 </a:t>
            </a:r>
            <a:r>
              <a:rPr lang="en-US" sz="1400" dirty="0" err="1">
                <a:solidFill>
                  <a:srgbClr val="0000FF"/>
                </a:solidFill>
              </a:rPr>
              <a:t>dz</a:t>
            </a:r>
            <a:r>
              <a:rPr lang="en-US" sz="1400" dirty="0">
                <a:solidFill>
                  <a:srgbClr val="0000FF"/>
                </a:solidFill>
              </a:rPr>
              <a:t>, and that they can present with an acute unilateral anterior uveitis. </a:t>
            </a:r>
            <a:r>
              <a:rPr lang="en-US" sz="1400" dirty="0">
                <a:solidFill>
                  <a:srgbClr val="FF99FF"/>
                </a:solidFill>
              </a:rPr>
              <a:t>However, for OKAP/Board purposes, the preferred response on a question concerning an HLA-B27 uveitis presentation is likely to be AS or </a:t>
            </a:r>
            <a:r>
              <a:rPr lang="en-US" sz="1400" dirty="0" err="1">
                <a:solidFill>
                  <a:srgbClr val="FF99FF"/>
                </a:solidFill>
              </a:rPr>
              <a:t>ReA</a:t>
            </a:r>
            <a:r>
              <a:rPr lang="en-US" sz="1400" dirty="0">
                <a:solidFill>
                  <a:srgbClr val="FF99FF"/>
                </a:solidFill>
              </a:rPr>
              <a:t>. For this reason, we will focus on AS and </a:t>
            </a:r>
            <a:r>
              <a:rPr lang="en-US" sz="1400" dirty="0" err="1">
                <a:solidFill>
                  <a:srgbClr val="FF99FF"/>
                </a:solidFill>
              </a:rPr>
              <a:t>ReA</a:t>
            </a:r>
            <a:r>
              <a:rPr lang="en-US" sz="1400" dirty="0">
                <a:solidFill>
                  <a:srgbClr val="FF99FF"/>
                </a:solidFill>
              </a:rPr>
              <a:t> in this portion of the slide-set.</a:t>
            </a:r>
            <a:endParaRPr lang="en-US" sz="1400" b="1" dirty="0">
              <a:solidFill>
                <a:srgbClr val="FF99FF"/>
              </a:solidFill>
            </a:endParaRPr>
          </a:p>
        </p:txBody>
      </p:sp>
    </p:spTree>
    <p:extLst>
      <p:ext uri="{BB962C8B-B14F-4D97-AF65-F5344CB8AC3E}">
        <p14:creationId xmlns:p14="http://schemas.microsoft.com/office/powerpoint/2010/main" val="211817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4" name="Straight Connector 53"/>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6" name="Straight Connector 55"/>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cxnSp>
        <p:nvCxnSpPr>
          <p:cNvPr id="36" name="Straight Connector 35"/>
          <p:cNvCxnSpPr/>
          <p:nvPr/>
        </p:nvCxnSpPr>
        <p:spPr>
          <a:xfrm flipV="1">
            <a:off x="5410200" y="3045023"/>
            <a:ext cx="0" cy="198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5485" y="4873825"/>
            <a:ext cx="761234" cy="307777"/>
          </a:xfrm>
          <a:prstGeom prst="rect">
            <a:avLst/>
          </a:prstGeom>
          <a:noFill/>
        </p:spPr>
        <p:txBody>
          <a:bodyPr wrap="none" rtlCol="0">
            <a:spAutoFit/>
          </a:bodyPr>
          <a:lstStyle/>
          <a:p>
            <a:r>
              <a:rPr lang="en-US" sz="1400" dirty="0"/>
              <a:t>IBD/PA</a:t>
            </a:r>
          </a:p>
        </p:txBody>
      </p:sp>
      <p:cxnSp>
        <p:nvCxnSpPr>
          <p:cNvPr id="43" name="Straight Connector 42"/>
          <p:cNvCxnSpPr/>
          <p:nvPr/>
        </p:nvCxnSpPr>
        <p:spPr>
          <a:xfrm flipV="1">
            <a:off x="7391400" y="2359226"/>
            <a:ext cx="0" cy="1677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914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20000" y="3883225"/>
            <a:ext cx="761234" cy="307777"/>
          </a:xfrm>
          <a:prstGeom prst="rect">
            <a:avLst/>
          </a:prstGeom>
          <a:noFill/>
        </p:spPr>
        <p:txBody>
          <a:bodyPr wrap="none" rtlCol="0">
            <a:spAutoFit/>
          </a:bodyPr>
          <a:lstStyle/>
          <a:p>
            <a:r>
              <a:rPr lang="en-US" sz="1400" dirty="0"/>
              <a:t>IBD/PA</a:t>
            </a:r>
            <a:endParaRPr lang="en-US" sz="1400" b="1" i="1" dirty="0"/>
          </a:p>
        </p:txBody>
      </p:sp>
      <p:sp>
        <p:nvSpPr>
          <p:cNvPr id="3" name="TextBox 2"/>
          <p:cNvSpPr txBox="1"/>
          <p:nvPr/>
        </p:nvSpPr>
        <p:spPr>
          <a:xfrm>
            <a:off x="533400" y="5181600"/>
            <a:ext cx="8001000" cy="1600438"/>
          </a:xfrm>
          <a:prstGeom prst="rect">
            <a:avLst/>
          </a:prstGeom>
          <a:solidFill>
            <a:srgbClr val="FF99FF"/>
          </a:solidFill>
        </p:spPr>
        <p:txBody>
          <a:bodyPr wrap="square" rtlCol="0">
            <a:spAutoFit/>
          </a:bodyPr>
          <a:lstStyle/>
          <a:p>
            <a:r>
              <a:rPr lang="en-US" sz="1400" i="1" dirty="0">
                <a:solidFill>
                  <a:srgbClr val="0000FF"/>
                </a:solidFill>
              </a:rPr>
              <a:t>Of the four HLA-B27 </a:t>
            </a:r>
            <a:r>
              <a:rPr lang="en-US" sz="1400" i="1" dirty="0" err="1">
                <a:solidFill>
                  <a:srgbClr val="0000FF"/>
                </a:solidFill>
              </a:rPr>
              <a:t>dz</a:t>
            </a:r>
            <a:r>
              <a:rPr lang="en-US" sz="1400" i="1" dirty="0">
                <a:solidFill>
                  <a:srgbClr val="0000FF"/>
                </a:solidFill>
              </a:rPr>
              <a:t>, two are much more likely to cause a </a:t>
            </a:r>
            <a:r>
              <a:rPr lang="en-US" sz="1400" b="1" dirty="0">
                <a:solidFill>
                  <a:srgbClr val="0000FF"/>
                </a:solidFill>
              </a:rPr>
              <a:t>bilateral</a:t>
            </a:r>
            <a:r>
              <a:rPr lang="en-US" sz="1400" i="1" dirty="0">
                <a:solidFill>
                  <a:srgbClr val="0000FF"/>
                </a:solidFill>
              </a:rPr>
              <a:t> and/or </a:t>
            </a:r>
            <a:r>
              <a:rPr lang="en-US" sz="1400" b="1" dirty="0">
                <a:solidFill>
                  <a:srgbClr val="0000FF"/>
                </a:solidFill>
              </a:rPr>
              <a:t>chronic</a:t>
            </a:r>
            <a:r>
              <a:rPr lang="en-US" sz="1400" i="1" dirty="0">
                <a:solidFill>
                  <a:srgbClr val="0000FF"/>
                </a:solidFill>
              </a:rPr>
              <a:t> anterior uveitis, in contrast to the acute unilateral anterior uveitis of the other two. Not coincidentally, the strength-of-association between these two and HLA-B27 is much weaker. Which two are these?</a:t>
            </a:r>
          </a:p>
          <a:p>
            <a:r>
              <a:rPr lang="en-US" sz="1400" b="1" dirty="0">
                <a:solidFill>
                  <a:srgbClr val="0000FF"/>
                </a:solidFill>
              </a:rPr>
              <a:t>IBD </a:t>
            </a:r>
            <a:r>
              <a:rPr lang="en-US" sz="1400" dirty="0">
                <a:solidFill>
                  <a:srgbClr val="0000FF"/>
                </a:solidFill>
              </a:rPr>
              <a:t>and</a:t>
            </a:r>
            <a:r>
              <a:rPr lang="en-US" sz="1400" b="1" dirty="0">
                <a:solidFill>
                  <a:srgbClr val="0000FF"/>
                </a:solidFill>
              </a:rPr>
              <a:t> PA</a:t>
            </a:r>
            <a:r>
              <a:rPr lang="en-US" sz="1400" dirty="0">
                <a:solidFill>
                  <a:srgbClr val="0000FF"/>
                </a:solidFill>
              </a:rPr>
              <a:t>. You need to remember that IBD and PA are HLA-B27 </a:t>
            </a:r>
            <a:r>
              <a:rPr lang="en-US" sz="1400" dirty="0" err="1">
                <a:solidFill>
                  <a:srgbClr val="0000FF"/>
                </a:solidFill>
              </a:rPr>
              <a:t>dz</a:t>
            </a:r>
            <a:r>
              <a:rPr lang="en-US" sz="1400" dirty="0">
                <a:solidFill>
                  <a:srgbClr val="0000FF"/>
                </a:solidFill>
              </a:rPr>
              <a:t>, and that they can present with an acute unilateral anterior uveitis. </a:t>
            </a:r>
            <a:r>
              <a:rPr lang="en-US" sz="1400" dirty="0"/>
              <a:t>However, for OKAP/Board purposes, </a:t>
            </a:r>
            <a:r>
              <a:rPr lang="en-US" sz="1400" u="sng" dirty="0"/>
              <a:t>the preferred response on a question concerning an HLA-B27 uveitis presentation is likely to be AS or </a:t>
            </a:r>
            <a:r>
              <a:rPr lang="en-US" sz="1400" u="sng" dirty="0" err="1"/>
              <a:t>ReA</a:t>
            </a:r>
            <a:r>
              <a:rPr lang="en-US" sz="1400" u="sng" dirty="0">
                <a:solidFill>
                  <a:srgbClr val="0000FF"/>
                </a:solidFill>
              </a:rPr>
              <a:t>. </a:t>
            </a:r>
            <a:r>
              <a:rPr lang="en-US" sz="1400" dirty="0">
                <a:solidFill>
                  <a:srgbClr val="FF99FF"/>
                </a:solidFill>
              </a:rPr>
              <a:t>For this reason, we will focus on AS and </a:t>
            </a:r>
            <a:r>
              <a:rPr lang="en-US" sz="1400" dirty="0" err="1">
                <a:solidFill>
                  <a:srgbClr val="FF99FF"/>
                </a:solidFill>
              </a:rPr>
              <a:t>ReA</a:t>
            </a:r>
            <a:r>
              <a:rPr lang="en-US" sz="1400" dirty="0">
                <a:solidFill>
                  <a:srgbClr val="FF99FF"/>
                </a:solidFill>
              </a:rPr>
              <a:t> in this portion of the slide-set.</a:t>
            </a:r>
            <a:endParaRPr lang="en-US" sz="1400" b="1" dirty="0">
              <a:solidFill>
                <a:srgbClr val="FF99FF"/>
              </a:solidFill>
            </a:endParaRPr>
          </a:p>
        </p:txBody>
      </p:sp>
      <p:sp>
        <p:nvSpPr>
          <p:cNvPr id="61" name="TextBox 60"/>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i="1" dirty="0">
                <a:solidFill>
                  <a:srgbClr val="0000FF"/>
                </a:solidFill>
              </a:rPr>
              <a:t>--Ankylosing spondylitis (AS)</a:t>
            </a:r>
          </a:p>
          <a:p>
            <a:r>
              <a:rPr lang="en-US" sz="1400" b="1" i="1" dirty="0">
                <a:solidFill>
                  <a:srgbClr val="0000FF"/>
                </a:solidFill>
              </a:rPr>
              <a:t>--Reactive arthritis (</a:t>
            </a:r>
            <a:r>
              <a:rPr lang="en-US" sz="1400" b="1" i="1" dirty="0" err="1">
                <a:solidFill>
                  <a:srgbClr val="0000FF"/>
                </a:solidFill>
              </a:rPr>
              <a:t>ReA</a:t>
            </a:r>
            <a:r>
              <a:rPr lang="en-US" sz="1400" b="1" i="1" dirty="0">
                <a:solidFill>
                  <a:srgbClr val="0000FF"/>
                </a:solidFill>
              </a:rPr>
              <a:t>)</a:t>
            </a:r>
          </a:p>
          <a:p>
            <a:r>
              <a:rPr lang="en-US" sz="1400" i="1" dirty="0">
                <a:solidFill>
                  <a:schemeClr val="bg1">
                    <a:lumMod val="50000"/>
                  </a:schemeClr>
                </a:solidFill>
              </a:rPr>
              <a:t>--Psoriatic arthritis (PA)?</a:t>
            </a:r>
          </a:p>
          <a:p>
            <a:r>
              <a:rPr lang="en-US" sz="1400" i="1" dirty="0">
                <a:solidFill>
                  <a:schemeClr val="bg1">
                    <a:lumMod val="50000"/>
                  </a:schemeClr>
                </a:solidFill>
              </a:rPr>
              <a:t>--Inflammatory bowel disease (IBD)?</a:t>
            </a:r>
          </a:p>
        </p:txBody>
      </p:sp>
      <p:cxnSp>
        <p:nvCxnSpPr>
          <p:cNvPr id="5" name="Straight Connector 4"/>
          <p:cNvCxnSpPr/>
          <p:nvPr/>
        </p:nvCxnSpPr>
        <p:spPr>
          <a:xfrm flipH="1">
            <a:off x="2286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286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910F801-9B6A-492C-8DBB-D82C4B3FC7C1}"/>
              </a:ext>
            </a:extLst>
          </p:cNvPr>
          <p:cNvSpPr txBox="1"/>
          <p:nvPr/>
        </p:nvSpPr>
        <p:spPr>
          <a:xfrm>
            <a:off x="4419034" y="3063412"/>
            <a:ext cx="1662635" cy="307777"/>
          </a:xfrm>
          <a:prstGeom prst="rect">
            <a:avLst/>
          </a:prstGeom>
          <a:solidFill>
            <a:schemeClr val="bg1"/>
          </a:solid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47901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4" name="Straight Connector 53"/>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6" name="Straight Connector 55"/>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2" y="3048002"/>
            <a:ext cx="1189749"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endParaRPr lang="en-US" sz="1400" b="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cxnSp>
        <p:nvCxnSpPr>
          <p:cNvPr id="36" name="Straight Connector 35"/>
          <p:cNvCxnSpPr/>
          <p:nvPr/>
        </p:nvCxnSpPr>
        <p:spPr>
          <a:xfrm flipV="1">
            <a:off x="5410200" y="3045023"/>
            <a:ext cx="0" cy="198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10200" y="502324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5485" y="4873825"/>
            <a:ext cx="761234" cy="307777"/>
          </a:xfrm>
          <a:prstGeom prst="rect">
            <a:avLst/>
          </a:prstGeom>
          <a:noFill/>
        </p:spPr>
        <p:txBody>
          <a:bodyPr wrap="none" rtlCol="0">
            <a:spAutoFit/>
          </a:bodyPr>
          <a:lstStyle/>
          <a:p>
            <a:r>
              <a:rPr lang="en-US" sz="1400" dirty="0"/>
              <a:t>IBD/PA</a:t>
            </a:r>
          </a:p>
        </p:txBody>
      </p:sp>
      <p:cxnSp>
        <p:nvCxnSpPr>
          <p:cNvPr id="43" name="Straight Connector 42"/>
          <p:cNvCxnSpPr/>
          <p:nvPr/>
        </p:nvCxnSpPr>
        <p:spPr>
          <a:xfrm flipV="1">
            <a:off x="7391400" y="2359226"/>
            <a:ext cx="0" cy="1677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914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620000" y="3883225"/>
            <a:ext cx="761234" cy="307777"/>
          </a:xfrm>
          <a:prstGeom prst="rect">
            <a:avLst/>
          </a:prstGeom>
          <a:noFill/>
        </p:spPr>
        <p:txBody>
          <a:bodyPr wrap="none" rtlCol="0">
            <a:spAutoFit/>
          </a:bodyPr>
          <a:lstStyle/>
          <a:p>
            <a:r>
              <a:rPr lang="en-US" sz="1400" dirty="0"/>
              <a:t>IBD/PA</a:t>
            </a:r>
            <a:endParaRPr lang="en-US" sz="1400" b="1" i="1" dirty="0"/>
          </a:p>
        </p:txBody>
      </p:sp>
      <p:sp>
        <p:nvSpPr>
          <p:cNvPr id="3" name="TextBox 2"/>
          <p:cNvSpPr txBox="1"/>
          <p:nvPr/>
        </p:nvSpPr>
        <p:spPr>
          <a:xfrm>
            <a:off x="533400" y="5181600"/>
            <a:ext cx="8001000" cy="1600438"/>
          </a:xfrm>
          <a:prstGeom prst="rect">
            <a:avLst/>
          </a:prstGeom>
          <a:solidFill>
            <a:srgbClr val="FF99FF"/>
          </a:solidFill>
        </p:spPr>
        <p:txBody>
          <a:bodyPr wrap="square" rtlCol="0">
            <a:spAutoFit/>
          </a:bodyPr>
          <a:lstStyle/>
          <a:p>
            <a:r>
              <a:rPr lang="en-US" sz="1400" i="1" dirty="0">
                <a:solidFill>
                  <a:srgbClr val="0000FF"/>
                </a:solidFill>
              </a:rPr>
              <a:t>Of the four HLA-B27 </a:t>
            </a:r>
            <a:r>
              <a:rPr lang="en-US" sz="1400" i="1" dirty="0" err="1">
                <a:solidFill>
                  <a:srgbClr val="0000FF"/>
                </a:solidFill>
              </a:rPr>
              <a:t>dz</a:t>
            </a:r>
            <a:r>
              <a:rPr lang="en-US" sz="1400" i="1" dirty="0">
                <a:solidFill>
                  <a:srgbClr val="0000FF"/>
                </a:solidFill>
              </a:rPr>
              <a:t>, two are much more likely to cause a </a:t>
            </a:r>
            <a:r>
              <a:rPr lang="en-US" sz="1400" b="1" dirty="0">
                <a:solidFill>
                  <a:srgbClr val="0000FF"/>
                </a:solidFill>
              </a:rPr>
              <a:t>bilateral</a:t>
            </a:r>
            <a:r>
              <a:rPr lang="en-US" sz="1400" i="1" dirty="0">
                <a:solidFill>
                  <a:srgbClr val="0000FF"/>
                </a:solidFill>
              </a:rPr>
              <a:t> and/or </a:t>
            </a:r>
            <a:r>
              <a:rPr lang="en-US" sz="1400" b="1" dirty="0">
                <a:solidFill>
                  <a:srgbClr val="0000FF"/>
                </a:solidFill>
              </a:rPr>
              <a:t>chronic</a:t>
            </a:r>
            <a:r>
              <a:rPr lang="en-US" sz="1400" i="1" dirty="0">
                <a:solidFill>
                  <a:srgbClr val="0000FF"/>
                </a:solidFill>
              </a:rPr>
              <a:t> anterior uveitis, in contrast to the acute unilateral anterior uveitis of the other two. Not coincidentally, the strength-of-association between these two and HLA-B27 is much weaker. Which two are these?</a:t>
            </a:r>
          </a:p>
          <a:p>
            <a:r>
              <a:rPr lang="en-US" sz="1400" b="1" dirty="0">
                <a:solidFill>
                  <a:srgbClr val="0000FF"/>
                </a:solidFill>
              </a:rPr>
              <a:t>IBD </a:t>
            </a:r>
            <a:r>
              <a:rPr lang="en-US" sz="1400" dirty="0">
                <a:solidFill>
                  <a:srgbClr val="0000FF"/>
                </a:solidFill>
              </a:rPr>
              <a:t>and</a:t>
            </a:r>
            <a:r>
              <a:rPr lang="en-US" sz="1400" b="1" dirty="0">
                <a:solidFill>
                  <a:srgbClr val="0000FF"/>
                </a:solidFill>
              </a:rPr>
              <a:t> PA</a:t>
            </a:r>
            <a:r>
              <a:rPr lang="en-US" sz="1400" dirty="0">
                <a:solidFill>
                  <a:srgbClr val="0000FF"/>
                </a:solidFill>
              </a:rPr>
              <a:t>. You need to remember that IBD and PA are HLA-B27 </a:t>
            </a:r>
            <a:r>
              <a:rPr lang="en-US" sz="1400" dirty="0" err="1">
                <a:solidFill>
                  <a:srgbClr val="0000FF"/>
                </a:solidFill>
              </a:rPr>
              <a:t>dz</a:t>
            </a:r>
            <a:r>
              <a:rPr lang="en-US" sz="1400" dirty="0">
                <a:solidFill>
                  <a:srgbClr val="0000FF"/>
                </a:solidFill>
              </a:rPr>
              <a:t>, and that they can present with an acute unilateral anterior uveitis. </a:t>
            </a:r>
            <a:r>
              <a:rPr lang="en-US" sz="1400" dirty="0"/>
              <a:t>However, for OKAP/Board purposes, </a:t>
            </a:r>
            <a:r>
              <a:rPr lang="en-US" sz="1400" u="sng" dirty="0"/>
              <a:t>the preferred response on a question concerning an HLA-B27 uveitis presentation is likely to be AS or </a:t>
            </a:r>
            <a:r>
              <a:rPr lang="en-US" sz="1400" u="sng" dirty="0" err="1"/>
              <a:t>ReA</a:t>
            </a:r>
            <a:r>
              <a:rPr lang="en-US" sz="1400" u="sng" dirty="0">
                <a:solidFill>
                  <a:srgbClr val="0000FF"/>
                </a:solidFill>
              </a:rPr>
              <a:t>. </a:t>
            </a:r>
          </a:p>
          <a:p>
            <a:r>
              <a:rPr lang="en-US" sz="1400" dirty="0">
                <a:solidFill>
                  <a:srgbClr val="0000FF"/>
                </a:solidFill>
              </a:rPr>
              <a:t>For this reason, we will focus on AS and </a:t>
            </a:r>
            <a:r>
              <a:rPr lang="en-US" sz="1400" dirty="0" err="1">
                <a:solidFill>
                  <a:srgbClr val="0000FF"/>
                </a:solidFill>
              </a:rPr>
              <a:t>ReA</a:t>
            </a:r>
            <a:r>
              <a:rPr lang="en-US" sz="1400" dirty="0">
                <a:solidFill>
                  <a:srgbClr val="0000FF"/>
                </a:solidFill>
              </a:rPr>
              <a:t> in this portion of the slide-set.</a:t>
            </a:r>
            <a:endParaRPr lang="en-US" sz="1400" b="1" dirty="0">
              <a:solidFill>
                <a:srgbClr val="0000FF"/>
              </a:solidFill>
            </a:endParaRPr>
          </a:p>
        </p:txBody>
      </p:sp>
      <p:sp>
        <p:nvSpPr>
          <p:cNvPr id="61" name="TextBox 60"/>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i="1" dirty="0">
                <a:solidFill>
                  <a:srgbClr val="0000FF"/>
                </a:solidFill>
              </a:rPr>
              <a:t>--Ankylosing spondylitis (AS)</a:t>
            </a:r>
          </a:p>
          <a:p>
            <a:r>
              <a:rPr lang="en-US" sz="1400" b="1" i="1" dirty="0">
                <a:solidFill>
                  <a:srgbClr val="0000FF"/>
                </a:solidFill>
              </a:rPr>
              <a:t>--Reactive arthritis (</a:t>
            </a:r>
            <a:r>
              <a:rPr lang="en-US" sz="1400" b="1" i="1" dirty="0" err="1">
                <a:solidFill>
                  <a:srgbClr val="0000FF"/>
                </a:solidFill>
              </a:rPr>
              <a:t>ReA</a:t>
            </a:r>
            <a:r>
              <a:rPr lang="en-US" sz="1400" b="1" i="1" dirty="0">
                <a:solidFill>
                  <a:srgbClr val="0000FF"/>
                </a:solidFill>
              </a:rPr>
              <a:t>)</a:t>
            </a:r>
          </a:p>
          <a:p>
            <a:r>
              <a:rPr lang="en-US" sz="1400" i="1" dirty="0">
                <a:solidFill>
                  <a:schemeClr val="bg1">
                    <a:lumMod val="50000"/>
                  </a:schemeClr>
                </a:solidFill>
              </a:rPr>
              <a:t>--Psoriatic arthritis (PA)?</a:t>
            </a:r>
          </a:p>
          <a:p>
            <a:r>
              <a:rPr lang="en-US" sz="1400" i="1" dirty="0">
                <a:solidFill>
                  <a:schemeClr val="bg1">
                    <a:lumMod val="50000"/>
                  </a:schemeClr>
                </a:solidFill>
              </a:rPr>
              <a:t>--Inflammatory bowel disease (IBD)?</a:t>
            </a:r>
          </a:p>
        </p:txBody>
      </p:sp>
      <p:cxnSp>
        <p:nvCxnSpPr>
          <p:cNvPr id="5" name="Straight Connector 4"/>
          <p:cNvCxnSpPr/>
          <p:nvPr/>
        </p:nvCxnSpPr>
        <p:spPr>
          <a:xfrm flipH="1">
            <a:off x="2286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286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910F801-9B6A-492C-8DBB-D82C4B3FC7C1}"/>
              </a:ext>
            </a:extLst>
          </p:cNvPr>
          <p:cNvSpPr txBox="1"/>
          <p:nvPr/>
        </p:nvSpPr>
        <p:spPr>
          <a:xfrm>
            <a:off x="4419034" y="3063412"/>
            <a:ext cx="1662635" cy="307777"/>
          </a:xfrm>
          <a:prstGeom prst="rect">
            <a:avLst/>
          </a:prstGeom>
          <a:solidFill>
            <a:schemeClr val="bg1"/>
          </a:solidFill>
        </p:spPr>
        <p:txBody>
          <a:bodyPr wrap="none" rtlCol="0">
            <a:spAutoFit/>
          </a:bodyPr>
          <a:lstStyle/>
          <a:p>
            <a:r>
              <a:rPr lang="en-US" sz="1400" dirty="0">
                <a:latin typeface="Segoe Script" panose="020B0504020000000003" pitchFamily="34" charset="0"/>
              </a:rPr>
              <a:t>aka…</a:t>
            </a:r>
            <a:r>
              <a:rPr lang="en-US" sz="1400" b="1" dirty="0">
                <a:latin typeface="Segoe Script" panose="020B0504020000000003" pitchFamily="34" charset="0"/>
              </a:rPr>
              <a:t>the</a:t>
            </a:r>
            <a:r>
              <a:rPr lang="en-US" sz="1400" dirty="0">
                <a:latin typeface="Segoe Script" panose="020B0504020000000003" pitchFamily="34" charset="0"/>
              </a:rPr>
              <a:t> </a:t>
            </a:r>
            <a:r>
              <a:rPr lang="en-US" sz="1400" b="1" dirty="0">
                <a:latin typeface="Segoe Script" panose="020B0504020000000003" pitchFamily="34" charset="0"/>
              </a:rPr>
              <a:t>SNSAs</a:t>
            </a:r>
          </a:p>
        </p:txBody>
      </p:sp>
    </p:spTree>
    <p:extLst>
      <p:ext uri="{BB962C8B-B14F-4D97-AF65-F5344CB8AC3E}">
        <p14:creationId xmlns:p14="http://schemas.microsoft.com/office/powerpoint/2010/main" val="726984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9" name="Straight Connector 48"/>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3" name="Right Brace 2"/>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rgbClr val="0000FF"/>
                </a:solidFill>
              </a:rPr>
              <a:t>Note that, while we will consider each entity separately, it is important to recognize that in clinical practice, considerable overlap exists among them, and thus differentiating among them is not always possible.</a:t>
            </a:r>
          </a:p>
        </p:txBody>
      </p:sp>
    </p:spTree>
    <p:extLst>
      <p:ext uri="{BB962C8B-B14F-4D97-AF65-F5344CB8AC3E}">
        <p14:creationId xmlns:p14="http://schemas.microsoft.com/office/powerpoint/2010/main" val="2843421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endParaRPr lang="en-US" sz="1400" b="1" dirty="0">
              <a:solidFill>
                <a:srgbClr val="C0C0C0"/>
              </a:solidFill>
            </a:endParaRPr>
          </a:p>
          <a:p>
            <a:r>
              <a:rPr lang="en-US" sz="1400" i="1" dirty="0">
                <a:solidFill>
                  <a:srgbClr val="C0C0C0"/>
                </a:solidFill>
              </a:rPr>
              <a:t>--Which can present with peripheral </a:t>
            </a:r>
            <a:r>
              <a:rPr lang="en-US" sz="1400" i="1" dirty="0" err="1">
                <a:solidFill>
                  <a:srgbClr val="C0C0C0"/>
                </a:solidFill>
              </a:rPr>
              <a:t>arthropathies</a:t>
            </a:r>
            <a:r>
              <a:rPr lang="en-US" sz="1400" i="1" dirty="0">
                <a:solidFill>
                  <a:srgbClr val="C0C0C0"/>
                </a:solidFill>
              </a:rPr>
              <a:t>? </a:t>
            </a:r>
            <a:r>
              <a:rPr lang="en-US" sz="1400" b="1" dirty="0">
                <a:solidFill>
                  <a:srgbClr val="C0C0C0"/>
                </a:solidFill>
              </a:rPr>
              <a:t>All of them</a:t>
            </a:r>
          </a:p>
          <a:p>
            <a:r>
              <a:rPr lang="en-US" sz="1400" i="1" dirty="0">
                <a:solidFill>
                  <a:srgbClr val="C0C0C0"/>
                </a:solidFill>
              </a:rPr>
              <a:t>--Which can present with skin changes? </a:t>
            </a:r>
            <a:endParaRPr lang="en-US" sz="1400" b="1" dirty="0">
              <a:solidFill>
                <a:srgbClr val="C0C0C0"/>
              </a:solidFill>
            </a:endParaRP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5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endParaRPr lang="en-US" sz="1400" b="1" dirty="0">
              <a:solidFill>
                <a:srgbClr val="C0C0C0"/>
              </a:solidFill>
            </a:endParaRPr>
          </a:p>
          <a:p>
            <a:r>
              <a:rPr lang="en-US" sz="1400" i="1" dirty="0">
                <a:solidFill>
                  <a:srgbClr val="C0C0C0"/>
                </a:solidFill>
              </a:rPr>
              <a:t>--Which can present with peripheral </a:t>
            </a:r>
            <a:r>
              <a:rPr lang="en-US" sz="1400" i="1" dirty="0" err="1">
                <a:solidFill>
                  <a:srgbClr val="C0C0C0"/>
                </a:solidFill>
              </a:rPr>
              <a:t>arthropathies</a:t>
            </a:r>
            <a:r>
              <a:rPr lang="en-US" sz="1400" i="1" dirty="0">
                <a:solidFill>
                  <a:srgbClr val="C0C0C0"/>
                </a:solidFill>
              </a:rPr>
              <a:t>? </a:t>
            </a:r>
            <a:r>
              <a:rPr lang="en-US" sz="1400" b="1" dirty="0">
                <a:solidFill>
                  <a:srgbClr val="C0C0C0"/>
                </a:solidFill>
              </a:rPr>
              <a:t>All of them</a:t>
            </a:r>
          </a:p>
          <a:p>
            <a:r>
              <a:rPr lang="en-US" sz="1400" i="1" dirty="0">
                <a:solidFill>
                  <a:srgbClr val="C0C0C0"/>
                </a:solidFill>
              </a:rPr>
              <a:t>--Which can present with skin changes? </a:t>
            </a:r>
            <a:endParaRPr lang="en-US" sz="1400" b="1" dirty="0">
              <a:solidFill>
                <a:srgbClr val="C0C0C0"/>
              </a:solidFill>
            </a:endParaRP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291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p>
          <a:p>
            <a:r>
              <a:rPr lang="en-US" sz="1400" i="1" dirty="0">
                <a:solidFill>
                  <a:srgbClr val="0000FF"/>
                </a:solidFill>
              </a:rPr>
              <a:t>--Which can present with peripheral </a:t>
            </a:r>
            <a:r>
              <a:rPr lang="en-US" sz="1400" i="1" dirty="0" err="1">
                <a:solidFill>
                  <a:srgbClr val="0000FF"/>
                </a:solidFill>
              </a:rPr>
              <a:t>arthropathies</a:t>
            </a:r>
            <a:r>
              <a:rPr lang="en-US" sz="1400" i="1" dirty="0">
                <a:solidFill>
                  <a:srgbClr val="0000FF"/>
                </a:solidFill>
              </a:rPr>
              <a:t>? </a:t>
            </a:r>
            <a:r>
              <a:rPr lang="en-US" sz="1400" b="1" dirty="0">
                <a:solidFill>
                  <a:srgbClr val="C0C0C0"/>
                </a:solidFill>
              </a:rPr>
              <a:t>All of them</a:t>
            </a:r>
          </a:p>
          <a:p>
            <a:r>
              <a:rPr lang="en-US" sz="1400" i="1" dirty="0">
                <a:solidFill>
                  <a:srgbClr val="C0C0C0"/>
                </a:solidFill>
              </a:rPr>
              <a:t>--Which can present with skin changes? </a:t>
            </a:r>
            <a:r>
              <a:rPr lang="en-US" sz="1400" b="1" dirty="0">
                <a:solidFill>
                  <a:srgbClr val="C0C0C0"/>
                </a:solidFill>
              </a:rPr>
              <a:t>All of them</a:t>
            </a: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9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p>
          <a:p>
            <a:r>
              <a:rPr lang="en-US" sz="1400" i="1" dirty="0">
                <a:solidFill>
                  <a:srgbClr val="0000FF"/>
                </a:solidFill>
              </a:rPr>
              <a:t>--Which can present with peripheral </a:t>
            </a:r>
            <a:r>
              <a:rPr lang="en-US" sz="1400" i="1" dirty="0" err="1">
                <a:solidFill>
                  <a:srgbClr val="0000FF"/>
                </a:solidFill>
              </a:rPr>
              <a:t>arthropathies</a:t>
            </a:r>
            <a:r>
              <a:rPr lang="en-US" sz="1400" i="1" dirty="0">
                <a:solidFill>
                  <a:srgbClr val="0000FF"/>
                </a:solidFill>
              </a:rPr>
              <a:t>? </a:t>
            </a:r>
            <a:r>
              <a:rPr lang="en-US" sz="1400" b="1" dirty="0">
                <a:solidFill>
                  <a:srgbClr val="0000FF"/>
                </a:solidFill>
              </a:rPr>
              <a:t>All of them</a:t>
            </a:r>
          </a:p>
          <a:p>
            <a:r>
              <a:rPr lang="en-US" sz="1400" i="1" dirty="0">
                <a:solidFill>
                  <a:srgbClr val="C0C0C0"/>
                </a:solidFill>
              </a:rPr>
              <a:t>--Which can present with skin changes? </a:t>
            </a:r>
            <a:r>
              <a:rPr lang="en-US" sz="1400" b="1" dirty="0">
                <a:solidFill>
                  <a:srgbClr val="C0C0C0"/>
                </a:solidFill>
              </a:rPr>
              <a:t>All of them</a:t>
            </a: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685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p>
          <a:p>
            <a:r>
              <a:rPr lang="en-US" sz="1400" i="1" dirty="0">
                <a:solidFill>
                  <a:srgbClr val="0000FF"/>
                </a:solidFill>
              </a:rPr>
              <a:t>--Which can present with peripheral </a:t>
            </a:r>
            <a:r>
              <a:rPr lang="en-US" sz="1400" i="1" dirty="0" err="1">
                <a:solidFill>
                  <a:srgbClr val="0000FF"/>
                </a:solidFill>
              </a:rPr>
              <a:t>arthropathies</a:t>
            </a:r>
            <a:r>
              <a:rPr lang="en-US" sz="1400" i="1" dirty="0">
                <a:solidFill>
                  <a:srgbClr val="0000FF"/>
                </a:solidFill>
              </a:rPr>
              <a:t>? </a:t>
            </a:r>
            <a:r>
              <a:rPr lang="en-US" sz="1400" b="1" dirty="0">
                <a:solidFill>
                  <a:srgbClr val="0000FF"/>
                </a:solidFill>
              </a:rPr>
              <a:t>All of them</a:t>
            </a:r>
          </a:p>
          <a:p>
            <a:r>
              <a:rPr lang="en-US" sz="1400" i="1" dirty="0">
                <a:solidFill>
                  <a:srgbClr val="0000FF"/>
                </a:solidFill>
              </a:rPr>
              <a:t>--Which can present with skin changes? </a:t>
            </a:r>
            <a:endParaRPr lang="en-US" sz="1400" b="1" dirty="0">
              <a:solidFill>
                <a:srgbClr val="0000FF"/>
              </a:solidFill>
            </a:endParaRP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49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p>
          <a:p>
            <a:r>
              <a:rPr lang="en-US" sz="1400" i="1" dirty="0">
                <a:solidFill>
                  <a:srgbClr val="0000FF"/>
                </a:solidFill>
              </a:rPr>
              <a:t>--Which can present with peripheral </a:t>
            </a:r>
            <a:r>
              <a:rPr lang="en-US" sz="1400" i="1" dirty="0" err="1">
                <a:solidFill>
                  <a:srgbClr val="0000FF"/>
                </a:solidFill>
              </a:rPr>
              <a:t>arthropathies</a:t>
            </a:r>
            <a:r>
              <a:rPr lang="en-US" sz="1400" i="1" dirty="0">
                <a:solidFill>
                  <a:srgbClr val="0000FF"/>
                </a:solidFill>
              </a:rPr>
              <a:t>? </a:t>
            </a:r>
            <a:r>
              <a:rPr lang="en-US" sz="1400" b="1" dirty="0">
                <a:solidFill>
                  <a:srgbClr val="0000FF"/>
                </a:solidFill>
              </a:rPr>
              <a:t>All of them</a:t>
            </a:r>
          </a:p>
          <a:p>
            <a:r>
              <a:rPr lang="en-US" sz="1400" i="1" dirty="0">
                <a:solidFill>
                  <a:srgbClr val="0000FF"/>
                </a:solidFill>
              </a:rPr>
              <a:t>--Which can present with skin changes? </a:t>
            </a:r>
            <a:r>
              <a:rPr lang="en-US" sz="1400" b="1" dirty="0">
                <a:solidFill>
                  <a:srgbClr val="0000FF"/>
                </a:solidFill>
              </a:rPr>
              <a:t>All of them</a:t>
            </a: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4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rgbClr val="0000FF"/>
                </a:solidFill>
                <a:latin typeface="Arial" panose="020B0604020202020204" pitchFamily="34" charset="0"/>
              </a:rPr>
              <a:t>Nongranulomatous</a:t>
            </a:r>
            <a:endParaRPr lang="en-US" sz="2200" dirty="0">
              <a:solidFill>
                <a:srgbClr val="0000FF"/>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8398" y="833739"/>
            <a:ext cx="1574469" cy="553998"/>
          </a:xfrm>
          <a:prstGeom prst="rect">
            <a:avLst/>
          </a:prstGeom>
          <a:noFill/>
        </p:spPr>
        <p:txBody>
          <a:bodyPr wrap="none" rtlCol="0">
            <a:spAutoFit/>
          </a:bodyPr>
          <a:lstStyle/>
          <a:p>
            <a:pPr algn="ctr">
              <a:lnSpc>
                <a:spcPts val="1200"/>
              </a:lnSpc>
            </a:pPr>
            <a:r>
              <a:rPr lang="en-US" sz="1200" i="1" dirty="0">
                <a:latin typeface="Arial" panose="020B0604020202020204" pitchFamily="34" charset="0"/>
              </a:rPr>
              <a:t>Key</a:t>
            </a:r>
          </a:p>
          <a:p>
            <a:pPr algn="ctr">
              <a:lnSpc>
                <a:spcPts val="1200"/>
              </a:lnSpc>
            </a:pPr>
            <a:r>
              <a:rPr lang="en-US" sz="1200" i="1" dirty="0">
                <a:latin typeface="Arial" panose="020B0604020202020204" pitchFamily="34" charset="0"/>
              </a:rPr>
              <a:t>distinction</a:t>
            </a:r>
          </a:p>
          <a:p>
            <a:pPr algn="ctr">
              <a:lnSpc>
                <a:spcPts val="1200"/>
              </a:lnSpc>
            </a:pPr>
            <a:r>
              <a:rPr lang="en-US" sz="1200" i="1" dirty="0">
                <a:latin typeface="Arial" panose="020B0604020202020204" pitchFamily="34" charset="0"/>
              </a:rPr>
              <a:t>(not </a:t>
            </a:r>
            <a:r>
              <a:rPr lang="en-US" sz="1200" dirty="0" err="1">
                <a:latin typeface="Arial" panose="020B0604020202020204" pitchFamily="34" charset="0"/>
              </a:rPr>
              <a:t>uni</a:t>
            </a:r>
            <a:r>
              <a:rPr lang="en-US" sz="1200" dirty="0">
                <a:latin typeface="Arial" panose="020B0604020202020204" pitchFamily="34" charset="0"/>
              </a:rPr>
              <a:t>-</a:t>
            </a:r>
            <a:r>
              <a:rPr lang="en-US" sz="1200" i="1" dirty="0">
                <a:latin typeface="Arial" panose="020B0604020202020204" pitchFamily="34" charset="0"/>
              </a:rPr>
              <a:t> vs </a:t>
            </a:r>
            <a:r>
              <a:rPr lang="en-US" sz="1200" dirty="0">
                <a:latin typeface="Arial" panose="020B0604020202020204" pitchFamily="34" charset="0"/>
              </a:rPr>
              <a:t>bilateral</a:t>
            </a:r>
            <a:r>
              <a:rPr lang="en-US" sz="1200" i="1" dirty="0">
                <a:latin typeface="Arial" panose="020B0604020202020204" pitchFamily="34" charset="0"/>
              </a:rPr>
              <a:t>)</a:t>
            </a:r>
          </a:p>
        </p:txBody>
      </p:sp>
    </p:spTree>
    <p:extLst>
      <p:ext uri="{BB962C8B-B14F-4D97-AF65-F5344CB8AC3E}">
        <p14:creationId xmlns:p14="http://schemas.microsoft.com/office/powerpoint/2010/main" val="1658047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flipV="1">
            <a:off x="3124200" y="3048004"/>
            <a:ext cx="0" cy="167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4200" y="47214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11375" y="4569025"/>
            <a:ext cx="413896" cy="307777"/>
          </a:xfrm>
          <a:prstGeom prst="rect">
            <a:avLst/>
          </a:prstGeom>
          <a:noFill/>
        </p:spPr>
        <p:txBody>
          <a:bodyPr wrap="none" rtlCol="0">
            <a:spAutoFit/>
          </a:bodyPr>
          <a:lstStyle/>
          <a:p>
            <a:r>
              <a:rPr lang="en-US" sz="1400" dirty="0">
                <a:solidFill>
                  <a:schemeClr val="bg1">
                    <a:lumMod val="75000"/>
                  </a:schemeClr>
                </a:solidFill>
              </a:rPr>
              <a:t>TB</a:t>
            </a:r>
          </a:p>
        </p:txBody>
      </p:sp>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9" name="TextBox 58"/>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What is the other umbrella term for the HLA-B27 diseases?</a:t>
            </a:r>
          </a:p>
          <a:p>
            <a:r>
              <a:rPr lang="en-US" sz="1400" dirty="0">
                <a:solidFill>
                  <a:srgbClr val="0000FF"/>
                </a:solidFill>
              </a:rPr>
              <a:t>The </a:t>
            </a:r>
            <a:r>
              <a:rPr lang="en-US" sz="1400" b="1" dirty="0">
                <a:solidFill>
                  <a:srgbClr val="0000FF"/>
                </a:solidFill>
              </a:rPr>
              <a:t>SNSAs</a:t>
            </a:r>
          </a:p>
          <a:p>
            <a:endParaRPr lang="en-US" sz="1400" dirty="0">
              <a:solidFill>
                <a:srgbClr val="0000FF"/>
              </a:solidFill>
            </a:endParaRPr>
          </a:p>
          <a:p>
            <a:r>
              <a:rPr lang="en-US" sz="1400" i="1" dirty="0">
                <a:solidFill>
                  <a:srgbClr val="0000FF"/>
                </a:solidFill>
              </a:rPr>
              <a:t>What are the four HLA-B27 conditions?</a:t>
            </a:r>
          </a:p>
          <a:p>
            <a:r>
              <a:rPr lang="en-US" sz="1400"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p>
          <a:p>
            <a:r>
              <a:rPr lang="en-US" sz="1400" dirty="0">
                <a:solidFill>
                  <a:srgbClr val="0000FF"/>
                </a:solidFill>
              </a:rPr>
              <a:t>--Psoriatic arthritis (PA)</a:t>
            </a:r>
          </a:p>
          <a:p>
            <a:r>
              <a:rPr lang="en-US" sz="1400" dirty="0">
                <a:solidFill>
                  <a:srgbClr val="0000FF"/>
                </a:solidFill>
              </a:rPr>
              <a:t>--Inflammatory bowel disease (IBD)</a:t>
            </a:r>
          </a:p>
        </p:txBody>
      </p:sp>
      <p:sp>
        <p:nvSpPr>
          <p:cNvPr id="60" name="Right Brace 59"/>
          <p:cNvSpPr/>
          <p:nvPr/>
        </p:nvSpPr>
        <p:spPr>
          <a:xfrm>
            <a:off x="2895601" y="3188733"/>
            <a:ext cx="352065" cy="92606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04C09EE9-0DE1-46D3-AE46-2772888825A1}"/>
              </a:ext>
            </a:extLst>
          </p:cNvPr>
          <p:cNvSpPr txBox="1"/>
          <p:nvPr/>
        </p:nvSpPr>
        <p:spPr>
          <a:xfrm>
            <a:off x="3311375" y="3117962"/>
            <a:ext cx="4571116" cy="954107"/>
          </a:xfrm>
          <a:prstGeom prst="rect">
            <a:avLst/>
          </a:prstGeom>
          <a:solidFill>
            <a:srgbClr val="99FF99"/>
          </a:solidFill>
        </p:spPr>
        <p:txBody>
          <a:bodyPr wrap="square" rtlCol="0">
            <a:spAutoFit/>
          </a:bodyPr>
          <a:lstStyle/>
          <a:p>
            <a:r>
              <a:rPr lang="en-US" sz="1400" i="1" dirty="0">
                <a:solidFill>
                  <a:schemeClr val="bg1">
                    <a:lumMod val="65000"/>
                  </a:schemeClr>
                </a:solidFill>
              </a:rPr>
              <a:t>Note that, while we will consider each entity separately, it is important to recognize that in clinical practice, considerable overlap exists among them, and thus </a:t>
            </a:r>
            <a:r>
              <a:rPr lang="en-US" sz="1400" b="1" i="1" dirty="0">
                <a:solidFill>
                  <a:srgbClr val="0000FF"/>
                </a:solidFill>
              </a:rPr>
              <a:t>differentiating among them is not always possible</a:t>
            </a:r>
            <a:r>
              <a:rPr lang="en-US" sz="1400" i="1" dirty="0">
                <a:solidFill>
                  <a:schemeClr val="bg1">
                    <a:lumMod val="65000"/>
                  </a:schemeClr>
                </a:solidFill>
              </a:rPr>
              <a:t>.</a:t>
            </a:r>
          </a:p>
        </p:txBody>
      </p:sp>
      <p:sp>
        <p:nvSpPr>
          <p:cNvPr id="42" name="Oval 41"/>
          <p:cNvSpPr/>
          <p:nvPr/>
        </p:nvSpPr>
        <p:spPr>
          <a:xfrm>
            <a:off x="3226293" y="3649996"/>
            <a:ext cx="4656191" cy="546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1C446A0-9D61-4693-B8CA-14EFB6F1757A}"/>
              </a:ext>
            </a:extLst>
          </p:cNvPr>
          <p:cNvSpPr txBox="1"/>
          <p:nvPr/>
        </p:nvSpPr>
        <p:spPr>
          <a:xfrm>
            <a:off x="2222942" y="4810542"/>
            <a:ext cx="5166799" cy="954107"/>
          </a:xfrm>
          <a:prstGeom prst="rect">
            <a:avLst/>
          </a:prstGeom>
          <a:solidFill>
            <a:srgbClr val="C0C0C0"/>
          </a:solidFill>
        </p:spPr>
        <p:txBody>
          <a:bodyPr wrap="none" rtlCol="0">
            <a:spAutoFit/>
          </a:bodyPr>
          <a:lstStyle/>
          <a:p>
            <a:r>
              <a:rPr lang="en-US" sz="1400" dirty="0">
                <a:solidFill>
                  <a:srgbClr val="0000FF"/>
                </a:solidFill>
              </a:rPr>
              <a:t>For example:</a:t>
            </a:r>
            <a:endParaRPr lang="en-US" sz="1400" b="1" dirty="0">
              <a:solidFill>
                <a:srgbClr val="0000FF"/>
              </a:solidFill>
            </a:endParaRPr>
          </a:p>
          <a:p>
            <a:r>
              <a:rPr lang="en-US" sz="1400" i="1" dirty="0">
                <a:solidFill>
                  <a:srgbClr val="0000FF"/>
                </a:solidFill>
              </a:rPr>
              <a:t>--Which can present with back pain? </a:t>
            </a:r>
            <a:r>
              <a:rPr lang="en-US" sz="1400" b="1" dirty="0">
                <a:solidFill>
                  <a:srgbClr val="0000FF"/>
                </a:solidFill>
              </a:rPr>
              <a:t>All of them</a:t>
            </a:r>
          </a:p>
          <a:p>
            <a:r>
              <a:rPr lang="en-US" sz="1400" i="1" dirty="0">
                <a:solidFill>
                  <a:srgbClr val="0000FF"/>
                </a:solidFill>
              </a:rPr>
              <a:t>--Which can present with peripheral </a:t>
            </a:r>
            <a:r>
              <a:rPr lang="en-US" sz="1400" i="1" dirty="0" err="1">
                <a:solidFill>
                  <a:srgbClr val="0000FF"/>
                </a:solidFill>
              </a:rPr>
              <a:t>arthropathies</a:t>
            </a:r>
            <a:r>
              <a:rPr lang="en-US" sz="1400" i="1" dirty="0">
                <a:solidFill>
                  <a:srgbClr val="0000FF"/>
                </a:solidFill>
              </a:rPr>
              <a:t>? </a:t>
            </a:r>
            <a:r>
              <a:rPr lang="en-US" sz="1400" b="1" dirty="0">
                <a:solidFill>
                  <a:srgbClr val="0000FF"/>
                </a:solidFill>
              </a:rPr>
              <a:t>All of them</a:t>
            </a:r>
          </a:p>
          <a:p>
            <a:r>
              <a:rPr lang="en-US" sz="1400" i="1" dirty="0">
                <a:solidFill>
                  <a:srgbClr val="0000FF"/>
                </a:solidFill>
              </a:rPr>
              <a:t>--Which can present with skin changes? </a:t>
            </a:r>
            <a:r>
              <a:rPr lang="en-US" sz="1400" b="1" dirty="0">
                <a:solidFill>
                  <a:srgbClr val="0000FF"/>
                </a:solidFill>
              </a:rPr>
              <a:t>All of them</a:t>
            </a:r>
          </a:p>
        </p:txBody>
      </p:sp>
      <p:cxnSp>
        <p:nvCxnSpPr>
          <p:cNvPr id="43" name="Straight Arrow Connector 42"/>
          <p:cNvCxnSpPr>
            <a:cxnSpLocks/>
            <a:stCxn id="42" idx="4"/>
          </p:cNvCxnSpPr>
          <p:nvPr/>
        </p:nvCxnSpPr>
        <p:spPr>
          <a:xfrm flipH="1">
            <a:off x="4485401" y="4196553"/>
            <a:ext cx="1068988" cy="74661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24EC781-5178-4D70-A821-C6761F194DDF}"/>
              </a:ext>
            </a:extLst>
          </p:cNvPr>
          <p:cNvSpPr txBox="1"/>
          <p:nvPr/>
        </p:nvSpPr>
        <p:spPr>
          <a:xfrm>
            <a:off x="1581524" y="4394824"/>
            <a:ext cx="7374583" cy="369332"/>
          </a:xfrm>
          <a:prstGeom prst="rect">
            <a:avLst/>
          </a:prstGeom>
          <a:solidFill>
            <a:schemeClr val="bg1"/>
          </a:solidFill>
          <a:ln>
            <a:solidFill>
              <a:schemeClr val="tx1"/>
            </a:solidFill>
          </a:ln>
        </p:spPr>
        <p:txBody>
          <a:bodyPr wrap="none" rtlCol="0">
            <a:spAutoFit/>
          </a:bodyPr>
          <a:lstStyle/>
          <a:p>
            <a:r>
              <a:rPr lang="en-US" i="1" dirty="0"/>
              <a:t>Bearing this caveat in mind, we will now address  AS and </a:t>
            </a:r>
            <a:r>
              <a:rPr lang="en-US" i="1" dirty="0" err="1"/>
              <a:t>ReA</a:t>
            </a:r>
            <a:r>
              <a:rPr lang="en-US" i="1" dirty="0"/>
              <a:t> in detail</a:t>
            </a:r>
          </a:p>
        </p:txBody>
      </p:sp>
    </p:spTree>
    <p:extLst>
      <p:ext uri="{BB962C8B-B14F-4D97-AF65-F5344CB8AC3E}">
        <p14:creationId xmlns:p14="http://schemas.microsoft.com/office/powerpoint/2010/main" val="2670478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3" name="Straight Connector 52"/>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FFC000"/>
                </a:solidFill>
              </a:rPr>
              <a:t>A white male age 16-40</a:t>
            </a: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5" name="TextBox 54"/>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42" name="Straight Connector 41"/>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763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endParaRPr lang="en-US" sz="1400" dirty="0">
              <a:solidFill>
                <a:srgbClr val="FFC000"/>
              </a:solidFill>
            </a:endParaRP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81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a:t>
            </a:r>
            <a:r>
              <a:rPr lang="en-US" sz="1400" b="1" dirty="0">
                <a:solidFill>
                  <a:srgbClr val="0000FF"/>
                </a:solidFill>
              </a:rPr>
              <a:t>white</a:t>
            </a:r>
            <a:r>
              <a:rPr lang="en-US" sz="1400" dirty="0">
                <a:solidFill>
                  <a:srgbClr val="0000FF"/>
                </a:solidFill>
              </a:rPr>
              <a:t> </a:t>
            </a:r>
            <a:r>
              <a:rPr lang="en-US" sz="1400" dirty="0">
                <a:solidFill>
                  <a:schemeClr val="bg1">
                    <a:lumMod val="50000"/>
                  </a:schemeClr>
                </a:solidFill>
              </a:rPr>
              <a:t>male age 16-40</a:t>
            </a: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 name="TextBox 4"/>
          <p:cNvSpPr txBox="1"/>
          <p:nvPr/>
        </p:nvSpPr>
        <p:spPr>
          <a:xfrm>
            <a:off x="76201" y="5057003"/>
            <a:ext cx="5888984"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Does this mean African-Americans, Asian-Americans, </a:t>
            </a:r>
            <a:r>
              <a:rPr lang="en-US" sz="1400" i="1" dirty="0" err="1">
                <a:solidFill>
                  <a:srgbClr val="0000FF"/>
                </a:solidFill>
              </a:rPr>
              <a:t>etc</a:t>
            </a:r>
            <a:r>
              <a:rPr lang="en-US" sz="1400" i="1" dirty="0">
                <a:solidFill>
                  <a:srgbClr val="0000FF"/>
                </a:solidFill>
              </a:rPr>
              <a:t>, don’t get AS?</a:t>
            </a:r>
          </a:p>
          <a:p>
            <a:r>
              <a:rPr lang="en-US" sz="1400" dirty="0">
                <a:solidFill>
                  <a:schemeClr val="bg2">
                    <a:lumMod val="40000"/>
                    <a:lumOff val="60000"/>
                  </a:schemeClr>
                </a:solidFill>
              </a:rPr>
              <a:t>No, they do--just at significantly lower rates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58842" y="4495802"/>
            <a:ext cx="706820" cy="44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380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a:t>
            </a:r>
            <a:r>
              <a:rPr lang="en-US" sz="1400" b="1" dirty="0">
                <a:solidFill>
                  <a:srgbClr val="0000FF"/>
                </a:solidFill>
              </a:rPr>
              <a:t>white</a:t>
            </a:r>
            <a:r>
              <a:rPr lang="en-US" sz="1400" dirty="0">
                <a:solidFill>
                  <a:srgbClr val="0000FF"/>
                </a:solidFill>
              </a:rPr>
              <a:t> </a:t>
            </a:r>
            <a:r>
              <a:rPr lang="en-US" sz="1400" dirty="0">
                <a:solidFill>
                  <a:schemeClr val="bg1">
                    <a:lumMod val="50000"/>
                  </a:schemeClr>
                </a:solidFill>
              </a:rPr>
              <a:t>male age 16-40</a:t>
            </a: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 name="TextBox 4"/>
          <p:cNvSpPr txBox="1"/>
          <p:nvPr/>
        </p:nvSpPr>
        <p:spPr>
          <a:xfrm>
            <a:off x="76201" y="5057003"/>
            <a:ext cx="5888984"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Does this mean African-Americans, Asian-Americans, </a:t>
            </a:r>
            <a:r>
              <a:rPr lang="en-US" sz="1400" i="1" dirty="0" err="1">
                <a:solidFill>
                  <a:srgbClr val="0000FF"/>
                </a:solidFill>
              </a:rPr>
              <a:t>etc</a:t>
            </a:r>
            <a:r>
              <a:rPr lang="en-US" sz="1400" i="1" dirty="0">
                <a:solidFill>
                  <a:srgbClr val="0000FF"/>
                </a:solidFill>
              </a:rPr>
              <a:t>, don’t get AS?</a:t>
            </a:r>
          </a:p>
          <a:p>
            <a:r>
              <a:rPr lang="en-US" sz="1400" dirty="0">
                <a:solidFill>
                  <a:srgbClr val="0000FF"/>
                </a:solidFill>
              </a:rPr>
              <a:t>No, they do--just at significantly lower rates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58842" y="4495802"/>
            <a:ext cx="706820" cy="44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68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a:t>
            </a:r>
            <a:r>
              <a:rPr lang="en-US" sz="1400" b="1" dirty="0">
                <a:solidFill>
                  <a:srgbClr val="0000FF"/>
                </a:solidFill>
              </a:rPr>
              <a:t>male</a:t>
            </a:r>
            <a:r>
              <a:rPr lang="en-US" sz="1400" dirty="0">
                <a:solidFill>
                  <a:srgbClr val="0000FF"/>
                </a:solidFill>
              </a:rPr>
              <a:t> </a:t>
            </a:r>
            <a:r>
              <a:rPr lang="en-US" sz="1400" dirty="0">
                <a:solidFill>
                  <a:schemeClr val="bg1">
                    <a:lumMod val="50000"/>
                  </a:schemeClr>
                </a:solidFill>
              </a:rPr>
              <a:t>age 16-40</a:t>
            </a: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 name="TextBox 4"/>
          <p:cNvSpPr txBox="1"/>
          <p:nvPr/>
        </p:nvSpPr>
        <p:spPr>
          <a:xfrm>
            <a:off x="228600" y="5057003"/>
            <a:ext cx="5405074" cy="954107"/>
          </a:xfrm>
          <a:prstGeom prst="rect">
            <a:avLst/>
          </a:prstGeom>
          <a:solidFill>
            <a:schemeClr val="accent5">
              <a:lumMod val="60000"/>
              <a:lumOff val="40000"/>
            </a:schemeClr>
          </a:solidFill>
        </p:spPr>
        <p:txBody>
          <a:bodyPr wrap="square" rtlCol="0">
            <a:spAutoFit/>
          </a:bodyPr>
          <a:lstStyle/>
          <a:p>
            <a:r>
              <a:rPr lang="en-US" sz="1400" i="1" dirty="0">
                <a:solidFill>
                  <a:srgbClr val="0000FF"/>
                </a:solidFill>
              </a:rPr>
              <a:t>What is the </a:t>
            </a:r>
            <a:r>
              <a:rPr lang="en-US" sz="1400" i="1" dirty="0" err="1">
                <a:solidFill>
                  <a:srgbClr val="0000FF"/>
                </a:solidFill>
              </a:rPr>
              <a:t>male:female</a:t>
            </a:r>
            <a:r>
              <a:rPr lang="en-US" sz="1400" i="1" dirty="0">
                <a:solidFill>
                  <a:srgbClr val="0000FF"/>
                </a:solidFill>
              </a:rPr>
              <a:t> ratio for AS?</a:t>
            </a:r>
            <a:endParaRPr lang="en-US" sz="1400" i="1" dirty="0">
              <a:solidFill>
                <a:schemeClr val="accent5">
                  <a:lumMod val="60000"/>
                  <a:lumOff val="40000"/>
                </a:schemeClr>
              </a:solidFill>
            </a:endParaRPr>
          </a:p>
          <a:p>
            <a:r>
              <a:rPr lang="en-US" sz="1400" dirty="0">
                <a:solidFill>
                  <a:schemeClr val="accent5">
                    <a:lumMod val="60000"/>
                    <a:lumOff val="40000"/>
                  </a:schemeClr>
                </a:solidFill>
              </a:rPr>
              <a:t>This is a tricky question. The prevalence is probably fairly similar between men and women, but </a:t>
            </a:r>
            <a:r>
              <a:rPr lang="en-US" sz="1400" b="1" dirty="0">
                <a:solidFill>
                  <a:schemeClr val="accent5">
                    <a:lumMod val="60000"/>
                    <a:lumOff val="40000"/>
                  </a:schemeClr>
                </a:solidFill>
              </a:rPr>
              <a:t>AS tends to be much more severe in men</a:t>
            </a:r>
            <a:r>
              <a:rPr lang="en-US" sz="1400" dirty="0">
                <a:solidFill>
                  <a:schemeClr val="accent5">
                    <a:lumMod val="60000"/>
                    <a:lumOff val="40000"/>
                  </a:schemeClr>
                </a:solidFill>
              </a:rPr>
              <a:t>, and thus males are more likely to present in clinic.</a:t>
            </a:r>
            <a:endParaRPr lang="en-US" sz="1400" b="1" dirty="0">
              <a:solidFill>
                <a:schemeClr val="accent5">
                  <a:lumMod val="60000"/>
                  <a:lumOff val="40000"/>
                </a:schemeClr>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998FC68E-B934-4E27-83B2-5C708409C0AC}"/>
              </a:ext>
            </a:extLst>
          </p:cNvPr>
          <p:cNvSpPr/>
          <p:nvPr/>
        </p:nvSpPr>
        <p:spPr>
          <a:xfrm>
            <a:off x="1126434" y="4495802"/>
            <a:ext cx="663292" cy="44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8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a:t>
            </a:r>
            <a:r>
              <a:rPr lang="en-US" sz="1400" b="1" dirty="0">
                <a:solidFill>
                  <a:srgbClr val="0000FF"/>
                </a:solidFill>
              </a:rPr>
              <a:t>male</a:t>
            </a:r>
            <a:r>
              <a:rPr lang="en-US" sz="1400" dirty="0">
                <a:solidFill>
                  <a:srgbClr val="0000FF"/>
                </a:solidFill>
              </a:rPr>
              <a:t> </a:t>
            </a:r>
            <a:r>
              <a:rPr lang="en-US" sz="1400" dirty="0">
                <a:solidFill>
                  <a:schemeClr val="bg1">
                    <a:lumMod val="50000"/>
                  </a:schemeClr>
                </a:solidFill>
              </a:rPr>
              <a:t>age 16-40</a:t>
            </a:r>
          </a:p>
          <a:p>
            <a:endParaRPr lang="en-US" sz="1400" dirty="0">
              <a:solidFill>
                <a:srgbClr val="FFC000"/>
              </a:solidFill>
            </a:endParaRPr>
          </a:p>
          <a:p>
            <a:r>
              <a:rPr lang="en-US" sz="1400" i="1" dirty="0">
                <a:solidFill>
                  <a:srgbClr val="FFC000"/>
                </a:solidFill>
              </a:rPr>
              <a:t>What the classic </a:t>
            </a:r>
            <a:r>
              <a:rPr lang="en-US" sz="1400" i="1" dirty="0" err="1">
                <a:solidFill>
                  <a:srgbClr val="FFC000"/>
                </a:solidFill>
              </a:rPr>
              <a:t>nonocular</a:t>
            </a:r>
            <a:r>
              <a:rPr lang="en-US" sz="1400" i="1" dirty="0">
                <a:solidFill>
                  <a:srgbClr val="FFC000"/>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a:p>
            <a:endParaRPr lang="en-US" sz="1400" dirty="0">
              <a:solidFill>
                <a:srgbClr val="FFC000"/>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 name="TextBox 4"/>
          <p:cNvSpPr txBox="1"/>
          <p:nvPr/>
        </p:nvSpPr>
        <p:spPr>
          <a:xfrm>
            <a:off x="228600" y="5057003"/>
            <a:ext cx="5405074" cy="954107"/>
          </a:xfrm>
          <a:prstGeom prst="rect">
            <a:avLst/>
          </a:prstGeom>
          <a:solidFill>
            <a:schemeClr val="accent5">
              <a:lumMod val="60000"/>
              <a:lumOff val="40000"/>
            </a:schemeClr>
          </a:solidFill>
        </p:spPr>
        <p:txBody>
          <a:bodyPr wrap="square" rtlCol="0">
            <a:spAutoFit/>
          </a:bodyPr>
          <a:lstStyle/>
          <a:p>
            <a:r>
              <a:rPr lang="en-US" sz="1400" i="1" dirty="0">
                <a:solidFill>
                  <a:srgbClr val="0000FF"/>
                </a:solidFill>
              </a:rPr>
              <a:t>What is the </a:t>
            </a:r>
            <a:r>
              <a:rPr lang="en-US" sz="1400" i="1" dirty="0" err="1">
                <a:solidFill>
                  <a:srgbClr val="0000FF"/>
                </a:solidFill>
              </a:rPr>
              <a:t>male:female</a:t>
            </a:r>
            <a:r>
              <a:rPr lang="en-US" sz="1400" i="1" dirty="0">
                <a:solidFill>
                  <a:srgbClr val="0000FF"/>
                </a:solidFill>
              </a:rPr>
              <a:t> ratio for AS?</a:t>
            </a:r>
          </a:p>
          <a:p>
            <a:r>
              <a:rPr lang="en-US" sz="1400" dirty="0">
                <a:solidFill>
                  <a:srgbClr val="0000FF"/>
                </a:solidFill>
              </a:rPr>
              <a:t>This is a tricky question. The prevalence is probably fairly similar between men and women, but </a:t>
            </a:r>
            <a:r>
              <a:rPr lang="en-US" sz="1400" b="1" dirty="0"/>
              <a:t>AS tends to be much more severe in men</a:t>
            </a:r>
            <a:r>
              <a:rPr lang="en-US" sz="1400" dirty="0">
                <a:solidFill>
                  <a:srgbClr val="0000FF"/>
                </a:solidFill>
              </a:rPr>
              <a:t>, and thus males are more likely to present in clinic.</a:t>
            </a:r>
            <a:endParaRPr lang="en-US" sz="1400" b="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998FC68E-B934-4E27-83B2-5C708409C0AC}"/>
              </a:ext>
            </a:extLst>
          </p:cNvPr>
          <p:cNvSpPr/>
          <p:nvPr/>
        </p:nvSpPr>
        <p:spPr>
          <a:xfrm>
            <a:off x="1126434" y="4495802"/>
            <a:ext cx="663292" cy="44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458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FFC000"/>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048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83842" y="5268531"/>
            <a:ext cx="874687" cy="217869"/>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bodypart</a:t>
            </a:r>
            <a:endParaRPr lang="en-US" sz="800" dirty="0">
              <a:solidFill>
                <a:schemeClr val="tx1"/>
              </a:solidFill>
            </a:endParaRPr>
          </a:p>
        </p:txBody>
      </p:sp>
    </p:spTree>
    <p:extLst>
      <p:ext uri="{BB962C8B-B14F-4D97-AF65-F5344CB8AC3E}">
        <p14:creationId xmlns:p14="http://schemas.microsoft.com/office/powerpoint/2010/main" val="1538398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FFC000"/>
                </a:solidFill>
              </a:rPr>
              <a:t>that is 1) worse in the morning, and  2) improves with exertion/movement</a:t>
            </a:r>
          </a:p>
          <a:p>
            <a:endParaRPr lang="en-US" sz="1400" dirty="0">
              <a:solidFill>
                <a:srgbClr val="FFC000"/>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56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99FF99"/>
                </a:solidFill>
                <a:latin typeface="Arial" panose="020B0604020202020204" pitchFamily="34" charset="0"/>
              </a:rPr>
              <a:t>The presence of </a:t>
            </a:r>
            <a:r>
              <a:rPr lang="en-US" sz="1400" b="1" dirty="0">
                <a:solidFill>
                  <a:srgbClr val="99FF99"/>
                </a:solidFill>
                <a:latin typeface="Arial" panose="020B0604020202020204" pitchFamily="34" charset="0"/>
              </a:rPr>
              <a:t>epithelioid</a:t>
            </a:r>
            <a:r>
              <a:rPr lang="en-US" sz="1400" dirty="0">
                <a:solidFill>
                  <a:srgbClr val="99FF99"/>
                </a:solidFill>
                <a:latin typeface="Arial" panose="020B0604020202020204" pitchFamily="34" charset="0"/>
              </a:rPr>
              <a:t> and </a:t>
            </a:r>
            <a:r>
              <a:rPr lang="en-US" sz="1400" b="1" dirty="0">
                <a:solidFill>
                  <a:srgbClr val="99FF99"/>
                </a:solidFill>
                <a:latin typeface="Arial" panose="020B0604020202020204" pitchFamily="34" charset="0"/>
              </a:rPr>
              <a:t>giant</a:t>
            </a:r>
            <a:r>
              <a:rPr lang="en-US" sz="1400" dirty="0">
                <a:solidFill>
                  <a:srgbClr val="99FF99"/>
                </a:solidFill>
                <a:latin typeface="Arial" panose="020B0604020202020204" pitchFamily="34" charset="0"/>
              </a:rPr>
              <a:t> cells </a:t>
            </a: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In clinical </a:t>
            </a:r>
            <a:r>
              <a:rPr lang="en-US" sz="1400" i="1" dirty="0" err="1">
                <a:solidFill>
                  <a:srgbClr val="99FF99"/>
                </a:solidFill>
                <a:latin typeface="Arial" panose="020B0604020202020204" pitchFamily="34" charset="0"/>
              </a:rPr>
              <a:t>ophtho</a:t>
            </a:r>
            <a:r>
              <a:rPr lang="en-US" sz="1400" i="1" dirty="0">
                <a:solidFill>
                  <a:srgbClr val="99FF99"/>
                </a:solidFill>
                <a:latin typeface="Arial" panose="020B0604020202020204" pitchFamily="34" charset="0"/>
              </a:rPr>
              <a:t>-speak, to what does the term </a:t>
            </a:r>
            <a:r>
              <a:rPr lang="en-US" sz="1400" dirty="0">
                <a:solidFill>
                  <a:srgbClr val="99FF99"/>
                </a:solidFill>
                <a:latin typeface="Arial" panose="020B0604020202020204" pitchFamily="34" charset="0"/>
              </a:rPr>
              <a:t>granulomatous</a:t>
            </a:r>
            <a:r>
              <a:rPr lang="en-US" sz="1400" i="1" dirty="0">
                <a:solidFill>
                  <a:srgbClr val="99FF99"/>
                </a:solidFill>
                <a:latin typeface="Arial" panose="020B0604020202020204" pitchFamily="34" charset="0"/>
              </a:rPr>
              <a:t> refer?</a:t>
            </a:r>
          </a:p>
          <a:p>
            <a:r>
              <a:rPr lang="en-US" sz="1400" dirty="0">
                <a:solidFill>
                  <a:srgbClr val="99FF99"/>
                </a:solidFill>
                <a:latin typeface="Arial" panose="020B0604020202020204" pitchFamily="34" charset="0"/>
              </a:rPr>
              <a:t>To a particular slit-lamp appearance of KP in uveitis</a:t>
            </a: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What do granulomatous KP look like?</a:t>
            </a:r>
          </a:p>
          <a:p>
            <a:r>
              <a:rPr lang="en-US" sz="1400" dirty="0">
                <a:solidFill>
                  <a:srgbClr val="99FF99"/>
                </a:solidFill>
                <a:latin typeface="Arial" panose="020B0604020202020204" pitchFamily="34" charset="0"/>
              </a:rPr>
              <a:t>They are large, grayish, and look ‘greasy’ </a:t>
            </a: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3110898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84533" y="5257800"/>
            <a:ext cx="720869" cy="228600"/>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time of day</a:t>
            </a:r>
          </a:p>
        </p:txBody>
      </p:sp>
      <p:sp>
        <p:nvSpPr>
          <p:cNvPr id="42" name="Rectangle 41"/>
          <p:cNvSpPr/>
          <p:nvPr/>
        </p:nvSpPr>
        <p:spPr>
          <a:xfrm>
            <a:off x="5715000" y="5181600"/>
            <a:ext cx="762000" cy="457200"/>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improves v worsens</a:t>
            </a:r>
          </a:p>
        </p:txBody>
      </p:sp>
    </p:spTree>
    <p:extLst>
      <p:ext uri="{BB962C8B-B14F-4D97-AF65-F5344CB8AC3E}">
        <p14:creationId xmlns:p14="http://schemas.microsoft.com/office/powerpoint/2010/main" val="368214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FFC000"/>
                </a:solidFill>
              </a:rPr>
              <a:t>What is the classic uveitis presentation in an AS </a:t>
            </a:r>
            <a:r>
              <a:rPr lang="en-US" sz="1400" i="1" dirty="0" err="1">
                <a:solidFill>
                  <a:srgbClr val="FFC000"/>
                </a:solidFill>
              </a:rPr>
              <a:t>pt</a:t>
            </a:r>
            <a:r>
              <a:rPr lang="en-US" sz="1400" i="1" dirty="0">
                <a:solidFill>
                  <a:srgbClr val="FFC000"/>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37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0000FF"/>
                </a:solidFill>
              </a:rPr>
              <a:t>What is the classic uveitis presentation in an AS </a:t>
            </a:r>
            <a:r>
              <a:rPr lang="en-US" sz="1400" i="1" dirty="0" err="1">
                <a:solidFill>
                  <a:srgbClr val="0000FF"/>
                </a:solidFill>
              </a:rPr>
              <a:t>pt</a:t>
            </a:r>
            <a:r>
              <a:rPr lang="en-US" sz="1400" i="1" dirty="0">
                <a:solidFill>
                  <a:srgbClr val="0000FF"/>
                </a:solidFill>
              </a:rPr>
              <a:t>?</a:t>
            </a:r>
          </a:p>
          <a:p>
            <a:r>
              <a:rPr lang="en-US" sz="1400" dirty="0">
                <a:solidFill>
                  <a:srgbClr val="FFC000"/>
                </a:solidFill>
              </a:rPr>
              <a:t>The sudden onset of a painful unilateral </a:t>
            </a:r>
            <a:r>
              <a:rPr lang="en-US" sz="1400" dirty="0" err="1">
                <a:solidFill>
                  <a:srgbClr val="FFC000"/>
                </a:solidFill>
              </a:rPr>
              <a:t>nongranulomatous</a:t>
            </a:r>
            <a:r>
              <a:rPr lang="en-US" sz="1400" dirty="0">
                <a:solidFill>
                  <a:srgbClr val="FFC000"/>
                </a:solidFill>
              </a:rPr>
              <a:t> </a:t>
            </a:r>
            <a:r>
              <a:rPr lang="en-US" sz="1400" dirty="0" err="1">
                <a:solidFill>
                  <a:srgbClr val="FFC000"/>
                </a:solidFill>
              </a:rPr>
              <a:t>iritis</a:t>
            </a:r>
            <a:r>
              <a:rPr lang="en-US" sz="1400" dirty="0">
                <a:solidFill>
                  <a:srgbClr val="FFC000"/>
                </a:solidFill>
              </a:rPr>
              <a:t> , often with a </a:t>
            </a:r>
            <a:r>
              <a:rPr lang="en-US" sz="1400" dirty="0" err="1">
                <a:solidFill>
                  <a:srgbClr val="FFC000"/>
                </a:solidFill>
              </a:rPr>
              <a:t>hypopyon</a:t>
            </a:r>
            <a:endParaRPr lang="en-US" sz="1400" dirty="0">
              <a:solidFill>
                <a:srgbClr val="FFC000"/>
              </a:solidFill>
            </a:endParaRPr>
          </a:p>
          <a:p>
            <a:endParaRPr lang="en-US" sz="1400" dirty="0">
              <a:solidFill>
                <a:srgbClr val="FFC000"/>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791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0000FF"/>
                </a:solidFill>
              </a:rPr>
              <a:t>What is the classic uveitis presentation in an AS </a:t>
            </a:r>
            <a:r>
              <a:rPr lang="en-US" sz="1400" i="1" dirty="0" err="1">
                <a:solidFill>
                  <a:srgbClr val="0000FF"/>
                </a:solidFill>
              </a:rPr>
              <a:t>pt</a:t>
            </a:r>
            <a:r>
              <a:rPr lang="en-US" sz="1400" i="1" dirty="0">
                <a:solidFill>
                  <a:srgbClr val="0000FF"/>
                </a:solidFill>
              </a:rPr>
              <a:t>?</a:t>
            </a:r>
          </a:p>
          <a:p>
            <a:r>
              <a:rPr lang="en-US" sz="1400" dirty="0">
                <a:solidFill>
                  <a:srgbClr val="0000FF"/>
                </a:solidFill>
              </a:rPr>
              <a:t>The sudden onset of a painful unilateral </a:t>
            </a:r>
            <a:r>
              <a:rPr lang="en-US" sz="1400" dirty="0" err="1">
                <a:solidFill>
                  <a:srgbClr val="0000FF"/>
                </a:solidFill>
              </a:rPr>
              <a:t>nongranulomatous</a:t>
            </a:r>
            <a:r>
              <a:rPr lang="en-US" sz="1400" dirty="0">
                <a:solidFill>
                  <a:srgbClr val="0000FF"/>
                </a:solidFill>
              </a:rPr>
              <a:t> </a:t>
            </a:r>
            <a:r>
              <a:rPr lang="en-US" sz="1400" dirty="0" err="1">
                <a:solidFill>
                  <a:srgbClr val="0000FF"/>
                </a:solidFill>
              </a:rPr>
              <a:t>iritis</a:t>
            </a:r>
            <a:r>
              <a:rPr lang="en-US" sz="1400" dirty="0">
                <a:solidFill>
                  <a:srgbClr val="0000FF"/>
                </a:solidFill>
              </a:rPr>
              <a:t> , often with a </a:t>
            </a:r>
            <a:r>
              <a:rPr lang="en-US" sz="1400" dirty="0" err="1">
                <a:solidFill>
                  <a:srgbClr val="0000FF"/>
                </a:solidFill>
              </a:rPr>
              <a:t>hypopyon</a:t>
            </a:r>
            <a:endParaRPr lang="en-US" sz="1400" dirty="0">
              <a:solidFill>
                <a:srgbClr val="0000FF"/>
              </a:solidFill>
            </a:endParaRPr>
          </a:p>
          <a:p>
            <a:endParaRPr lang="en-US" sz="1400" dirty="0">
              <a:solidFill>
                <a:srgbClr val="0000FF"/>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FF8990D-5D12-4F38-B527-D6ECDB316951}"/>
              </a:ext>
            </a:extLst>
          </p:cNvPr>
          <p:cNvSpPr/>
          <p:nvPr/>
        </p:nvSpPr>
        <p:spPr>
          <a:xfrm>
            <a:off x="2438400" y="5896717"/>
            <a:ext cx="513565" cy="244374"/>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painful vs painless</a:t>
            </a:r>
          </a:p>
        </p:txBody>
      </p:sp>
      <p:sp>
        <p:nvSpPr>
          <p:cNvPr id="43" name="Rectangle 42">
            <a:extLst>
              <a:ext uri="{FF2B5EF4-FFF2-40B4-BE49-F238E27FC236}">
                <a16:creationId xmlns:a16="http://schemas.microsoft.com/office/drawing/2014/main" id="{11AD0D19-B29B-4CD9-9BF4-C722F5AF7109}"/>
              </a:ext>
            </a:extLst>
          </p:cNvPr>
          <p:cNvSpPr/>
          <p:nvPr/>
        </p:nvSpPr>
        <p:spPr>
          <a:xfrm>
            <a:off x="6673636" y="5886448"/>
            <a:ext cx="874687" cy="217869"/>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exam finding</a:t>
            </a:r>
          </a:p>
        </p:txBody>
      </p:sp>
    </p:spTree>
    <p:extLst>
      <p:ext uri="{BB962C8B-B14F-4D97-AF65-F5344CB8AC3E}">
        <p14:creationId xmlns:p14="http://schemas.microsoft.com/office/powerpoint/2010/main" val="607100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0000FF"/>
                </a:solidFill>
              </a:rPr>
              <a:t>What is the classic uveitis presentation in an AS </a:t>
            </a:r>
            <a:r>
              <a:rPr lang="en-US" sz="1400" i="1" dirty="0" err="1">
                <a:solidFill>
                  <a:srgbClr val="0000FF"/>
                </a:solidFill>
              </a:rPr>
              <a:t>pt</a:t>
            </a:r>
            <a:r>
              <a:rPr lang="en-US" sz="1400" i="1" dirty="0">
                <a:solidFill>
                  <a:srgbClr val="0000FF"/>
                </a:solidFill>
              </a:rPr>
              <a:t>?</a:t>
            </a:r>
          </a:p>
          <a:p>
            <a:r>
              <a:rPr lang="en-US" sz="1400" dirty="0">
                <a:solidFill>
                  <a:srgbClr val="0000FF"/>
                </a:solidFill>
              </a:rPr>
              <a:t>The sudden onset of a painful unilateral </a:t>
            </a:r>
            <a:r>
              <a:rPr lang="en-US" sz="1400" dirty="0" err="1">
                <a:solidFill>
                  <a:srgbClr val="0000FF"/>
                </a:solidFill>
              </a:rPr>
              <a:t>nongranulomatous</a:t>
            </a:r>
            <a:r>
              <a:rPr lang="en-US" sz="1400" dirty="0">
                <a:solidFill>
                  <a:srgbClr val="0000FF"/>
                </a:solidFill>
              </a:rPr>
              <a:t> </a:t>
            </a:r>
            <a:r>
              <a:rPr lang="en-US" sz="1400" dirty="0" err="1">
                <a:solidFill>
                  <a:srgbClr val="0000FF"/>
                </a:solidFill>
              </a:rPr>
              <a:t>iritis</a:t>
            </a:r>
            <a:r>
              <a:rPr lang="en-US" sz="1400" dirty="0">
                <a:solidFill>
                  <a:srgbClr val="0000FF"/>
                </a:solidFill>
              </a:rPr>
              <a:t> , often with a </a:t>
            </a:r>
            <a:r>
              <a:rPr lang="en-US" sz="1400" dirty="0" err="1">
                <a:solidFill>
                  <a:srgbClr val="0000FF"/>
                </a:solidFill>
              </a:rPr>
              <a:t>hypopyon</a:t>
            </a:r>
            <a:endParaRPr lang="en-US" sz="1400" dirty="0">
              <a:solidFill>
                <a:srgbClr val="0000FF"/>
              </a:solidFill>
            </a:endParaRPr>
          </a:p>
          <a:p>
            <a:endParaRPr lang="en-US" sz="1400" dirty="0">
              <a:solidFill>
                <a:srgbClr val="0000FF"/>
              </a:solidFill>
            </a:endParaRPr>
          </a:p>
          <a:p>
            <a:r>
              <a:rPr lang="en-US" sz="1400" i="1" dirty="0">
                <a:solidFill>
                  <a:srgbClr val="FFC000"/>
                </a:solidFill>
              </a:rPr>
              <a:t>How long do the </a:t>
            </a:r>
            <a:r>
              <a:rPr lang="en-US" sz="1400" i="1" dirty="0" err="1">
                <a:solidFill>
                  <a:srgbClr val="FFC000"/>
                </a:solidFill>
              </a:rPr>
              <a:t>uveitic</a:t>
            </a:r>
            <a:r>
              <a:rPr lang="en-US" sz="1400" i="1" dirty="0">
                <a:solidFill>
                  <a:srgbClr val="FFC000"/>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142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3276600" y="45690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91887" y="44166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cxnSp>
        <p:nvCxnSpPr>
          <p:cNvPr id="42" name="Straight Connector 4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a:t>
            </a:r>
            <a:r>
              <a:rPr lang="en-US" sz="1400" b="1" dirty="0">
                <a:solidFill>
                  <a:srgbClr val="0000FF"/>
                </a:solidFill>
              </a:rPr>
              <a:t>with a </a:t>
            </a:r>
            <a:r>
              <a:rPr lang="en-US" sz="1400" b="1" dirty="0" err="1">
                <a:solidFill>
                  <a:srgbClr val="0000FF"/>
                </a:solidFill>
              </a:rPr>
              <a:t>hypopyon</a:t>
            </a:r>
            <a:endParaRPr lang="en-US" sz="1400" b="1" dirty="0">
              <a:solidFill>
                <a:srgbClr val="0000FF"/>
              </a:solidFill>
            </a:endParaRPr>
          </a:p>
          <a:p>
            <a:endParaRPr lang="en-US" sz="1400" b="1" dirty="0">
              <a:solidFill>
                <a:srgbClr val="0000FF"/>
              </a:solidFill>
            </a:endParaRPr>
          </a:p>
          <a:p>
            <a:endParaRPr lang="en-US" sz="1400" b="1" dirty="0">
              <a:solidFill>
                <a:srgbClr val="0000FF"/>
              </a:solidFill>
            </a:endParaRPr>
          </a:p>
          <a:p>
            <a:endParaRPr lang="en-US" sz="1400" b="1" dirty="0">
              <a:solidFill>
                <a:srgbClr val="0000FF"/>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4" name="Oval 3"/>
          <p:cNvSpPr/>
          <p:nvPr/>
        </p:nvSpPr>
        <p:spPr>
          <a:xfrm>
            <a:off x="6096000" y="5715000"/>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397823"/>
            <a:ext cx="8951040" cy="338554"/>
          </a:xfrm>
          <a:prstGeom prst="rect">
            <a:avLst/>
          </a:prstGeom>
          <a:solidFill>
            <a:srgbClr val="9B9B9B"/>
          </a:solidFill>
        </p:spPr>
        <p:txBody>
          <a:bodyPr wrap="none" rtlCol="0">
            <a:spAutoFit/>
          </a:bodyPr>
          <a:lstStyle/>
          <a:p>
            <a:r>
              <a:rPr lang="en-US" sz="1600" i="1" dirty="0">
                <a:solidFill>
                  <a:schemeClr val="bg1"/>
                </a:solidFill>
              </a:rPr>
              <a:t>Absent a </a:t>
            </a:r>
            <a:r>
              <a:rPr lang="en-US" sz="1600" i="1" dirty="0" err="1">
                <a:solidFill>
                  <a:schemeClr val="bg1"/>
                </a:solidFill>
              </a:rPr>
              <a:t>hx</a:t>
            </a:r>
            <a:r>
              <a:rPr lang="en-US" sz="1600" i="1" dirty="0">
                <a:solidFill>
                  <a:schemeClr val="bg1"/>
                </a:solidFill>
              </a:rPr>
              <a:t> of trauma and/or intraocular surgery, if you see a unilateral hypopyon, think AS first!</a:t>
            </a:r>
          </a:p>
        </p:txBody>
      </p:sp>
      <p:sp>
        <p:nvSpPr>
          <p:cNvPr id="60" name="TextBox 59"/>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53" name="TextBox 52"/>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6" name="Straight Connector 55"/>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474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0000FF"/>
                </a:solidFill>
              </a:rPr>
              <a:t>What is the classic uveitis presentation in an AS </a:t>
            </a:r>
            <a:r>
              <a:rPr lang="en-US" sz="1400" i="1" dirty="0" err="1">
                <a:solidFill>
                  <a:srgbClr val="0000FF"/>
                </a:solidFill>
              </a:rPr>
              <a:t>pt</a:t>
            </a:r>
            <a:r>
              <a:rPr lang="en-US" sz="1400" i="1" dirty="0">
                <a:solidFill>
                  <a:srgbClr val="0000FF"/>
                </a:solidFill>
              </a:rPr>
              <a:t>?</a:t>
            </a:r>
          </a:p>
          <a:p>
            <a:r>
              <a:rPr lang="en-US" sz="1400" dirty="0">
                <a:solidFill>
                  <a:srgbClr val="0000FF"/>
                </a:solidFill>
              </a:rPr>
              <a:t>The sudden onset of a painful unilateral </a:t>
            </a:r>
            <a:r>
              <a:rPr lang="en-US" sz="1400" dirty="0" err="1">
                <a:solidFill>
                  <a:srgbClr val="0000FF"/>
                </a:solidFill>
              </a:rPr>
              <a:t>nongranulomatous</a:t>
            </a:r>
            <a:r>
              <a:rPr lang="en-US" sz="1400" dirty="0">
                <a:solidFill>
                  <a:srgbClr val="0000FF"/>
                </a:solidFill>
              </a:rPr>
              <a:t> </a:t>
            </a:r>
            <a:r>
              <a:rPr lang="en-US" sz="1400" dirty="0" err="1">
                <a:solidFill>
                  <a:srgbClr val="0000FF"/>
                </a:solidFill>
              </a:rPr>
              <a:t>iritis</a:t>
            </a:r>
            <a:r>
              <a:rPr lang="en-US" sz="1400" dirty="0">
                <a:solidFill>
                  <a:srgbClr val="0000FF"/>
                </a:solidFill>
              </a:rPr>
              <a:t> , often with a </a:t>
            </a:r>
            <a:r>
              <a:rPr lang="en-US" sz="1400" dirty="0" err="1">
                <a:solidFill>
                  <a:srgbClr val="0000FF"/>
                </a:solidFill>
              </a:rPr>
              <a:t>hypopyon</a:t>
            </a:r>
            <a:endParaRPr lang="en-US" sz="1400" dirty="0">
              <a:solidFill>
                <a:srgbClr val="0000FF"/>
              </a:solidFill>
            </a:endParaRPr>
          </a:p>
          <a:p>
            <a:endParaRPr lang="en-US" sz="1400" dirty="0">
              <a:solidFill>
                <a:srgbClr val="0000FF"/>
              </a:solidFill>
            </a:endParaRPr>
          </a:p>
          <a:p>
            <a:r>
              <a:rPr lang="en-US" sz="1400" i="1" dirty="0">
                <a:solidFill>
                  <a:srgbClr val="0000FF"/>
                </a:solidFill>
              </a:rPr>
              <a:t>How long do the </a:t>
            </a:r>
            <a:r>
              <a:rPr lang="en-US" sz="1400" i="1" dirty="0" err="1">
                <a:solidFill>
                  <a:srgbClr val="0000FF"/>
                </a:solidFill>
              </a:rPr>
              <a:t>uveitic</a:t>
            </a:r>
            <a:r>
              <a:rPr lang="en-US" sz="1400" i="1" dirty="0">
                <a:solidFill>
                  <a:srgbClr val="0000FF"/>
                </a:solidFill>
              </a:rPr>
              <a:t> episodes last?</a:t>
            </a:r>
          </a:p>
          <a:p>
            <a:r>
              <a:rPr lang="en-US" sz="1400" dirty="0">
                <a:solidFill>
                  <a:srgbClr val="FFC000"/>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213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rgbClr val="0000FF"/>
                </a:solidFill>
              </a:rPr>
              <a:t>Who is the typical AS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is the classic </a:t>
            </a:r>
            <a:r>
              <a:rPr lang="en-US" sz="1400" i="1" dirty="0" err="1">
                <a:solidFill>
                  <a:srgbClr val="0000FF"/>
                </a:solidFill>
              </a:rPr>
              <a:t>nonocular</a:t>
            </a:r>
            <a:r>
              <a:rPr lang="en-US" sz="1400" i="1" dirty="0">
                <a:solidFill>
                  <a:srgbClr val="0000FF"/>
                </a:solidFill>
              </a:rPr>
              <a:t> complaint in AS?</a:t>
            </a:r>
          </a:p>
          <a:p>
            <a:r>
              <a:rPr lang="en-US" sz="1400" b="1" dirty="0">
                <a:solidFill>
                  <a:srgbClr val="0000FF"/>
                </a:solidFill>
              </a:rPr>
              <a:t>Low back pain/stiffness </a:t>
            </a:r>
            <a:r>
              <a:rPr lang="en-US" sz="1400" dirty="0">
                <a:solidFill>
                  <a:srgbClr val="0000FF"/>
                </a:solidFill>
              </a:rPr>
              <a:t>that is 1) worse in the morning, and  2) improves with exertion/movement</a:t>
            </a:r>
          </a:p>
          <a:p>
            <a:endParaRPr lang="en-US" sz="1400" dirty="0">
              <a:solidFill>
                <a:srgbClr val="0000FF"/>
              </a:solidFill>
            </a:endParaRPr>
          </a:p>
          <a:p>
            <a:r>
              <a:rPr lang="en-US" sz="1400" i="1" dirty="0">
                <a:solidFill>
                  <a:srgbClr val="0000FF"/>
                </a:solidFill>
              </a:rPr>
              <a:t>What is the classic uveitis presentation in an AS </a:t>
            </a:r>
            <a:r>
              <a:rPr lang="en-US" sz="1400" i="1" dirty="0" err="1">
                <a:solidFill>
                  <a:srgbClr val="0000FF"/>
                </a:solidFill>
              </a:rPr>
              <a:t>pt</a:t>
            </a:r>
            <a:r>
              <a:rPr lang="en-US" sz="1400" i="1" dirty="0">
                <a:solidFill>
                  <a:srgbClr val="0000FF"/>
                </a:solidFill>
              </a:rPr>
              <a:t>?</a:t>
            </a:r>
          </a:p>
          <a:p>
            <a:r>
              <a:rPr lang="en-US" sz="1400" dirty="0">
                <a:solidFill>
                  <a:srgbClr val="0000FF"/>
                </a:solidFill>
              </a:rPr>
              <a:t>The sudden onset of a painful unilateral </a:t>
            </a:r>
            <a:r>
              <a:rPr lang="en-US" sz="1400" dirty="0" err="1">
                <a:solidFill>
                  <a:srgbClr val="0000FF"/>
                </a:solidFill>
              </a:rPr>
              <a:t>nongranulomatous</a:t>
            </a:r>
            <a:r>
              <a:rPr lang="en-US" sz="1400" dirty="0">
                <a:solidFill>
                  <a:srgbClr val="0000FF"/>
                </a:solidFill>
              </a:rPr>
              <a:t> </a:t>
            </a:r>
            <a:r>
              <a:rPr lang="en-US" sz="1400" dirty="0" err="1">
                <a:solidFill>
                  <a:srgbClr val="0000FF"/>
                </a:solidFill>
              </a:rPr>
              <a:t>iritis</a:t>
            </a:r>
            <a:r>
              <a:rPr lang="en-US" sz="1400" dirty="0">
                <a:solidFill>
                  <a:srgbClr val="0000FF"/>
                </a:solidFill>
              </a:rPr>
              <a:t> , often with a </a:t>
            </a:r>
            <a:r>
              <a:rPr lang="en-US" sz="1400" dirty="0" err="1">
                <a:solidFill>
                  <a:srgbClr val="0000FF"/>
                </a:solidFill>
              </a:rPr>
              <a:t>hypopyon</a:t>
            </a:r>
            <a:endParaRPr lang="en-US" sz="1400" dirty="0">
              <a:solidFill>
                <a:srgbClr val="0000FF"/>
              </a:solidFill>
            </a:endParaRPr>
          </a:p>
          <a:p>
            <a:endParaRPr lang="en-US" sz="1400" dirty="0">
              <a:solidFill>
                <a:srgbClr val="0000FF"/>
              </a:solidFill>
            </a:endParaRPr>
          </a:p>
          <a:p>
            <a:r>
              <a:rPr lang="en-US" sz="1400" i="1" dirty="0">
                <a:solidFill>
                  <a:srgbClr val="0000FF"/>
                </a:solidFill>
              </a:rPr>
              <a:t>How long do the </a:t>
            </a:r>
            <a:r>
              <a:rPr lang="en-US" sz="1400" i="1" dirty="0" err="1">
                <a:solidFill>
                  <a:srgbClr val="0000FF"/>
                </a:solidFill>
              </a:rPr>
              <a:t>uveitic</a:t>
            </a:r>
            <a:r>
              <a:rPr lang="en-US" sz="1400" i="1" dirty="0">
                <a:solidFill>
                  <a:srgbClr val="0000FF"/>
                </a:solidFill>
              </a:rPr>
              <a:t> episodes last?</a:t>
            </a:r>
          </a:p>
          <a:p>
            <a:r>
              <a:rPr lang="en-US" sz="1400" dirty="0">
                <a:solidFill>
                  <a:srgbClr val="0000FF"/>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00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rgbClr val="0000FF"/>
              </a:solidFill>
            </a:endParaRPr>
          </a:p>
          <a:p>
            <a:r>
              <a:rPr lang="en-US" sz="1400" b="1" i="1" dirty="0">
                <a:solidFill>
                  <a:srgbClr val="0000FF"/>
                </a:solidFill>
              </a:rPr>
              <a:t>How long do the </a:t>
            </a:r>
            <a:r>
              <a:rPr lang="en-US" sz="1400" b="1" i="1" dirty="0" err="1">
                <a:solidFill>
                  <a:srgbClr val="0000FF"/>
                </a:solidFill>
              </a:rPr>
              <a:t>uveitic</a:t>
            </a:r>
            <a:r>
              <a:rPr lang="en-US" sz="1400" b="1" i="1" dirty="0">
                <a:solidFill>
                  <a:srgbClr val="0000FF"/>
                </a:solidFill>
              </a:rPr>
              <a:t> episodes last?</a:t>
            </a:r>
          </a:p>
          <a:p>
            <a:r>
              <a:rPr lang="en-US" sz="1400" b="1" dirty="0">
                <a:solidFill>
                  <a:srgbClr val="0000FF"/>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2" name="TextBox 1"/>
          <p:cNvSpPr txBox="1"/>
          <p:nvPr/>
        </p:nvSpPr>
        <p:spPr>
          <a:xfrm>
            <a:off x="4058172" y="5584454"/>
            <a:ext cx="2786084" cy="1169551"/>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Does uveitis in AS tend to recur?</a:t>
            </a:r>
          </a:p>
          <a:p>
            <a:r>
              <a:rPr lang="en-US" sz="1400" b="1" dirty="0">
                <a:solidFill>
                  <a:schemeClr val="accent5">
                    <a:lumMod val="60000"/>
                    <a:lumOff val="40000"/>
                  </a:schemeClr>
                </a:solidFill>
              </a:rPr>
              <a:t>Yes</a:t>
            </a: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Can it ‘recur’ in the fellow eye?</a:t>
            </a:r>
          </a:p>
          <a:p>
            <a:r>
              <a:rPr lang="en-US" sz="1400" b="1" dirty="0">
                <a:solidFill>
                  <a:schemeClr val="accent5">
                    <a:lumMod val="60000"/>
                    <a:lumOff val="40000"/>
                  </a:schemeClr>
                </a:solidFill>
              </a:rPr>
              <a:t>Yes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100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rgbClr val="0000FF"/>
              </a:solidFill>
            </a:endParaRPr>
          </a:p>
          <a:p>
            <a:r>
              <a:rPr lang="en-US" sz="1400" b="1" i="1" dirty="0">
                <a:solidFill>
                  <a:srgbClr val="0000FF"/>
                </a:solidFill>
              </a:rPr>
              <a:t>How long do the </a:t>
            </a:r>
            <a:r>
              <a:rPr lang="en-US" sz="1400" b="1" i="1" dirty="0" err="1">
                <a:solidFill>
                  <a:srgbClr val="0000FF"/>
                </a:solidFill>
              </a:rPr>
              <a:t>uveitic</a:t>
            </a:r>
            <a:r>
              <a:rPr lang="en-US" sz="1400" b="1" i="1" dirty="0">
                <a:solidFill>
                  <a:srgbClr val="0000FF"/>
                </a:solidFill>
              </a:rPr>
              <a:t> episodes last?</a:t>
            </a:r>
          </a:p>
          <a:p>
            <a:r>
              <a:rPr lang="en-US" sz="1400" b="1" dirty="0">
                <a:solidFill>
                  <a:srgbClr val="0000FF"/>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2" name="TextBox 1"/>
          <p:cNvSpPr txBox="1"/>
          <p:nvPr/>
        </p:nvSpPr>
        <p:spPr>
          <a:xfrm>
            <a:off x="4058172" y="5584454"/>
            <a:ext cx="2786084" cy="1169551"/>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Does uveitis in AS tend to recur?</a:t>
            </a:r>
          </a:p>
          <a:p>
            <a:r>
              <a:rPr lang="en-US" sz="1400" b="1" dirty="0">
                <a:solidFill>
                  <a:srgbClr val="0000FF"/>
                </a:solidFill>
              </a:rPr>
              <a:t>Yes</a:t>
            </a:r>
            <a:endParaRPr lang="en-US" sz="1400" b="1" dirty="0">
              <a:solidFill>
                <a:schemeClr val="accent5">
                  <a:lumMod val="60000"/>
                  <a:lumOff val="40000"/>
                </a:schemeClr>
              </a:solidFill>
            </a:endParaRPr>
          </a:p>
          <a:p>
            <a:endParaRPr lang="en-US" sz="1400" dirty="0">
              <a:solidFill>
                <a:schemeClr val="accent5">
                  <a:lumMod val="60000"/>
                  <a:lumOff val="40000"/>
                </a:schemeClr>
              </a:solidFill>
            </a:endParaRPr>
          </a:p>
          <a:p>
            <a:r>
              <a:rPr lang="en-US" sz="1400" i="1" dirty="0">
                <a:solidFill>
                  <a:schemeClr val="accent5">
                    <a:lumMod val="60000"/>
                    <a:lumOff val="40000"/>
                  </a:schemeClr>
                </a:solidFill>
              </a:rPr>
              <a:t>Can it ‘recur’ in the fellow eye?</a:t>
            </a:r>
          </a:p>
          <a:p>
            <a:r>
              <a:rPr lang="en-US" sz="1400" b="1" dirty="0">
                <a:solidFill>
                  <a:schemeClr val="accent5">
                    <a:lumMod val="60000"/>
                    <a:lumOff val="40000"/>
                  </a:schemeClr>
                </a:solidFill>
              </a:rPr>
              <a:t>Yes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1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endParaRPr lang="en-US" sz="1400" dirty="0">
              <a:solidFill>
                <a:srgbClr val="99FF99"/>
              </a:solidFill>
              <a:latin typeface="Arial" panose="020B0604020202020204" pitchFamily="34" charset="0"/>
            </a:endParaRP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In clinical </a:t>
            </a:r>
            <a:r>
              <a:rPr lang="en-US" sz="1400" i="1" dirty="0" err="1">
                <a:solidFill>
                  <a:srgbClr val="99FF99"/>
                </a:solidFill>
                <a:latin typeface="Arial" panose="020B0604020202020204" pitchFamily="34" charset="0"/>
              </a:rPr>
              <a:t>ophtho</a:t>
            </a:r>
            <a:r>
              <a:rPr lang="en-US" sz="1400" i="1" dirty="0">
                <a:solidFill>
                  <a:srgbClr val="99FF99"/>
                </a:solidFill>
                <a:latin typeface="Arial" panose="020B0604020202020204" pitchFamily="34" charset="0"/>
              </a:rPr>
              <a:t>-speak, to what does the term </a:t>
            </a:r>
            <a:r>
              <a:rPr lang="en-US" sz="1400" dirty="0">
                <a:solidFill>
                  <a:srgbClr val="99FF99"/>
                </a:solidFill>
                <a:latin typeface="Arial" panose="020B0604020202020204" pitchFamily="34" charset="0"/>
              </a:rPr>
              <a:t>granulomatous</a:t>
            </a:r>
            <a:r>
              <a:rPr lang="en-US" sz="1400" i="1" dirty="0">
                <a:solidFill>
                  <a:srgbClr val="99FF99"/>
                </a:solidFill>
                <a:latin typeface="Arial" panose="020B0604020202020204" pitchFamily="34" charset="0"/>
              </a:rPr>
              <a:t> refer?</a:t>
            </a:r>
          </a:p>
          <a:p>
            <a:r>
              <a:rPr lang="en-US" sz="1400" dirty="0">
                <a:solidFill>
                  <a:srgbClr val="99FF99"/>
                </a:solidFill>
                <a:latin typeface="Arial" panose="020B0604020202020204" pitchFamily="34" charset="0"/>
              </a:rPr>
              <a:t>To a particular slit-lamp appearance of KP in uveitis</a:t>
            </a: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What do granulomatous KP look like?</a:t>
            </a:r>
          </a:p>
          <a:p>
            <a:r>
              <a:rPr lang="en-US" sz="1400" dirty="0">
                <a:solidFill>
                  <a:srgbClr val="99FF99"/>
                </a:solidFill>
                <a:latin typeface="Arial" panose="020B0604020202020204" pitchFamily="34" charset="0"/>
              </a:rPr>
              <a:t>They are large, grayish, and look ‘greasy’ </a:t>
            </a: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2990016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rgbClr val="0000FF"/>
              </a:solidFill>
            </a:endParaRPr>
          </a:p>
          <a:p>
            <a:r>
              <a:rPr lang="en-US" sz="1400" b="1" i="1" dirty="0">
                <a:solidFill>
                  <a:srgbClr val="0000FF"/>
                </a:solidFill>
              </a:rPr>
              <a:t>How long do the </a:t>
            </a:r>
            <a:r>
              <a:rPr lang="en-US" sz="1400" b="1" i="1" dirty="0" err="1">
                <a:solidFill>
                  <a:srgbClr val="0000FF"/>
                </a:solidFill>
              </a:rPr>
              <a:t>uveitic</a:t>
            </a:r>
            <a:r>
              <a:rPr lang="en-US" sz="1400" b="1" i="1" dirty="0">
                <a:solidFill>
                  <a:srgbClr val="0000FF"/>
                </a:solidFill>
              </a:rPr>
              <a:t> episodes last?</a:t>
            </a:r>
          </a:p>
          <a:p>
            <a:r>
              <a:rPr lang="en-US" sz="1400" b="1" dirty="0">
                <a:solidFill>
                  <a:srgbClr val="0000FF"/>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2" name="TextBox 1"/>
          <p:cNvSpPr txBox="1"/>
          <p:nvPr/>
        </p:nvSpPr>
        <p:spPr>
          <a:xfrm>
            <a:off x="4058172" y="5584454"/>
            <a:ext cx="2786084" cy="1169551"/>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Does uveitis in AS tend to recur?</a:t>
            </a:r>
          </a:p>
          <a:p>
            <a:r>
              <a:rPr lang="en-US" sz="1400" b="1" dirty="0">
                <a:solidFill>
                  <a:srgbClr val="0000FF"/>
                </a:solidFill>
              </a:rPr>
              <a:t>Yes</a:t>
            </a:r>
          </a:p>
          <a:p>
            <a:endParaRPr lang="en-US" sz="1400" dirty="0">
              <a:solidFill>
                <a:srgbClr val="0000FF"/>
              </a:solidFill>
            </a:endParaRPr>
          </a:p>
          <a:p>
            <a:r>
              <a:rPr lang="en-US" sz="1400" i="1" dirty="0">
                <a:solidFill>
                  <a:srgbClr val="0000FF"/>
                </a:solidFill>
              </a:rPr>
              <a:t>Can it ‘recur’ in the fellow eye?</a:t>
            </a:r>
            <a:endParaRPr lang="en-US" sz="1400" i="1" dirty="0">
              <a:solidFill>
                <a:schemeClr val="accent5">
                  <a:lumMod val="60000"/>
                  <a:lumOff val="40000"/>
                </a:schemeClr>
              </a:solidFill>
            </a:endParaRPr>
          </a:p>
          <a:p>
            <a:r>
              <a:rPr lang="en-US" sz="1400" b="1" dirty="0">
                <a:solidFill>
                  <a:schemeClr val="accent5">
                    <a:lumMod val="60000"/>
                    <a:lumOff val="40000"/>
                  </a:schemeClr>
                </a:solidFill>
              </a:rPr>
              <a:t>Yes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86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3124200" y="3048003"/>
            <a:ext cx="0" cy="1373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311377" y="39624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54" name="Straight Connector 53"/>
          <p:cNvCxnSpPr/>
          <p:nvPr/>
        </p:nvCxnSpPr>
        <p:spPr>
          <a:xfrm>
            <a:off x="3124200" y="4416623"/>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39487" y="4264225"/>
            <a:ext cx="954107" cy="307777"/>
          </a:xfrm>
          <a:prstGeom prst="rect">
            <a:avLst/>
          </a:prstGeom>
          <a:noFill/>
        </p:spPr>
        <p:txBody>
          <a:bodyPr wrap="none" rtlCol="0">
            <a:spAutoFit/>
          </a:bodyPr>
          <a:lstStyle/>
          <a:p>
            <a:r>
              <a:rPr lang="en-US" sz="1400" dirty="0">
                <a:solidFill>
                  <a:schemeClr val="bg1">
                    <a:lumMod val="75000"/>
                  </a:schemeClr>
                </a:solidFill>
              </a:rPr>
              <a:t>HSV/VZV</a:t>
            </a:r>
          </a:p>
        </p:txBody>
      </p:sp>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rgbClr val="0000FF"/>
              </a:solidFill>
            </a:endParaRPr>
          </a:p>
          <a:p>
            <a:r>
              <a:rPr lang="en-US" sz="1400" b="1" i="1" dirty="0">
                <a:solidFill>
                  <a:srgbClr val="0000FF"/>
                </a:solidFill>
              </a:rPr>
              <a:t>How long do the </a:t>
            </a:r>
            <a:r>
              <a:rPr lang="en-US" sz="1400" b="1" i="1" dirty="0" err="1">
                <a:solidFill>
                  <a:srgbClr val="0000FF"/>
                </a:solidFill>
              </a:rPr>
              <a:t>uveitic</a:t>
            </a:r>
            <a:r>
              <a:rPr lang="en-US" sz="1400" b="1" i="1" dirty="0">
                <a:solidFill>
                  <a:srgbClr val="0000FF"/>
                </a:solidFill>
              </a:rPr>
              <a:t> episodes last?</a:t>
            </a:r>
          </a:p>
          <a:p>
            <a:r>
              <a:rPr lang="en-US" sz="1400" b="1" dirty="0">
                <a:solidFill>
                  <a:srgbClr val="0000FF"/>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2" name="TextBox 1"/>
          <p:cNvSpPr txBox="1"/>
          <p:nvPr/>
        </p:nvSpPr>
        <p:spPr>
          <a:xfrm>
            <a:off x="4058172" y="5584454"/>
            <a:ext cx="2786084" cy="1169551"/>
          </a:xfrm>
          <a:prstGeom prst="rect">
            <a:avLst/>
          </a:prstGeom>
          <a:solidFill>
            <a:schemeClr val="accent5">
              <a:lumMod val="60000"/>
              <a:lumOff val="40000"/>
            </a:schemeClr>
          </a:solidFill>
        </p:spPr>
        <p:txBody>
          <a:bodyPr wrap="none" rtlCol="0">
            <a:spAutoFit/>
          </a:bodyPr>
          <a:lstStyle/>
          <a:p>
            <a:r>
              <a:rPr lang="en-US" sz="1400" i="1" dirty="0">
                <a:solidFill>
                  <a:srgbClr val="0000FF"/>
                </a:solidFill>
              </a:rPr>
              <a:t>Does uveitis in AS tend to recur?</a:t>
            </a:r>
          </a:p>
          <a:p>
            <a:r>
              <a:rPr lang="en-US" sz="1400" b="1" dirty="0">
                <a:solidFill>
                  <a:srgbClr val="0000FF"/>
                </a:solidFill>
              </a:rPr>
              <a:t>Yes</a:t>
            </a:r>
          </a:p>
          <a:p>
            <a:endParaRPr lang="en-US" sz="1400" dirty="0">
              <a:solidFill>
                <a:srgbClr val="0000FF"/>
              </a:solidFill>
            </a:endParaRPr>
          </a:p>
          <a:p>
            <a:r>
              <a:rPr lang="en-US" sz="1400" i="1" dirty="0">
                <a:solidFill>
                  <a:srgbClr val="0000FF"/>
                </a:solidFill>
              </a:rPr>
              <a:t>Can it ‘recur’ in the fellow eye?</a:t>
            </a:r>
          </a:p>
          <a:p>
            <a:r>
              <a:rPr lang="en-US" sz="1400" b="1" dirty="0">
                <a:solidFill>
                  <a:srgbClr val="0000FF"/>
                </a:solidFill>
              </a:rPr>
              <a:t>Yes</a:t>
            </a:r>
          </a:p>
        </p:txBody>
      </p:sp>
      <p:sp>
        <p:nvSpPr>
          <p:cNvPr id="56" name="TextBox 55"/>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7" name="Straight Connector 56"/>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77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a:t>
            </a:r>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dirty="0">
                <a:solidFill>
                  <a:srgbClr val="99FF99"/>
                </a:solidFill>
              </a:rPr>
              <a:t>Sacroiliac plain films</a:t>
            </a:r>
          </a:p>
          <a:p>
            <a:endParaRPr lang="en-US" sz="1400" dirty="0">
              <a:solidFill>
                <a:srgbClr val="99FF99"/>
              </a:solidFill>
            </a:endParaRPr>
          </a:p>
          <a:p>
            <a:r>
              <a:rPr lang="en-US" sz="1400" i="1" dirty="0">
                <a:solidFill>
                  <a:srgbClr val="99FF99"/>
                </a:solidFill>
              </a:rPr>
              <a:t>What is the classic finding on sacroiliac plain films?</a:t>
            </a:r>
          </a:p>
          <a:p>
            <a:r>
              <a:rPr lang="en-US" sz="1400" dirty="0">
                <a:solidFill>
                  <a:srgbClr val="99FF99"/>
                </a:solidFill>
              </a:rPr>
              <a:t>‘Bamboo spine’</a:t>
            </a:r>
          </a:p>
        </p:txBody>
      </p:sp>
    </p:spTree>
    <p:extLst>
      <p:ext uri="{BB962C8B-B14F-4D97-AF65-F5344CB8AC3E}">
        <p14:creationId xmlns:p14="http://schemas.microsoft.com/office/powerpoint/2010/main" val="1604959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dirty="0">
                <a:solidFill>
                  <a:srgbClr val="0000FF"/>
                </a:solidFill>
              </a:rPr>
              <a:t>Sacroiliac plain films</a:t>
            </a:r>
            <a:endParaRPr lang="en-US" sz="1400" dirty="0">
              <a:solidFill>
                <a:srgbClr val="99FF99"/>
              </a:solidFill>
            </a:endParaRPr>
          </a:p>
          <a:p>
            <a:endParaRPr lang="en-US" sz="1400" dirty="0">
              <a:solidFill>
                <a:srgbClr val="99FF99"/>
              </a:solidFill>
            </a:endParaRPr>
          </a:p>
          <a:p>
            <a:r>
              <a:rPr lang="en-US" sz="1400" i="1" dirty="0">
                <a:solidFill>
                  <a:srgbClr val="99FF99"/>
                </a:solidFill>
              </a:rPr>
              <a:t>What is the classic finding on sacroiliac plain films?</a:t>
            </a:r>
          </a:p>
          <a:p>
            <a:r>
              <a:rPr lang="en-US" sz="1400" dirty="0">
                <a:solidFill>
                  <a:srgbClr val="99FF99"/>
                </a:solidFill>
              </a:rPr>
              <a:t>‘Bamboo spine’</a:t>
            </a:r>
          </a:p>
        </p:txBody>
      </p:sp>
    </p:spTree>
    <p:extLst>
      <p:ext uri="{BB962C8B-B14F-4D97-AF65-F5344CB8AC3E}">
        <p14:creationId xmlns:p14="http://schemas.microsoft.com/office/powerpoint/2010/main" val="1384830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dirty="0">
                <a:solidFill>
                  <a:srgbClr val="0000FF"/>
                </a:solidFill>
              </a:rPr>
              <a:t>Sacroiliac plain films</a:t>
            </a:r>
          </a:p>
          <a:p>
            <a:endParaRPr lang="en-US" sz="1400" dirty="0">
              <a:solidFill>
                <a:srgbClr val="0000FF"/>
              </a:solidFill>
            </a:endParaRPr>
          </a:p>
          <a:p>
            <a:r>
              <a:rPr lang="en-US" sz="1400" i="1" dirty="0">
                <a:solidFill>
                  <a:srgbClr val="0000FF"/>
                </a:solidFill>
              </a:rPr>
              <a:t>What is the classic finding on sacroiliac plain films?</a:t>
            </a:r>
            <a:endParaRPr lang="en-US" sz="1400" i="1" dirty="0">
              <a:solidFill>
                <a:srgbClr val="99FF99"/>
              </a:solidFill>
            </a:endParaRPr>
          </a:p>
          <a:p>
            <a:r>
              <a:rPr lang="en-US" sz="1400" dirty="0">
                <a:solidFill>
                  <a:srgbClr val="99FF99"/>
                </a:solidFill>
              </a:rPr>
              <a:t>‘Bamboo spine’</a:t>
            </a:r>
          </a:p>
        </p:txBody>
      </p:sp>
    </p:spTree>
    <p:extLst>
      <p:ext uri="{BB962C8B-B14F-4D97-AF65-F5344CB8AC3E}">
        <p14:creationId xmlns:p14="http://schemas.microsoft.com/office/powerpoint/2010/main" val="15652427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dirty="0">
                <a:solidFill>
                  <a:srgbClr val="0000FF"/>
                </a:solidFill>
              </a:rPr>
              <a:t>Sacroiliac plain films</a:t>
            </a:r>
          </a:p>
          <a:p>
            <a:endParaRPr lang="en-US" sz="1400" dirty="0">
              <a:solidFill>
                <a:srgbClr val="0000FF"/>
              </a:solidFill>
            </a:endParaRPr>
          </a:p>
          <a:p>
            <a:r>
              <a:rPr lang="en-US" sz="1400" i="1" dirty="0">
                <a:solidFill>
                  <a:srgbClr val="0000FF"/>
                </a:solidFill>
              </a:rPr>
              <a:t>What is the classic finding on sacroiliac plain films?</a:t>
            </a:r>
          </a:p>
          <a:p>
            <a:r>
              <a:rPr lang="en-US" sz="1400" dirty="0">
                <a:solidFill>
                  <a:srgbClr val="0000FF"/>
                </a:solidFill>
              </a:rPr>
              <a:t>‘Bamboo spine’</a:t>
            </a:r>
          </a:p>
        </p:txBody>
      </p:sp>
    </p:spTree>
    <p:extLst>
      <p:ext uri="{BB962C8B-B14F-4D97-AF65-F5344CB8AC3E}">
        <p14:creationId xmlns:p14="http://schemas.microsoft.com/office/powerpoint/2010/main" val="3138792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68" y="515959"/>
            <a:ext cx="7779242" cy="5940512"/>
          </a:xfrm>
          <a:prstGeom prst="rect">
            <a:avLst/>
          </a:prstGeom>
        </p:spPr>
      </p:pic>
    </p:spTree>
    <p:extLst>
      <p:ext uri="{BB962C8B-B14F-4D97-AF65-F5344CB8AC3E}">
        <p14:creationId xmlns:p14="http://schemas.microsoft.com/office/powerpoint/2010/main" val="1309983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8853"/>
          <a:stretch/>
        </p:blipFill>
        <p:spPr>
          <a:xfrm>
            <a:off x="1081830" y="310242"/>
            <a:ext cx="2759064" cy="56140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0504"/>
          <a:stretch/>
        </p:blipFill>
        <p:spPr>
          <a:xfrm>
            <a:off x="5112921" y="844141"/>
            <a:ext cx="3018868" cy="5063321"/>
          </a:xfrm>
          <a:prstGeom prst="rect">
            <a:avLst/>
          </a:prstGeom>
        </p:spPr>
      </p:pic>
      <p:sp>
        <p:nvSpPr>
          <p:cNvPr id="5" name="TextBox 4"/>
          <p:cNvSpPr txBox="1"/>
          <p:nvPr/>
        </p:nvSpPr>
        <p:spPr>
          <a:xfrm>
            <a:off x="2037904" y="5936039"/>
            <a:ext cx="845103" cy="338554"/>
          </a:xfrm>
          <a:prstGeom prst="rect">
            <a:avLst/>
          </a:prstGeom>
          <a:noFill/>
        </p:spPr>
        <p:txBody>
          <a:bodyPr wrap="none" rtlCol="0">
            <a:spAutoFit/>
          </a:bodyPr>
          <a:lstStyle/>
          <a:p>
            <a:pPr algn="ctr"/>
            <a:r>
              <a:rPr lang="en-US" sz="1600" dirty="0"/>
              <a:t>Normal</a:t>
            </a:r>
          </a:p>
        </p:txBody>
      </p:sp>
      <p:sp>
        <p:nvSpPr>
          <p:cNvPr id="6" name="TextBox 5"/>
          <p:cNvSpPr txBox="1"/>
          <p:nvPr/>
        </p:nvSpPr>
        <p:spPr>
          <a:xfrm>
            <a:off x="5071494" y="5907462"/>
            <a:ext cx="3073547" cy="584775"/>
          </a:xfrm>
          <a:prstGeom prst="rect">
            <a:avLst/>
          </a:prstGeom>
          <a:noFill/>
        </p:spPr>
        <p:txBody>
          <a:bodyPr wrap="square" rtlCol="0">
            <a:spAutoFit/>
          </a:bodyPr>
          <a:lstStyle/>
          <a:p>
            <a:pPr algn="ctr"/>
            <a:r>
              <a:rPr lang="en-US" sz="1600" dirty="0"/>
              <a:t>Ankylosing spondylitis. Note the fusion of the vertebrae</a:t>
            </a:r>
          </a:p>
        </p:txBody>
      </p:sp>
    </p:spTree>
    <p:extLst>
      <p:ext uri="{BB962C8B-B14F-4D97-AF65-F5344CB8AC3E}">
        <p14:creationId xmlns:p14="http://schemas.microsoft.com/office/powerpoint/2010/main" val="3380452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0" y="747779"/>
            <a:ext cx="8179399" cy="5264177"/>
          </a:xfrm>
          <a:prstGeom prst="rect">
            <a:avLst/>
          </a:prstGeom>
        </p:spPr>
      </p:pic>
    </p:spTree>
    <p:extLst>
      <p:ext uri="{BB962C8B-B14F-4D97-AF65-F5344CB8AC3E}">
        <p14:creationId xmlns:p14="http://schemas.microsoft.com/office/powerpoint/2010/main" val="2560109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9952" y="5711444"/>
            <a:ext cx="2501005" cy="338554"/>
          </a:xfrm>
          <a:prstGeom prst="rect">
            <a:avLst/>
          </a:prstGeom>
          <a:noFill/>
        </p:spPr>
        <p:txBody>
          <a:bodyPr wrap="none" rtlCol="0">
            <a:spAutoFit/>
          </a:bodyPr>
          <a:lstStyle/>
          <a:p>
            <a:pPr algn="ctr"/>
            <a:r>
              <a:rPr lang="en-US" sz="1600" dirty="0"/>
              <a:t>Normal. Note the S-curve</a:t>
            </a:r>
          </a:p>
        </p:txBody>
      </p:sp>
      <p:sp>
        <p:nvSpPr>
          <p:cNvPr id="6" name="TextBox 5"/>
          <p:cNvSpPr txBox="1"/>
          <p:nvPr/>
        </p:nvSpPr>
        <p:spPr>
          <a:xfrm>
            <a:off x="4670104" y="5662514"/>
            <a:ext cx="3597460" cy="338554"/>
          </a:xfrm>
          <a:prstGeom prst="rect">
            <a:avLst/>
          </a:prstGeom>
          <a:noFill/>
        </p:spPr>
        <p:txBody>
          <a:bodyPr wrap="none" rtlCol="0">
            <a:spAutoFit/>
          </a:bodyPr>
          <a:lstStyle/>
          <a:p>
            <a:pPr algn="ctr"/>
            <a:r>
              <a:rPr lang="en-US" sz="1600" dirty="0"/>
              <a:t>AS. Note the loss of normal curvature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147" t="20919"/>
          <a:stretch/>
        </p:blipFill>
        <p:spPr>
          <a:xfrm>
            <a:off x="982452" y="711945"/>
            <a:ext cx="2956006" cy="497993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105" r="10173"/>
          <a:stretch/>
        </p:blipFill>
        <p:spPr>
          <a:xfrm flipH="1">
            <a:off x="4782542" y="711945"/>
            <a:ext cx="3318269" cy="4950569"/>
          </a:xfrm>
          <a:prstGeom prst="rect">
            <a:avLst/>
          </a:prstGeom>
        </p:spPr>
      </p:pic>
    </p:spTree>
    <p:extLst>
      <p:ext uri="{BB962C8B-B14F-4D97-AF65-F5344CB8AC3E}">
        <p14:creationId xmlns:p14="http://schemas.microsoft.com/office/powerpoint/2010/main" val="426025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endParaRPr lang="en-US" sz="1400" i="1" dirty="0">
              <a:solidFill>
                <a:srgbClr val="99FF99"/>
              </a:solidFill>
              <a:latin typeface="Arial" panose="020B0604020202020204" pitchFamily="34" charset="0"/>
            </a:endParaRPr>
          </a:p>
          <a:p>
            <a:r>
              <a:rPr lang="en-US" sz="1400" dirty="0">
                <a:solidFill>
                  <a:srgbClr val="99FF99"/>
                </a:solidFill>
                <a:latin typeface="Arial" panose="020B0604020202020204" pitchFamily="34" charset="0"/>
              </a:rPr>
              <a:t>To a particular slit-lamp appearance of KP in uveitis</a:t>
            </a: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What do granulomatous KP look like?</a:t>
            </a:r>
          </a:p>
          <a:p>
            <a:r>
              <a:rPr lang="en-US" sz="1400" dirty="0">
                <a:solidFill>
                  <a:srgbClr val="99FF99"/>
                </a:solidFill>
                <a:latin typeface="Arial" panose="020B0604020202020204" pitchFamily="34" charset="0"/>
              </a:rPr>
              <a:t>They are large, grayish, and look ‘greasy’ </a:t>
            </a: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1413127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b="1" dirty="0">
                <a:solidFill>
                  <a:srgbClr val="0000FF"/>
                </a:solidFill>
              </a:rPr>
              <a:t>Sacroiliac plain films</a:t>
            </a:r>
          </a:p>
          <a:p>
            <a:endParaRPr lang="en-US" sz="1400" dirty="0">
              <a:solidFill>
                <a:srgbClr val="0000FF"/>
              </a:solidFill>
            </a:endParaRPr>
          </a:p>
          <a:p>
            <a:r>
              <a:rPr lang="en-US" sz="1400" i="1" dirty="0">
                <a:solidFill>
                  <a:schemeClr val="bg1">
                    <a:lumMod val="65000"/>
                  </a:schemeClr>
                </a:solidFill>
              </a:rPr>
              <a:t>What is the classic finding on sacroiliac plain films?</a:t>
            </a:r>
          </a:p>
          <a:p>
            <a:r>
              <a:rPr lang="en-US" sz="1400" dirty="0">
                <a:solidFill>
                  <a:schemeClr val="bg1">
                    <a:lumMod val="65000"/>
                  </a:schemeClr>
                </a:solidFill>
              </a:rPr>
              <a:t>‘Bamboo spine’</a:t>
            </a:r>
          </a:p>
        </p:txBody>
      </p:sp>
      <p:sp>
        <p:nvSpPr>
          <p:cNvPr id="42" name="TextBox 41"/>
          <p:cNvSpPr txBox="1"/>
          <p:nvPr/>
        </p:nvSpPr>
        <p:spPr>
          <a:xfrm>
            <a:off x="2143242" y="4287323"/>
            <a:ext cx="6076716" cy="1600438"/>
          </a:xfrm>
          <a:prstGeom prst="rect">
            <a:avLst/>
          </a:prstGeom>
          <a:solidFill>
            <a:schemeClr val="accent1">
              <a:lumMod val="40000"/>
              <a:lumOff val="60000"/>
            </a:schemeClr>
          </a:solidFill>
        </p:spPr>
        <p:txBody>
          <a:bodyPr wrap="square" rtlCol="0">
            <a:spAutoFit/>
          </a:bodyPr>
          <a:lstStyle/>
          <a:p>
            <a:r>
              <a:rPr lang="en-US" sz="1400" i="1" dirty="0"/>
              <a:t>Why not check for HLA-B27?</a:t>
            </a:r>
            <a:endParaRPr lang="en-US" sz="1400" i="1" dirty="0">
              <a:solidFill>
                <a:schemeClr val="accent1">
                  <a:lumMod val="40000"/>
                  <a:lumOff val="60000"/>
                </a:schemeClr>
              </a:solidFill>
            </a:endParaRPr>
          </a:p>
          <a:p>
            <a:r>
              <a:rPr lang="en-US" sz="1400" dirty="0">
                <a:solidFill>
                  <a:schemeClr val="accent1">
                    <a:lumMod val="40000"/>
                    <a:lumOff val="60000"/>
                  </a:schemeClr>
                </a:solidFill>
              </a:rPr>
              <a:t>Because being HLA-B27+ is not diagnostic of anything other than of being HLA-B27+. Consider: While over 95% of AS pts are HLA-B27+, only about 1% of HLA-B27+ individuals have AS. Diagnostic criteria for AS include clinical criteria (</a:t>
            </a:r>
            <a:r>
              <a:rPr lang="en-US" sz="1400" dirty="0" err="1">
                <a:solidFill>
                  <a:schemeClr val="accent1">
                    <a:lumMod val="40000"/>
                    <a:lumOff val="60000"/>
                  </a:schemeClr>
                </a:solidFill>
              </a:rPr>
              <a:t>eg</a:t>
            </a:r>
            <a:r>
              <a:rPr lang="en-US" sz="1400" dirty="0">
                <a:solidFill>
                  <a:schemeClr val="accent1">
                    <a:lumMod val="40000"/>
                    <a:lumOff val="60000"/>
                  </a:schemeClr>
                </a:solidFill>
              </a:rPr>
              <a:t>, low back pain), along with radiographic changes consistent with </a:t>
            </a:r>
            <a:r>
              <a:rPr lang="en-US" sz="1400" dirty="0" err="1">
                <a:solidFill>
                  <a:schemeClr val="accent1">
                    <a:lumMod val="40000"/>
                    <a:lumOff val="60000"/>
                  </a:schemeClr>
                </a:solidFill>
              </a:rPr>
              <a:t>sacroiliitis</a:t>
            </a:r>
            <a:r>
              <a:rPr lang="en-US" sz="1400" dirty="0">
                <a:solidFill>
                  <a:schemeClr val="accent1">
                    <a:lumMod val="40000"/>
                    <a:lumOff val="60000"/>
                  </a:schemeClr>
                </a:solidFill>
              </a:rPr>
              <a:t>. </a:t>
            </a:r>
            <a:r>
              <a:rPr lang="en-US" sz="1400" u="sng" dirty="0">
                <a:solidFill>
                  <a:schemeClr val="accent1">
                    <a:lumMod val="40000"/>
                    <a:lumOff val="60000"/>
                  </a:schemeClr>
                </a:solidFill>
              </a:rPr>
              <a:t>HLA-B27 status, while contributory when working up a uveitis </a:t>
            </a:r>
            <a:r>
              <a:rPr lang="en-US" sz="1400" u="sng" dirty="0" err="1">
                <a:solidFill>
                  <a:schemeClr val="accent1">
                    <a:lumMod val="40000"/>
                    <a:lumOff val="60000"/>
                  </a:schemeClr>
                </a:solidFill>
              </a:rPr>
              <a:t>pt</a:t>
            </a:r>
            <a:r>
              <a:rPr lang="en-US" sz="1400" u="sng" dirty="0">
                <a:solidFill>
                  <a:schemeClr val="accent1">
                    <a:lumMod val="40000"/>
                    <a:lumOff val="60000"/>
                  </a:schemeClr>
                </a:solidFill>
              </a:rPr>
              <a:t>, is too nonspecific to be diagnostic.</a:t>
            </a:r>
          </a:p>
        </p:txBody>
      </p:sp>
      <p:sp>
        <p:nvSpPr>
          <p:cNvPr id="4" name="TextBox 3">
            <a:extLst>
              <a:ext uri="{FF2B5EF4-FFF2-40B4-BE49-F238E27FC236}">
                <a16:creationId xmlns:a16="http://schemas.microsoft.com/office/drawing/2014/main" id="{8A3DC8A2-0A9D-43ED-A576-5499DB765406}"/>
              </a:ext>
            </a:extLst>
          </p:cNvPr>
          <p:cNvSpPr txBox="1"/>
          <p:nvPr/>
        </p:nvSpPr>
        <p:spPr>
          <a:xfrm>
            <a:off x="2864975" y="3898605"/>
            <a:ext cx="2513830" cy="307777"/>
          </a:xfrm>
          <a:prstGeom prst="rect">
            <a:avLst/>
          </a:prstGeom>
          <a:noFill/>
        </p:spPr>
        <p:txBody>
          <a:bodyPr wrap="none" rtlCol="0">
            <a:spAutoFit/>
          </a:bodyPr>
          <a:lstStyle/>
          <a:p>
            <a:r>
              <a:rPr lang="en-US" sz="1400" dirty="0">
                <a:latin typeface="Segoe Script" panose="020B0504020000000003" pitchFamily="34" charset="0"/>
              </a:rPr>
              <a:t>or check for HLA-B27? </a:t>
            </a:r>
            <a:endParaRPr lang="en-US" sz="1400" b="1" dirty="0">
              <a:latin typeface="Segoe Script" panose="020B0504020000000003" pitchFamily="34" charset="0"/>
            </a:endParaRPr>
          </a:p>
        </p:txBody>
      </p:sp>
    </p:spTree>
    <p:extLst>
      <p:ext uri="{BB962C8B-B14F-4D97-AF65-F5344CB8AC3E}">
        <p14:creationId xmlns:p14="http://schemas.microsoft.com/office/powerpoint/2010/main" val="2544484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chemeClr val="bg1">
                    <a:lumMod val="50000"/>
                  </a:schemeClr>
                </a:solidFill>
              </a:rPr>
              <a:t>--Reactive arthritis (</a:t>
            </a:r>
            <a:r>
              <a:rPr lang="en-US" sz="1400" dirty="0" err="1">
                <a:solidFill>
                  <a:schemeClr val="bg1">
                    <a:lumMod val="50000"/>
                  </a:schemeClr>
                </a:solidFill>
              </a:rPr>
              <a:t>ReA</a:t>
            </a:r>
            <a:r>
              <a:rPr lang="en-US" sz="1400" dirty="0">
                <a:solidFill>
                  <a:schemeClr val="bg1">
                    <a:lumMod val="50000"/>
                  </a:schemeClr>
                </a:solidFill>
              </a:rPr>
              <a:t>)</a:t>
            </a: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4"/>
            <a:ext cx="6853811" cy="1169551"/>
          </a:xfrm>
          <a:prstGeom prst="rect">
            <a:avLst/>
          </a:prstGeom>
          <a:solidFill>
            <a:srgbClr val="99FF99"/>
          </a:solidFill>
        </p:spPr>
        <p:txBody>
          <a:bodyPr wrap="square" rtlCol="0">
            <a:spAutoFit/>
          </a:bodyPr>
          <a:lstStyle/>
          <a:p>
            <a:r>
              <a:rPr lang="en-US" sz="1400" i="1" dirty="0">
                <a:solidFill>
                  <a:srgbClr val="0000FF"/>
                </a:solidFill>
              </a:rPr>
              <a:t>You suspect a uveitis </a:t>
            </a:r>
            <a:r>
              <a:rPr lang="en-US" sz="1400" i="1" dirty="0" err="1">
                <a:solidFill>
                  <a:srgbClr val="0000FF"/>
                </a:solidFill>
              </a:rPr>
              <a:t>pt</a:t>
            </a:r>
            <a:r>
              <a:rPr lang="en-US" sz="1400" i="1" dirty="0">
                <a:solidFill>
                  <a:srgbClr val="0000FF"/>
                </a:solidFill>
              </a:rPr>
              <a:t> has AS. If you could order only one test, what should it be?</a:t>
            </a:r>
          </a:p>
          <a:p>
            <a:r>
              <a:rPr lang="en-US" sz="1400" b="1" dirty="0">
                <a:solidFill>
                  <a:srgbClr val="0000FF"/>
                </a:solidFill>
              </a:rPr>
              <a:t>Sacroiliac plain films</a:t>
            </a:r>
          </a:p>
          <a:p>
            <a:endParaRPr lang="en-US" sz="1400" dirty="0">
              <a:solidFill>
                <a:srgbClr val="0000FF"/>
              </a:solidFill>
            </a:endParaRPr>
          </a:p>
          <a:p>
            <a:r>
              <a:rPr lang="en-US" sz="1400" i="1" dirty="0">
                <a:solidFill>
                  <a:schemeClr val="bg1">
                    <a:lumMod val="65000"/>
                  </a:schemeClr>
                </a:solidFill>
              </a:rPr>
              <a:t>What is the classic finding on sacroiliac plain films?</a:t>
            </a:r>
          </a:p>
          <a:p>
            <a:r>
              <a:rPr lang="en-US" sz="1400" dirty="0">
                <a:solidFill>
                  <a:schemeClr val="bg1">
                    <a:lumMod val="65000"/>
                  </a:schemeClr>
                </a:solidFill>
              </a:rPr>
              <a:t>‘Bamboo spine’</a:t>
            </a:r>
          </a:p>
        </p:txBody>
      </p:sp>
      <p:sp>
        <p:nvSpPr>
          <p:cNvPr id="42" name="TextBox 41"/>
          <p:cNvSpPr txBox="1"/>
          <p:nvPr/>
        </p:nvSpPr>
        <p:spPr>
          <a:xfrm>
            <a:off x="2143242" y="4287323"/>
            <a:ext cx="6076716" cy="1600438"/>
          </a:xfrm>
          <a:prstGeom prst="rect">
            <a:avLst/>
          </a:prstGeom>
          <a:solidFill>
            <a:schemeClr val="accent1">
              <a:lumMod val="40000"/>
              <a:lumOff val="60000"/>
            </a:schemeClr>
          </a:solidFill>
        </p:spPr>
        <p:txBody>
          <a:bodyPr wrap="square" rtlCol="0">
            <a:spAutoFit/>
          </a:bodyPr>
          <a:lstStyle/>
          <a:p>
            <a:r>
              <a:rPr lang="en-US" sz="1400" i="1" dirty="0"/>
              <a:t>Why not check for HLA-B27?</a:t>
            </a:r>
          </a:p>
          <a:p>
            <a:r>
              <a:rPr lang="en-US" sz="1400" dirty="0"/>
              <a:t>Because being HLA-B27+ is not diagnostic of anything other than of being HLA-B27+. Consider: While over 95% of AS pts are HLA-B27+, only about 1% of HLA-B27+ individuals have AS. Diagnostic criteria for AS include clinical criteria (</a:t>
            </a:r>
            <a:r>
              <a:rPr lang="en-US" sz="1400" dirty="0" err="1"/>
              <a:t>eg</a:t>
            </a:r>
            <a:r>
              <a:rPr lang="en-US" sz="1400" dirty="0"/>
              <a:t>, low back pain), along with radiographic changes consistent with </a:t>
            </a:r>
            <a:r>
              <a:rPr lang="en-US" sz="1400" dirty="0" err="1"/>
              <a:t>sacroiliitis</a:t>
            </a:r>
            <a:r>
              <a:rPr lang="en-US" sz="1400" dirty="0"/>
              <a:t>. </a:t>
            </a:r>
            <a:r>
              <a:rPr lang="en-US" sz="1400" u="sng" dirty="0">
                <a:solidFill>
                  <a:srgbClr val="0000FF"/>
                </a:solidFill>
              </a:rPr>
              <a:t>HLA-B27 status, while contributory when working up a uveitis </a:t>
            </a:r>
            <a:r>
              <a:rPr lang="en-US" sz="1400" u="sng" dirty="0" err="1">
                <a:solidFill>
                  <a:srgbClr val="0000FF"/>
                </a:solidFill>
              </a:rPr>
              <a:t>pt</a:t>
            </a:r>
            <a:r>
              <a:rPr lang="en-US" sz="1400" u="sng" dirty="0">
                <a:solidFill>
                  <a:srgbClr val="0000FF"/>
                </a:solidFill>
              </a:rPr>
              <a:t>, is too nonspecific to be diagnostic.</a:t>
            </a:r>
          </a:p>
        </p:txBody>
      </p:sp>
      <p:sp>
        <p:nvSpPr>
          <p:cNvPr id="4" name="TextBox 3">
            <a:extLst>
              <a:ext uri="{FF2B5EF4-FFF2-40B4-BE49-F238E27FC236}">
                <a16:creationId xmlns:a16="http://schemas.microsoft.com/office/drawing/2014/main" id="{8A3DC8A2-0A9D-43ED-A576-5499DB765406}"/>
              </a:ext>
            </a:extLst>
          </p:cNvPr>
          <p:cNvSpPr txBox="1"/>
          <p:nvPr/>
        </p:nvSpPr>
        <p:spPr>
          <a:xfrm>
            <a:off x="2864975" y="3898605"/>
            <a:ext cx="2826415" cy="307777"/>
          </a:xfrm>
          <a:prstGeom prst="rect">
            <a:avLst/>
          </a:prstGeom>
          <a:noFill/>
        </p:spPr>
        <p:txBody>
          <a:bodyPr wrap="none" rtlCol="0">
            <a:spAutoFit/>
          </a:bodyPr>
          <a:lstStyle/>
          <a:p>
            <a:r>
              <a:rPr lang="en-US" sz="1400" dirty="0">
                <a:latin typeface="Segoe Script" panose="020B0504020000000003" pitchFamily="34" charset="0"/>
              </a:rPr>
              <a:t>or check for HLA-B27? </a:t>
            </a:r>
            <a:r>
              <a:rPr lang="en-US" sz="1400" b="1" dirty="0">
                <a:latin typeface="Segoe Script" panose="020B0504020000000003" pitchFamily="34" charset="0"/>
              </a:rPr>
              <a:t>No!</a:t>
            </a:r>
          </a:p>
        </p:txBody>
      </p:sp>
    </p:spTree>
    <p:extLst>
      <p:ext uri="{BB962C8B-B14F-4D97-AF65-F5344CB8AC3E}">
        <p14:creationId xmlns:p14="http://schemas.microsoft.com/office/powerpoint/2010/main" val="1442945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rgbClr val="0000FF"/>
                </a:solidFill>
              </a:rPr>
              <a:t>How is AS uveitis managed?</a:t>
            </a:r>
            <a:endParaRPr lang="en-US" sz="1400" i="1" dirty="0">
              <a:solidFill>
                <a:srgbClr val="FF99FF"/>
              </a:solidFill>
            </a:endParaRPr>
          </a:p>
          <a:p>
            <a:r>
              <a:rPr lang="en-US" sz="1400" dirty="0">
                <a:solidFill>
                  <a:srgbClr val="FF99FF"/>
                </a:solidFill>
              </a:rPr>
              <a:t>The ophthalmologist must do two things:</a:t>
            </a:r>
          </a:p>
          <a:p>
            <a:r>
              <a:rPr lang="en-US" sz="1400" dirty="0">
                <a:solidFill>
                  <a:srgbClr val="FF99FF"/>
                </a:solidFill>
              </a:rPr>
              <a:t>1) Address the uveitis in the typical manner (</a:t>
            </a:r>
            <a:r>
              <a:rPr lang="en-US" sz="1400" dirty="0" err="1">
                <a:solidFill>
                  <a:srgbClr val="FF99FF"/>
                </a:solidFill>
              </a:rPr>
              <a:t>ie</a:t>
            </a:r>
            <a:r>
              <a:rPr lang="en-US" sz="1400" dirty="0">
                <a:solidFill>
                  <a:srgbClr val="FF99FF"/>
                </a:solidFill>
              </a:rPr>
              <a:t>, with topical steroids and </a:t>
            </a:r>
            <a:r>
              <a:rPr lang="en-US" sz="1400" dirty="0" err="1">
                <a:solidFill>
                  <a:srgbClr val="FF99FF"/>
                </a:solidFill>
              </a:rPr>
              <a:t>cycloplegia</a:t>
            </a:r>
            <a:r>
              <a:rPr lang="en-US" sz="1400" dirty="0">
                <a:solidFill>
                  <a:srgbClr val="FF99FF"/>
                </a:solidFill>
              </a:rPr>
              <a:t>), and </a:t>
            </a:r>
          </a:p>
          <a:p>
            <a:r>
              <a:rPr lang="en-US" sz="1400" dirty="0">
                <a:solidFill>
                  <a:srgbClr val="FF99FF"/>
                </a:solidFill>
              </a:rPr>
              <a:t>2) refer the </a:t>
            </a:r>
            <a:r>
              <a:rPr lang="en-US" sz="1400" dirty="0" err="1">
                <a:solidFill>
                  <a:srgbClr val="FF99FF"/>
                </a:solidFill>
              </a:rPr>
              <a:t>pt</a:t>
            </a:r>
            <a:r>
              <a:rPr lang="en-US" sz="1400" dirty="0">
                <a:solidFill>
                  <a:srgbClr val="FF99FF"/>
                </a:solidFill>
              </a:rPr>
              <a:t> to Rheumatology to address their systemic condition</a:t>
            </a:r>
          </a:p>
          <a:p>
            <a:endParaRPr lang="en-US" sz="1400" dirty="0">
              <a:solidFill>
                <a:srgbClr val="FF99FF"/>
              </a:solidFill>
            </a:endParaRPr>
          </a:p>
          <a:p>
            <a:r>
              <a:rPr lang="en-US" sz="1400" i="1" dirty="0">
                <a:solidFill>
                  <a:srgbClr val="FF99FF"/>
                </a:solidFill>
              </a:rPr>
              <a:t>Why is Rheumatology referral so important?</a:t>
            </a:r>
          </a:p>
          <a:p>
            <a:r>
              <a:rPr lang="en-US" sz="1400" dirty="0">
                <a:solidFill>
                  <a:srgbClr val="FF99FF"/>
                </a:solidFill>
              </a:rPr>
              <a:t>Because prompt intervention can dramatically slow disease progression, and may even prevent the occurrence of the debilitating/crippling long-term </a:t>
            </a:r>
            <a:r>
              <a:rPr lang="en-US" sz="1400" dirty="0" err="1">
                <a:solidFill>
                  <a:srgbClr val="FF99FF"/>
                </a:solidFill>
              </a:rPr>
              <a:t>sequelae</a:t>
            </a:r>
            <a:r>
              <a:rPr lang="en-US" sz="1400" dirty="0">
                <a:solidFill>
                  <a:srgbClr val="FF99FF"/>
                </a:solidFill>
              </a:rPr>
              <a:t>.</a:t>
            </a:r>
          </a:p>
        </p:txBody>
      </p:sp>
    </p:spTree>
    <p:extLst>
      <p:ext uri="{BB962C8B-B14F-4D97-AF65-F5344CB8AC3E}">
        <p14:creationId xmlns:p14="http://schemas.microsoft.com/office/powerpoint/2010/main" val="2411995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rgbClr val="0000FF"/>
                </a:solidFill>
              </a:rPr>
              <a:t>How is AS uveitis managed?</a:t>
            </a:r>
          </a:p>
          <a:p>
            <a:r>
              <a:rPr lang="en-US" sz="1400" dirty="0">
                <a:solidFill>
                  <a:srgbClr val="0000FF"/>
                </a:solidFill>
              </a:rPr>
              <a:t>The ophthalmologist must do two things:</a:t>
            </a:r>
          </a:p>
          <a:p>
            <a:r>
              <a:rPr lang="en-US" sz="1400" dirty="0">
                <a:solidFill>
                  <a:srgbClr val="0000FF"/>
                </a:solidFill>
              </a:rPr>
              <a:t>1) </a:t>
            </a:r>
            <a:r>
              <a:rPr lang="en-US" sz="1400" dirty="0">
                <a:solidFill>
                  <a:srgbClr val="FF99FF"/>
                </a:solidFill>
              </a:rPr>
              <a:t>Address the uveitis in the typical manner (</a:t>
            </a:r>
            <a:r>
              <a:rPr lang="en-US" sz="1400" dirty="0" err="1">
                <a:solidFill>
                  <a:srgbClr val="FF99FF"/>
                </a:solidFill>
              </a:rPr>
              <a:t>ie</a:t>
            </a:r>
            <a:r>
              <a:rPr lang="en-US" sz="1400" dirty="0">
                <a:solidFill>
                  <a:srgbClr val="FF99FF"/>
                </a:solidFill>
              </a:rPr>
              <a:t>, with topical steroids and </a:t>
            </a:r>
            <a:r>
              <a:rPr lang="en-US" sz="1400" dirty="0" err="1">
                <a:solidFill>
                  <a:srgbClr val="FF99FF"/>
                </a:solidFill>
              </a:rPr>
              <a:t>cycloplegia</a:t>
            </a:r>
            <a:r>
              <a:rPr lang="en-US" sz="1400" dirty="0">
                <a:solidFill>
                  <a:srgbClr val="FF99FF"/>
                </a:solidFill>
              </a:rPr>
              <a:t>), and </a:t>
            </a:r>
          </a:p>
          <a:p>
            <a:r>
              <a:rPr lang="en-US" sz="1400" dirty="0">
                <a:solidFill>
                  <a:srgbClr val="0000FF"/>
                </a:solidFill>
              </a:rPr>
              <a:t>2) </a:t>
            </a:r>
            <a:r>
              <a:rPr lang="en-US" sz="1400" dirty="0">
                <a:solidFill>
                  <a:srgbClr val="FF99FF"/>
                </a:solidFill>
              </a:rPr>
              <a:t>refer the </a:t>
            </a:r>
            <a:r>
              <a:rPr lang="en-US" sz="1400" dirty="0" err="1">
                <a:solidFill>
                  <a:srgbClr val="FF99FF"/>
                </a:solidFill>
              </a:rPr>
              <a:t>pt</a:t>
            </a:r>
            <a:r>
              <a:rPr lang="en-US" sz="1400" dirty="0">
                <a:solidFill>
                  <a:srgbClr val="FF99FF"/>
                </a:solidFill>
              </a:rPr>
              <a:t> to Rheumatology to address their systemic condition</a:t>
            </a:r>
          </a:p>
          <a:p>
            <a:endParaRPr lang="en-US" sz="1400" dirty="0">
              <a:solidFill>
                <a:srgbClr val="FF99FF"/>
              </a:solidFill>
            </a:endParaRPr>
          </a:p>
          <a:p>
            <a:r>
              <a:rPr lang="en-US" sz="1400" i="1" dirty="0">
                <a:solidFill>
                  <a:srgbClr val="FF99FF"/>
                </a:solidFill>
              </a:rPr>
              <a:t>Why is Rheumatology referral so important?</a:t>
            </a:r>
          </a:p>
          <a:p>
            <a:r>
              <a:rPr lang="en-US" sz="1400" dirty="0">
                <a:solidFill>
                  <a:srgbClr val="FF99FF"/>
                </a:solidFill>
              </a:rPr>
              <a:t>Because prompt intervention can dramatically slow disease progression, and may even prevent the occurrence of the debilitating/crippling long-term </a:t>
            </a:r>
            <a:r>
              <a:rPr lang="en-US" sz="1400" dirty="0" err="1">
                <a:solidFill>
                  <a:srgbClr val="FF99FF"/>
                </a:solidFill>
              </a:rPr>
              <a:t>sequelae</a:t>
            </a:r>
            <a:r>
              <a:rPr lang="en-US" sz="1400" dirty="0">
                <a:solidFill>
                  <a:srgbClr val="FF99FF"/>
                </a:solidFill>
              </a:rPr>
              <a:t>.</a:t>
            </a:r>
          </a:p>
        </p:txBody>
      </p:sp>
    </p:spTree>
    <p:extLst>
      <p:ext uri="{BB962C8B-B14F-4D97-AF65-F5344CB8AC3E}">
        <p14:creationId xmlns:p14="http://schemas.microsoft.com/office/powerpoint/2010/main" val="1660949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rgbClr val="0000FF"/>
                </a:solidFill>
              </a:rPr>
              <a:t>How is AS uveitis managed?</a:t>
            </a:r>
          </a:p>
          <a:p>
            <a:r>
              <a:rPr lang="en-US" sz="1400" dirty="0">
                <a:solidFill>
                  <a:srgbClr val="0000FF"/>
                </a:solidFill>
              </a:rPr>
              <a:t>The ophthalmologist must do two things:</a:t>
            </a:r>
          </a:p>
          <a:p>
            <a:r>
              <a:rPr lang="en-US" sz="1400" dirty="0">
                <a:solidFill>
                  <a:srgbClr val="0000FF"/>
                </a:solidFill>
              </a:rPr>
              <a:t>1) Address the uveitis 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and </a:t>
            </a:r>
          </a:p>
          <a:p>
            <a:r>
              <a:rPr lang="en-US" sz="1400" dirty="0">
                <a:solidFill>
                  <a:srgbClr val="0000FF"/>
                </a:solidFill>
              </a:rPr>
              <a:t>2) refer the </a:t>
            </a:r>
            <a:r>
              <a:rPr lang="en-US" sz="1400" dirty="0" err="1">
                <a:solidFill>
                  <a:srgbClr val="0000FF"/>
                </a:solidFill>
              </a:rPr>
              <a:t>pt</a:t>
            </a:r>
            <a:r>
              <a:rPr lang="en-US" sz="1400" dirty="0">
                <a:solidFill>
                  <a:srgbClr val="0000FF"/>
                </a:solidFill>
              </a:rPr>
              <a:t> to Rheumatology to address their systemic condition</a:t>
            </a:r>
            <a:endParaRPr lang="en-US" sz="1400" dirty="0">
              <a:solidFill>
                <a:srgbClr val="FF99FF"/>
              </a:solidFill>
            </a:endParaRPr>
          </a:p>
          <a:p>
            <a:endParaRPr lang="en-US" sz="1400" dirty="0">
              <a:solidFill>
                <a:srgbClr val="FF99FF"/>
              </a:solidFill>
            </a:endParaRPr>
          </a:p>
          <a:p>
            <a:r>
              <a:rPr lang="en-US" sz="1400" i="1" dirty="0">
                <a:solidFill>
                  <a:srgbClr val="FF99FF"/>
                </a:solidFill>
              </a:rPr>
              <a:t>Why is Rheumatology referral so important?</a:t>
            </a:r>
          </a:p>
          <a:p>
            <a:r>
              <a:rPr lang="en-US" sz="1400" dirty="0">
                <a:solidFill>
                  <a:srgbClr val="FF99FF"/>
                </a:solidFill>
              </a:rPr>
              <a:t>Because prompt intervention can dramatically slow disease progression, and may even prevent the occurrence of the debilitating/crippling long-term </a:t>
            </a:r>
            <a:r>
              <a:rPr lang="en-US" sz="1400" dirty="0" err="1">
                <a:solidFill>
                  <a:srgbClr val="FF99FF"/>
                </a:solidFill>
              </a:rPr>
              <a:t>sequelae</a:t>
            </a:r>
            <a:r>
              <a:rPr lang="en-US" sz="1400" dirty="0">
                <a:solidFill>
                  <a:srgbClr val="FF99FF"/>
                </a:solidFill>
              </a:rPr>
              <a:t>.</a:t>
            </a:r>
          </a:p>
        </p:txBody>
      </p:sp>
    </p:spTree>
    <p:extLst>
      <p:ext uri="{BB962C8B-B14F-4D97-AF65-F5344CB8AC3E}">
        <p14:creationId xmlns:p14="http://schemas.microsoft.com/office/powerpoint/2010/main" val="4050480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rgbClr val="0000FF"/>
                </a:solidFill>
              </a:rPr>
              <a:t>How is AS uveitis managed?</a:t>
            </a:r>
          </a:p>
          <a:p>
            <a:r>
              <a:rPr lang="en-US" sz="1400" dirty="0">
                <a:solidFill>
                  <a:srgbClr val="0000FF"/>
                </a:solidFill>
              </a:rPr>
              <a:t>The ophthalmologist must do two things:</a:t>
            </a:r>
          </a:p>
          <a:p>
            <a:r>
              <a:rPr lang="en-US" sz="1400" dirty="0">
                <a:solidFill>
                  <a:srgbClr val="0000FF"/>
                </a:solidFill>
              </a:rPr>
              <a:t>1) Address the uveitis 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and </a:t>
            </a:r>
          </a:p>
          <a:p>
            <a:r>
              <a:rPr lang="en-US" sz="1400" dirty="0">
                <a:solidFill>
                  <a:srgbClr val="0000FF"/>
                </a:solidFill>
              </a:rPr>
              <a:t>2) refer the </a:t>
            </a:r>
            <a:r>
              <a:rPr lang="en-US" sz="1400" dirty="0" err="1">
                <a:solidFill>
                  <a:srgbClr val="0000FF"/>
                </a:solidFill>
              </a:rPr>
              <a:t>pt</a:t>
            </a:r>
            <a:r>
              <a:rPr lang="en-US" sz="1400" dirty="0">
                <a:solidFill>
                  <a:srgbClr val="0000FF"/>
                </a:solidFill>
              </a:rPr>
              <a:t> to Rheumatology to address their systemic condition</a:t>
            </a:r>
          </a:p>
          <a:p>
            <a:endParaRPr lang="en-US" sz="1400" dirty="0">
              <a:solidFill>
                <a:srgbClr val="0000FF"/>
              </a:solidFill>
            </a:endParaRPr>
          </a:p>
          <a:p>
            <a:r>
              <a:rPr lang="en-US" sz="1400" i="1" dirty="0">
                <a:solidFill>
                  <a:srgbClr val="0000FF"/>
                </a:solidFill>
              </a:rPr>
              <a:t>Why is Rheumatology referral so important?</a:t>
            </a:r>
            <a:endParaRPr lang="en-US" sz="1400" i="1" dirty="0">
              <a:solidFill>
                <a:srgbClr val="FF99FF"/>
              </a:solidFill>
            </a:endParaRPr>
          </a:p>
          <a:p>
            <a:r>
              <a:rPr lang="en-US" sz="1400" dirty="0">
                <a:solidFill>
                  <a:srgbClr val="FF99FF"/>
                </a:solidFill>
              </a:rPr>
              <a:t>Because prompt intervention can dramatically slow disease progression, and may even prevent the occurrence of the debilitating/crippling long-term </a:t>
            </a:r>
            <a:r>
              <a:rPr lang="en-US" sz="1400" dirty="0" err="1">
                <a:solidFill>
                  <a:srgbClr val="FF99FF"/>
                </a:solidFill>
              </a:rPr>
              <a:t>sequelae</a:t>
            </a:r>
            <a:r>
              <a:rPr lang="en-US" sz="1400" dirty="0">
                <a:solidFill>
                  <a:srgbClr val="FF99FF"/>
                </a:solidFill>
              </a:rPr>
              <a:t>.</a:t>
            </a:r>
          </a:p>
        </p:txBody>
      </p:sp>
    </p:spTree>
    <p:extLst>
      <p:ext uri="{BB962C8B-B14F-4D97-AF65-F5344CB8AC3E}">
        <p14:creationId xmlns:p14="http://schemas.microsoft.com/office/powerpoint/2010/main" val="158349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rgbClr val="0000FF"/>
                </a:solidFill>
              </a:rPr>
              <a:t>How is AS uveitis managed?</a:t>
            </a:r>
          </a:p>
          <a:p>
            <a:r>
              <a:rPr lang="en-US" sz="1400" dirty="0">
                <a:solidFill>
                  <a:srgbClr val="0000FF"/>
                </a:solidFill>
              </a:rPr>
              <a:t>The ophthalmologist must do two things:</a:t>
            </a:r>
          </a:p>
          <a:p>
            <a:r>
              <a:rPr lang="en-US" sz="1400" dirty="0">
                <a:solidFill>
                  <a:srgbClr val="0000FF"/>
                </a:solidFill>
              </a:rPr>
              <a:t>1) Address the uveitis in the typical manner (</a:t>
            </a:r>
            <a:r>
              <a:rPr lang="en-US" sz="1400" dirty="0" err="1">
                <a:solidFill>
                  <a:srgbClr val="0000FF"/>
                </a:solidFill>
              </a:rPr>
              <a:t>ie</a:t>
            </a:r>
            <a:r>
              <a:rPr lang="en-US" sz="1400" dirty="0">
                <a:solidFill>
                  <a:srgbClr val="0000FF"/>
                </a:solidFill>
              </a:rPr>
              <a:t>, with topical steroids and </a:t>
            </a:r>
            <a:r>
              <a:rPr lang="en-US" sz="1400" dirty="0" err="1">
                <a:solidFill>
                  <a:srgbClr val="0000FF"/>
                </a:solidFill>
              </a:rPr>
              <a:t>cycloplegia</a:t>
            </a:r>
            <a:r>
              <a:rPr lang="en-US" sz="1400" dirty="0">
                <a:solidFill>
                  <a:srgbClr val="0000FF"/>
                </a:solidFill>
              </a:rPr>
              <a:t>), and </a:t>
            </a:r>
          </a:p>
          <a:p>
            <a:r>
              <a:rPr lang="en-US" sz="1400" dirty="0">
                <a:solidFill>
                  <a:srgbClr val="0000FF"/>
                </a:solidFill>
              </a:rPr>
              <a:t>2) refer the </a:t>
            </a:r>
            <a:r>
              <a:rPr lang="en-US" sz="1400" dirty="0" err="1">
                <a:solidFill>
                  <a:srgbClr val="0000FF"/>
                </a:solidFill>
              </a:rPr>
              <a:t>pt</a:t>
            </a:r>
            <a:r>
              <a:rPr lang="en-US" sz="1400" dirty="0">
                <a:solidFill>
                  <a:srgbClr val="0000FF"/>
                </a:solidFill>
              </a:rPr>
              <a:t> to Rheumatology to address their systemic condition</a:t>
            </a:r>
          </a:p>
          <a:p>
            <a:endParaRPr lang="en-US" sz="1400" dirty="0">
              <a:solidFill>
                <a:srgbClr val="0000FF"/>
              </a:solidFill>
            </a:endParaRPr>
          </a:p>
          <a:p>
            <a:r>
              <a:rPr lang="en-US" sz="1400" i="1" dirty="0">
                <a:solidFill>
                  <a:srgbClr val="0000FF"/>
                </a:solidFill>
              </a:rPr>
              <a:t>Why is Rheumatology referral so important?</a:t>
            </a:r>
          </a:p>
          <a:p>
            <a:r>
              <a:rPr lang="en-US" sz="1400" dirty="0">
                <a:solidFill>
                  <a:srgbClr val="0000FF"/>
                </a:solidFill>
              </a:rPr>
              <a:t>Because prompt intervention can dramatically slow disease progression, and may even prevent the occurrence of the debilitating/crippling long-term sequelae</a:t>
            </a:r>
          </a:p>
        </p:txBody>
      </p:sp>
    </p:spTree>
    <p:extLst>
      <p:ext uri="{BB962C8B-B14F-4D97-AF65-F5344CB8AC3E}">
        <p14:creationId xmlns:p14="http://schemas.microsoft.com/office/powerpoint/2010/main" val="2884829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chemeClr val="bg1">
                    <a:lumMod val="50000"/>
                  </a:schemeClr>
                </a:solidFill>
              </a:rPr>
              <a:t>How is AS uveitis managed?</a:t>
            </a:r>
          </a:p>
          <a:p>
            <a:r>
              <a:rPr lang="en-US" sz="1400" dirty="0">
                <a:solidFill>
                  <a:schemeClr val="bg1">
                    <a:lumMod val="50000"/>
                  </a:schemeClr>
                </a:solidFill>
              </a:rPr>
              <a:t>The ophthalmologist must do two things:</a:t>
            </a:r>
          </a:p>
          <a:p>
            <a:r>
              <a:rPr lang="en-US" sz="1400" dirty="0">
                <a:solidFill>
                  <a:schemeClr val="bg1">
                    <a:lumMod val="50000"/>
                  </a:schemeClr>
                </a:solidFill>
              </a:rPr>
              <a:t>1) Address the uveitis in the typical manner (</a:t>
            </a:r>
            <a:r>
              <a:rPr lang="en-US" sz="1400" dirty="0" err="1">
                <a:solidFill>
                  <a:schemeClr val="bg1">
                    <a:lumMod val="50000"/>
                  </a:schemeClr>
                </a:solidFill>
              </a:rPr>
              <a:t>ie</a:t>
            </a:r>
            <a:r>
              <a:rPr lang="en-US" sz="1400" dirty="0">
                <a:solidFill>
                  <a:schemeClr val="bg1">
                    <a:lumMod val="50000"/>
                  </a:schemeClr>
                </a:solidFill>
              </a:rPr>
              <a:t>, with topical steroids and </a:t>
            </a:r>
            <a:r>
              <a:rPr lang="en-US" sz="1400" dirty="0" err="1">
                <a:solidFill>
                  <a:schemeClr val="bg1">
                    <a:lumMod val="50000"/>
                  </a:schemeClr>
                </a:solidFill>
              </a:rPr>
              <a:t>cycloplegia</a:t>
            </a:r>
            <a:r>
              <a:rPr lang="en-US" sz="1400" dirty="0">
                <a:solidFill>
                  <a:schemeClr val="bg1">
                    <a:lumMod val="50000"/>
                  </a:schemeClr>
                </a:solidFill>
              </a:rPr>
              <a:t>), and </a:t>
            </a:r>
          </a:p>
          <a:p>
            <a:r>
              <a:rPr lang="en-US" sz="1400" dirty="0">
                <a:solidFill>
                  <a:schemeClr val="bg1">
                    <a:lumMod val="50000"/>
                  </a:schemeClr>
                </a:solidFill>
              </a:rPr>
              <a:t>2) refer the </a:t>
            </a:r>
            <a:r>
              <a:rPr lang="en-US" sz="1400" dirty="0" err="1">
                <a:solidFill>
                  <a:schemeClr val="bg1">
                    <a:lumMod val="50000"/>
                  </a:schemeClr>
                </a:solidFill>
              </a:rPr>
              <a:t>pt</a:t>
            </a:r>
            <a:r>
              <a:rPr lang="en-US" sz="1400" dirty="0">
                <a:solidFill>
                  <a:schemeClr val="bg1">
                    <a:lumMod val="50000"/>
                  </a:schemeClr>
                </a:solidFill>
              </a:rPr>
              <a:t> to Rheumatology to address their systemic condition</a:t>
            </a:r>
          </a:p>
          <a:p>
            <a:endParaRPr lang="en-US" sz="1400" dirty="0">
              <a:solidFill>
                <a:schemeClr val="bg1">
                  <a:lumMod val="50000"/>
                </a:schemeClr>
              </a:solidFill>
            </a:endParaRPr>
          </a:p>
          <a:p>
            <a:r>
              <a:rPr lang="en-US" sz="1400" i="1" dirty="0">
                <a:solidFill>
                  <a:schemeClr val="bg1">
                    <a:lumMod val="50000"/>
                  </a:schemeClr>
                </a:solidFill>
              </a:rPr>
              <a:t>Why is Rheumatology referral so important?</a:t>
            </a:r>
          </a:p>
          <a:p>
            <a:r>
              <a:rPr lang="en-US" sz="1400" dirty="0">
                <a:solidFill>
                  <a:schemeClr val="bg1">
                    <a:lumMod val="50000"/>
                  </a:schemeClr>
                </a:solidFill>
              </a:rPr>
              <a:t>Because prompt intervention can dramatically slow disease progression, and may even prevent the occurrence of the debilitating/crippling long-term </a:t>
            </a:r>
            <a:r>
              <a:rPr lang="en-US" sz="1400" dirty="0" err="1">
                <a:solidFill>
                  <a:schemeClr val="bg1">
                    <a:lumMod val="50000"/>
                  </a:schemeClr>
                </a:solidFill>
              </a:rPr>
              <a:t>sequelae</a:t>
            </a:r>
            <a:r>
              <a:rPr lang="en-US" sz="1400" dirty="0">
                <a:solidFill>
                  <a:schemeClr val="bg1">
                    <a:lumMod val="50000"/>
                  </a:schemeClr>
                </a:solidFill>
              </a:rPr>
              <a:t>.</a:t>
            </a:r>
          </a:p>
        </p:txBody>
      </p:sp>
      <p:sp>
        <p:nvSpPr>
          <p:cNvPr id="4" name="TextBox 3"/>
          <p:cNvSpPr txBox="1"/>
          <p:nvPr/>
        </p:nvSpPr>
        <p:spPr>
          <a:xfrm>
            <a:off x="1066800" y="4422338"/>
            <a:ext cx="6853530" cy="1384995"/>
          </a:xfrm>
          <a:prstGeom prst="rect">
            <a:avLst/>
          </a:prstGeom>
          <a:solidFill>
            <a:srgbClr val="FFFF00"/>
          </a:solidFill>
        </p:spPr>
        <p:txBody>
          <a:bodyPr wrap="square" rtlCol="0">
            <a:spAutoFit/>
          </a:bodyPr>
          <a:lstStyle/>
          <a:p>
            <a:r>
              <a:rPr lang="en-US" sz="1400" i="1" dirty="0">
                <a:solidFill>
                  <a:srgbClr val="0000FF"/>
                </a:solidFill>
              </a:rPr>
              <a:t>What class of medicine is usually first-line treatment for the systemic manifestations of AS, and may also help reduce the risk of uveitis recurrence?</a:t>
            </a:r>
            <a:endParaRPr lang="en-US" sz="1400" i="1" dirty="0">
              <a:solidFill>
                <a:srgbClr val="FFFF00"/>
              </a:solidFill>
            </a:endParaRPr>
          </a:p>
          <a:p>
            <a:r>
              <a:rPr lang="en-US" sz="1400" b="1" dirty="0">
                <a:solidFill>
                  <a:srgbClr val="FFFF00"/>
                </a:solidFill>
              </a:rPr>
              <a:t>NSAIDs</a:t>
            </a:r>
          </a:p>
          <a:p>
            <a:endParaRPr lang="en-US" sz="1400" dirty="0">
              <a:solidFill>
                <a:srgbClr val="FFFF00"/>
              </a:solidFill>
            </a:endParaRPr>
          </a:p>
          <a:p>
            <a:r>
              <a:rPr lang="en-US" sz="1400" i="1" dirty="0">
                <a:solidFill>
                  <a:srgbClr val="FFFF00"/>
                </a:solidFill>
              </a:rPr>
              <a:t>Is more aggressive immunomodulation/suppression sometimes needed?</a:t>
            </a:r>
          </a:p>
          <a:p>
            <a:r>
              <a:rPr lang="en-US" sz="1400" b="1" dirty="0">
                <a:solidFill>
                  <a:srgbClr val="FFFF00"/>
                </a:solidFill>
              </a:rPr>
              <a:t>Yes</a:t>
            </a:r>
          </a:p>
        </p:txBody>
      </p:sp>
    </p:spTree>
    <p:extLst>
      <p:ext uri="{BB962C8B-B14F-4D97-AF65-F5344CB8AC3E}">
        <p14:creationId xmlns:p14="http://schemas.microsoft.com/office/powerpoint/2010/main" val="1471111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chemeClr val="bg1">
                    <a:lumMod val="50000"/>
                  </a:schemeClr>
                </a:solidFill>
              </a:rPr>
              <a:t>How is AS uveitis managed?</a:t>
            </a:r>
          </a:p>
          <a:p>
            <a:r>
              <a:rPr lang="en-US" sz="1400" dirty="0">
                <a:solidFill>
                  <a:schemeClr val="bg1">
                    <a:lumMod val="50000"/>
                  </a:schemeClr>
                </a:solidFill>
              </a:rPr>
              <a:t>The ophthalmologist must do two things:</a:t>
            </a:r>
          </a:p>
          <a:p>
            <a:r>
              <a:rPr lang="en-US" sz="1400" dirty="0">
                <a:solidFill>
                  <a:schemeClr val="bg1">
                    <a:lumMod val="50000"/>
                  </a:schemeClr>
                </a:solidFill>
              </a:rPr>
              <a:t>1) Address the uveitis in the typical manner (</a:t>
            </a:r>
            <a:r>
              <a:rPr lang="en-US" sz="1400" dirty="0" err="1">
                <a:solidFill>
                  <a:schemeClr val="bg1">
                    <a:lumMod val="50000"/>
                  </a:schemeClr>
                </a:solidFill>
              </a:rPr>
              <a:t>ie</a:t>
            </a:r>
            <a:r>
              <a:rPr lang="en-US" sz="1400" dirty="0">
                <a:solidFill>
                  <a:schemeClr val="bg1">
                    <a:lumMod val="50000"/>
                  </a:schemeClr>
                </a:solidFill>
              </a:rPr>
              <a:t>, with topical steroids and </a:t>
            </a:r>
            <a:r>
              <a:rPr lang="en-US" sz="1400" dirty="0" err="1">
                <a:solidFill>
                  <a:schemeClr val="bg1">
                    <a:lumMod val="50000"/>
                  </a:schemeClr>
                </a:solidFill>
              </a:rPr>
              <a:t>cycloplegia</a:t>
            </a:r>
            <a:r>
              <a:rPr lang="en-US" sz="1400" dirty="0">
                <a:solidFill>
                  <a:schemeClr val="bg1">
                    <a:lumMod val="50000"/>
                  </a:schemeClr>
                </a:solidFill>
              </a:rPr>
              <a:t>), and </a:t>
            </a:r>
          </a:p>
          <a:p>
            <a:r>
              <a:rPr lang="en-US" sz="1400" dirty="0">
                <a:solidFill>
                  <a:schemeClr val="bg1">
                    <a:lumMod val="50000"/>
                  </a:schemeClr>
                </a:solidFill>
              </a:rPr>
              <a:t>2) refer the </a:t>
            </a:r>
            <a:r>
              <a:rPr lang="en-US" sz="1400" dirty="0" err="1">
                <a:solidFill>
                  <a:schemeClr val="bg1">
                    <a:lumMod val="50000"/>
                  </a:schemeClr>
                </a:solidFill>
              </a:rPr>
              <a:t>pt</a:t>
            </a:r>
            <a:r>
              <a:rPr lang="en-US" sz="1400" dirty="0">
                <a:solidFill>
                  <a:schemeClr val="bg1">
                    <a:lumMod val="50000"/>
                  </a:schemeClr>
                </a:solidFill>
              </a:rPr>
              <a:t> to Rheumatology to address their systemic condition</a:t>
            </a:r>
          </a:p>
          <a:p>
            <a:endParaRPr lang="en-US" sz="1400" dirty="0">
              <a:solidFill>
                <a:schemeClr val="bg1">
                  <a:lumMod val="50000"/>
                </a:schemeClr>
              </a:solidFill>
            </a:endParaRPr>
          </a:p>
          <a:p>
            <a:r>
              <a:rPr lang="en-US" sz="1400" i="1" dirty="0">
                <a:solidFill>
                  <a:schemeClr val="bg1">
                    <a:lumMod val="50000"/>
                  </a:schemeClr>
                </a:solidFill>
              </a:rPr>
              <a:t>Why is Rheumatology referral so important?</a:t>
            </a:r>
          </a:p>
          <a:p>
            <a:r>
              <a:rPr lang="en-US" sz="1400" dirty="0">
                <a:solidFill>
                  <a:schemeClr val="bg1">
                    <a:lumMod val="50000"/>
                  </a:schemeClr>
                </a:solidFill>
              </a:rPr>
              <a:t>Because prompt intervention can dramatically slow disease progression, and may even prevent the occurrence of the debilitating/crippling long-term </a:t>
            </a:r>
            <a:r>
              <a:rPr lang="en-US" sz="1400" dirty="0" err="1">
                <a:solidFill>
                  <a:schemeClr val="bg1">
                    <a:lumMod val="50000"/>
                  </a:schemeClr>
                </a:solidFill>
              </a:rPr>
              <a:t>sequelae</a:t>
            </a:r>
            <a:r>
              <a:rPr lang="en-US" sz="1400" dirty="0">
                <a:solidFill>
                  <a:schemeClr val="bg1">
                    <a:lumMod val="50000"/>
                  </a:schemeClr>
                </a:solidFill>
              </a:rPr>
              <a:t>.</a:t>
            </a:r>
          </a:p>
        </p:txBody>
      </p:sp>
      <p:sp>
        <p:nvSpPr>
          <p:cNvPr id="4" name="TextBox 3"/>
          <p:cNvSpPr txBox="1"/>
          <p:nvPr/>
        </p:nvSpPr>
        <p:spPr>
          <a:xfrm>
            <a:off x="1066800" y="4422338"/>
            <a:ext cx="6853530" cy="1384995"/>
          </a:xfrm>
          <a:prstGeom prst="rect">
            <a:avLst/>
          </a:prstGeom>
          <a:solidFill>
            <a:srgbClr val="FFFF00"/>
          </a:solidFill>
        </p:spPr>
        <p:txBody>
          <a:bodyPr wrap="square" rtlCol="0">
            <a:spAutoFit/>
          </a:bodyPr>
          <a:lstStyle/>
          <a:p>
            <a:r>
              <a:rPr lang="en-US" sz="1400" i="1" dirty="0">
                <a:solidFill>
                  <a:srgbClr val="0000FF"/>
                </a:solidFill>
              </a:rPr>
              <a:t>What class of medicine is usually first-line treatment for the systemic manifestations of AS, and may also help reduce the risk of uveitis recurrence?</a:t>
            </a:r>
          </a:p>
          <a:p>
            <a:r>
              <a:rPr lang="en-US" sz="1400" b="1" dirty="0">
                <a:solidFill>
                  <a:srgbClr val="0000FF"/>
                </a:solidFill>
              </a:rPr>
              <a:t>NSAIDs</a:t>
            </a:r>
            <a:endParaRPr lang="en-US" sz="1400" b="1" dirty="0">
              <a:solidFill>
                <a:srgbClr val="FFFF00"/>
              </a:solidFill>
            </a:endParaRPr>
          </a:p>
          <a:p>
            <a:endParaRPr lang="en-US" sz="1400" dirty="0">
              <a:solidFill>
                <a:srgbClr val="FFFF00"/>
              </a:solidFill>
            </a:endParaRPr>
          </a:p>
          <a:p>
            <a:r>
              <a:rPr lang="en-US" sz="1400" i="1" dirty="0">
                <a:solidFill>
                  <a:srgbClr val="FFFF00"/>
                </a:solidFill>
              </a:rPr>
              <a:t>Is more aggressive immunomodulation/suppression sometimes needed?</a:t>
            </a:r>
          </a:p>
          <a:p>
            <a:r>
              <a:rPr lang="en-US" sz="1400" b="1" dirty="0">
                <a:solidFill>
                  <a:srgbClr val="FFFF00"/>
                </a:solidFill>
              </a:rPr>
              <a:t>Yes</a:t>
            </a:r>
          </a:p>
        </p:txBody>
      </p:sp>
    </p:spTree>
    <p:extLst>
      <p:ext uri="{BB962C8B-B14F-4D97-AF65-F5344CB8AC3E}">
        <p14:creationId xmlns:p14="http://schemas.microsoft.com/office/powerpoint/2010/main" val="31700991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chemeClr val="bg1">
                    <a:lumMod val="50000"/>
                  </a:schemeClr>
                </a:solidFill>
              </a:rPr>
              <a:t>How is AS uveitis managed?</a:t>
            </a:r>
          </a:p>
          <a:p>
            <a:r>
              <a:rPr lang="en-US" sz="1400" dirty="0">
                <a:solidFill>
                  <a:schemeClr val="bg1">
                    <a:lumMod val="50000"/>
                  </a:schemeClr>
                </a:solidFill>
              </a:rPr>
              <a:t>The ophthalmologist must do two things:</a:t>
            </a:r>
          </a:p>
          <a:p>
            <a:r>
              <a:rPr lang="en-US" sz="1400" dirty="0">
                <a:solidFill>
                  <a:schemeClr val="bg1">
                    <a:lumMod val="50000"/>
                  </a:schemeClr>
                </a:solidFill>
              </a:rPr>
              <a:t>1) Address the uveitis in the typical manner (</a:t>
            </a:r>
            <a:r>
              <a:rPr lang="en-US" sz="1400" dirty="0" err="1">
                <a:solidFill>
                  <a:schemeClr val="bg1">
                    <a:lumMod val="50000"/>
                  </a:schemeClr>
                </a:solidFill>
              </a:rPr>
              <a:t>ie</a:t>
            </a:r>
            <a:r>
              <a:rPr lang="en-US" sz="1400" dirty="0">
                <a:solidFill>
                  <a:schemeClr val="bg1">
                    <a:lumMod val="50000"/>
                  </a:schemeClr>
                </a:solidFill>
              </a:rPr>
              <a:t>, with topical steroids and </a:t>
            </a:r>
            <a:r>
              <a:rPr lang="en-US" sz="1400" dirty="0" err="1">
                <a:solidFill>
                  <a:schemeClr val="bg1">
                    <a:lumMod val="50000"/>
                  </a:schemeClr>
                </a:solidFill>
              </a:rPr>
              <a:t>cycloplegia</a:t>
            </a:r>
            <a:r>
              <a:rPr lang="en-US" sz="1400" dirty="0">
                <a:solidFill>
                  <a:schemeClr val="bg1">
                    <a:lumMod val="50000"/>
                  </a:schemeClr>
                </a:solidFill>
              </a:rPr>
              <a:t>), and </a:t>
            </a:r>
          </a:p>
          <a:p>
            <a:r>
              <a:rPr lang="en-US" sz="1400" dirty="0">
                <a:solidFill>
                  <a:schemeClr val="bg1">
                    <a:lumMod val="50000"/>
                  </a:schemeClr>
                </a:solidFill>
              </a:rPr>
              <a:t>2) refer the </a:t>
            </a:r>
            <a:r>
              <a:rPr lang="en-US" sz="1400" dirty="0" err="1">
                <a:solidFill>
                  <a:schemeClr val="bg1">
                    <a:lumMod val="50000"/>
                  </a:schemeClr>
                </a:solidFill>
              </a:rPr>
              <a:t>pt</a:t>
            </a:r>
            <a:r>
              <a:rPr lang="en-US" sz="1400" dirty="0">
                <a:solidFill>
                  <a:schemeClr val="bg1">
                    <a:lumMod val="50000"/>
                  </a:schemeClr>
                </a:solidFill>
              </a:rPr>
              <a:t> to Rheumatology to address their systemic condition</a:t>
            </a:r>
          </a:p>
          <a:p>
            <a:endParaRPr lang="en-US" sz="1400" dirty="0">
              <a:solidFill>
                <a:schemeClr val="bg1">
                  <a:lumMod val="50000"/>
                </a:schemeClr>
              </a:solidFill>
            </a:endParaRPr>
          </a:p>
          <a:p>
            <a:r>
              <a:rPr lang="en-US" sz="1400" i="1" dirty="0">
                <a:solidFill>
                  <a:schemeClr val="bg1">
                    <a:lumMod val="50000"/>
                  </a:schemeClr>
                </a:solidFill>
              </a:rPr>
              <a:t>Why is Rheumatology referral so important?</a:t>
            </a:r>
          </a:p>
          <a:p>
            <a:r>
              <a:rPr lang="en-US" sz="1400" dirty="0">
                <a:solidFill>
                  <a:schemeClr val="bg1">
                    <a:lumMod val="50000"/>
                  </a:schemeClr>
                </a:solidFill>
              </a:rPr>
              <a:t>Because prompt intervention can dramatically slow disease progression, and may even prevent the occurrence of the debilitating/crippling long-term </a:t>
            </a:r>
            <a:r>
              <a:rPr lang="en-US" sz="1400" dirty="0" err="1">
                <a:solidFill>
                  <a:schemeClr val="bg1">
                    <a:lumMod val="50000"/>
                  </a:schemeClr>
                </a:solidFill>
              </a:rPr>
              <a:t>sequelae</a:t>
            </a:r>
            <a:r>
              <a:rPr lang="en-US" sz="1400" dirty="0">
                <a:solidFill>
                  <a:schemeClr val="bg1">
                    <a:lumMod val="50000"/>
                  </a:schemeClr>
                </a:solidFill>
              </a:rPr>
              <a:t>.</a:t>
            </a:r>
          </a:p>
        </p:txBody>
      </p:sp>
      <p:sp>
        <p:nvSpPr>
          <p:cNvPr id="4" name="TextBox 3"/>
          <p:cNvSpPr txBox="1"/>
          <p:nvPr/>
        </p:nvSpPr>
        <p:spPr>
          <a:xfrm>
            <a:off x="1066800" y="4422338"/>
            <a:ext cx="6853530" cy="1384995"/>
          </a:xfrm>
          <a:prstGeom prst="rect">
            <a:avLst/>
          </a:prstGeom>
          <a:solidFill>
            <a:srgbClr val="FFFF00"/>
          </a:solidFill>
        </p:spPr>
        <p:txBody>
          <a:bodyPr wrap="square" rtlCol="0">
            <a:spAutoFit/>
          </a:bodyPr>
          <a:lstStyle/>
          <a:p>
            <a:r>
              <a:rPr lang="en-US" sz="1400" i="1" dirty="0">
                <a:solidFill>
                  <a:srgbClr val="0000FF"/>
                </a:solidFill>
              </a:rPr>
              <a:t>What class of medicine is usually first-line treatment for the systemic manifestations of AS, and may also help reduce the risk of uveitis recurrence?</a:t>
            </a:r>
          </a:p>
          <a:p>
            <a:r>
              <a:rPr lang="en-US" sz="1400" b="1" dirty="0">
                <a:solidFill>
                  <a:srgbClr val="0000FF"/>
                </a:solidFill>
              </a:rPr>
              <a:t>NSAIDs</a:t>
            </a:r>
          </a:p>
          <a:p>
            <a:endParaRPr lang="en-US" sz="1400" dirty="0">
              <a:solidFill>
                <a:srgbClr val="0000FF"/>
              </a:solidFill>
            </a:endParaRPr>
          </a:p>
          <a:p>
            <a:r>
              <a:rPr lang="en-US" sz="1400" i="1" dirty="0">
                <a:solidFill>
                  <a:srgbClr val="0000FF"/>
                </a:solidFill>
              </a:rPr>
              <a:t>Is more aggressive immunomodulation/suppression sometimes needed?</a:t>
            </a:r>
            <a:endParaRPr lang="en-US" sz="1400" i="1" dirty="0">
              <a:solidFill>
                <a:srgbClr val="FFFF00"/>
              </a:solidFill>
            </a:endParaRPr>
          </a:p>
          <a:p>
            <a:r>
              <a:rPr lang="en-US" sz="1400" b="1" dirty="0">
                <a:solidFill>
                  <a:srgbClr val="FFFF00"/>
                </a:solidFill>
              </a:rPr>
              <a:t>Yes</a:t>
            </a:r>
          </a:p>
        </p:txBody>
      </p:sp>
    </p:spTree>
    <p:extLst>
      <p:ext uri="{BB962C8B-B14F-4D97-AF65-F5344CB8AC3E}">
        <p14:creationId xmlns:p14="http://schemas.microsoft.com/office/powerpoint/2010/main" val="203594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latin typeface="Arial" panose="020B0604020202020204" pitchFamily="34" charset="0"/>
              </a:rPr>
              <a:t>Uveitis: </a:t>
            </a:r>
            <a:r>
              <a:rPr lang="en-US" sz="4000" b="1" i="1" dirty="0">
                <a:solidFill>
                  <a:srgbClr val="0000FF"/>
                </a:solidFill>
                <a:latin typeface="Arial" panose="020B0604020202020204" pitchFamily="34" charset="0"/>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rPr>
              <a:t>1) The uveitis is profiled</a:t>
            </a:r>
          </a:p>
          <a:p>
            <a:r>
              <a:rPr lang="en-US" sz="1000" dirty="0">
                <a:solidFill>
                  <a:srgbClr val="0000FF"/>
                </a:solidFill>
                <a:latin typeface="Arial" panose="020B0604020202020204" pitchFamily="34" charset="0"/>
              </a:rPr>
              <a:t>2) The profiled case is meshed</a:t>
            </a:r>
          </a:p>
          <a:p>
            <a:r>
              <a:rPr lang="en-US" sz="1000" dirty="0">
                <a:solidFill>
                  <a:srgbClr val="0000FF"/>
                </a:solidFill>
                <a:latin typeface="Arial" panose="020B0604020202020204" pitchFamily="34" charset="0"/>
              </a:rPr>
              <a:t>3) A differential diagnosis list is generated</a:t>
            </a:r>
          </a:p>
          <a:p>
            <a:r>
              <a:rPr lang="en-US" sz="1000" dirty="0">
                <a:solidFill>
                  <a:srgbClr val="0000FF"/>
                </a:solidFill>
                <a:latin typeface="Arial" panose="020B0604020202020204" pitchFamily="34" charset="0"/>
              </a:rPr>
              <a:t>4) Studies are obtained to identify the etiology</a:t>
            </a:r>
          </a:p>
          <a:p>
            <a:r>
              <a:rPr lang="en-US" sz="1000" dirty="0">
                <a:solidFill>
                  <a:srgbClr val="0000FF"/>
                </a:solidFill>
                <a:latin typeface="Arial" panose="020B0604020202020204" pitchFamily="34" charset="0"/>
              </a:rPr>
              <a:t>5) Treatment appropriate for the etiology is initiated</a:t>
            </a:r>
            <a:endParaRPr lang="en-US" sz="1000" i="1" dirty="0">
              <a:solidFill>
                <a:srgbClr val="0000FF"/>
              </a:solidFill>
              <a:latin typeface="Arial" panose="020B0604020202020204" pitchFamily="34" charset="0"/>
            </a:endParaRPr>
          </a:p>
        </p:txBody>
      </p:sp>
      <p:sp>
        <p:nvSpPr>
          <p:cNvPr id="34" name="TextBox 33"/>
          <p:cNvSpPr txBox="1"/>
          <p:nvPr/>
        </p:nvSpPr>
        <p:spPr>
          <a:xfrm>
            <a:off x="2743204"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latin typeface="Arial" panose="020B0604020202020204" pitchFamily="34" charset="0"/>
              </a:rPr>
              <a:t>Unilateral</a:t>
            </a:r>
          </a:p>
        </p:txBody>
      </p:sp>
      <p:sp>
        <p:nvSpPr>
          <p:cNvPr id="16" name="TextBox 15"/>
          <p:cNvSpPr txBox="1"/>
          <p:nvPr/>
        </p:nvSpPr>
        <p:spPr>
          <a:xfrm>
            <a:off x="457201" y="1143004"/>
            <a:ext cx="2116285" cy="430887"/>
          </a:xfrm>
          <a:prstGeom prst="rect">
            <a:avLst/>
          </a:prstGeom>
          <a:noFill/>
        </p:spPr>
        <p:txBody>
          <a:bodyPr wrap="none" rtlCol="0">
            <a:spAutoFit/>
          </a:bodyPr>
          <a:lstStyle/>
          <a:p>
            <a:r>
              <a:rPr lang="en-US" sz="2200" dirty="0">
                <a:solidFill>
                  <a:srgbClr val="0000FF"/>
                </a:solidFill>
                <a:latin typeface="Arial" panose="020B0604020202020204" pitchFamily="34" charset="0"/>
              </a:rPr>
              <a:t>Granulomatous</a:t>
            </a:r>
          </a:p>
        </p:txBody>
      </p:sp>
      <p:sp>
        <p:nvSpPr>
          <p:cNvPr id="23" name="TextBox 22"/>
          <p:cNvSpPr txBox="1"/>
          <p:nvPr/>
        </p:nvSpPr>
        <p:spPr>
          <a:xfrm>
            <a:off x="4729642" y="1143004"/>
            <a:ext cx="2571538" cy="430887"/>
          </a:xfrm>
          <a:prstGeom prst="rect">
            <a:avLst/>
          </a:prstGeom>
          <a:noFill/>
          <a:ln>
            <a:noFill/>
          </a:ln>
        </p:spPr>
        <p:txBody>
          <a:bodyPr wrap="none" rtlCol="0">
            <a:spAutoFit/>
          </a:bodyPr>
          <a:lstStyle/>
          <a:p>
            <a:r>
              <a:rPr lang="en-US" sz="2200" dirty="0" err="1">
                <a:solidFill>
                  <a:schemeClr val="bg1">
                    <a:lumMod val="75000"/>
                  </a:schemeClr>
                </a:solidFill>
                <a:latin typeface="Arial" panose="020B0604020202020204" pitchFamily="34" charset="0"/>
              </a:rPr>
              <a:t>Nongranulomatous</a:t>
            </a:r>
            <a:endParaRPr lang="en-US" sz="2200" dirty="0">
              <a:solidFill>
                <a:schemeClr val="bg1">
                  <a:lumMod val="75000"/>
                </a:schemeClr>
              </a:solidFill>
              <a:latin typeface="Arial" panose="020B0604020202020204" pitchFamily="34" charset="0"/>
            </a:endParaRPr>
          </a:p>
        </p:txBody>
      </p:sp>
      <p:cxnSp>
        <p:nvCxnSpPr>
          <p:cNvPr id="19" name="Straight Arrow Connector 18"/>
          <p:cNvCxnSpPr/>
          <p:nvPr/>
        </p:nvCxnSpPr>
        <p:spPr>
          <a:xfrm flipH="1">
            <a:off x="2438400" y="762004"/>
            <a:ext cx="1143000"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4" y="762004"/>
            <a:ext cx="1128977"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49926" y="2045493"/>
            <a:ext cx="6644155" cy="2893100"/>
          </a:xfrm>
          <a:prstGeom prst="rect">
            <a:avLst/>
          </a:prstGeom>
          <a:solidFill>
            <a:srgbClr val="99FF99"/>
          </a:solidFill>
        </p:spPr>
        <p:txBody>
          <a:bodyPr wrap="square" rtlCol="0">
            <a:spAutoFit/>
          </a:bodyPr>
          <a:lstStyle/>
          <a:p>
            <a:r>
              <a:rPr lang="en-US" sz="1400" i="1" dirty="0">
                <a:solidFill>
                  <a:srgbClr val="0000FF"/>
                </a:solidFill>
                <a:latin typeface="Arial" panose="020B0604020202020204" pitchFamily="34" charset="0"/>
              </a:rPr>
              <a:t>Histologically speaking, what makes  an inflammatory condition ‘granulomatous’?</a:t>
            </a:r>
          </a:p>
          <a:p>
            <a:r>
              <a:rPr lang="en-US" sz="1400" dirty="0">
                <a:solidFill>
                  <a:srgbClr val="0000FF"/>
                </a:solidFill>
                <a:latin typeface="Arial" panose="020B0604020202020204" pitchFamily="34" charset="0"/>
              </a:rPr>
              <a:t>The presence of </a:t>
            </a:r>
            <a:r>
              <a:rPr lang="en-US" sz="1400" b="1" dirty="0">
                <a:solidFill>
                  <a:srgbClr val="0000FF"/>
                </a:solidFill>
                <a:latin typeface="Arial" panose="020B0604020202020204" pitchFamily="34" charset="0"/>
              </a:rPr>
              <a:t>epithelioid</a:t>
            </a:r>
            <a:r>
              <a:rPr lang="en-US" sz="1400" dirty="0">
                <a:solidFill>
                  <a:srgbClr val="0000FF"/>
                </a:solidFill>
                <a:latin typeface="Arial" panose="020B0604020202020204" pitchFamily="34" charset="0"/>
              </a:rPr>
              <a:t> and </a:t>
            </a:r>
            <a:r>
              <a:rPr lang="en-US" sz="1400" b="1" dirty="0">
                <a:solidFill>
                  <a:srgbClr val="0000FF"/>
                </a:solidFill>
                <a:latin typeface="Arial" panose="020B0604020202020204" pitchFamily="34" charset="0"/>
              </a:rPr>
              <a:t>giant</a:t>
            </a:r>
            <a:r>
              <a:rPr lang="en-US" sz="1400" dirty="0">
                <a:solidFill>
                  <a:srgbClr val="0000FF"/>
                </a:solidFill>
                <a:latin typeface="Arial" panose="020B0604020202020204" pitchFamily="34" charset="0"/>
              </a:rPr>
              <a:t> cells </a:t>
            </a:r>
          </a:p>
          <a:p>
            <a:endParaRPr lang="en-US" sz="1400" dirty="0">
              <a:solidFill>
                <a:srgbClr val="0000FF"/>
              </a:solidFill>
              <a:latin typeface="Arial" panose="020B0604020202020204" pitchFamily="34" charset="0"/>
            </a:endParaRPr>
          </a:p>
          <a:p>
            <a:r>
              <a:rPr lang="en-US" sz="1400" i="1" dirty="0">
                <a:solidFill>
                  <a:srgbClr val="0000FF"/>
                </a:solidFill>
                <a:latin typeface="Arial" panose="020B0604020202020204" pitchFamily="34" charset="0"/>
              </a:rPr>
              <a:t>In clinical </a:t>
            </a:r>
            <a:r>
              <a:rPr lang="en-US" sz="1400" i="1" dirty="0" err="1">
                <a:solidFill>
                  <a:srgbClr val="0000FF"/>
                </a:solidFill>
                <a:latin typeface="Arial" panose="020B0604020202020204" pitchFamily="34" charset="0"/>
              </a:rPr>
              <a:t>ophtho</a:t>
            </a:r>
            <a:r>
              <a:rPr lang="en-US" sz="1400" i="1" dirty="0">
                <a:solidFill>
                  <a:srgbClr val="0000FF"/>
                </a:solidFill>
                <a:latin typeface="Arial" panose="020B0604020202020204" pitchFamily="34" charset="0"/>
              </a:rPr>
              <a:t>-speak, to what does the term </a:t>
            </a:r>
            <a:r>
              <a:rPr lang="en-US" sz="1400" dirty="0">
                <a:solidFill>
                  <a:srgbClr val="0000FF"/>
                </a:solidFill>
                <a:latin typeface="Arial" panose="020B0604020202020204" pitchFamily="34" charset="0"/>
              </a:rPr>
              <a:t>granulomatous</a:t>
            </a:r>
            <a:r>
              <a:rPr lang="en-US" sz="1400" i="1" dirty="0">
                <a:solidFill>
                  <a:srgbClr val="0000FF"/>
                </a:solidFill>
                <a:latin typeface="Arial" panose="020B0604020202020204" pitchFamily="34" charset="0"/>
              </a:rPr>
              <a:t> refer?</a:t>
            </a:r>
          </a:p>
          <a:p>
            <a:r>
              <a:rPr lang="en-US" sz="1400" dirty="0">
                <a:solidFill>
                  <a:srgbClr val="0000FF"/>
                </a:solidFill>
                <a:latin typeface="Arial" panose="020B0604020202020204" pitchFamily="34" charset="0"/>
              </a:rPr>
              <a:t>To a particular slit-lamp appearance of KP in uveitis</a:t>
            </a:r>
            <a:endParaRPr lang="en-US" sz="1400" dirty="0">
              <a:solidFill>
                <a:srgbClr val="99FF99"/>
              </a:solidFill>
              <a:latin typeface="Arial" panose="020B0604020202020204" pitchFamily="34" charset="0"/>
            </a:endParaRPr>
          </a:p>
          <a:p>
            <a:endParaRPr lang="en-US" sz="1400"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What do granulomatous KP look like?</a:t>
            </a:r>
          </a:p>
          <a:p>
            <a:r>
              <a:rPr lang="en-US" sz="1400" dirty="0">
                <a:solidFill>
                  <a:srgbClr val="99FF99"/>
                </a:solidFill>
                <a:latin typeface="Arial" panose="020B0604020202020204" pitchFamily="34" charset="0"/>
              </a:rPr>
              <a:t>They are large, grayish, and look ‘greasy’ </a:t>
            </a:r>
          </a:p>
          <a:p>
            <a:endParaRPr lang="en-US" sz="1400" i="1" dirty="0">
              <a:solidFill>
                <a:srgbClr val="99FF99"/>
              </a:solidFill>
              <a:latin typeface="Arial" panose="020B0604020202020204" pitchFamily="34" charset="0"/>
            </a:endParaRPr>
          </a:p>
          <a:p>
            <a:r>
              <a:rPr lang="en-US" sz="1400" i="1" dirty="0">
                <a:solidFill>
                  <a:srgbClr val="99FF99"/>
                </a:solidFill>
                <a:latin typeface="Arial" panose="020B0604020202020204" pitchFamily="34" charset="0"/>
              </a:rPr>
              <a:t>A </a:t>
            </a:r>
            <a:r>
              <a:rPr lang="en-US" sz="1400" i="1" dirty="0" err="1">
                <a:solidFill>
                  <a:srgbClr val="99FF99"/>
                </a:solidFill>
                <a:latin typeface="Arial" panose="020B0604020202020204" pitchFamily="34" charset="0"/>
              </a:rPr>
              <a:t>pt</a:t>
            </a:r>
            <a:r>
              <a:rPr lang="en-US" sz="1400" i="1" dirty="0">
                <a:solidFill>
                  <a:srgbClr val="99FF99"/>
                </a:solidFill>
                <a:latin typeface="Arial" panose="020B0604020202020204" pitchFamily="34" charset="0"/>
              </a:rPr>
              <a:t> has granulomatous KP. If a KP was scraped and examined microscopically, would it be chock full of epithelioid and/or giant cells?</a:t>
            </a:r>
          </a:p>
          <a:p>
            <a:r>
              <a:rPr lang="en-US" sz="1400" dirty="0">
                <a:solidFill>
                  <a:srgbClr val="99FF99"/>
                </a:solidFill>
                <a:latin typeface="Arial" panose="020B0604020202020204" pitchFamily="34" charset="0"/>
              </a:rPr>
              <a:t>Not necessarily. While significant overlap exists between the two, it is </a:t>
            </a:r>
            <a:r>
              <a:rPr lang="en-US" sz="1400" b="1" dirty="0">
                <a:solidFill>
                  <a:srgbClr val="99FF99"/>
                </a:solidFill>
                <a:latin typeface="Arial" panose="020B0604020202020204" pitchFamily="34" charset="0"/>
              </a:rPr>
              <a:t>not</a:t>
            </a:r>
            <a:r>
              <a:rPr lang="en-US" sz="1400" dirty="0">
                <a:solidFill>
                  <a:srgbClr val="99FF99"/>
                </a:solidFill>
                <a:latin typeface="Arial" panose="020B0604020202020204" pitchFamily="34" charset="0"/>
              </a:rPr>
              <a:t> the case that ‘clinically granulomatous </a:t>
            </a:r>
            <a:r>
              <a:rPr lang="en-US" sz="1400" dirty="0" err="1">
                <a:solidFill>
                  <a:srgbClr val="99FF99"/>
                </a:solidFill>
                <a:latin typeface="Arial" panose="020B0604020202020204" pitchFamily="34" charset="0"/>
              </a:rPr>
              <a:t>dz</a:t>
            </a:r>
            <a:r>
              <a:rPr lang="en-US" sz="1400" dirty="0">
                <a:solidFill>
                  <a:srgbClr val="99FF99"/>
                </a:solidFill>
                <a:latin typeface="Arial" panose="020B0604020202020204" pitchFamily="34" charset="0"/>
              </a:rPr>
              <a:t>’ is always histologically granulomatous</a:t>
            </a:r>
          </a:p>
        </p:txBody>
      </p:sp>
    </p:spTree>
    <p:extLst>
      <p:ext uri="{BB962C8B-B14F-4D97-AF65-F5344CB8AC3E}">
        <p14:creationId xmlns:p14="http://schemas.microsoft.com/office/powerpoint/2010/main" val="1649392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 name="TextBox 2"/>
          <p:cNvSpPr txBox="1"/>
          <p:nvPr/>
        </p:nvSpPr>
        <p:spPr>
          <a:xfrm>
            <a:off x="538480" y="4356320"/>
            <a:ext cx="8016938" cy="2462213"/>
          </a:xfrm>
          <a:prstGeom prst="rect">
            <a:avLst/>
          </a:prstGeom>
          <a:solidFill>
            <a:srgbClr val="FFC000"/>
          </a:solidFill>
        </p:spPr>
        <p:txBody>
          <a:bodyPr wrap="none" rtlCol="0">
            <a:spAutoFit/>
          </a:bodyPr>
          <a:lstStyle/>
          <a:p>
            <a:r>
              <a:rPr lang="en-US" sz="1400" i="1" dirty="0">
                <a:solidFill>
                  <a:schemeClr val="bg1">
                    <a:lumMod val="50000"/>
                  </a:schemeClr>
                </a:solidFill>
              </a:rPr>
              <a:t>Who is the typical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A white male age 16-40</a:t>
            </a:r>
          </a:p>
          <a:p>
            <a:endParaRPr lang="en-US" sz="1400" dirty="0">
              <a:solidFill>
                <a:schemeClr val="bg1">
                  <a:lumMod val="50000"/>
                </a:schemeClr>
              </a:solidFill>
            </a:endParaRPr>
          </a:p>
          <a:p>
            <a:r>
              <a:rPr lang="en-US" sz="1400" i="1" dirty="0">
                <a:solidFill>
                  <a:schemeClr val="bg1">
                    <a:lumMod val="50000"/>
                  </a:schemeClr>
                </a:solidFill>
              </a:rPr>
              <a:t>What is the classic </a:t>
            </a:r>
            <a:r>
              <a:rPr lang="en-US" sz="1400" i="1" dirty="0" err="1">
                <a:solidFill>
                  <a:schemeClr val="bg1">
                    <a:lumMod val="50000"/>
                  </a:schemeClr>
                </a:solidFill>
              </a:rPr>
              <a:t>nonocular</a:t>
            </a:r>
            <a:r>
              <a:rPr lang="en-US" sz="1400" i="1" dirty="0">
                <a:solidFill>
                  <a:schemeClr val="bg1">
                    <a:lumMod val="50000"/>
                  </a:schemeClr>
                </a:solidFill>
              </a:rPr>
              <a:t> complaint in AS?</a:t>
            </a:r>
          </a:p>
          <a:p>
            <a:r>
              <a:rPr lang="en-US" sz="1400" b="1" dirty="0">
                <a:solidFill>
                  <a:schemeClr val="bg1">
                    <a:lumMod val="50000"/>
                  </a:schemeClr>
                </a:solidFill>
              </a:rPr>
              <a:t>Low back pain/stiffness </a:t>
            </a:r>
            <a:r>
              <a:rPr lang="en-US" sz="1400" dirty="0">
                <a:solidFill>
                  <a:schemeClr val="bg1">
                    <a:lumMod val="50000"/>
                  </a:schemeClr>
                </a:solidFill>
              </a:rPr>
              <a:t>that is 1) worse in the morning, and  2) improves with exertion/movement</a:t>
            </a:r>
          </a:p>
          <a:p>
            <a:endParaRPr lang="en-US" sz="1400" dirty="0">
              <a:solidFill>
                <a:schemeClr val="bg1">
                  <a:lumMod val="50000"/>
                </a:schemeClr>
              </a:solidFill>
            </a:endParaRPr>
          </a:p>
          <a:p>
            <a:r>
              <a:rPr lang="en-US" sz="1400" i="1" dirty="0">
                <a:solidFill>
                  <a:schemeClr val="bg1">
                    <a:lumMod val="50000"/>
                  </a:schemeClr>
                </a:solidFill>
              </a:rPr>
              <a:t>What is the classic uveitis presentation in an AS </a:t>
            </a:r>
            <a:r>
              <a:rPr lang="en-US" sz="1400" i="1" dirty="0" err="1">
                <a:solidFill>
                  <a:schemeClr val="bg1">
                    <a:lumMod val="50000"/>
                  </a:schemeClr>
                </a:solidFill>
              </a:rPr>
              <a:t>pt</a:t>
            </a:r>
            <a:r>
              <a:rPr lang="en-US" sz="1400" i="1" dirty="0">
                <a:solidFill>
                  <a:schemeClr val="bg1">
                    <a:lumMod val="50000"/>
                  </a:schemeClr>
                </a:solidFill>
              </a:rPr>
              <a:t>?</a:t>
            </a:r>
          </a:p>
          <a:p>
            <a:r>
              <a:rPr lang="en-US" sz="1400" dirty="0">
                <a:solidFill>
                  <a:schemeClr val="bg1">
                    <a:lumMod val="50000"/>
                  </a:schemeClr>
                </a:solidFill>
              </a:rPr>
              <a:t>The sudden onset of a painful unilateral </a:t>
            </a:r>
            <a:r>
              <a:rPr lang="en-US" sz="1400" dirty="0" err="1">
                <a:solidFill>
                  <a:schemeClr val="bg1">
                    <a:lumMod val="50000"/>
                  </a:schemeClr>
                </a:solidFill>
              </a:rPr>
              <a:t>nongranulomatous</a:t>
            </a:r>
            <a:r>
              <a:rPr lang="en-US" sz="1400" dirty="0">
                <a:solidFill>
                  <a:schemeClr val="bg1">
                    <a:lumMod val="50000"/>
                  </a:schemeClr>
                </a:solidFill>
              </a:rPr>
              <a:t> </a:t>
            </a:r>
            <a:r>
              <a:rPr lang="en-US" sz="1400" dirty="0" err="1">
                <a:solidFill>
                  <a:schemeClr val="bg1">
                    <a:lumMod val="50000"/>
                  </a:schemeClr>
                </a:solidFill>
              </a:rPr>
              <a:t>iritis</a:t>
            </a:r>
            <a:r>
              <a:rPr lang="en-US" sz="1400" dirty="0">
                <a:solidFill>
                  <a:schemeClr val="bg1">
                    <a:lumMod val="50000"/>
                  </a:schemeClr>
                </a:solidFill>
              </a:rPr>
              <a:t> , often with a </a:t>
            </a:r>
            <a:r>
              <a:rPr lang="en-US" sz="1400" dirty="0" err="1">
                <a:solidFill>
                  <a:schemeClr val="bg1">
                    <a:lumMod val="50000"/>
                  </a:schemeClr>
                </a:solidFill>
              </a:rPr>
              <a:t>hypopyon</a:t>
            </a:r>
            <a:endParaRPr lang="en-US" sz="1400" dirty="0">
              <a:solidFill>
                <a:schemeClr val="bg1">
                  <a:lumMod val="50000"/>
                </a:schemeClr>
              </a:solidFill>
            </a:endParaRPr>
          </a:p>
          <a:p>
            <a:endParaRPr lang="en-US" sz="1400" dirty="0">
              <a:solidFill>
                <a:schemeClr val="bg1">
                  <a:lumMod val="50000"/>
                </a:schemeClr>
              </a:solidFill>
            </a:endParaRPr>
          </a:p>
          <a:p>
            <a:r>
              <a:rPr lang="en-US" sz="1400" i="1" dirty="0">
                <a:solidFill>
                  <a:schemeClr val="bg1">
                    <a:lumMod val="50000"/>
                  </a:schemeClr>
                </a:solidFill>
              </a:rPr>
              <a:t>How long do the </a:t>
            </a:r>
            <a:r>
              <a:rPr lang="en-US" sz="1400" i="1" dirty="0" err="1">
                <a:solidFill>
                  <a:schemeClr val="bg1">
                    <a:lumMod val="50000"/>
                  </a:schemeClr>
                </a:solidFill>
              </a:rPr>
              <a:t>uveitic</a:t>
            </a:r>
            <a:r>
              <a:rPr lang="en-US" sz="1400" i="1" dirty="0">
                <a:solidFill>
                  <a:schemeClr val="bg1">
                    <a:lumMod val="50000"/>
                  </a:schemeClr>
                </a:solidFill>
              </a:rPr>
              <a:t> episodes last?</a:t>
            </a:r>
          </a:p>
          <a:p>
            <a:r>
              <a:rPr lang="en-US" sz="1400" dirty="0">
                <a:solidFill>
                  <a:schemeClr val="bg1">
                    <a:lumMod val="50000"/>
                  </a:schemeClr>
                </a:solidFill>
              </a:rPr>
              <a:t>2 - 6 weeks</a:t>
            </a: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52" name="TextBox 5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b="1" dirty="0">
                <a:solidFill>
                  <a:srgbClr val="0000FF"/>
                </a:solidFill>
              </a:rPr>
              <a:t>--Ankylosing spondylitis (AS)</a:t>
            </a:r>
          </a:p>
          <a:p>
            <a:r>
              <a:rPr lang="en-US" sz="1400" dirty="0">
                <a:solidFill>
                  <a:srgbClr val="0000FF"/>
                </a:solidFill>
              </a:rPr>
              <a:t>--Reactive arthritis (</a:t>
            </a:r>
            <a:r>
              <a:rPr lang="en-US" sz="1400" dirty="0" err="1">
                <a:solidFill>
                  <a:srgbClr val="0000FF"/>
                </a:solidFill>
              </a:rPr>
              <a:t>ReA</a:t>
            </a:r>
            <a:r>
              <a:rPr lang="en-US" sz="1400" dirty="0">
                <a:solidFill>
                  <a:srgbClr val="0000FF"/>
                </a:solidFill>
              </a:rPr>
              <a:t>)</a:t>
            </a:r>
            <a:endParaRPr lang="en-US" sz="1400"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0991" y="3672553"/>
            <a:ext cx="6853811" cy="2031325"/>
          </a:xfrm>
          <a:prstGeom prst="rect">
            <a:avLst/>
          </a:prstGeom>
          <a:solidFill>
            <a:srgbClr val="FF99FF"/>
          </a:solidFill>
        </p:spPr>
        <p:txBody>
          <a:bodyPr wrap="square" rtlCol="0">
            <a:spAutoFit/>
          </a:bodyPr>
          <a:lstStyle/>
          <a:p>
            <a:r>
              <a:rPr lang="en-US" sz="1400" i="1" dirty="0">
                <a:solidFill>
                  <a:schemeClr val="bg1">
                    <a:lumMod val="50000"/>
                  </a:schemeClr>
                </a:solidFill>
              </a:rPr>
              <a:t>How is AS uveitis managed?</a:t>
            </a:r>
          </a:p>
          <a:p>
            <a:r>
              <a:rPr lang="en-US" sz="1400" dirty="0">
                <a:solidFill>
                  <a:schemeClr val="bg1">
                    <a:lumMod val="50000"/>
                  </a:schemeClr>
                </a:solidFill>
              </a:rPr>
              <a:t>The ophthalmologist must do two things:</a:t>
            </a:r>
          </a:p>
          <a:p>
            <a:r>
              <a:rPr lang="en-US" sz="1400" dirty="0">
                <a:solidFill>
                  <a:schemeClr val="bg1">
                    <a:lumMod val="50000"/>
                  </a:schemeClr>
                </a:solidFill>
              </a:rPr>
              <a:t>1) Address the uveitis in the typical manner (</a:t>
            </a:r>
            <a:r>
              <a:rPr lang="en-US" sz="1400" dirty="0" err="1">
                <a:solidFill>
                  <a:schemeClr val="bg1">
                    <a:lumMod val="50000"/>
                  </a:schemeClr>
                </a:solidFill>
              </a:rPr>
              <a:t>ie</a:t>
            </a:r>
            <a:r>
              <a:rPr lang="en-US" sz="1400" dirty="0">
                <a:solidFill>
                  <a:schemeClr val="bg1">
                    <a:lumMod val="50000"/>
                  </a:schemeClr>
                </a:solidFill>
              </a:rPr>
              <a:t>, with topical steroids and </a:t>
            </a:r>
            <a:r>
              <a:rPr lang="en-US" sz="1400" dirty="0" err="1">
                <a:solidFill>
                  <a:schemeClr val="bg1">
                    <a:lumMod val="50000"/>
                  </a:schemeClr>
                </a:solidFill>
              </a:rPr>
              <a:t>cycloplegia</a:t>
            </a:r>
            <a:r>
              <a:rPr lang="en-US" sz="1400" dirty="0">
                <a:solidFill>
                  <a:schemeClr val="bg1">
                    <a:lumMod val="50000"/>
                  </a:schemeClr>
                </a:solidFill>
              </a:rPr>
              <a:t>), and </a:t>
            </a:r>
          </a:p>
          <a:p>
            <a:r>
              <a:rPr lang="en-US" sz="1400" dirty="0">
                <a:solidFill>
                  <a:schemeClr val="bg1">
                    <a:lumMod val="50000"/>
                  </a:schemeClr>
                </a:solidFill>
              </a:rPr>
              <a:t>2) refer the </a:t>
            </a:r>
            <a:r>
              <a:rPr lang="en-US" sz="1400" dirty="0" err="1">
                <a:solidFill>
                  <a:schemeClr val="bg1">
                    <a:lumMod val="50000"/>
                  </a:schemeClr>
                </a:solidFill>
              </a:rPr>
              <a:t>pt</a:t>
            </a:r>
            <a:r>
              <a:rPr lang="en-US" sz="1400" dirty="0">
                <a:solidFill>
                  <a:schemeClr val="bg1">
                    <a:lumMod val="50000"/>
                  </a:schemeClr>
                </a:solidFill>
              </a:rPr>
              <a:t> to Rheumatology to address their systemic condition</a:t>
            </a:r>
          </a:p>
          <a:p>
            <a:endParaRPr lang="en-US" sz="1400" dirty="0">
              <a:solidFill>
                <a:schemeClr val="bg1">
                  <a:lumMod val="50000"/>
                </a:schemeClr>
              </a:solidFill>
            </a:endParaRPr>
          </a:p>
          <a:p>
            <a:r>
              <a:rPr lang="en-US" sz="1400" i="1" dirty="0">
                <a:solidFill>
                  <a:schemeClr val="bg1">
                    <a:lumMod val="50000"/>
                  </a:schemeClr>
                </a:solidFill>
              </a:rPr>
              <a:t>Why is Rheumatology referral so important?</a:t>
            </a:r>
          </a:p>
          <a:p>
            <a:r>
              <a:rPr lang="en-US" sz="1400" dirty="0">
                <a:solidFill>
                  <a:schemeClr val="bg1">
                    <a:lumMod val="50000"/>
                  </a:schemeClr>
                </a:solidFill>
              </a:rPr>
              <a:t>Because prompt intervention can dramatically slow disease progression, and may even prevent the occurrence of the debilitating/crippling long-term </a:t>
            </a:r>
            <a:r>
              <a:rPr lang="en-US" sz="1400" dirty="0" err="1">
                <a:solidFill>
                  <a:schemeClr val="bg1">
                    <a:lumMod val="50000"/>
                  </a:schemeClr>
                </a:solidFill>
              </a:rPr>
              <a:t>sequelae</a:t>
            </a:r>
            <a:r>
              <a:rPr lang="en-US" sz="1400" dirty="0">
                <a:solidFill>
                  <a:schemeClr val="bg1">
                    <a:lumMod val="50000"/>
                  </a:schemeClr>
                </a:solidFill>
              </a:rPr>
              <a:t>.</a:t>
            </a:r>
          </a:p>
        </p:txBody>
      </p:sp>
      <p:sp>
        <p:nvSpPr>
          <p:cNvPr id="4" name="TextBox 3"/>
          <p:cNvSpPr txBox="1"/>
          <p:nvPr/>
        </p:nvSpPr>
        <p:spPr>
          <a:xfrm>
            <a:off x="1066800" y="4422338"/>
            <a:ext cx="6853530" cy="1384995"/>
          </a:xfrm>
          <a:prstGeom prst="rect">
            <a:avLst/>
          </a:prstGeom>
          <a:solidFill>
            <a:srgbClr val="FFFF00"/>
          </a:solidFill>
        </p:spPr>
        <p:txBody>
          <a:bodyPr wrap="square" rtlCol="0">
            <a:spAutoFit/>
          </a:bodyPr>
          <a:lstStyle/>
          <a:p>
            <a:r>
              <a:rPr lang="en-US" sz="1400" i="1" dirty="0">
                <a:solidFill>
                  <a:srgbClr val="0000FF"/>
                </a:solidFill>
              </a:rPr>
              <a:t>What class of medicine is usually first-line treatment for the systemic manifestations of AS, and may also help reduce the risk of uveitis recurrence?</a:t>
            </a:r>
          </a:p>
          <a:p>
            <a:r>
              <a:rPr lang="en-US" sz="1400" b="1" dirty="0">
                <a:solidFill>
                  <a:srgbClr val="0000FF"/>
                </a:solidFill>
              </a:rPr>
              <a:t>NSAIDs</a:t>
            </a:r>
          </a:p>
          <a:p>
            <a:endParaRPr lang="en-US" sz="1400" dirty="0">
              <a:solidFill>
                <a:srgbClr val="0000FF"/>
              </a:solidFill>
            </a:endParaRPr>
          </a:p>
          <a:p>
            <a:r>
              <a:rPr lang="en-US" sz="1400" i="1" dirty="0">
                <a:solidFill>
                  <a:srgbClr val="0000FF"/>
                </a:solidFill>
              </a:rPr>
              <a:t>Is more aggressive immunomodulation/suppression sometimes needed?</a:t>
            </a:r>
          </a:p>
          <a:p>
            <a:r>
              <a:rPr lang="en-US" sz="1400" b="1" dirty="0">
                <a:solidFill>
                  <a:srgbClr val="0000FF"/>
                </a:solidFill>
              </a:rPr>
              <a:t>Yes</a:t>
            </a:r>
          </a:p>
        </p:txBody>
      </p:sp>
    </p:spTree>
    <p:extLst>
      <p:ext uri="{BB962C8B-B14F-4D97-AF65-F5344CB8AC3E}">
        <p14:creationId xmlns:p14="http://schemas.microsoft.com/office/powerpoint/2010/main" val="906531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CCFFFF"/>
                </a:solidFill>
              </a:rPr>
              <a:t>A white male age 16-40</a:t>
            </a:r>
          </a:p>
          <a:p>
            <a:endParaRPr lang="en-US" sz="1400" dirty="0">
              <a:solidFill>
                <a:srgbClr val="CCFF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dirty="0">
              <a:solidFill>
                <a:srgbClr val="CCFFFF"/>
              </a:solidFill>
            </a:endParaRPr>
          </a:p>
          <a:p>
            <a:r>
              <a:rPr lang="en-US" sz="1400" i="1" dirty="0">
                <a:solidFill>
                  <a:srgbClr val="CCFFFF"/>
                </a:solidFill>
              </a:rPr>
              <a:t>Why 'reactive'? What are </a:t>
            </a:r>
            <a:r>
              <a:rPr lang="en-US" sz="1400" i="1" dirty="0" err="1">
                <a:solidFill>
                  <a:srgbClr val="CCFFFF"/>
                </a:solidFill>
              </a:rPr>
              <a:t>ReA</a:t>
            </a:r>
            <a:r>
              <a:rPr lang="en-US" sz="1400" i="1" dirty="0">
                <a:solidFill>
                  <a:srgbClr val="CCFFFF"/>
                </a:solidFill>
              </a:rPr>
              <a:t> pts reacting to?</a:t>
            </a:r>
          </a:p>
          <a:p>
            <a:r>
              <a:rPr lang="en-US" sz="1400" dirty="0">
                <a:solidFill>
                  <a:srgbClr val="CCFFFF"/>
                </a:solidFill>
              </a:rPr>
              <a:t>A bacterial 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837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317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a:t>
            </a:r>
            <a:r>
              <a:rPr lang="en-US" sz="1400" b="1" dirty="0">
                <a:solidFill>
                  <a:srgbClr val="0000FF"/>
                </a:solidFill>
              </a:rPr>
              <a:t>white</a:t>
            </a:r>
            <a:r>
              <a:rPr lang="en-US" sz="1400" dirty="0">
                <a:solidFill>
                  <a:srgbClr val="0000FF"/>
                </a:solidFill>
              </a:rPr>
              <a:t> </a:t>
            </a:r>
            <a:r>
              <a:rPr lang="en-US" sz="1400" dirty="0">
                <a:solidFill>
                  <a:schemeClr val="bg1">
                    <a:lumMod val="65000"/>
                  </a:schemeClr>
                </a:solidFill>
              </a:rPr>
              <a:t>male age 16-40</a:t>
            </a:r>
          </a:p>
          <a:p>
            <a:endParaRPr lang="en-US" sz="1400" dirty="0">
              <a:solidFill>
                <a:srgbClr val="0000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95364" y="4761638"/>
            <a:ext cx="6004657"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Does this mean African-Americans, Asian-Americans, </a:t>
            </a:r>
            <a:r>
              <a:rPr lang="en-US" sz="1400" i="1" dirty="0" err="1">
                <a:solidFill>
                  <a:srgbClr val="0000FF"/>
                </a:solidFill>
              </a:rPr>
              <a:t>etc</a:t>
            </a:r>
            <a:r>
              <a:rPr lang="en-US" sz="1400" i="1" dirty="0">
                <a:solidFill>
                  <a:srgbClr val="0000FF"/>
                </a:solidFill>
              </a:rPr>
              <a:t>, don’t get </a:t>
            </a:r>
            <a:r>
              <a:rPr lang="en-US" sz="1400" i="1" dirty="0" err="1">
                <a:solidFill>
                  <a:srgbClr val="0000FF"/>
                </a:solidFill>
              </a:rPr>
              <a:t>ReA</a:t>
            </a:r>
            <a:r>
              <a:rPr lang="en-US" sz="1400" i="1" dirty="0">
                <a:solidFill>
                  <a:srgbClr val="0000FF"/>
                </a:solidFill>
              </a:rPr>
              <a:t>?</a:t>
            </a:r>
          </a:p>
          <a:p>
            <a:r>
              <a:rPr lang="en-US" sz="1400" dirty="0">
                <a:solidFill>
                  <a:schemeClr val="bg2">
                    <a:lumMod val="40000"/>
                    <a:lumOff val="60000"/>
                  </a:schemeClr>
                </a:solidFill>
              </a:rPr>
              <a:t>No, they do--just at significantly lower rates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14400" y="4267202"/>
            <a:ext cx="609600" cy="374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856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a:t>
            </a:r>
            <a:r>
              <a:rPr lang="en-US" sz="1400" b="1" dirty="0">
                <a:solidFill>
                  <a:srgbClr val="0000FF"/>
                </a:solidFill>
              </a:rPr>
              <a:t>white</a:t>
            </a:r>
            <a:r>
              <a:rPr lang="en-US" sz="1400" dirty="0">
                <a:solidFill>
                  <a:srgbClr val="0000FF"/>
                </a:solidFill>
              </a:rPr>
              <a:t> </a:t>
            </a:r>
            <a:r>
              <a:rPr lang="en-US" sz="1400" dirty="0">
                <a:solidFill>
                  <a:schemeClr val="bg1">
                    <a:lumMod val="65000"/>
                  </a:schemeClr>
                </a:solidFill>
              </a:rPr>
              <a:t>male age 16-40</a:t>
            </a:r>
          </a:p>
          <a:p>
            <a:endParaRPr lang="en-US" sz="1400" dirty="0">
              <a:solidFill>
                <a:srgbClr val="0000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bacterial infection of either the GU or (more commonly) GI tract</a:t>
            </a:r>
          </a:p>
        </p:txBody>
      </p:sp>
      <p:sp>
        <p:nvSpPr>
          <p:cNvPr id="49" name="TextBox 48"/>
          <p:cNvSpPr txBox="1"/>
          <p:nvPr/>
        </p:nvSpPr>
        <p:spPr>
          <a:xfrm>
            <a:off x="95364" y="4761638"/>
            <a:ext cx="6004657" cy="523220"/>
          </a:xfrm>
          <a:prstGeom prst="rect">
            <a:avLst/>
          </a:prstGeom>
          <a:solidFill>
            <a:schemeClr val="bg2">
              <a:lumMod val="40000"/>
              <a:lumOff val="60000"/>
            </a:schemeClr>
          </a:solidFill>
        </p:spPr>
        <p:txBody>
          <a:bodyPr wrap="none" rtlCol="0">
            <a:spAutoFit/>
          </a:bodyPr>
          <a:lstStyle/>
          <a:p>
            <a:r>
              <a:rPr lang="en-US" sz="1400" i="1" dirty="0">
                <a:solidFill>
                  <a:srgbClr val="0000FF"/>
                </a:solidFill>
              </a:rPr>
              <a:t>Does this mean African-Americans, Asian-Americans, </a:t>
            </a:r>
            <a:r>
              <a:rPr lang="en-US" sz="1400" i="1" dirty="0" err="1">
                <a:solidFill>
                  <a:srgbClr val="0000FF"/>
                </a:solidFill>
              </a:rPr>
              <a:t>etc</a:t>
            </a:r>
            <a:r>
              <a:rPr lang="en-US" sz="1400" i="1" dirty="0">
                <a:solidFill>
                  <a:srgbClr val="0000FF"/>
                </a:solidFill>
              </a:rPr>
              <a:t>, don’t get </a:t>
            </a:r>
            <a:r>
              <a:rPr lang="en-US" sz="1400" i="1" dirty="0" err="1">
                <a:solidFill>
                  <a:srgbClr val="0000FF"/>
                </a:solidFill>
              </a:rPr>
              <a:t>ReA</a:t>
            </a:r>
            <a:r>
              <a:rPr lang="en-US" sz="1400" i="1" dirty="0">
                <a:solidFill>
                  <a:srgbClr val="0000FF"/>
                </a:solidFill>
              </a:rPr>
              <a:t>?</a:t>
            </a:r>
          </a:p>
          <a:p>
            <a:r>
              <a:rPr lang="en-US" sz="1400" dirty="0">
                <a:solidFill>
                  <a:srgbClr val="0000FF"/>
                </a:solidFill>
              </a:rPr>
              <a:t>No, they do--just at significantly lower rates</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14400" y="4267202"/>
            <a:ext cx="609600" cy="374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655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a:t>
            </a:r>
            <a:r>
              <a:rPr lang="en-US" sz="1400" b="1" dirty="0">
                <a:solidFill>
                  <a:srgbClr val="0000FF"/>
                </a:solidFill>
              </a:rPr>
              <a:t>male</a:t>
            </a:r>
            <a:r>
              <a:rPr lang="en-US" sz="1400" dirty="0">
                <a:solidFill>
                  <a:srgbClr val="0000FF"/>
                </a:solidFill>
              </a:rPr>
              <a:t> </a:t>
            </a:r>
            <a:r>
              <a:rPr lang="en-US" sz="1400" dirty="0">
                <a:solidFill>
                  <a:schemeClr val="bg1">
                    <a:lumMod val="65000"/>
                  </a:schemeClr>
                </a:solidFill>
              </a:rPr>
              <a:t>age 16-40</a:t>
            </a:r>
          </a:p>
          <a:p>
            <a:endParaRPr lang="en-US" sz="1400" dirty="0">
              <a:solidFill>
                <a:srgbClr val="0000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dirty="0">
                <a:solidFill>
                  <a:srgbClr val="CCFFFF"/>
                </a:solidFill>
              </a:rPr>
              <a:t>arthritis</a:t>
            </a:r>
          </a:p>
          <a:p>
            <a:r>
              <a:rPr lang="en-US" sz="1400" dirty="0" err="1">
                <a:solidFill>
                  <a:srgbClr val="CCFFFF"/>
                </a:solidFill>
              </a:rPr>
              <a:t>acterial</a:t>
            </a:r>
            <a:r>
              <a:rPr lang="en-US" sz="1400" dirty="0">
                <a:solidFill>
                  <a:srgbClr val="CCFFFF"/>
                </a:solidFill>
              </a:rPr>
              <a:t> infection of either the GU or (more commonly) GI tract</a:t>
            </a:r>
          </a:p>
        </p:txBody>
      </p:sp>
      <p:sp>
        <p:nvSpPr>
          <p:cNvPr id="52" name="Oval 51"/>
          <p:cNvSpPr/>
          <p:nvPr/>
        </p:nvSpPr>
        <p:spPr>
          <a:xfrm>
            <a:off x="1371600" y="4267202"/>
            <a:ext cx="564320" cy="374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81001" y="4800602"/>
            <a:ext cx="3259226" cy="523220"/>
          </a:xfrm>
          <a:prstGeom prst="rect">
            <a:avLst/>
          </a:prstGeom>
          <a:solidFill>
            <a:srgbClr val="FFC000"/>
          </a:solidFill>
        </p:spPr>
        <p:txBody>
          <a:bodyPr wrap="none" rtlCol="0">
            <a:spAutoFit/>
          </a:bodyPr>
          <a:lstStyle/>
          <a:p>
            <a:r>
              <a:rPr lang="en-US" sz="1400" i="1" dirty="0">
                <a:solidFill>
                  <a:srgbClr val="0000FF"/>
                </a:solidFill>
              </a:rPr>
              <a:t>What is the </a:t>
            </a:r>
            <a:r>
              <a:rPr lang="en-US" sz="1400" i="1" dirty="0" err="1">
                <a:solidFill>
                  <a:srgbClr val="0000FF"/>
                </a:solidFill>
              </a:rPr>
              <a:t>male:female</a:t>
            </a:r>
            <a:r>
              <a:rPr lang="en-US" sz="1400" i="1" dirty="0">
                <a:solidFill>
                  <a:srgbClr val="0000FF"/>
                </a:solidFill>
              </a:rPr>
              <a:t> ratio for </a:t>
            </a:r>
            <a:r>
              <a:rPr lang="en-US" sz="1400" i="1" dirty="0" err="1">
                <a:solidFill>
                  <a:srgbClr val="0000FF"/>
                </a:solidFill>
              </a:rPr>
              <a:t>ReA</a:t>
            </a:r>
            <a:r>
              <a:rPr lang="en-US" sz="1400" i="1" dirty="0">
                <a:solidFill>
                  <a:srgbClr val="0000FF"/>
                </a:solidFill>
              </a:rPr>
              <a:t>?</a:t>
            </a:r>
          </a:p>
          <a:p>
            <a:r>
              <a:rPr lang="en-US" sz="1400" dirty="0">
                <a:solidFill>
                  <a:srgbClr val="FFC000"/>
                </a:solidFill>
              </a:rPr>
              <a:t>9:1</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489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chemeClr val="bg1">
                    <a:lumMod val="65000"/>
                  </a:schemeClr>
                </a:solidFill>
              </a:rPr>
              <a:t>Who is the typical </a:t>
            </a:r>
            <a:r>
              <a:rPr lang="en-US" sz="1400" i="1" dirty="0" err="1">
                <a:solidFill>
                  <a:schemeClr val="bg1">
                    <a:lumMod val="65000"/>
                  </a:schemeClr>
                </a:solidFill>
              </a:rPr>
              <a:t>ReA</a:t>
            </a:r>
            <a:r>
              <a:rPr lang="en-US" sz="1400" i="1" dirty="0">
                <a:solidFill>
                  <a:schemeClr val="bg1">
                    <a:lumMod val="65000"/>
                  </a:schemeClr>
                </a:solidFill>
              </a:rPr>
              <a:t> </a:t>
            </a:r>
            <a:r>
              <a:rPr lang="en-US" sz="1400" i="1" dirty="0" err="1">
                <a:solidFill>
                  <a:schemeClr val="bg1">
                    <a:lumMod val="65000"/>
                  </a:schemeClr>
                </a:solidFill>
              </a:rPr>
              <a:t>pt</a:t>
            </a:r>
            <a:r>
              <a:rPr lang="en-US" sz="1400" i="1" dirty="0">
                <a:solidFill>
                  <a:schemeClr val="bg1">
                    <a:lumMod val="65000"/>
                  </a:schemeClr>
                </a:solidFill>
              </a:rPr>
              <a:t>?</a:t>
            </a:r>
          </a:p>
          <a:p>
            <a:r>
              <a:rPr lang="en-US" sz="1400" dirty="0">
                <a:solidFill>
                  <a:schemeClr val="bg1">
                    <a:lumMod val="65000"/>
                  </a:schemeClr>
                </a:solidFill>
              </a:rPr>
              <a:t>A white </a:t>
            </a:r>
            <a:r>
              <a:rPr lang="en-US" sz="1400" b="1" dirty="0">
                <a:solidFill>
                  <a:srgbClr val="0000FF"/>
                </a:solidFill>
              </a:rPr>
              <a:t>male</a:t>
            </a:r>
            <a:r>
              <a:rPr lang="en-US" sz="1400" dirty="0">
                <a:solidFill>
                  <a:srgbClr val="0000FF"/>
                </a:solidFill>
              </a:rPr>
              <a:t> </a:t>
            </a:r>
            <a:r>
              <a:rPr lang="en-US" sz="1400" dirty="0">
                <a:solidFill>
                  <a:schemeClr val="bg1">
                    <a:lumMod val="65000"/>
                  </a:schemeClr>
                </a:solidFill>
              </a:rPr>
              <a:t>age 16-40</a:t>
            </a:r>
          </a:p>
          <a:p>
            <a:endParaRPr lang="en-US" sz="1400" dirty="0">
              <a:solidFill>
                <a:srgbClr val="0000FF"/>
              </a:solidFill>
            </a:endParaRPr>
          </a:p>
          <a:p>
            <a:r>
              <a:rPr lang="en-US" sz="1400" i="1" dirty="0">
                <a:solidFill>
                  <a:srgbClr val="CCFFFF"/>
                </a:solidFill>
              </a:rPr>
              <a:t>What are the classic </a:t>
            </a:r>
            <a:r>
              <a:rPr lang="en-US" sz="1400" i="1" dirty="0" err="1">
                <a:solidFill>
                  <a:srgbClr val="CCFFFF"/>
                </a:solidFill>
              </a:rPr>
              <a:t>nonocular</a:t>
            </a:r>
            <a:r>
              <a:rPr lang="en-US" sz="1400" i="1" dirty="0">
                <a:solidFill>
                  <a:srgbClr val="CCFFFF"/>
                </a:solidFill>
              </a:rPr>
              <a:t> complaints in </a:t>
            </a:r>
            <a:r>
              <a:rPr lang="en-US" sz="1400" i="1" dirty="0" err="1">
                <a:solidFill>
                  <a:srgbClr val="CCFFFF"/>
                </a:solidFill>
              </a:rPr>
              <a:t>ReA</a:t>
            </a:r>
            <a:r>
              <a:rPr lang="en-US" sz="1400" i="1" dirty="0">
                <a:solidFill>
                  <a:srgbClr val="CCFF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dirty="0">
                <a:solidFill>
                  <a:srgbClr val="CCFFFF"/>
                </a:solidFill>
              </a:rPr>
              <a:t>arthritis</a:t>
            </a:r>
          </a:p>
          <a:p>
            <a:r>
              <a:rPr lang="en-US" sz="1400" dirty="0" err="1">
                <a:solidFill>
                  <a:srgbClr val="CCFFFF"/>
                </a:solidFill>
              </a:rPr>
              <a:t>acterial</a:t>
            </a:r>
            <a:r>
              <a:rPr lang="en-US" sz="1400" dirty="0">
                <a:solidFill>
                  <a:srgbClr val="CCFFFF"/>
                </a:solidFill>
              </a:rPr>
              <a:t> infection of either the GU or (more commonly) GI tract</a:t>
            </a:r>
          </a:p>
        </p:txBody>
      </p:sp>
      <p:sp>
        <p:nvSpPr>
          <p:cNvPr id="52" name="Oval 51"/>
          <p:cNvSpPr/>
          <p:nvPr/>
        </p:nvSpPr>
        <p:spPr>
          <a:xfrm>
            <a:off x="1371600" y="4267202"/>
            <a:ext cx="564320" cy="374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81001" y="4800602"/>
            <a:ext cx="3259226" cy="523220"/>
          </a:xfrm>
          <a:prstGeom prst="rect">
            <a:avLst/>
          </a:prstGeom>
          <a:solidFill>
            <a:srgbClr val="FFC000"/>
          </a:solidFill>
        </p:spPr>
        <p:txBody>
          <a:bodyPr wrap="none" rtlCol="0">
            <a:spAutoFit/>
          </a:bodyPr>
          <a:lstStyle/>
          <a:p>
            <a:r>
              <a:rPr lang="en-US" sz="1400" i="1" dirty="0">
                <a:solidFill>
                  <a:srgbClr val="0000FF"/>
                </a:solidFill>
              </a:rPr>
              <a:t>What is the </a:t>
            </a:r>
            <a:r>
              <a:rPr lang="en-US" sz="1400" i="1" dirty="0" err="1">
                <a:solidFill>
                  <a:srgbClr val="0000FF"/>
                </a:solidFill>
              </a:rPr>
              <a:t>male:female</a:t>
            </a:r>
            <a:r>
              <a:rPr lang="en-US" sz="1400" i="1" dirty="0">
                <a:solidFill>
                  <a:srgbClr val="0000FF"/>
                </a:solidFill>
              </a:rPr>
              <a:t> ratio for </a:t>
            </a:r>
            <a:r>
              <a:rPr lang="en-US" sz="1400" i="1" dirty="0" err="1">
                <a:solidFill>
                  <a:srgbClr val="0000FF"/>
                </a:solidFill>
              </a:rPr>
              <a:t>ReA</a:t>
            </a:r>
            <a:r>
              <a:rPr lang="en-US" sz="1400" i="1" dirty="0">
                <a:solidFill>
                  <a:srgbClr val="0000FF"/>
                </a:solidFill>
              </a:rPr>
              <a:t>?</a:t>
            </a:r>
          </a:p>
          <a:p>
            <a:r>
              <a:rPr lang="en-US" sz="1400" dirty="0">
                <a:solidFill>
                  <a:srgbClr val="0000FF"/>
                </a:solidFill>
              </a:rPr>
              <a:t>9:1</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5" name="Straight Connector 54"/>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259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complaints in </a:t>
            </a:r>
            <a:r>
              <a:rPr lang="en-US" sz="1400" i="1" dirty="0" err="1">
                <a:solidFill>
                  <a:srgbClr val="0000FF"/>
                </a:solidFill>
              </a:rPr>
              <a:t>ReA</a:t>
            </a:r>
            <a:r>
              <a:rPr lang="en-US" sz="1400" i="1" dirty="0">
                <a:solidFill>
                  <a:srgbClr val="0000FF"/>
                </a:solidFill>
              </a:rPr>
              <a:t>?</a:t>
            </a:r>
          </a:p>
          <a:p>
            <a:r>
              <a:rPr lang="en-US" sz="1400" dirty="0">
                <a:solidFill>
                  <a:srgbClr val="CCFFFF"/>
                </a:solidFill>
              </a:rPr>
              <a:t>The triad of urethritis, arthritis and conjunctivitis (note: </a:t>
            </a:r>
            <a:r>
              <a:rPr lang="en-US" sz="1400" b="1" dirty="0">
                <a:solidFill>
                  <a:srgbClr val="CCFFFF"/>
                </a:solidFill>
              </a:rPr>
              <a:t>not</a:t>
            </a:r>
            <a:r>
              <a:rPr lang="en-US" sz="1400" dirty="0">
                <a:solidFill>
                  <a:srgbClr val="CCFFFF"/>
                </a:solidFill>
              </a:rPr>
              <a:t> uveitis)</a:t>
            </a:r>
          </a:p>
          <a:p>
            <a:endParaRPr lang="en-US" sz="1400" i="1" dirty="0">
              <a:solidFill>
                <a:srgbClr val="CCFF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879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complaints in </a:t>
            </a:r>
            <a:r>
              <a:rPr lang="en-US" sz="1400" i="1" dirty="0" err="1">
                <a:solidFill>
                  <a:srgbClr val="0000FF"/>
                </a:solidFill>
              </a:rPr>
              <a:t>ReA</a:t>
            </a:r>
            <a:r>
              <a:rPr lang="en-US" sz="1400" i="1" dirty="0">
                <a:solidFill>
                  <a:srgbClr val="0000FF"/>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2" name="Rectangle 1"/>
          <p:cNvSpPr/>
          <p:nvPr/>
        </p:nvSpPr>
        <p:spPr>
          <a:xfrm>
            <a:off x="1790702" y="5029200"/>
            <a:ext cx="2763707" cy="2286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110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0" y="1947446"/>
            <a:ext cx="1793614" cy="369332"/>
          </a:xfrm>
          <a:prstGeom prst="rect">
            <a:avLst/>
          </a:prstGeom>
          <a:noFill/>
          <a:ln>
            <a:noFill/>
          </a:ln>
        </p:spPr>
        <p:txBody>
          <a:bodyPr wrap="square" rtlCol="0">
            <a:spAutoFit/>
          </a:bodyPr>
          <a:lstStyle/>
          <a:p>
            <a:pPr algn="ctr"/>
            <a:r>
              <a:rPr lang="en-US" dirty="0">
                <a:solidFill>
                  <a:srgbClr val="0000FF"/>
                </a:solidFill>
              </a:rPr>
              <a:t>Acute</a:t>
            </a:r>
          </a:p>
        </p:txBody>
      </p:sp>
      <p:sp>
        <p:nvSpPr>
          <p:cNvPr id="10" name="TextBox 9"/>
          <p:cNvSpPr txBox="1"/>
          <p:nvPr/>
        </p:nvSpPr>
        <p:spPr>
          <a:xfrm>
            <a:off x="6795825" y="1947446"/>
            <a:ext cx="1281377" cy="369332"/>
          </a:xfrm>
          <a:prstGeom prst="rect">
            <a:avLst/>
          </a:prstGeom>
          <a:noFill/>
          <a:ln>
            <a:noFill/>
          </a:ln>
        </p:spPr>
        <p:txBody>
          <a:bodyPr wrap="square" rtlCol="0">
            <a:spAutoFit/>
          </a:bodyPr>
          <a:lstStyle/>
          <a:p>
            <a:pPr algn="ctr"/>
            <a:r>
              <a:rPr lang="en-US" dirty="0">
                <a:solidFill>
                  <a:schemeClr val="bg1">
                    <a:lumMod val="75000"/>
                  </a:schemeClr>
                </a:solidFill>
              </a:rPr>
              <a:t>Chronic</a:t>
            </a:r>
          </a:p>
        </p:txBody>
      </p:sp>
      <p:cxnSp>
        <p:nvCxnSpPr>
          <p:cNvPr id="14" name="Straight Arrow Connector 13"/>
          <p:cNvCxnSpPr/>
          <p:nvPr/>
        </p:nvCxnSpPr>
        <p:spPr>
          <a:xfrm flipH="1">
            <a:off x="4991041" y="1613359"/>
            <a:ext cx="944029" cy="398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5068" y="1613357"/>
            <a:ext cx="999132" cy="41773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456" y="152400"/>
            <a:ext cx="4004622" cy="707886"/>
          </a:xfrm>
          <a:prstGeom prst="rect">
            <a:avLst/>
          </a:prstGeom>
          <a:noFill/>
        </p:spPr>
        <p:txBody>
          <a:bodyPr wrap="none" rtlCol="0">
            <a:spAutoFit/>
          </a:bodyPr>
          <a:lstStyle/>
          <a:p>
            <a:r>
              <a:rPr lang="en-US" sz="4000" dirty="0"/>
              <a:t>Uveitis: </a:t>
            </a:r>
            <a:r>
              <a:rPr lang="en-US" sz="4000" b="1" i="1" dirty="0">
                <a:solidFill>
                  <a:srgbClr val="0000FF"/>
                </a:solidFill>
              </a:rPr>
              <a:t>Anterior</a:t>
            </a:r>
          </a:p>
        </p:txBody>
      </p:sp>
      <p:sp>
        <p:nvSpPr>
          <p:cNvPr id="26" name="TextBox 25"/>
          <p:cNvSpPr txBox="1"/>
          <p:nvPr/>
        </p:nvSpPr>
        <p:spPr>
          <a:xfrm>
            <a:off x="5758812" y="76200"/>
            <a:ext cx="3308988" cy="861774"/>
          </a:xfrm>
          <a:prstGeom prst="rect">
            <a:avLst/>
          </a:prstGeom>
          <a:solidFill>
            <a:srgbClr val="FFFF00"/>
          </a:solidFill>
        </p:spPr>
        <p:txBody>
          <a:bodyPr wrap="square" rtlCol="0">
            <a:spAutoFit/>
          </a:bodyPr>
          <a:lstStyle/>
          <a:p>
            <a:r>
              <a:rPr lang="en-US" sz="1000" dirty="0">
                <a:solidFill>
                  <a:srgbClr val="0000FF"/>
                </a:solidFill>
              </a:rPr>
              <a:t>1) The uveitis is profiled</a:t>
            </a:r>
          </a:p>
          <a:p>
            <a:r>
              <a:rPr lang="en-US" sz="1000" dirty="0">
                <a:solidFill>
                  <a:srgbClr val="0000FF"/>
                </a:solidFill>
              </a:rPr>
              <a:t>2) The profiled case is meshed</a:t>
            </a:r>
          </a:p>
          <a:p>
            <a:r>
              <a:rPr lang="en-US" sz="1000" dirty="0">
                <a:solidFill>
                  <a:srgbClr val="0000FF"/>
                </a:solidFill>
              </a:rPr>
              <a:t>3) A differential diagnosis list is generated</a:t>
            </a:r>
          </a:p>
          <a:p>
            <a:r>
              <a:rPr lang="en-US" sz="1000" dirty="0">
                <a:solidFill>
                  <a:srgbClr val="0000FF"/>
                </a:solidFill>
              </a:rPr>
              <a:t>4) Studies are obtained to identify the etiology</a:t>
            </a:r>
          </a:p>
          <a:p>
            <a:r>
              <a:rPr lang="en-US" sz="1000" dirty="0">
                <a:solidFill>
                  <a:srgbClr val="0000FF"/>
                </a:solidFill>
              </a:rPr>
              <a:t>5) Treatment appropriate for the etiology is initiated</a:t>
            </a:r>
            <a:endParaRPr lang="en-US" sz="1000" i="1" dirty="0">
              <a:solidFill>
                <a:srgbClr val="0000FF"/>
              </a:solidFill>
            </a:endParaRPr>
          </a:p>
        </p:txBody>
      </p:sp>
      <p:sp>
        <p:nvSpPr>
          <p:cNvPr id="34" name="TextBox 33"/>
          <p:cNvSpPr txBox="1"/>
          <p:nvPr/>
        </p:nvSpPr>
        <p:spPr>
          <a:xfrm>
            <a:off x="2743202" y="2709446"/>
            <a:ext cx="1281377" cy="338554"/>
          </a:xfrm>
          <a:prstGeom prst="rect">
            <a:avLst/>
          </a:prstGeom>
          <a:noFill/>
          <a:ln>
            <a:noFill/>
          </a:ln>
        </p:spPr>
        <p:txBody>
          <a:bodyPr wrap="square" rtlCol="0">
            <a:spAutoFit/>
          </a:bodyPr>
          <a:lstStyle/>
          <a:p>
            <a:pPr algn="ctr"/>
            <a:r>
              <a:rPr lang="en-US" sz="1600" dirty="0">
                <a:solidFill>
                  <a:srgbClr val="0000FF"/>
                </a:solidFill>
              </a:rPr>
              <a:t>Unilateral</a:t>
            </a:r>
          </a:p>
        </p:txBody>
      </p:sp>
      <p:sp>
        <p:nvSpPr>
          <p:cNvPr id="35" name="TextBox 34"/>
          <p:cNvSpPr txBox="1"/>
          <p:nvPr/>
        </p:nvSpPr>
        <p:spPr>
          <a:xfrm>
            <a:off x="4953002" y="2709446"/>
            <a:ext cx="1281377" cy="338554"/>
          </a:xfrm>
          <a:prstGeom prst="rect">
            <a:avLst/>
          </a:prstGeom>
          <a:noFill/>
          <a:ln>
            <a:noFill/>
          </a:ln>
        </p:spPr>
        <p:txBody>
          <a:bodyPr wrap="square" rtlCol="0">
            <a:spAutoFit/>
          </a:bodyPr>
          <a:lstStyle/>
          <a:p>
            <a:pPr algn="ctr"/>
            <a:r>
              <a:rPr lang="en-US" sz="1600" dirty="0">
                <a:solidFill>
                  <a:schemeClr val="bg1">
                    <a:lumMod val="75000"/>
                  </a:schemeClr>
                </a:solidFill>
              </a:rPr>
              <a:t>Bilateral</a:t>
            </a:r>
          </a:p>
        </p:txBody>
      </p:sp>
      <p:sp>
        <p:nvSpPr>
          <p:cNvPr id="16" name="TextBox 15"/>
          <p:cNvSpPr txBox="1"/>
          <p:nvPr/>
        </p:nvSpPr>
        <p:spPr>
          <a:xfrm>
            <a:off x="457201" y="1143002"/>
            <a:ext cx="2116285" cy="430887"/>
          </a:xfrm>
          <a:prstGeom prst="rect">
            <a:avLst/>
          </a:prstGeom>
          <a:noFill/>
        </p:spPr>
        <p:txBody>
          <a:bodyPr wrap="none" rtlCol="0">
            <a:spAutoFit/>
          </a:bodyPr>
          <a:lstStyle/>
          <a:p>
            <a:r>
              <a:rPr lang="en-US" sz="2200" dirty="0">
                <a:solidFill>
                  <a:schemeClr val="bg1">
                    <a:lumMod val="75000"/>
                  </a:schemeClr>
                </a:solidFill>
              </a:rPr>
              <a:t>Granulomatous</a:t>
            </a:r>
          </a:p>
        </p:txBody>
      </p:sp>
      <p:sp>
        <p:nvSpPr>
          <p:cNvPr id="23" name="TextBox 22"/>
          <p:cNvSpPr txBox="1"/>
          <p:nvPr/>
        </p:nvSpPr>
        <p:spPr>
          <a:xfrm>
            <a:off x="4729640" y="1143002"/>
            <a:ext cx="2571538" cy="430887"/>
          </a:xfrm>
          <a:prstGeom prst="rect">
            <a:avLst/>
          </a:prstGeom>
          <a:noFill/>
          <a:ln>
            <a:noFill/>
          </a:ln>
        </p:spPr>
        <p:txBody>
          <a:bodyPr wrap="none" rtlCol="0">
            <a:spAutoFit/>
          </a:bodyPr>
          <a:lstStyle/>
          <a:p>
            <a:r>
              <a:rPr lang="en-US" sz="2200" dirty="0" err="1">
                <a:solidFill>
                  <a:srgbClr val="0000FF"/>
                </a:solidFill>
              </a:rPr>
              <a:t>Nongranulomatous</a:t>
            </a:r>
            <a:endParaRPr lang="en-US" sz="2200" dirty="0">
              <a:solidFill>
                <a:srgbClr val="0000FF"/>
              </a:solidFill>
            </a:endParaRPr>
          </a:p>
        </p:txBody>
      </p:sp>
      <p:cxnSp>
        <p:nvCxnSpPr>
          <p:cNvPr id="19" name="Straight Arrow Connector 18"/>
          <p:cNvCxnSpPr/>
          <p:nvPr/>
        </p:nvCxnSpPr>
        <p:spPr>
          <a:xfrm flipH="1">
            <a:off x="2438400" y="762002"/>
            <a:ext cx="1143000" cy="49666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81402" y="762002"/>
            <a:ext cx="1128977" cy="496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2802" y="3352802"/>
            <a:ext cx="1787669" cy="307777"/>
          </a:xfrm>
          <a:prstGeom prst="rect">
            <a:avLst/>
          </a:prstGeom>
          <a:noFill/>
        </p:spPr>
        <p:txBody>
          <a:bodyPr wrap="none" rtlCol="0">
            <a:spAutoFit/>
          </a:bodyPr>
          <a:lstStyle/>
          <a:p>
            <a:r>
              <a:rPr lang="en-US" sz="1400" dirty="0">
                <a:solidFill>
                  <a:schemeClr val="bg1">
                    <a:lumMod val="75000"/>
                  </a:schemeClr>
                </a:solidFill>
              </a:rPr>
              <a:t>Posner-</a:t>
            </a:r>
            <a:r>
              <a:rPr lang="en-US" sz="1400" dirty="0" err="1">
                <a:solidFill>
                  <a:schemeClr val="bg1">
                    <a:lumMod val="75000"/>
                  </a:schemeClr>
                </a:solidFill>
              </a:rPr>
              <a:t>Schlossman</a:t>
            </a:r>
            <a:endParaRPr lang="en-US" sz="1400" dirty="0">
              <a:solidFill>
                <a:schemeClr val="bg1">
                  <a:lumMod val="75000"/>
                </a:schemeClr>
              </a:solidFill>
            </a:endParaRPr>
          </a:p>
        </p:txBody>
      </p:sp>
      <p:cxnSp>
        <p:nvCxnSpPr>
          <p:cNvPr id="94" name="Straight Connector 93"/>
          <p:cNvCxnSpPr/>
          <p:nvPr/>
        </p:nvCxnSpPr>
        <p:spPr>
          <a:xfrm flipV="1">
            <a:off x="3124200" y="3048002"/>
            <a:ext cx="0" cy="1071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24200" y="32018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24200" y="4114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4200" y="3810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4200" y="3505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886200" y="2316780"/>
            <a:ext cx="647700" cy="347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533900" y="2316778"/>
            <a:ext cx="647700" cy="3502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4886" y="2441379"/>
            <a:ext cx="554960" cy="307777"/>
          </a:xfrm>
          <a:prstGeom prst="rect">
            <a:avLst/>
          </a:prstGeom>
          <a:noFill/>
        </p:spPr>
        <p:txBody>
          <a:bodyPr wrap="none" rtlCol="0">
            <a:spAutoFit/>
          </a:bodyPr>
          <a:lstStyle/>
          <a:p>
            <a:r>
              <a:rPr lang="en-US" sz="1400" dirty="0">
                <a:solidFill>
                  <a:schemeClr val="bg1">
                    <a:lumMod val="75000"/>
                  </a:schemeClr>
                </a:solidFill>
              </a:rPr>
              <a:t>HSV</a:t>
            </a:r>
          </a:p>
        </p:txBody>
      </p:sp>
      <p:sp>
        <p:nvSpPr>
          <p:cNvPr id="40" name="TextBox 39"/>
          <p:cNvSpPr txBox="1"/>
          <p:nvPr/>
        </p:nvSpPr>
        <p:spPr>
          <a:xfrm>
            <a:off x="796777" y="2133602"/>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cxnSp>
        <p:nvCxnSpPr>
          <p:cNvPr id="44" name="Straight Connector 43"/>
          <p:cNvCxnSpPr/>
          <p:nvPr/>
        </p:nvCxnSpPr>
        <p:spPr>
          <a:xfrm flipV="1">
            <a:off x="609600" y="1524002"/>
            <a:ext cx="0" cy="10712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600" y="1677888"/>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 y="25908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 y="22860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1981200"/>
            <a:ext cx="1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2" y="18288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51" name="TextBox 50"/>
          <p:cNvSpPr txBox="1"/>
          <p:nvPr/>
        </p:nvSpPr>
        <p:spPr>
          <a:xfrm>
            <a:off x="805304" y="1524002"/>
            <a:ext cx="413896" cy="307777"/>
          </a:xfrm>
          <a:prstGeom prst="rect">
            <a:avLst/>
          </a:prstGeom>
          <a:noFill/>
        </p:spPr>
        <p:txBody>
          <a:bodyPr wrap="none" rtlCol="0">
            <a:spAutoFit/>
          </a:bodyPr>
          <a:lstStyle/>
          <a:p>
            <a:r>
              <a:rPr lang="en-US" sz="1400" dirty="0">
                <a:solidFill>
                  <a:schemeClr val="bg1">
                    <a:lumMod val="75000"/>
                  </a:schemeClr>
                </a:solidFill>
              </a:rPr>
              <a:t>TB</a:t>
            </a:r>
          </a:p>
        </p:txBody>
      </p:sp>
      <p:sp>
        <p:nvSpPr>
          <p:cNvPr id="39" name="TextBox 38"/>
          <p:cNvSpPr txBox="1"/>
          <p:nvPr/>
        </p:nvSpPr>
        <p:spPr>
          <a:xfrm>
            <a:off x="3311377" y="3956448"/>
            <a:ext cx="803425" cy="307777"/>
          </a:xfrm>
          <a:prstGeom prst="rect">
            <a:avLst/>
          </a:prstGeom>
          <a:noFill/>
        </p:spPr>
        <p:txBody>
          <a:bodyPr wrap="none" rtlCol="0">
            <a:spAutoFit/>
          </a:bodyPr>
          <a:lstStyle/>
          <a:p>
            <a:r>
              <a:rPr lang="en-US" sz="1400" dirty="0">
                <a:solidFill>
                  <a:schemeClr val="bg1">
                    <a:lumMod val="75000"/>
                  </a:schemeClr>
                </a:solidFill>
              </a:rPr>
              <a:t>Syphilis</a:t>
            </a:r>
          </a:p>
        </p:txBody>
      </p:sp>
      <p:sp>
        <p:nvSpPr>
          <p:cNvPr id="41" name="TextBox 40"/>
          <p:cNvSpPr txBox="1"/>
          <p:nvPr/>
        </p:nvSpPr>
        <p:spPr>
          <a:xfrm>
            <a:off x="3339487" y="3657602"/>
            <a:ext cx="792205" cy="307777"/>
          </a:xfrm>
          <a:prstGeom prst="rect">
            <a:avLst/>
          </a:prstGeom>
          <a:noFill/>
        </p:spPr>
        <p:txBody>
          <a:bodyPr wrap="none" rtlCol="0">
            <a:spAutoFit/>
          </a:bodyPr>
          <a:lstStyle/>
          <a:p>
            <a:r>
              <a:rPr lang="en-US" sz="1400" dirty="0" err="1">
                <a:solidFill>
                  <a:schemeClr val="bg1">
                    <a:lumMod val="75000"/>
                  </a:schemeClr>
                </a:solidFill>
              </a:rPr>
              <a:t>Sarcoid</a:t>
            </a:r>
            <a:endParaRPr lang="en-US" sz="1400" dirty="0">
              <a:solidFill>
                <a:schemeClr val="bg1">
                  <a:lumMod val="75000"/>
                </a:schemeClr>
              </a:solidFill>
            </a:endParaRPr>
          </a:p>
        </p:txBody>
      </p:sp>
      <p:sp>
        <p:nvSpPr>
          <p:cNvPr id="36" name="TextBox 35"/>
          <p:cNvSpPr txBox="1"/>
          <p:nvPr/>
        </p:nvSpPr>
        <p:spPr>
          <a:xfrm>
            <a:off x="3352801" y="3048002"/>
            <a:ext cx="2280881" cy="307777"/>
          </a:xfrm>
          <a:prstGeom prst="rect">
            <a:avLst/>
          </a:prstGeom>
          <a:noFill/>
        </p:spPr>
        <p:txBody>
          <a:bodyPr wrap="none" rtlCol="0">
            <a:spAutoFit/>
          </a:bodyPr>
          <a:lstStyle/>
          <a:p>
            <a:r>
              <a:rPr lang="en-US" sz="1400" b="1" dirty="0">
                <a:solidFill>
                  <a:srgbClr val="0000FF"/>
                </a:solidFill>
              </a:rPr>
              <a:t>HLA-B27 </a:t>
            </a:r>
            <a:r>
              <a:rPr lang="en-US" sz="1400" b="1" dirty="0" err="1">
                <a:solidFill>
                  <a:srgbClr val="0000FF"/>
                </a:solidFill>
              </a:rPr>
              <a:t>dz</a:t>
            </a:r>
            <a:r>
              <a:rPr lang="en-US" sz="1400" b="1" dirty="0">
                <a:solidFill>
                  <a:srgbClr val="0000FF"/>
                </a:solidFill>
              </a:rPr>
              <a:t> (not IBD/PA)</a:t>
            </a:r>
            <a:endParaRPr lang="en-US" sz="1400" b="1" i="1" dirty="0">
              <a:solidFill>
                <a:srgbClr val="0000FF"/>
              </a:solidFill>
            </a:endParaRPr>
          </a:p>
        </p:txBody>
      </p:sp>
      <p:sp>
        <p:nvSpPr>
          <p:cNvPr id="37" name="TextBox 36"/>
          <p:cNvSpPr txBox="1"/>
          <p:nvPr/>
        </p:nvSpPr>
        <p:spPr>
          <a:xfrm>
            <a:off x="749544" y="4090987"/>
            <a:ext cx="5375189" cy="1815882"/>
          </a:xfrm>
          <a:prstGeom prst="rect">
            <a:avLst/>
          </a:prstGeom>
          <a:solidFill>
            <a:srgbClr val="CCFFFF"/>
          </a:solidFill>
        </p:spPr>
        <p:txBody>
          <a:bodyPr wrap="none" rtlCol="0">
            <a:spAutoFit/>
          </a:bodyPr>
          <a:lstStyle/>
          <a:p>
            <a:r>
              <a:rPr lang="en-US" sz="1400" i="1" dirty="0">
                <a:solidFill>
                  <a:srgbClr val="0000FF"/>
                </a:solidFill>
              </a:rPr>
              <a:t>Who is the typical </a:t>
            </a:r>
            <a:r>
              <a:rPr lang="en-US" sz="1400" i="1" dirty="0" err="1">
                <a:solidFill>
                  <a:srgbClr val="0000FF"/>
                </a:solidFill>
              </a:rPr>
              <a:t>ReA</a:t>
            </a:r>
            <a:r>
              <a:rPr lang="en-US" sz="1400" i="1" dirty="0">
                <a:solidFill>
                  <a:srgbClr val="0000FF"/>
                </a:solidFill>
              </a:rPr>
              <a:t> </a:t>
            </a:r>
            <a:r>
              <a:rPr lang="en-US" sz="1400" i="1" dirty="0" err="1">
                <a:solidFill>
                  <a:srgbClr val="0000FF"/>
                </a:solidFill>
              </a:rPr>
              <a:t>pt</a:t>
            </a:r>
            <a:r>
              <a:rPr lang="en-US" sz="1400" i="1" dirty="0">
                <a:solidFill>
                  <a:srgbClr val="0000FF"/>
                </a:solidFill>
              </a:rPr>
              <a:t>?</a:t>
            </a:r>
          </a:p>
          <a:p>
            <a:r>
              <a:rPr lang="en-US" sz="1400" dirty="0">
                <a:solidFill>
                  <a:srgbClr val="0000FF"/>
                </a:solidFill>
              </a:rPr>
              <a:t>A white male age 16-40</a:t>
            </a:r>
          </a:p>
          <a:p>
            <a:endParaRPr lang="en-US" sz="1400" dirty="0">
              <a:solidFill>
                <a:srgbClr val="0000FF"/>
              </a:solidFill>
            </a:endParaRPr>
          </a:p>
          <a:p>
            <a:r>
              <a:rPr lang="en-US" sz="1400" i="1" dirty="0">
                <a:solidFill>
                  <a:srgbClr val="0000FF"/>
                </a:solidFill>
              </a:rPr>
              <a:t>What are the classic </a:t>
            </a:r>
            <a:r>
              <a:rPr lang="en-US" sz="1400" i="1" dirty="0" err="1">
                <a:solidFill>
                  <a:srgbClr val="0000FF"/>
                </a:solidFill>
              </a:rPr>
              <a:t>nonocular</a:t>
            </a:r>
            <a:r>
              <a:rPr lang="en-US" sz="1400" i="1" dirty="0">
                <a:solidFill>
                  <a:srgbClr val="0000FF"/>
                </a:solidFill>
              </a:rPr>
              <a:t> complaints in </a:t>
            </a:r>
            <a:r>
              <a:rPr lang="en-US" sz="1400" i="1" dirty="0" err="1">
                <a:solidFill>
                  <a:srgbClr val="0000FF"/>
                </a:solidFill>
              </a:rPr>
              <a:t>ReA</a:t>
            </a:r>
            <a:r>
              <a:rPr lang="en-US" sz="1400" i="1" dirty="0">
                <a:solidFill>
                  <a:srgbClr val="0000FF"/>
                </a:solidFill>
              </a:rPr>
              <a:t>?</a:t>
            </a:r>
          </a:p>
          <a:p>
            <a:r>
              <a:rPr lang="en-US" sz="1400" dirty="0">
                <a:solidFill>
                  <a:srgbClr val="0000FF"/>
                </a:solidFill>
              </a:rPr>
              <a:t>The triad of urethritis, arthritis and conjunctivitis (note: </a:t>
            </a:r>
            <a:r>
              <a:rPr lang="en-US" sz="1400" b="1" dirty="0">
                <a:solidFill>
                  <a:srgbClr val="0000FF"/>
                </a:solidFill>
              </a:rPr>
              <a:t>not</a:t>
            </a:r>
            <a:r>
              <a:rPr lang="en-US" sz="1400" dirty="0">
                <a:solidFill>
                  <a:srgbClr val="0000FF"/>
                </a:solidFill>
              </a:rPr>
              <a:t> uveitis)</a:t>
            </a:r>
          </a:p>
          <a:p>
            <a:endParaRPr lang="en-US" sz="1400" i="1" dirty="0">
              <a:solidFill>
                <a:srgbClr val="0000FF"/>
              </a:solidFill>
            </a:endParaRPr>
          </a:p>
          <a:p>
            <a:r>
              <a:rPr lang="en-US" sz="1400" i="1" dirty="0">
                <a:solidFill>
                  <a:srgbClr val="CCFFFF"/>
                </a:solidFill>
              </a:rPr>
              <a:t>By what other name is </a:t>
            </a:r>
            <a:r>
              <a:rPr lang="en-US" sz="1400" i="1" dirty="0" err="1">
                <a:solidFill>
                  <a:srgbClr val="CCFFFF"/>
                </a:solidFill>
              </a:rPr>
              <a:t>ReA</a:t>
            </a:r>
            <a:r>
              <a:rPr lang="en-US" sz="1400" i="1" dirty="0">
                <a:solidFill>
                  <a:srgbClr val="CCFFFF"/>
                </a:solidFill>
              </a:rPr>
              <a:t> known?</a:t>
            </a:r>
          </a:p>
          <a:p>
            <a:r>
              <a:rPr lang="en-US" sz="1400" dirty="0">
                <a:solidFill>
                  <a:srgbClr val="CCFFFF"/>
                </a:solidFill>
              </a:rPr>
              <a:t>infection of either the GU or (more commonly) GI tract</a:t>
            </a:r>
          </a:p>
        </p:txBody>
      </p:sp>
      <p:sp>
        <p:nvSpPr>
          <p:cNvPr id="42" name="TextBox 41"/>
          <p:cNvSpPr txBox="1"/>
          <p:nvPr/>
        </p:nvSpPr>
        <p:spPr>
          <a:xfrm>
            <a:off x="76200" y="2083477"/>
            <a:ext cx="3276600" cy="203132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is the other umbrella term for the HLA-B27 diseases?</a:t>
            </a:r>
          </a:p>
          <a:p>
            <a:r>
              <a:rPr lang="en-US" sz="1400" dirty="0">
                <a:solidFill>
                  <a:schemeClr val="bg1">
                    <a:lumMod val="50000"/>
                  </a:schemeClr>
                </a:solidFill>
              </a:rPr>
              <a:t>The </a:t>
            </a:r>
            <a:r>
              <a:rPr lang="en-US" sz="1400" b="1" dirty="0">
                <a:solidFill>
                  <a:schemeClr val="bg1">
                    <a:lumMod val="50000"/>
                  </a:schemeClr>
                </a:solidFill>
              </a:rPr>
              <a:t>SNSAs</a:t>
            </a:r>
          </a:p>
          <a:p>
            <a:endParaRPr lang="en-US" sz="1400" dirty="0">
              <a:solidFill>
                <a:schemeClr val="bg1">
                  <a:lumMod val="50000"/>
                </a:schemeClr>
              </a:solidFill>
            </a:endParaRPr>
          </a:p>
          <a:p>
            <a:r>
              <a:rPr lang="en-US" sz="1400" i="1" dirty="0">
                <a:solidFill>
                  <a:schemeClr val="bg1">
                    <a:lumMod val="50000"/>
                  </a:schemeClr>
                </a:solidFill>
              </a:rPr>
              <a:t>What are the four HLA-B27 conditions?</a:t>
            </a:r>
          </a:p>
          <a:p>
            <a:r>
              <a:rPr lang="en-US" sz="1400" dirty="0">
                <a:solidFill>
                  <a:schemeClr val="bg1">
                    <a:lumMod val="50000"/>
                  </a:schemeClr>
                </a:solidFill>
              </a:rPr>
              <a:t>--Ankylosing spondylitis (AS)</a:t>
            </a:r>
          </a:p>
          <a:p>
            <a:r>
              <a:rPr lang="en-US" sz="1400" b="1" dirty="0">
                <a:solidFill>
                  <a:srgbClr val="0000FF"/>
                </a:solidFill>
              </a:rPr>
              <a:t>--Reactive arthritis (</a:t>
            </a:r>
            <a:r>
              <a:rPr lang="en-US" sz="1400" b="1" dirty="0" err="1">
                <a:solidFill>
                  <a:srgbClr val="0000FF"/>
                </a:solidFill>
              </a:rPr>
              <a:t>ReA</a:t>
            </a:r>
            <a:r>
              <a:rPr lang="en-US" sz="1400" b="1" dirty="0">
                <a:solidFill>
                  <a:srgbClr val="0000FF"/>
                </a:solidFill>
              </a:rPr>
              <a:t>)</a:t>
            </a:r>
            <a:endParaRPr lang="en-US" sz="1400" b="1" dirty="0">
              <a:solidFill>
                <a:schemeClr val="bg1">
                  <a:lumMod val="50000"/>
                </a:schemeClr>
              </a:solidFill>
            </a:endParaRPr>
          </a:p>
          <a:p>
            <a:r>
              <a:rPr lang="en-US" sz="1400" dirty="0">
                <a:solidFill>
                  <a:schemeClr val="bg1">
                    <a:lumMod val="50000"/>
                  </a:schemeClr>
                </a:solidFill>
              </a:rPr>
              <a:t>--Psoriatic arthritis (PA)</a:t>
            </a:r>
          </a:p>
          <a:p>
            <a:r>
              <a:rPr lang="en-US" sz="1400" dirty="0">
                <a:solidFill>
                  <a:schemeClr val="bg1">
                    <a:lumMod val="50000"/>
                  </a:schemeClr>
                </a:solidFill>
              </a:rPr>
              <a:t>--Inflammatory bowel disease (IBD)</a:t>
            </a:r>
          </a:p>
        </p:txBody>
      </p:sp>
      <p:cxnSp>
        <p:nvCxnSpPr>
          <p:cNvPr id="53" name="Straight Connector 52"/>
          <p:cNvCxnSpPr/>
          <p:nvPr/>
        </p:nvCxnSpPr>
        <p:spPr>
          <a:xfrm flipH="1">
            <a:off x="152400" y="3956446"/>
            <a:ext cx="2895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 y="3733800"/>
            <a:ext cx="190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937728"/>
      </p:ext>
    </p:extLst>
  </p:cSld>
  <p:clrMapOvr>
    <a:masterClrMapping/>
  </p:clrMapOvr>
</p:sld>
</file>

<file path=ppt/theme/theme1.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48807</Words>
  <Application>Microsoft Office PowerPoint</Application>
  <PresentationFormat>On-screen Show (4:3)</PresentationFormat>
  <Paragraphs>10762</Paragraphs>
  <Slides>269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269</vt:i4>
      </vt:variant>
    </vt:vector>
  </HeadingPairs>
  <TitlesOfParts>
    <vt:vector size="274" baseType="lpstr">
      <vt:lpstr>Arial</vt:lpstr>
      <vt:lpstr>Calibri</vt:lpstr>
      <vt:lpstr>Segoe Script</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Anonymous</cp:lastModifiedBy>
  <cp:revision>63</cp:revision>
  <dcterms:created xsi:type="dcterms:W3CDTF">2015-07-15T02:07:04Z</dcterms:created>
  <dcterms:modified xsi:type="dcterms:W3CDTF">2020-07-06T23:44:00Z</dcterms:modified>
</cp:coreProperties>
</file>