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326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7" autoAdjust="0"/>
    <p:restoredTop sz="94670"/>
  </p:normalViewPr>
  <p:slideViewPr>
    <p:cSldViewPr snapToObjects="1">
      <p:cViewPr varScale="1">
        <p:scale>
          <a:sx n="104" d="100"/>
          <a:sy n="104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74E6-35AF-5B4C-B197-951B3443EB7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DF85-3280-3542-9647-8105EC0A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52600"/>
            <a:ext cx="9296400" cy="1828800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 dirty="0"/>
              <a:t>Cover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9296400" cy="1828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info, date, etc.</a:t>
            </a:r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0224274" y="1286030"/>
            <a:ext cx="1967724" cy="1967724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224275" y="3253754"/>
            <a:ext cx="1967724" cy="1967724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10224277" y="5221478"/>
            <a:ext cx="1967724" cy="1636522"/>
          </a:xfrm>
          <a:custGeom>
            <a:avLst/>
            <a:gdLst>
              <a:gd name="connsiteX0" fmla="*/ 983862 w 1967724"/>
              <a:gd name="connsiteY0" fmla="*/ 0 h 1636522"/>
              <a:gd name="connsiteX1" fmla="*/ 1967724 w 1967724"/>
              <a:gd name="connsiteY1" fmla="*/ 983862 h 1636522"/>
              <a:gd name="connsiteX2" fmla="*/ 1799696 w 1967724"/>
              <a:gd name="connsiteY2" fmla="*/ 1533949 h 1636522"/>
              <a:gd name="connsiteX3" fmla="*/ 1715065 w 1967724"/>
              <a:gd name="connsiteY3" fmla="*/ 1636522 h 1636522"/>
              <a:gd name="connsiteX4" fmla="*/ 252659 w 1967724"/>
              <a:gd name="connsiteY4" fmla="*/ 1636522 h 1636522"/>
              <a:gd name="connsiteX5" fmla="*/ 168028 w 1967724"/>
              <a:gd name="connsiteY5" fmla="*/ 1533949 h 1636522"/>
              <a:gd name="connsiteX6" fmla="*/ 0 w 1967724"/>
              <a:gd name="connsiteY6" fmla="*/ 983862 h 1636522"/>
              <a:gd name="connsiteX7" fmla="*/ 983862 w 1967724"/>
              <a:gd name="connsiteY7" fmla="*/ 0 h 16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724" h="1636522">
                <a:moveTo>
                  <a:pt x="983862" y="0"/>
                </a:moveTo>
                <a:cubicBezTo>
                  <a:pt x="1527234" y="0"/>
                  <a:pt x="1967724" y="440490"/>
                  <a:pt x="1967724" y="983862"/>
                </a:cubicBezTo>
                <a:cubicBezTo>
                  <a:pt x="1967724" y="1187627"/>
                  <a:pt x="1905780" y="1376923"/>
                  <a:pt x="1799696" y="1533949"/>
                </a:cubicBezTo>
                <a:lnTo>
                  <a:pt x="1715065" y="1636522"/>
                </a:lnTo>
                <a:lnTo>
                  <a:pt x="252659" y="1636522"/>
                </a:lnTo>
                <a:lnTo>
                  <a:pt x="168028" y="1533949"/>
                </a:lnTo>
                <a:cubicBezTo>
                  <a:pt x="61944" y="1376923"/>
                  <a:pt x="0" y="1187627"/>
                  <a:pt x="0" y="983862"/>
                </a:cubicBezTo>
                <a:cubicBezTo>
                  <a:pt x="0" y="440490"/>
                  <a:pt x="440490" y="0"/>
                  <a:pt x="98386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01" y="457200"/>
            <a:ext cx="2578188" cy="7977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78255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178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752600"/>
            <a:ext cx="9906000" cy="18288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Section Divider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810000"/>
            <a:ext cx="9906000" cy="1828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Divider Subtitle</a:t>
            </a:r>
          </a:p>
          <a:p>
            <a:pPr lvl="0"/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678072" y="2770056"/>
            <a:ext cx="1513921" cy="1513921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Oval 9"/>
          <p:cNvSpPr>
            <a:spLocks noChangeAspect="1"/>
          </p:cNvSpPr>
          <p:nvPr userDrawn="1"/>
        </p:nvSpPr>
        <p:spPr>
          <a:xfrm>
            <a:off x="10678076" y="1257734"/>
            <a:ext cx="1513921" cy="1513921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 userDrawn="1"/>
        </p:nvSpPr>
        <p:spPr>
          <a:xfrm>
            <a:off x="9753600" y="0"/>
            <a:ext cx="2438393" cy="1257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>
          <a:xfrm>
            <a:off x="10678079" y="0"/>
            <a:ext cx="1513922" cy="1258535"/>
          </a:xfrm>
          <a:custGeom>
            <a:avLst/>
            <a:gdLst>
              <a:gd name="connsiteX0" fmla="*/ 193922 w 1513922"/>
              <a:gd name="connsiteY0" fmla="*/ 0 h 1258535"/>
              <a:gd name="connsiteX1" fmla="*/ 1320000 w 1513922"/>
              <a:gd name="connsiteY1" fmla="*/ 0 h 1258535"/>
              <a:gd name="connsiteX2" fmla="*/ 1384645 w 1513922"/>
              <a:gd name="connsiteY2" fmla="*/ 78350 h 1258535"/>
              <a:gd name="connsiteX3" fmla="*/ 1513922 w 1513922"/>
              <a:gd name="connsiteY3" fmla="*/ 501574 h 1258535"/>
              <a:gd name="connsiteX4" fmla="*/ 756961 w 1513922"/>
              <a:gd name="connsiteY4" fmla="*/ 1258535 h 1258535"/>
              <a:gd name="connsiteX5" fmla="*/ 0 w 1513922"/>
              <a:gd name="connsiteY5" fmla="*/ 501574 h 1258535"/>
              <a:gd name="connsiteX6" fmla="*/ 129277 w 1513922"/>
              <a:gd name="connsiteY6" fmla="*/ 78350 h 125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922" h="1258535">
                <a:moveTo>
                  <a:pt x="193922" y="0"/>
                </a:moveTo>
                <a:lnTo>
                  <a:pt x="1320000" y="0"/>
                </a:lnTo>
                <a:lnTo>
                  <a:pt x="1384645" y="78350"/>
                </a:lnTo>
                <a:cubicBezTo>
                  <a:pt x="1466264" y="199162"/>
                  <a:pt x="1513922" y="344802"/>
                  <a:pt x="1513922" y="501574"/>
                </a:cubicBezTo>
                <a:cubicBezTo>
                  <a:pt x="1513922" y="919632"/>
                  <a:pt x="1175019" y="1258535"/>
                  <a:pt x="756961" y="1258535"/>
                </a:cubicBezTo>
                <a:cubicBezTo>
                  <a:pt x="338903" y="1258535"/>
                  <a:pt x="0" y="919632"/>
                  <a:pt x="0" y="501574"/>
                </a:cubicBezTo>
                <a:cubicBezTo>
                  <a:pt x="0" y="344802"/>
                  <a:pt x="47658" y="199162"/>
                  <a:pt x="129277" y="783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8715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688975" indent="-344488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2pPr>
            <a:lvl3pPr marL="1027113" indent="-344488"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3pPr>
            <a:lvl4pPr marL="1377950" indent="-350838">
              <a:buFont typeface="Wingdings" panose="05000000000000000000" pitchFamily="2" charset="2"/>
              <a:buChar char="ú"/>
              <a:defRPr>
                <a:solidFill>
                  <a:schemeClr val="tx2"/>
                </a:solidFill>
              </a:defRPr>
            </a:lvl4pPr>
            <a:lvl5pPr marL="1716088" indent="-344488">
              <a:buFont typeface="Arial" panose="020B0604020202020204" pitchFamily="34" charset="0"/>
              <a:buChar char="-"/>
              <a:defRPr>
                <a:solidFill>
                  <a:schemeClr val="tx2"/>
                </a:solidFill>
              </a:defRPr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85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8138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2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67600" y="1676400"/>
            <a:ext cx="4114800" cy="41148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943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0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16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8910805" cy="27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065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1" y="6553200"/>
            <a:ext cx="3962399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200" y="6553200"/>
            <a:ext cx="838200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032915" y="-423"/>
            <a:ext cx="2159085" cy="787229"/>
            <a:chOff x="10032915" y="-423"/>
            <a:chExt cx="2159085" cy="787229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32915" y="0"/>
              <a:ext cx="786807" cy="786806"/>
            </a:xfrm>
            <a:prstGeom prst="ellipse">
              <a:avLst/>
            </a:prstGeom>
            <a:solidFill>
              <a:srgbClr val="D7D2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9722" y="0"/>
              <a:ext cx="786807" cy="786806"/>
            </a:xfrm>
            <a:prstGeom prst="ellipse">
              <a:avLst/>
            </a:prstGeom>
            <a:solidFill>
              <a:srgbClr val="989A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19" name="Freeform 18"/>
            <p:cNvSpPr>
              <a:spLocks noChangeAspect="1"/>
            </p:cNvSpPr>
            <p:nvPr userDrawn="1"/>
          </p:nvSpPr>
          <p:spPr>
            <a:xfrm>
              <a:off x="11606528" y="-423"/>
              <a:ext cx="585472" cy="786806"/>
            </a:xfrm>
            <a:custGeom>
              <a:avLst/>
              <a:gdLst>
                <a:gd name="connsiteX0" fmla="*/ 393404 w 585472"/>
                <a:gd name="connsiteY0" fmla="*/ 0 h 786806"/>
                <a:gd name="connsiteX1" fmla="*/ 546535 w 585472"/>
                <a:gd name="connsiteY1" fmla="*/ 30916 h 786806"/>
                <a:gd name="connsiteX2" fmla="*/ 585472 w 585472"/>
                <a:gd name="connsiteY2" fmla="*/ 52050 h 786806"/>
                <a:gd name="connsiteX3" fmla="*/ 585472 w 585472"/>
                <a:gd name="connsiteY3" fmla="*/ 734756 h 786806"/>
                <a:gd name="connsiteX4" fmla="*/ 546535 w 585472"/>
                <a:gd name="connsiteY4" fmla="*/ 755890 h 786806"/>
                <a:gd name="connsiteX5" fmla="*/ 393404 w 585472"/>
                <a:gd name="connsiteY5" fmla="*/ 786806 h 786806"/>
                <a:gd name="connsiteX6" fmla="*/ 0 w 585472"/>
                <a:gd name="connsiteY6" fmla="*/ 393403 h 786806"/>
                <a:gd name="connsiteX7" fmla="*/ 393404 w 585472"/>
                <a:gd name="connsiteY7" fmla="*/ 0 h 78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72" h="786806">
                  <a:moveTo>
                    <a:pt x="393404" y="0"/>
                  </a:moveTo>
                  <a:cubicBezTo>
                    <a:pt x="447722" y="0"/>
                    <a:pt x="499468" y="11008"/>
                    <a:pt x="546535" y="30916"/>
                  </a:cubicBezTo>
                  <a:lnTo>
                    <a:pt x="585472" y="52050"/>
                  </a:lnTo>
                  <a:lnTo>
                    <a:pt x="585472" y="734756"/>
                  </a:lnTo>
                  <a:lnTo>
                    <a:pt x="546535" y="755890"/>
                  </a:lnTo>
                  <a:cubicBezTo>
                    <a:pt x="499468" y="775798"/>
                    <a:pt x="447722" y="786806"/>
                    <a:pt x="393404" y="786806"/>
                  </a:cubicBezTo>
                  <a:cubicBezTo>
                    <a:pt x="176133" y="786806"/>
                    <a:pt x="0" y="610673"/>
                    <a:pt x="0" y="393403"/>
                  </a:cubicBezTo>
                  <a:cubicBezTo>
                    <a:pt x="0" y="176133"/>
                    <a:pt x="176133" y="0"/>
                    <a:pt x="39340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5984010"/>
            <a:ext cx="2578188" cy="79779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09600" y="6397083"/>
            <a:ext cx="0" cy="0"/>
          </a:xfrm>
          <a:prstGeom prst="line">
            <a:avLst/>
          </a:prstGeom>
          <a:ln w="95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0" y="630936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6" r:id="rId5"/>
    <p:sldLayoutId id="2147483655" r:id="rId6"/>
    <p:sldLayoutId id="2147483657" r:id="rId7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800"/>
        </a:spcBef>
        <a:buClr>
          <a:schemeClr val="bg2"/>
        </a:buClr>
        <a:buFont typeface="Arial"/>
        <a:buChar char="•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8975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Courier New" panose="02070309020205020404" pitchFamily="49" charset="0"/>
        <a:buChar char="o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27113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7950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ú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16088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 panose="020B0604020202020204" pitchFamily="34" charset="0"/>
        <a:buChar char="-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3444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405063" indent="-346075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397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08C1D-1161-4687-836E-AB2EB80C4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595959"/>
                </a:solidFill>
                <a:ea typeface="ＭＳ Ｐゴシック" panose="020B0600070205080204" pitchFamily="34" charset="-128"/>
              </a:rPr>
              <a:t>The Ethics of Global Ophthalmology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DEE4D-6F76-4C93-822E-2C60A2B0E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+mj-lt"/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168505524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6. Pretreatment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Treatment (including but not limited to surgery) shall be recommended only after a careful consideration of the patient's physical, social, emotional and occupational needs. </a:t>
            </a:r>
          </a:p>
          <a:p>
            <a:r>
              <a:rPr lang="en-US" sz="2000" dirty="0"/>
              <a:t>The ophthalmologist </a:t>
            </a:r>
            <a:r>
              <a:rPr lang="en-US" sz="2000" i="1" dirty="0"/>
              <a:t>must evaluate and determine the need </a:t>
            </a:r>
            <a:r>
              <a:rPr lang="en-US" sz="2000" dirty="0"/>
              <a:t>for treatment for each patient.   </a:t>
            </a:r>
          </a:p>
          <a:p>
            <a:r>
              <a:rPr lang="en-US" sz="2000" dirty="0"/>
              <a:t>If the pretreatment evaluation is performed by another health care provider, the ophthalmologist </a:t>
            </a:r>
            <a:r>
              <a:rPr lang="en-US" sz="2000" i="1" dirty="0"/>
              <a:t>must assure that the evaluation accurately documents the ophthalmic findings and the indications for treatment. </a:t>
            </a:r>
          </a:p>
          <a:p>
            <a:r>
              <a:rPr lang="en-US" sz="2000" dirty="0"/>
              <a:t>Recommendation of </a:t>
            </a:r>
            <a:r>
              <a:rPr lang="en-US" sz="2000" i="1" dirty="0"/>
              <a:t>unnecessary treatment or withholding of necessary treatment is unethical.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207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8. Postoperative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ea typeface="ＭＳ Ｐゴシック" pitchFamily="-108" charset="-128"/>
              </a:rPr>
              <a:t>The operating </a:t>
            </a:r>
            <a:r>
              <a:rPr lang="en-US" altLang="en-US" sz="2000" i="1" dirty="0">
                <a:ea typeface="ＭＳ Ｐゴシック" pitchFamily="-108" charset="-128"/>
              </a:rPr>
              <a:t>ophthalmologist should provide those aspects of postoperative eye care </a:t>
            </a:r>
            <a:r>
              <a:rPr lang="en-US" altLang="en-US" sz="2000" dirty="0">
                <a:ea typeface="ＭＳ Ｐゴシック" pitchFamily="-108" charset="-128"/>
              </a:rPr>
              <a:t>within the unique competence of the ophthalmologist… </a:t>
            </a:r>
          </a:p>
          <a:p>
            <a:r>
              <a:rPr lang="en-US" altLang="en-US" sz="2000" dirty="0">
                <a:ea typeface="ＭＳ Ｐゴシック" pitchFamily="-108" charset="-128"/>
              </a:rPr>
              <a:t>…Otherwise, the operating ophthalmologist </a:t>
            </a:r>
            <a:r>
              <a:rPr lang="en-US" altLang="en-US" sz="2000" i="1" dirty="0">
                <a:ea typeface="ＭＳ Ｐゴシック" pitchFamily="-108" charset="-128"/>
              </a:rPr>
              <a:t>must make arrangements before surgery for referral of the patient </a:t>
            </a:r>
            <a:r>
              <a:rPr lang="en-US" altLang="en-US" sz="2000" dirty="0">
                <a:ea typeface="ＭＳ Ｐゴシック" pitchFamily="-108" charset="-128"/>
              </a:rPr>
              <a:t>to another ophthalmologist, with the patient's approval and that of the other ophthalmologist.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4645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10. Procedures and 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Ophthalmologists should order only those laboratory procedures, optical devices or pharmacological agents that </a:t>
            </a:r>
            <a:r>
              <a:rPr lang="en-US" altLang="en-US" i="1" dirty="0">
                <a:ea typeface="ＭＳ Ｐゴシック" panose="020B0600070205080204" pitchFamily="34" charset="-128"/>
              </a:rPr>
              <a:t>are in the best interest of the patient.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Ordering unnecessary procedures or materials or withholding necessary procedures or materials is unethical.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819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BC85-4C43-4485-BB2C-87FE0E5A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11. Commercial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53B0-B4BE-4954-951E-2AA48EC2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ophthalmologist's clinical judgment and practice </a:t>
            </a:r>
            <a:r>
              <a:rPr lang="en-US" altLang="en-US" i="1" dirty="0">
                <a:ea typeface="ＭＳ Ｐゴシック" panose="020B0600070205080204" pitchFamily="34" charset="-128"/>
              </a:rPr>
              <a:t>must not be affected by economic interest in, commitment to, or benefit from professionally-related commercial enterprises.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9061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F43A-AEC1-4D26-B66C-47652C6D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15. Conflict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8E355-5E7E-475E-B566-B16EFDAA5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 conflict of interest exists when </a:t>
            </a:r>
            <a:r>
              <a:rPr lang="en-US" altLang="en-US" i="1" dirty="0">
                <a:ea typeface="ＭＳ Ｐゴシック" panose="020B0600070205080204" pitchFamily="34" charset="-128"/>
              </a:rPr>
              <a:t>professional judgment </a:t>
            </a:r>
            <a:r>
              <a:rPr lang="en-US" altLang="en-US" dirty="0">
                <a:ea typeface="ＭＳ Ｐゴシック" panose="020B0600070205080204" pitchFamily="34" charset="-128"/>
              </a:rPr>
              <a:t>concerning the well-being of the patient has a </a:t>
            </a:r>
            <a:r>
              <a:rPr lang="en-US" altLang="en-US" i="1" dirty="0">
                <a:ea typeface="ＭＳ Ｐゴシック" panose="020B0600070205080204" pitchFamily="34" charset="-128"/>
              </a:rPr>
              <a:t>reasonable chance of being influenced by other interests of the provider</a:t>
            </a:r>
            <a:r>
              <a:rPr lang="en-US" altLang="en-US" dirty="0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Disclosure of a conflict of interest is </a:t>
            </a:r>
            <a:r>
              <a:rPr lang="en-US" altLang="en-US" i="1" dirty="0">
                <a:ea typeface="ＭＳ Ｐゴシック" panose="020B0600070205080204" pitchFamily="34" charset="-128"/>
              </a:rPr>
              <a:t>required</a:t>
            </a:r>
            <a:r>
              <a:rPr lang="en-US" altLang="en-US" dirty="0">
                <a:ea typeface="ＭＳ Ｐゴシック" panose="020B0600070205080204" pitchFamily="34" charset="-128"/>
              </a:rPr>
              <a:t> in communications to patients, the public, and colleagues.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806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A144CB-1ACE-40DB-89A1-2A4D5EC2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17. Confidentiality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C72254-628A-47A1-ABB5-912AF1DE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ophthalmologist </a:t>
            </a:r>
            <a:r>
              <a:rPr lang="en-US" altLang="en-US" i="1" dirty="0">
                <a:ea typeface="ＭＳ Ｐゴシック" panose="020B0600070205080204" pitchFamily="34" charset="-128"/>
              </a:rPr>
              <a:t>shall respect the confidential physician-patient relationship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i="1" dirty="0">
                <a:ea typeface="ＭＳ Ｐゴシック" panose="020B0600070205080204" pitchFamily="34" charset="-128"/>
              </a:rPr>
              <a:t>safeguard confidential information </a:t>
            </a:r>
            <a:r>
              <a:rPr lang="en-US" altLang="en-US" dirty="0">
                <a:ea typeface="ＭＳ Ｐゴシック" panose="020B0600070205080204" pitchFamily="34" charset="-128"/>
              </a:rPr>
              <a:t>consistent with the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58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C3B742-7213-4D45-88B4-402AE5F1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What Do You Think?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4B222E-FFFD-45F8-83A9-8AF28A37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buFont typeface="Wingdings" pitchFamily="-1" charset="2"/>
              <a:buChar char="§"/>
              <a:defRPr/>
            </a:pPr>
            <a:r>
              <a:rPr lang="en-US" alt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Dr. Z’s actions comply with the noted Rules of the Code of Ethics?  </a:t>
            </a:r>
          </a:p>
          <a:p>
            <a:pPr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buFont typeface="Wingdings" pitchFamily="-1" charset="2"/>
              <a:buChar char="§"/>
              <a:defRPr/>
            </a:pPr>
            <a:r>
              <a:rPr lang="en-US" alt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you consider one of the Rule breaches to be the more egregious than others? </a:t>
            </a:r>
          </a:p>
          <a:p>
            <a:pPr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buFont typeface="Wingdings" pitchFamily="-1" charset="2"/>
              <a:buChar char="§"/>
              <a:defRPr/>
            </a:pPr>
            <a:r>
              <a:rPr lang="en-US" alt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yes, which one?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8161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7052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515600" cy="4114800"/>
          </a:xfrm>
        </p:spPr>
        <p:txBody>
          <a:bodyPr/>
          <a:lstStyle/>
          <a:p>
            <a:pPr>
              <a:buFont typeface="Wingdings" pitchFamily="-1" charset="2"/>
              <a:buChar char="§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practicing ophthalmologist, Dr. Z, wishes to participate in a surgical program in a low-income country.</a:t>
            </a:r>
          </a:p>
          <a:p>
            <a:pPr lvl="1">
              <a:lnSpc>
                <a:spcPct val="150000"/>
              </a:lnSpc>
              <a:buFont typeface="Arial" pitchFamily="-1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Dr. Z has not performed much surgery for a few years and wishes to start operating again on a regular basis.</a:t>
            </a:r>
          </a:p>
          <a:p>
            <a:pPr lvl="1">
              <a:lnSpc>
                <a:spcPct val="150000"/>
              </a:lnSpc>
              <a:buFont typeface="Arial" pitchFamily="-1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Dr. Z has heard that there is tremendous opportunity to practice surgery in low-income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534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Dr. Z contacts a surgical instrument company and asks it to sponsor his trip and arranges a visit. When asked by the program in the low-income country about his experience with surgery, Dr. Z states he has been operating for many years.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surgical instrument company offers to sponsor Dr. Z’s visit if he uses its new instrument which has yet to be approved in Dr. Z’s country.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Dr. Z arrives in the low-income country and immediately begins operating on patients with advanced cataracts.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44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515600" cy="4114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Dr. Z spends a week in the low-income country and performs over 50 surgeries.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Dr. Z did not perform pre-operative or post-operative assessments.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Dr. Z did not provide informed consent to his patients.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Dr. Z did not arrange for post-operative care by local qualified healthcare providers.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Dr. Z’s surgery was not supervised by another ophthalmologist or healthcare provider skilled in cataract surgery.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1494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" charset="2"/>
              <a:buChar char="§"/>
              <a:defRPr/>
            </a:pPr>
            <a:r>
              <a:rPr lang="en-US" altLang="en-US" dirty="0"/>
              <a:t>Dr. Z returns home and wants to publish his surgical outcomes when using the sponsoring company’s instrument.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2200" dirty="0"/>
              <a:t>Dr. Z publishes his results and presents case studies revealing patient names and testimonials about how Dr. Z helped them.</a:t>
            </a:r>
          </a:p>
          <a:p>
            <a:pPr>
              <a:buFont typeface="Wingdings" pitchFamily="-1" charset="2"/>
              <a:buChar char="§"/>
              <a:defRPr/>
            </a:pPr>
            <a:r>
              <a:rPr lang="en-US" altLang="en-US" dirty="0"/>
              <a:t>Dr. Z becomes a paid consultant for the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250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E43936-938A-4DD2-AA91-ACD9A8CD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Code of Ethics Rules Involved in this Case Study?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CCD42-9531-4D4F-BBE6-5B0072330D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677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Book Antiqua" panose="02040602050305030304" pitchFamily="18" charset="0"/>
              </a:rPr>
              <a:t>Rule 1. Competence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ophthalmologist is a physician who is educated and trained to provide medical and surgical care of the eyes and related structures. An ophthalmologist </a:t>
            </a:r>
            <a:r>
              <a:rPr lang="en-US" altLang="en-US" i="1" dirty="0">
                <a:ea typeface="ＭＳ Ｐゴシック" panose="020B0600070205080204" pitchFamily="34" charset="-128"/>
              </a:rPr>
              <a:t>should perform only those procedures in which the ophthalmologist is competent by virtue of specific training or experience </a:t>
            </a:r>
            <a:r>
              <a:rPr lang="en-US" altLang="en-US" dirty="0">
                <a:ea typeface="ＭＳ Ｐゴシック" panose="020B0600070205080204" pitchFamily="34" charset="-128"/>
              </a:rPr>
              <a:t>or is assisted by one who is. An ophthalmologist must not misrepresent credentials, training, experience, ability or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Book Antiqua" panose="02040602050305030304" pitchFamily="18" charset="0"/>
              </a:rPr>
              <a:t>Rule 2. Informed Consent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performance of medical or surgical procedures </a:t>
            </a:r>
            <a:r>
              <a:rPr lang="en-US" altLang="en-US" i="1" dirty="0">
                <a:ea typeface="ＭＳ Ｐゴシック" panose="020B0600070205080204" pitchFamily="34" charset="-128"/>
              </a:rPr>
              <a:t>shall be preceded by appropriate informed consent</a:t>
            </a:r>
            <a:r>
              <a:rPr lang="en-US" altLang="en-US" dirty="0">
                <a:ea typeface="ＭＳ Ｐゴシック" panose="020B0600070205080204" pitchFamily="34" charset="-128"/>
              </a:rPr>
              <a:t>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…The ophthalmologist </a:t>
            </a:r>
            <a:r>
              <a:rPr lang="en-US" altLang="en-US" i="1" dirty="0">
                <a:ea typeface="ＭＳ Ｐゴシック" panose="020B0600070205080204" pitchFamily="34" charset="-128"/>
              </a:rPr>
              <a:t>must personally confirm with the patient </a:t>
            </a:r>
            <a:r>
              <a:rPr lang="en-US" altLang="en-US" dirty="0">
                <a:ea typeface="ＭＳ Ｐゴシック" panose="020B0600070205080204" pitchFamily="34" charset="-128"/>
              </a:rPr>
              <a:t>or patient surrogate their (his or her) comprehension of this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60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6F5D-B65B-4AD1-8E34-5742AB1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Book Antiqua" panose="02040602050305030304" pitchFamily="18" charset="0"/>
              </a:rPr>
              <a:t>Rule 3. Research and Innovation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C77A-73B3-4A20-A677-093876E0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…Research and innovation must be approved by appropriate review mechanisms </a:t>
            </a:r>
            <a:r>
              <a:rPr lang="en-US" sz="1800" dirty="0"/>
              <a:t>(Institutional Review Board; IRB) and </a:t>
            </a:r>
            <a:r>
              <a:rPr lang="en-US" sz="1800" i="1" dirty="0"/>
              <a:t>must comply with all requirements of the approved study protocol </a:t>
            </a:r>
            <a:r>
              <a:rPr lang="en-US" sz="1800" dirty="0"/>
              <a:t>to protect patients from being subjected to or potentially affected by inappropriate or fraudulent research. </a:t>
            </a:r>
          </a:p>
          <a:p>
            <a:r>
              <a:rPr lang="en-US" sz="1800" dirty="0"/>
              <a:t>In </a:t>
            </a:r>
            <a:r>
              <a:rPr lang="en-US" sz="1800" i="1" dirty="0"/>
              <a:t>emerging areas of ophthalmic treatment </a:t>
            </a:r>
            <a:r>
              <a:rPr lang="en-US" sz="1800" dirty="0"/>
              <a:t>where recognized guidelines do not exist, the ophthalmologist should exercise careful judgment and take appropriate precautions to safeguard patient welfare. </a:t>
            </a:r>
          </a:p>
          <a:p>
            <a:r>
              <a:rPr lang="en-US" sz="1800" dirty="0"/>
              <a:t>Appropriate informed consent for research and innovative procedures must recognize their </a:t>
            </a:r>
            <a:r>
              <a:rPr lang="en-US" sz="1800" i="1" dirty="0"/>
              <a:t>special nature and ramifications. </a:t>
            </a:r>
          </a:p>
          <a:p>
            <a:r>
              <a:rPr lang="en-US" sz="1800" dirty="0"/>
              <a:t>The ophthalmologist </a:t>
            </a:r>
            <a:r>
              <a:rPr lang="en-US" sz="1800" i="1" dirty="0"/>
              <a:t>must demonstrate an understanding of the purpose and goals of the research and recognize and disclose financial and non-financial conflicts of interest.</a:t>
            </a:r>
            <a:r>
              <a:rPr lang="en-US" sz="1800" dirty="0"/>
              <a:t> Commensurate with the level of his/her involvement, the investigator </a:t>
            </a:r>
            <a:r>
              <a:rPr lang="en-US" sz="1800" i="1" dirty="0"/>
              <a:t>must accept personal accountability for patient safety and compliance </a:t>
            </a:r>
            <a:r>
              <a:rPr lang="en-US" sz="1800" dirty="0"/>
              <a:t>with all legal and IRB-imposed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8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AO_PPT_TEMPLATE_WIDE_20180109">
  <a:themeElements>
    <a:clrScheme name="Academy">
      <a:dk1>
        <a:srgbClr val="000000"/>
      </a:dk1>
      <a:lt1>
        <a:srgbClr val="FFFFFF"/>
      </a:lt1>
      <a:dk2>
        <a:srgbClr val="53565A"/>
      </a:dk2>
      <a:lt2>
        <a:srgbClr val="351F65"/>
      </a:lt2>
      <a:accent1>
        <a:srgbClr val="D05A57"/>
      </a:accent1>
      <a:accent2>
        <a:srgbClr val="F68D2E"/>
      </a:accent2>
      <a:accent3>
        <a:srgbClr val="F2C75C"/>
      </a:accent3>
      <a:accent4>
        <a:srgbClr val="A9C23F"/>
      </a:accent4>
      <a:accent5>
        <a:srgbClr val="86C8BC"/>
      </a:accent5>
      <a:accent6>
        <a:srgbClr val="3E87C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AAO PPT  TEMPLATE_WIDE_20161216.potx" id="{E3145F29-EC0F-467F-A28F-783E739528AB}" vid="{B682E372-D806-4981-BDE8-DB47C38DED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F5B6B876A3E458BE4D524A4037852" ma:contentTypeVersion="8" ma:contentTypeDescription="Create a new document." ma:contentTypeScope="" ma:versionID="7aa00102085b360eb7b9922eea7b719d">
  <xsd:schema xmlns:xsd="http://www.w3.org/2001/XMLSchema" xmlns:xs="http://www.w3.org/2001/XMLSchema" xmlns:p="http://schemas.microsoft.com/office/2006/metadata/properties" xmlns:ns2="272f664c-e4d1-4b55-8c84-187a3b1fbd1d" xmlns:ns3="e56d3aac-1f41-4556-81ab-f0bb9113a72d" targetNamespace="http://schemas.microsoft.com/office/2006/metadata/properties" ma:root="true" ma:fieldsID="bfd57c48e5a2dec8be175cd3cd306b77" ns2:_="" ns3:_="">
    <xsd:import namespace="272f664c-e4d1-4b55-8c84-187a3b1fbd1d"/>
    <xsd:import namespace="e56d3aac-1f41-4556-81ab-f0bb9113a7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f664c-e4d1-4b55-8c84-187a3b1fb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d3aac-1f41-4556-81ab-f0bb9113a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2697C-FC7D-4BA5-A983-A977C78F7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f664c-e4d1-4b55-8c84-187a3b1fbd1d"/>
    <ds:schemaRef ds:uri="e56d3aac-1f41-4556-81ab-f0bb9113a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2C69CF-8D51-4A32-980C-173A54FFDDBB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e56d3aac-1f41-4556-81ab-f0bb9113a72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72f664c-e4d1-4b55-8c84-187a3b1fbd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1DD854-F139-406C-8CF5-FD51B80AB3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AAO_PPT_TEMPLATE_WIDE_20180112</Template>
  <TotalTime>589</TotalTime>
  <Words>903</Words>
  <Application>Microsoft Office PowerPoint</Application>
  <PresentationFormat>Widescreen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AAO_PPT_TEMPLATE_WIDE_20180109</vt:lpstr>
      <vt:lpstr>The Ethics of Global Ophthalmology</vt:lpstr>
      <vt:lpstr>Case History </vt:lpstr>
      <vt:lpstr>Case History </vt:lpstr>
      <vt:lpstr>Case History </vt:lpstr>
      <vt:lpstr>Case History </vt:lpstr>
      <vt:lpstr>What are the Code of Ethics Rules Involved in this Case Study? </vt:lpstr>
      <vt:lpstr>Rule 1. Competence</vt:lpstr>
      <vt:lpstr>Rule 2. Informed Consent</vt:lpstr>
      <vt:lpstr>Rule 3. Research and Innovation</vt:lpstr>
      <vt:lpstr>Rule 6. Pretreatment Assessment </vt:lpstr>
      <vt:lpstr>Rule 8. Postoperative Care</vt:lpstr>
      <vt:lpstr>Rule 10. Procedures and Materials </vt:lpstr>
      <vt:lpstr>Rule 11. Commercial Relationships</vt:lpstr>
      <vt:lpstr>Rule 15. Conflict of Interest</vt:lpstr>
      <vt:lpstr>Rule 17. Confidentiality</vt:lpstr>
      <vt:lpstr>What Do You Think? </vt:lpstr>
      <vt:lpstr>PowerPoint Presentation</vt:lpstr>
    </vt:vector>
  </TitlesOfParts>
  <Company>Buchalter Nemer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mpearse</dc:creator>
  <cp:lastModifiedBy>Mara Pearse Burke</cp:lastModifiedBy>
  <cp:revision>34</cp:revision>
  <dcterms:created xsi:type="dcterms:W3CDTF">2018-08-15T18:59:43Z</dcterms:created>
  <dcterms:modified xsi:type="dcterms:W3CDTF">2020-09-10T20:24:23Z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0x010100E13F5B6B876A3E458BE4D524A4037852</vt:lpwstr>
  </property>
</Properties>
</file>