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8"/>
  </p:notesMasterIdLst>
  <p:sldIdLst>
    <p:sldId id="389" r:id="rId2"/>
    <p:sldId id="402" r:id="rId3"/>
    <p:sldId id="403" r:id="rId4"/>
    <p:sldId id="404" r:id="rId5"/>
    <p:sldId id="501" r:id="rId6"/>
    <p:sldId id="502" r:id="rId7"/>
    <p:sldId id="504" r:id="rId8"/>
    <p:sldId id="505" r:id="rId9"/>
    <p:sldId id="506" r:id="rId10"/>
    <p:sldId id="507" r:id="rId11"/>
    <p:sldId id="508" r:id="rId12"/>
    <p:sldId id="509" r:id="rId13"/>
    <p:sldId id="257" r:id="rId14"/>
    <p:sldId id="258" r:id="rId15"/>
    <p:sldId id="335" r:id="rId16"/>
    <p:sldId id="387" r:id="rId17"/>
    <p:sldId id="336" r:id="rId18"/>
    <p:sldId id="260" r:id="rId19"/>
    <p:sldId id="435" r:id="rId20"/>
    <p:sldId id="510" r:id="rId21"/>
    <p:sldId id="436" r:id="rId22"/>
    <p:sldId id="478" r:id="rId23"/>
    <p:sldId id="437" r:id="rId24"/>
    <p:sldId id="438" r:id="rId25"/>
    <p:sldId id="479" r:id="rId26"/>
    <p:sldId id="439" r:id="rId27"/>
    <p:sldId id="440" r:id="rId28"/>
    <p:sldId id="533" r:id="rId29"/>
    <p:sldId id="441" r:id="rId30"/>
    <p:sldId id="442" r:id="rId31"/>
    <p:sldId id="416" r:id="rId32"/>
    <p:sldId id="417" r:id="rId33"/>
    <p:sldId id="481" r:id="rId34"/>
    <p:sldId id="418" r:id="rId35"/>
    <p:sldId id="419" r:id="rId36"/>
    <p:sldId id="420" r:id="rId37"/>
    <p:sldId id="421" r:id="rId38"/>
    <p:sldId id="422" r:id="rId39"/>
    <p:sldId id="434" r:id="rId40"/>
    <p:sldId id="511" r:id="rId41"/>
    <p:sldId id="512" r:id="rId42"/>
    <p:sldId id="513" r:id="rId43"/>
    <p:sldId id="514" r:id="rId44"/>
    <p:sldId id="515" r:id="rId45"/>
    <p:sldId id="518" r:id="rId46"/>
    <p:sldId id="519" r:id="rId47"/>
    <p:sldId id="516" r:id="rId48"/>
    <p:sldId id="517" r:id="rId49"/>
    <p:sldId id="482" r:id="rId50"/>
    <p:sldId id="520" r:id="rId51"/>
    <p:sldId id="521" r:id="rId52"/>
    <p:sldId id="523" r:id="rId53"/>
    <p:sldId id="524" r:id="rId54"/>
    <p:sldId id="525" r:id="rId55"/>
    <p:sldId id="526" r:id="rId56"/>
    <p:sldId id="527" r:id="rId57"/>
    <p:sldId id="528" r:id="rId58"/>
    <p:sldId id="287" r:id="rId59"/>
    <p:sldId id="288" r:id="rId60"/>
    <p:sldId id="337" r:id="rId61"/>
    <p:sldId id="289" r:id="rId62"/>
    <p:sldId id="322" r:id="rId63"/>
    <p:sldId id="261" r:id="rId64"/>
    <p:sldId id="262" r:id="rId65"/>
    <p:sldId id="390" r:id="rId66"/>
    <p:sldId id="391" r:id="rId67"/>
    <p:sldId id="392" r:id="rId68"/>
    <p:sldId id="393" r:id="rId69"/>
    <p:sldId id="339" r:id="rId70"/>
    <p:sldId id="340" r:id="rId71"/>
    <p:sldId id="459" r:id="rId72"/>
    <p:sldId id="534" r:id="rId73"/>
    <p:sldId id="535" r:id="rId74"/>
    <p:sldId id="536" r:id="rId75"/>
    <p:sldId id="537" r:id="rId76"/>
    <p:sldId id="538" r:id="rId77"/>
    <p:sldId id="341" r:id="rId78"/>
    <p:sldId id="342" r:id="rId79"/>
    <p:sldId id="316" r:id="rId80"/>
    <p:sldId id="317" r:id="rId81"/>
    <p:sldId id="313" r:id="rId82"/>
    <p:sldId id="314" r:id="rId83"/>
    <p:sldId id="345" r:id="rId84"/>
    <p:sldId id="315" r:id="rId85"/>
    <p:sldId id="468" r:id="rId86"/>
    <p:sldId id="469" r:id="rId87"/>
    <p:sldId id="470" r:id="rId88"/>
    <p:sldId id="471" r:id="rId89"/>
    <p:sldId id="472" r:id="rId90"/>
    <p:sldId id="473" r:id="rId91"/>
    <p:sldId id="474" r:id="rId92"/>
    <p:sldId id="475" r:id="rId93"/>
    <p:sldId id="476" r:id="rId94"/>
    <p:sldId id="477" r:id="rId95"/>
    <p:sldId id="279" r:id="rId96"/>
    <p:sldId id="367" r:id="rId97"/>
    <p:sldId id="365" r:id="rId98"/>
    <p:sldId id="370" r:id="rId99"/>
    <p:sldId id="529" r:id="rId100"/>
    <p:sldId id="530" r:id="rId101"/>
    <p:sldId id="371" r:id="rId102"/>
    <p:sldId id="372" r:id="rId103"/>
    <p:sldId id="303" r:id="rId104"/>
    <p:sldId id="304" r:id="rId105"/>
    <p:sldId id="373" r:id="rId106"/>
    <p:sldId id="374" r:id="rId107"/>
    <p:sldId id="375" r:id="rId108"/>
    <p:sldId id="376" r:id="rId109"/>
    <p:sldId id="377" r:id="rId110"/>
    <p:sldId id="309" r:id="rId111"/>
    <p:sldId id="310" r:id="rId112"/>
    <p:sldId id="378" r:id="rId113"/>
    <p:sldId id="379" r:id="rId114"/>
    <p:sldId id="531" r:id="rId115"/>
    <p:sldId id="380" r:id="rId116"/>
    <p:sldId id="312" r:id="rId117"/>
    <p:sldId id="532" r:id="rId118"/>
    <p:sldId id="290" r:id="rId119"/>
    <p:sldId id="539" r:id="rId120"/>
    <p:sldId id="318" r:id="rId121"/>
    <p:sldId id="541" r:id="rId122"/>
    <p:sldId id="543" r:id="rId123"/>
    <p:sldId id="544" r:id="rId124"/>
    <p:sldId id="548" r:id="rId125"/>
    <p:sldId id="545" r:id="rId126"/>
    <p:sldId id="546" r:id="rId127"/>
    <p:sldId id="542" r:id="rId128"/>
    <p:sldId id="549" r:id="rId129"/>
    <p:sldId id="388" r:id="rId130"/>
    <p:sldId id="500" r:id="rId131"/>
    <p:sldId id="385" r:id="rId132"/>
    <p:sldId id="495" r:id="rId133"/>
    <p:sldId id="496" r:id="rId134"/>
    <p:sldId id="497" r:id="rId135"/>
    <p:sldId id="498" r:id="rId136"/>
    <p:sldId id="499" r:id="rId1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33CCFF"/>
    <a:srgbClr val="FF99FF"/>
    <a:srgbClr val="66FFCC"/>
    <a:srgbClr val="969696"/>
    <a:srgbClr val="CCFFCC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416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D16A1B-C1F1-468A-83AF-DD4C45B53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3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33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FB9542-66DD-4289-A4B7-8EE4EFC7ECAB}" type="slidenum">
              <a:rPr lang="en-US" smtClean="0"/>
              <a:pPr eaLnBrk="1" hangingPunct="1"/>
              <a:t>112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4620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46288-644C-40D1-8CF6-12892F5D8516}" type="slidenum">
              <a:rPr lang="en-US" smtClean="0"/>
              <a:pPr eaLnBrk="1" hangingPunct="1"/>
              <a:t>113</a:t>
            </a:fld>
            <a:endParaRPr 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11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FBAD9-0711-421B-92AA-88B7B2F1B227}" type="slidenum">
              <a:rPr lang="en-US" smtClean="0"/>
              <a:pPr eaLnBrk="1" hangingPunct="1"/>
              <a:t>114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0335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23DC3D-6341-46F5-9E07-7612837B457F}" type="slidenum">
              <a:rPr lang="en-US" smtClean="0"/>
              <a:pPr eaLnBrk="1" hangingPunct="1"/>
              <a:t>115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210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57C70D-9A70-4F91-92C4-5E48CC50BBA8}" type="slidenum">
              <a:rPr lang="en-US" smtClean="0"/>
              <a:pPr eaLnBrk="1" hangingPunct="1"/>
              <a:t>116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56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FBAD9-0711-421B-92AA-88B7B2F1B227}" type="slidenum">
              <a:rPr lang="en-US" smtClean="0"/>
              <a:pPr eaLnBrk="1" hangingPunct="1"/>
              <a:t>117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785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4F37C9-F949-40AF-AFA0-517CF4BE22BB}" type="slidenum">
              <a:rPr lang="en-US" smtClean="0"/>
              <a:pPr eaLnBrk="1" hangingPunct="1"/>
              <a:t>118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427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4F37C9-F949-40AF-AFA0-517CF4BE22BB}" type="slidenum">
              <a:rPr lang="en-US" smtClean="0"/>
              <a:pPr eaLnBrk="1" hangingPunct="1"/>
              <a:t>119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616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120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579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121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601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122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911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123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186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124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896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125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6752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126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313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127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7582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128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537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129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614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E3B0-97F5-4A39-87D7-49B307AF0577}" type="slidenum">
              <a:rPr lang="en-US" smtClean="0"/>
              <a:pPr eaLnBrk="1" hangingPunct="1"/>
              <a:t>130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245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98FE9-F039-4B0F-BB36-C01887E4CF2B}" type="slidenum">
              <a:rPr lang="en-US" smtClean="0"/>
              <a:pPr eaLnBrk="1" hangingPunct="1"/>
              <a:t>131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7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118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98FE9-F039-4B0F-BB36-C01887E4CF2B}" type="slidenum">
              <a:rPr lang="en-US" smtClean="0"/>
              <a:pPr eaLnBrk="1" hangingPunct="1"/>
              <a:t>132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949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98FE9-F039-4B0F-BB36-C01887E4CF2B}" type="slidenum">
              <a:rPr lang="en-US" smtClean="0"/>
              <a:pPr eaLnBrk="1" hangingPunct="1"/>
              <a:t>133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1185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98FE9-F039-4B0F-BB36-C01887E4CF2B}" type="slidenum">
              <a:rPr lang="en-US" smtClean="0"/>
              <a:pPr eaLnBrk="1" hangingPunct="1"/>
              <a:t>134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7876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98FE9-F039-4B0F-BB36-C01887E4CF2B}" type="slidenum">
              <a:rPr lang="en-US" smtClean="0"/>
              <a:pPr eaLnBrk="1" hangingPunct="1"/>
              <a:t>135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5440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98FE9-F039-4B0F-BB36-C01887E4CF2B}" type="slidenum">
              <a:rPr lang="en-US" smtClean="0"/>
              <a:pPr eaLnBrk="1" hangingPunct="1"/>
              <a:t>136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4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BA0D75-CE68-4157-8656-621CE5D5949F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E38E00-78A6-4A37-AEA7-81D17C92EC8E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A25B3-A65F-4E4E-A70D-B2C2A192C2DB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73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0DE14A-9A81-4EC7-9228-F1D0307A3FC2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0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AD2B4-631E-44FB-98AB-2EB35A410A63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6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7556E2-C1E1-4655-9CA6-A3353B478A8E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7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3761C-A9C1-46CF-85ED-D7257C44CAB9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59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3761C-A9C1-46CF-85ED-D7257C44CAB9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11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CB9C93-E1A0-4075-AD26-3FA51693721F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47F6EE-7A24-436C-8A3A-1F83A93CAA96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2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F0218E-3783-455F-8336-072B49A8FEE0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7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4BB5-AC40-4C9E-B20C-F37BFBFEF790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0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8D07F-67F9-474D-A8BB-4CD36607E684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56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8D07F-67F9-474D-A8BB-4CD36607E684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37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E6823-64B1-4220-9726-D8CC97AC9F1E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9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D34C9-1147-4FE6-BF92-7535CAB3D1E0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AUDIO:</a:t>
            </a:r>
          </a:p>
          <a:p>
            <a:pPr eaLnBrk="1" hangingPunct="1"/>
            <a:r>
              <a:rPr lang="en-US" dirty="0"/>
              <a:t>The only way to tell if a nodule is mobile is to try and mobilize it, usually by pushing on it with a cotton-tip. In addition to determining</a:t>
            </a:r>
            <a:r>
              <a:rPr lang="en-US" baseline="0" dirty="0"/>
              <a:t> the non-mobility of an anterior-</a:t>
            </a:r>
            <a:r>
              <a:rPr lang="en-US" baseline="0" dirty="0" err="1"/>
              <a:t>scleritis</a:t>
            </a:r>
            <a:r>
              <a:rPr lang="en-US" baseline="0" dirty="0"/>
              <a:t> nodule, you will also learn in very short order that a </a:t>
            </a:r>
            <a:r>
              <a:rPr lang="en-US" baseline="0" dirty="0" err="1"/>
              <a:t>scleritis</a:t>
            </a:r>
            <a:r>
              <a:rPr lang="en-US" baseline="0" dirty="0"/>
              <a:t> nodule is usually exquisitely tender.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61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3FE39-1F9F-40B3-8086-587930240FF2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2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04CC18-271E-4187-AACE-D1254FC7D23B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C86843-7315-443B-85FE-7D89C2E8ACA7}" type="slidenum">
              <a:rPr lang="en-US" smtClean="0"/>
              <a:pPr eaLnBrk="1" hangingPunct="1"/>
              <a:t>34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0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1447F-B13D-48FB-B9FF-689B1B1963E8}" type="slidenum">
              <a:rPr lang="en-US" smtClean="0"/>
              <a:pPr eaLnBrk="1" hangingPunct="1"/>
              <a:t>35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0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5C97A1-9CE9-479F-A7FB-3F5C87453763}" type="slidenum">
              <a:rPr lang="en-US" smtClean="0"/>
              <a:pPr eaLnBrk="1" hangingPunct="1"/>
              <a:t>36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CDF2A7-F436-4A6F-AC94-FDF04869F8F1}" type="slidenum">
              <a:rPr lang="en-US" smtClean="0"/>
              <a:pPr eaLnBrk="1" hangingPunct="1"/>
              <a:t>37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06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D3F2A8-3876-407B-983D-604CB807A2F1}" type="slidenum">
              <a:rPr lang="en-US" smtClean="0"/>
              <a:pPr eaLnBrk="1" hangingPunct="1"/>
              <a:t>38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5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39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9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40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3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41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65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42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5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25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43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5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44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629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45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836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46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3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47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12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E92D1-6EC8-4B40-B5E0-B81A7D4173AE}" type="slidenum">
              <a:rPr lang="en-US" smtClean="0"/>
              <a:pPr eaLnBrk="1" hangingPunct="1"/>
              <a:t>48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38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1E1BFE-8C5B-4A6A-BAAD-7781A510B3B1}" type="slidenum">
              <a:rPr lang="en-US" smtClean="0"/>
              <a:pPr eaLnBrk="1" hangingPunct="1"/>
              <a:t>58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7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92A4F-CBA8-41EB-98E7-A21684B0574F}" type="slidenum">
              <a:rPr lang="en-US" smtClean="0"/>
              <a:pPr eaLnBrk="1" hangingPunct="1"/>
              <a:t>59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27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DC87CB-959C-4D20-90DA-B2AD39BE727E}" type="slidenum">
              <a:rPr lang="en-US" smtClean="0"/>
              <a:pPr eaLnBrk="1" hangingPunct="1"/>
              <a:t>60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1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704EF-7AE3-4C46-9CDB-C75A06FD4659}" type="slidenum">
              <a:rPr lang="en-US" smtClean="0"/>
              <a:pPr eaLnBrk="1" hangingPunct="1"/>
              <a:t>61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9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52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6DA81-C421-43A9-81A8-A0A1B6EFA8C8}" type="slidenum">
              <a:rPr lang="en-US" smtClean="0"/>
              <a:pPr eaLnBrk="1" hangingPunct="1"/>
              <a:t>62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40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9A2CBB-5452-4A2E-9E74-92EEE3D5E23A}" type="slidenum">
              <a:rPr lang="en-US" smtClean="0"/>
              <a:pPr eaLnBrk="1" hangingPunct="1"/>
              <a:t>63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4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A7930-1BA9-464F-9549-0E702452B97C}" type="slidenum">
              <a:rPr lang="en-US" smtClean="0"/>
              <a:pPr eaLnBrk="1" hangingPunct="1"/>
              <a:t>64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31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711AF-36A7-4F23-8CB2-49E6B11096F7}" type="slidenum">
              <a:rPr lang="en-US" smtClean="0"/>
              <a:pPr eaLnBrk="1" hangingPunct="1"/>
              <a:t>65</a:t>
            </a:fld>
            <a:endParaRPr lang="en-US"/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44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711AF-36A7-4F23-8CB2-49E6B11096F7}" type="slidenum">
              <a:rPr lang="en-US" smtClean="0"/>
              <a:pPr eaLnBrk="1" hangingPunct="1"/>
              <a:t>66</a:t>
            </a:fld>
            <a:endParaRPr lang="en-US"/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76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711AF-36A7-4F23-8CB2-49E6B11096F7}" type="slidenum">
              <a:rPr lang="en-US" smtClean="0"/>
              <a:pPr eaLnBrk="1" hangingPunct="1"/>
              <a:t>67</a:t>
            </a:fld>
            <a:endParaRPr lang="en-US"/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41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08CCA-8242-4E3B-9ED9-B787E17714F9}" type="slidenum">
              <a:rPr lang="en-US" smtClean="0"/>
              <a:pPr eaLnBrk="1" hangingPunct="1"/>
              <a:t>68</a:t>
            </a:fld>
            <a:endParaRPr lang="en-US"/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47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E7B193-B862-4DF4-80BD-FC97118B0E0C}" type="slidenum">
              <a:rPr lang="en-US" smtClean="0"/>
              <a:pPr eaLnBrk="1" hangingPunct="1"/>
              <a:t>69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90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22A67-69AD-41B8-AC87-02574263E2BB}" type="slidenum">
              <a:rPr lang="en-US" smtClean="0"/>
              <a:pPr eaLnBrk="1" hangingPunct="1"/>
              <a:t>70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263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22A67-69AD-41B8-AC87-02574263E2BB}" type="slidenum">
              <a:rPr lang="en-US" smtClean="0"/>
              <a:pPr eaLnBrk="1" hangingPunct="1"/>
              <a:t>71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2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33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22A67-69AD-41B8-AC87-02574263E2BB}" type="slidenum">
              <a:rPr lang="en-US" smtClean="0"/>
              <a:pPr eaLnBrk="1" hangingPunct="1"/>
              <a:t>72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980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22A67-69AD-41B8-AC87-02574263E2BB}" type="slidenum">
              <a:rPr lang="en-US" smtClean="0"/>
              <a:pPr eaLnBrk="1" hangingPunct="1"/>
              <a:t>73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799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22A67-69AD-41B8-AC87-02574263E2BB}" type="slidenum">
              <a:rPr lang="en-US" smtClean="0"/>
              <a:pPr eaLnBrk="1" hangingPunct="1"/>
              <a:t>74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178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22A67-69AD-41B8-AC87-02574263E2BB}" type="slidenum">
              <a:rPr lang="en-US" smtClean="0"/>
              <a:pPr eaLnBrk="1" hangingPunct="1"/>
              <a:t>75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168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22A67-69AD-41B8-AC87-02574263E2BB}" type="slidenum">
              <a:rPr lang="en-US" smtClean="0"/>
              <a:pPr eaLnBrk="1" hangingPunct="1"/>
              <a:t>76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654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AD9A0B-EC33-472F-A2F9-361809A7FD5A}" type="slidenum">
              <a:rPr lang="en-US" smtClean="0"/>
              <a:pPr eaLnBrk="1" hangingPunct="1"/>
              <a:t>77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88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A01F51-344F-48B6-8F93-8817EC45D9DE}" type="slidenum">
              <a:rPr lang="en-US" smtClean="0"/>
              <a:pPr eaLnBrk="1" hangingPunct="1"/>
              <a:t>78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82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158B30-AA37-4B10-9B02-77F09067081D}" type="slidenum">
              <a:rPr lang="en-US" smtClean="0"/>
              <a:pPr eaLnBrk="1" hangingPunct="1"/>
              <a:t>79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94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AC9645-5BF2-44E8-9A3A-86EA43922F20}" type="slidenum">
              <a:rPr lang="en-US" smtClean="0"/>
              <a:pPr eaLnBrk="1" hangingPunct="1"/>
              <a:t>80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775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644C8-E7D6-4EC7-8801-201DDB90DDDA}" type="slidenum">
              <a:rPr lang="en-US" smtClean="0"/>
              <a:pPr eaLnBrk="1" hangingPunct="1"/>
              <a:t>81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2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35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25019D-2A67-4C96-BB0E-55A8E91F5BCD}" type="slidenum">
              <a:rPr lang="en-US" smtClean="0"/>
              <a:pPr eaLnBrk="1" hangingPunct="1"/>
              <a:t>82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21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0DFF7A-5837-46C9-B84F-F5B9DE8D56AB}" type="slidenum">
              <a:rPr lang="en-US" smtClean="0"/>
              <a:pPr eaLnBrk="1" hangingPunct="1"/>
              <a:t>83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600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84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316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85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98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86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19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87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74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88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84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89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74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90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39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91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70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92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748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93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644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E081C-C087-4DB7-8045-DDD461C5325B}" type="slidenum">
              <a:rPr lang="en-US" smtClean="0"/>
              <a:pPr eaLnBrk="1" hangingPunct="1"/>
              <a:t>94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96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1730A-BA39-49FB-B29F-A76C9CC1FAE6}" type="slidenum">
              <a:rPr lang="en-US" smtClean="0"/>
              <a:pPr eaLnBrk="1" hangingPunct="1"/>
              <a:t>95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03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E97C0E-DF7A-4D25-90E5-D04E40834053}" type="slidenum">
              <a:rPr lang="en-US" smtClean="0"/>
              <a:pPr eaLnBrk="1" hangingPunct="1"/>
              <a:t>96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39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B5533-74B6-4146-AAB4-17FDDCBFFF82}" type="slidenum">
              <a:rPr lang="en-US" smtClean="0"/>
              <a:pPr eaLnBrk="1" hangingPunct="1"/>
              <a:t>97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58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FBAD9-0711-421B-92AA-88B7B2F1B227}" type="slidenum">
              <a:rPr lang="en-US" smtClean="0"/>
              <a:pPr eaLnBrk="1" hangingPunct="1"/>
              <a:t>98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50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FBAD9-0711-421B-92AA-88B7B2F1B227}" type="slidenum">
              <a:rPr lang="en-US" smtClean="0"/>
              <a:pPr eaLnBrk="1" hangingPunct="1"/>
              <a:t>99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264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FBAD9-0711-421B-92AA-88B7B2F1B227}" type="slidenum">
              <a:rPr lang="en-US" smtClean="0"/>
              <a:pPr eaLnBrk="1" hangingPunct="1"/>
              <a:t>100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64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13024-1CA4-46F4-9578-E9EACBFF7C48}" type="slidenum">
              <a:rPr lang="en-US" smtClean="0"/>
              <a:pPr eaLnBrk="1" hangingPunct="1"/>
              <a:t>101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BB6EB1-4384-4857-A015-708D5E634915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94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7B5609-FE87-44A3-9AF6-863CB5967A22}" type="slidenum">
              <a:rPr lang="en-US" smtClean="0"/>
              <a:pPr eaLnBrk="1" hangingPunct="1"/>
              <a:t>102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7311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1F3EFE-52DB-4906-953C-78CC76700AEF}" type="slidenum">
              <a:rPr lang="en-US" smtClean="0"/>
              <a:pPr eaLnBrk="1" hangingPunct="1"/>
              <a:t>103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655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6F5321-A749-4E21-B2B7-7B599C570000}" type="slidenum">
              <a:rPr lang="en-US" smtClean="0"/>
              <a:pPr eaLnBrk="1" hangingPunct="1"/>
              <a:t>104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6345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FDB81-7C60-499A-ABE3-277457152291}" type="slidenum">
              <a:rPr lang="en-US" smtClean="0"/>
              <a:pPr eaLnBrk="1" hangingPunct="1"/>
              <a:t>105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087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E5E60-44DB-48AE-BCB0-6FD997D2BAB1}" type="slidenum">
              <a:rPr lang="en-US" smtClean="0"/>
              <a:pPr eaLnBrk="1" hangingPunct="1"/>
              <a:t>106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44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9EF9D9-F62D-4509-8BDA-65740DA8732F}" type="slidenum">
              <a:rPr lang="en-US" smtClean="0"/>
              <a:pPr eaLnBrk="1" hangingPunct="1"/>
              <a:t>107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127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2711C-A784-4CE2-BED4-D9D648342A6C}" type="slidenum">
              <a:rPr lang="en-US" smtClean="0"/>
              <a:pPr eaLnBrk="1" hangingPunct="1"/>
              <a:t>108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412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F1932-8883-46AE-B2DA-CC7C5B690CBE}" type="slidenum">
              <a:rPr lang="en-US" smtClean="0"/>
              <a:pPr eaLnBrk="1" hangingPunct="1"/>
              <a:t>109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489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E94F0D-C6EF-4965-9B4B-9CD4DDAFC423}" type="slidenum">
              <a:rPr lang="en-US" smtClean="0"/>
              <a:pPr eaLnBrk="1" hangingPunct="1"/>
              <a:t>110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85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1F1ED7-E9E8-4CDB-9B22-88B4DA19AF52}" type="slidenum">
              <a:rPr lang="en-US" smtClean="0"/>
              <a:pPr eaLnBrk="1" hangingPunct="1"/>
              <a:t>111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6380-C5FC-4309-928B-73EA7A6A9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5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454B-A9C2-4105-9310-B544A1649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31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BA40-0757-431C-A8F5-A8C017AC7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4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7B55-9225-4A44-A225-177325FFD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93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F4ABF-0E27-44E4-9D8B-EAADBFDFE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9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CF6E7-E931-4440-B55A-3EC1533D7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0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8B012-0CE8-455E-BF05-DAE512751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00AEF-845F-4C58-80B6-7DB72E5DD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14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35CB-E6F4-4787-A6C4-2A893F957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0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11B5-F910-4F96-A66D-F7AB881AA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96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5316-67A3-48C5-AE8A-FD10399D7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5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E93C324-82E8-4DC0-B69B-FA38C80C7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289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650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Both are equally likely over the course of the disease (although many bilateral cases present unilaterally initially)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an age predilection?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adults are much  more  likely to affected than children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 gender predilection?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488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16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28A0E-148B-4BBA-A501-983FA8167A2F}" type="slidenum">
              <a:rPr lang="en-US" altLang="en-US" smtClean="0"/>
              <a:pPr eaLnBrk="1" hangingPunct="1"/>
              <a:t>100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720DC-2472-4684-A4FE-7C193A43E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31" y="1695450"/>
            <a:ext cx="5545138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43340-621C-4BBA-8DF3-D95EB1EF0DA3}"/>
              </a:ext>
            </a:extLst>
          </p:cNvPr>
          <p:cNvSpPr txBox="1"/>
          <p:nvPr/>
        </p:nvSpPr>
        <p:spPr>
          <a:xfrm>
            <a:off x="2633007" y="6040433"/>
            <a:ext cx="387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Posterior scleritis: Scleral thickening</a:t>
            </a:r>
          </a:p>
        </p:txBody>
      </p:sp>
    </p:spTree>
    <p:extLst>
      <p:ext uri="{BB962C8B-B14F-4D97-AF65-F5344CB8AC3E}">
        <p14:creationId xmlns:p14="http://schemas.microsoft.com/office/powerpoint/2010/main" val="1835291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581400" y="2990850"/>
            <a:ext cx="5381625" cy="3402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appear in isolated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--The eye is not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--No nodules are present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occur in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--</a:t>
            </a:r>
            <a:r>
              <a:rPr lang="en-US" sz="1600" b="1" dirty="0" err="1">
                <a:solidFill>
                  <a:schemeClr val="bg1"/>
                </a:solidFill>
              </a:rPr>
              <a:t>Proptosis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Disc edema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</a:rPr>
              <a:t>Motility disorders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</a:rPr>
              <a:t>Retinal/</a:t>
            </a:r>
            <a:r>
              <a:rPr lang="en-US" sz="1600" b="1" dirty="0" err="1">
                <a:solidFill>
                  <a:schemeClr val="bg1"/>
                </a:solidFill>
              </a:rPr>
              <a:t>choroidal</a:t>
            </a:r>
            <a:r>
              <a:rPr lang="en-US" sz="1600" b="1" dirty="0">
                <a:solidFill>
                  <a:schemeClr val="bg1"/>
                </a:solidFill>
              </a:rPr>
              <a:t> findings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Is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more likely or less likely than 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to be associated with a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Less</a:t>
            </a:r>
            <a:r>
              <a:rPr lang="en-US" sz="1600" dirty="0"/>
              <a:t> likely</a:t>
            </a:r>
          </a:p>
        </p:txBody>
      </p:sp>
      <p:sp>
        <p:nvSpPr>
          <p:cNvPr id="727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D5C265-720C-45C7-8401-0A419B4559B9}" type="slidenum">
              <a:rPr lang="en-US" altLang="en-US" smtClean="0"/>
              <a:pPr eaLnBrk="1" hangingPunct="1"/>
              <a:t>101</a:t>
            </a:fld>
            <a:endParaRPr lang="en-US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3581400" y="2990850"/>
            <a:ext cx="5381625" cy="3402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appear in isolated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--The eye is not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--No nodules are present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occur in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--</a:t>
            </a:r>
            <a:r>
              <a:rPr lang="en-US" sz="1600" b="1" dirty="0" err="1">
                <a:solidFill>
                  <a:schemeClr val="bg1"/>
                </a:solidFill>
              </a:rPr>
              <a:t>Proptosis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Disc edema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</a:rPr>
              <a:t>Motility disorders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</a:rPr>
              <a:t>Retinal/</a:t>
            </a:r>
            <a:r>
              <a:rPr lang="en-US" sz="1600" b="1" dirty="0" err="1">
                <a:solidFill>
                  <a:schemeClr val="bg1"/>
                </a:solidFill>
              </a:rPr>
              <a:t>choroidal</a:t>
            </a:r>
            <a:r>
              <a:rPr lang="en-US" sz="1600" b="1" dirty="0">
                <a:solidFill>
                  <a:schemeClr val="bg1"/>
                </a:solidFill>
              </a:rPr>
              <a:t> findings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Is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more likely or less likely than 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to be associated with a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FFC000"/>
                </a:solidFill>
              </a:rPr>
              <a:t>Less</a:t>
            </a:r>
            <a:r>
              <a:rPr lang="en-US" sz="1600" dirty="0">
                <a:solidFill>
                  <a:srgbClr val="FFC000"/>
                </a:solidFill>
              </a:rPr>
              <a:t> likely</a:t>
            </a:r>
          </a:p>
        </p:txBody>
      </p:sp>
      <p:sp>
        <p:nvSpPr>
          <p:cNvPr id="737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6C574-3221-474C-93C3-C69842DDB9B7}" type="slidenum">
              <a:rPr lang="en-US" altLang="en-US" smtClean="0"/>
              <a:pPr eaLnBrk="1" hangingPunct="1"/>
              <a:t>102</a:t>
            </a:fld>
            <a:endParaRPr lang="en-US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533400" y="3200400"/>
            <a:ext cx="8388350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three characteristics of the pain are a tipoff that you’re dealing with posterior scleritis?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47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35916D-9685-4BB5-9FDB-A94BD5AB722A}" type="slidenum">
              <a:rPr lang="en-US" altLang="en-US" smtClean="0"/>
              <a:pPr eaLnBrk="1" hangingPunct="1"/>
              <a:t>103</a:t>
            </a:fld>
            <a:endParaRPr lang="en-US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533400" y="3200400"/>
            <a:ext cx="8388350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three characteristics of the pain are a tipoff that you’re dealing with posterior scleritis?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radiates to the  brow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FFFF00"/>
                </a:solidFill>
              </a:rPr>
              <a:t>The pain is aggravated by ocular rotations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FFFF00"/>
                </a:solidFill>
              </a:rPr>
              <a:t>The pain awakens the </a:t>
            </a:r>
            <a:r>
              <a:rPr lang="en-US" sz="1600" dirty="0" err="1">
                <a:solidFill>
                  <a:srgbClr val="FFFF00"/>
                </a:solidFill>
              </a:rPr>
              <a:t>pt</a:t>
            </a:r>
            <a:r>
              <a:rPr lang="en-US" sz="1600" dirty="0">
                <a:solidFill>
                  <a:srgbClr val="FFFF00"/>
                </a:solidFill>
              </a:rPr>
              <a:t> at night</a:t>
            </a: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2971800" y="35052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location</a:t>
            </a:r>
          </a:p>
        </p:txBody>
      </p:sp>
      <p:sp>
        <p:nvSpPr>
          <p:cNvPr id="75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ACD06-7D3B-49CA-B808-D7427223BDD3}" type="slidenum">
              <a:rPr lang="en-US" altLang="en-US" smtClean="0"/>
              <a:pPr eaLnBrk="1" hangingPunct="1"/>
              <a:t>104</a:t>
            </a:fld>
            <a:endParaRPr lang="en-US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533400" y="3200400"/>
            <a:ext cx="8388350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three characteristics of the pain are a tipoff that you’re dealing with posterior scleritis?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radiates to the  </a:t>
            </a:r>
            <a:r>
              <a:rPr lang="en-US" sz="1600" b="1" dirty="0">
                <a:solidFill>
                  <a:srgbClr val="0000FF"/>
                </a:solidFill>
              </a:rPr>
              <a:t>brow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FFFF00"/>
                </a:solidFill>
              </a:rPr>
              <a:t>The pain is aggravated by ocular rotations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FFFF00"/>
                </a:solidFill>
              </a:rPr>
              <a:t>The pain awakens the </a:t>
            </a:r>
            <a:r>
              <a:rPr lang="en-US" sz="1600" dirty="0" err="1">
                <a:solidFill>
                  <a:srgbClr val="FFFF00"/>
                </a:solidFill>
              </a:rPr>
              <a:t>pt</a:t>
            </a:r>
            <a:r>
              <a:rPr lang="en-US" sz="1600" dirty="0">
                <a:solidFill>
                  <a:srgbClr val="FFFF00"/>
                </a:solidFill>
              </a:rPr>
              <a:t> at night</a:t>
            </a:r>
          </a:p>
        </p:txBody>
      </p:sp>
      <p:sp>
        <p:nvSpPr>
          <p:cNvPr id="768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5D7D5C-13AF-4573-9AA8-387095FCEFFE}" type="slidenum">
              <a:rPr lang="en-US" altLang="en-US" smtClean="0"/>
              <a:pPr eaLnBrk="1" hangingPunct="1"/>
              <a:t>105</a:t>
            </a:fld>
            <a:endParaRPr lang="en-US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533400" y="3200400"/>
            <a:ext cx="8388350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three characteristics of the pain are a tipoff that you’re dealing with posterior scleritis?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radiates to the  </a:t>
            </a:r>
            <a:r>
              <a:rPr lang="en-US" sz="1600" b="1" dirty="0">
                <a:solidFill>
                  <a:srgbClr val="0000FF"/>
                </a:solidFill>
              </a:rPr>
              <a:t>brow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is aggravated by  ocular rotations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FFFF00"/>
                </a:solidFill>
              </a:rPr>
              <a:t>The pain awakens the </a:t>
            </a:r>
            <a:r>
              <a:rPr lang="en-US" sz="1600" dirty="0" err="1">
                <a:solidFill>
                  <a:srgbClr val="FFFF00"/>
                </a:solidFill>
              </a:rPr>
              <a:t>pt</a:t>
            </a:r>
            <a:r>
              <a:rPr lang="en-US" sz="1600" dirty="0">
                <a:solidFill>
                  <a:srgbClr val="FFFF00"/>
                </a:solidFill>
              </a:rPr>
              <a:t> at night</a:t>
            </a:r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3200400" y="3733800"/>
            <a:ext cx="1600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two words</a:t>
            </a:r>
          </a:p>
        </p:txBody>
      </p:sp>
      <p:sp>
        <p:nvSpPr>
          <p:cNvPr id="778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9A901D-55C3-45E5-B9ED-DD63D77527DC}" type="slidenum">
              <a:rPr lang="en-US" altLang="en-US" smtClean="0"/>
              <a:pPr eaLnBrk="1" hangingPunct="1"/>
              <a:t>106</a:t>
            </a:fld>
            <a:endParaRPr lang="en-US" alt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533400" y="3200400"/>
            <a:ext cx="8388350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three characteristics of the pain are a tipoff that you’re dealing with posterior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radiates to the  </a:t>
            </a:r>
            <a:r>
              <a:rPr lang="en-US" sz="1600" b="1" dirty="0">
                <a:solidFill>
                  <a:srgbClr val="0000FF"/>
                </a:solidFill>
              </a:rPr>
              <a:t>brow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is aggravated by  </a:t>
            </a:r>
            <a:r>
              <a:rPr lang="en-US" sz="1600" b="1" dirty="0">
                <a:solidFill>
                  <a:srgbClr val="0000FF"/>
                </a:solidFill>
              </a:rPr>
              <a:t>eye movements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FFFF00"/>
                </a:solidFill>
              </a:rPr>
              <a:t>The pain awakens the </a:t>
            </a:r>
            <a:r>
              <a:rPr lang="en-US" sz="1600" dirty="0" err="1">
                <a:solidFill>
                  <a:srgbClr val="FFFF00"/>
                </a:solidFill>
              </a:rPr>
              <a:t>pt</a:t>
            </a:r>
            <a:r>
              <a:rPr lang="en-US" sz="1600" dirty="0">
                <a:solidFill>
                  <a:srgbClr val="FFFF00"/>
                </a:solidFill>
              </a:rPr>
              <a:t> at night</a:t>
            </a:r>
          </a:p>
        </p:txBody>
      </p:sp>
      <p:sp>
        <p:nvSpPr>
          <p:cNvPr id="788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1A2775-D531-456E-952C-77CDE950E0F6}" type="slidenum">
              <a:rPr lang="en-US" altLang="en-US" smtClean="0"/>
              <a:pPr eaLnBrk="1" hangingPunct="1"/>
              <a:t>107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533400" y="3200400"/>
            <a:ext cx="8388350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three characteristics of the pain are a tipoff that you’re dealing with posterior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radiates to the  </a:t>
            </a:r>
            <a:r>
              <a:rPr lang="en-US" sz="1600" b="1" dirty="0">
                <a:solidFill>
                  <a:srgbClr val="0000FF"/>
                </a:solidFill>
              </a:rPr>
              <a:t>brow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is aggravated by  </a:t>
            </a:r>
            <a:r>
              <a:rPr lang="en-US" sz="1600" b="1" dirty="0">
                <a:solidFill>
                  <a:srgbClr val="0000FF"/>
                </a:solidFill>
              </a:rPr>
              <a:t>eye movements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 </a:t>
            </a:r>
            <a:r>
              <a:rPr lang="en-US" sz="1600" b="1" dirty="0">
                <a:solidFill>
                  <a:srgbClr val="0000FF"/>
                </a:solidFill>
              </a:rPr>
              <a:t>awakens the </a:t>
            </a:r>
            <a:r>
              <a:rPr lang="en-US" sz="1600" b="1" dirty="0" err="1">
                <a:solidFill>
                  <a:srgbClr val="0000FF"/>
                </a:solidFill>
              </a:rPr>
              <a:t>pt</a:t>
            </a:r>
            <a:r>
              <a:rPr lang="en-US" sz="1600" b="1" dirty="0">
                <a:solidFill>
                  <a:srgbClr val="0000FF"/>
                </a:solidFill>
              </a:rPr>
              <a:t> at night</a:t>
            </a: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1600200" y="3994944"/>
            <a:ext cx="2443163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five words</a:t>
            </a:r>
          </a:p>
        </p:txBody>
      </p:sp>
      <p:sp>
        <p:nvSpPr>
          <p:cNvPr id="79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9508D6-364A-43D1-9FBE-A414EDAF2C0D}" type="slidenum">
              <a:rPr lang="en-US" altLang="en-US" smtClean="0"/>
              <a:pPr eaLnBrk="1" hangingPunct="1"/>
              <a:t>108</a:t>
            </a:fld>
            <a:endParaRPr lang="en-US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533400" y="3200400"/>
            <a:ext cx="8388350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three characteristics of the pain are a tipoff that you’re dealing with posterior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radiates to the  </a:t>
            </a:r>
            <a:r>
              <a:rPr lang="en-US" sz="1600" b="1" dirty="0">
                <a:solidFill>
                  <a:srgbClr val="0000FF"/>
                </a:solidFill>
              </a:rPr>
              <a:t>brow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is aggravated by  </a:t>
            </a:r>
            <a:r>
              <a:rPr lang="en-US" sz="1600" b="1" dirty="0">
                <a:solidFill>
                  <a:srgbClr val="0000FF"/>
                </a:solidFill>
              </a:rPr>
              <a:t>eye movements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--The pain </a:t>
            </a:r>
            <a:r>
              <a:rPr lang="en-US" sz="1600" b="1" dirty="0">
                <a:solidFill>
                  <a:srgbClr val="0000FF"/>
                </a:solidFill>
              </a:rPr>
              <a:t>awakens the </a:t>
            </a:r>
            <a:r>
              <a:rPr lang="en-US" sz="1600" b="1" dirty="0" err="1">
                <a:solidFill>
                  <a:srgbClr val="0000FF"/>
                </a:solidFill>
              </a:rPr>
              <a:t>pt</a:t>
            </a:r>
            <a:r>
              <a:rPr lang="en-US" sz="1600" b="1" dirty="0">
                <a:solidFill>
                  <a:srgbClr val="0000FF"/>
                </a:solidFill>
              </a:rPr>
              <a:t> at night</a:t>
            </a:r>
          </a:p>
        </p:txBody>
      </p:sp>
      <p:sp>
        <p:nvSpPr>
          <p:cNvPr id="809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EE392-F8D0-409C-9575-215380D4E8E1}" type="slidenum">
              <a:rPr lang="en-US" altLang="en-US" smtClean="0"/>
              <a:pPr eaLnBrk="1" hangingPunct="1"/>
              <a:t>109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Both are equally likely over the course of the disease (although many bilateral cases present unilaterally initially)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an age predilection?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adults are much  more  likely to affected than children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 gender predilection?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men are  less  likely to be affected than women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15084-E75D-4933-B009-255C30EB7562}"/>
              </a:ext>
            </a:extLst>
          </p:cNvPr>
          <p:cNvSpPr/>
          <p:nvPr/>
        </p:nvSpPr>
        <p:spPr>
          <a:xfrm>
            <a:off x="1905000" y="5850791"/>
            <a:ext cx="533400" cy="321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more v less</a:t>
            </a:r>
          </a:p>
        </p:txBody>
      </p:sp>
    </p:spTree>
    <p:extLst>
      <p:ext uri="{BB962C8B-B14F-4D97-AF65-F5344CB8AC3E}">
        <p14:creationId xmlns:p14="http://schemas.microsoft.com/office/powerpoint/2010/main" val="14204277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Text Box 19"/>
          <p:cNvSpPr txBox="1">
            <a:spLocks noChangeArrowheads="1"/>
          </p:cNvSpPr>
          <p:nvPr/>
        </p:nvSpPr>
        <p:spPr bwMode="auto">
          <a:xfrm>
            <a:off x="3322638" y="3127375"/>
            <a:ext cx="5592762" cy="22987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easy-to-obtain imaging study can cinch the diagnosis?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b</a:t>
            </a:r>
            <a:r>
              <a:rPr lang="en-US" sz="1600">
                <a:solidFill>
                  <a:srgbClr val="FF66FF"/>
                </a:solidFill>
              </a:rPr>
              <a:t>-scan ultrasonography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FF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What will </a:t>
            </a:r>
            <a:r>
              <a:rPr lang="en-US" sz="1600">
                <a:solidFill>
                  <a:srgbClr val="FF66FF"/>
                </a:solidFill>
              </a:rPr>
              <a:t>b</a:t>
            </a:r>
            <a:r>
              <a:rPr lang="en-US" sz="1600" i="1">
                <a:solidFill>
                  <a:srgbClr val="FF66FF"/>
                </a:solidFill>
              </a:rPr>
              <a:t>-scan reveal?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--Choroidal thickening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--Sub-Tenon’s edema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FF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When sub-Tenon’s edema involves the space around the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optic nerve, what b-scan finding will result?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The classic </a:t>
            </a:r>
            <a:r>
              <a:rPr lang="en-US" sz="1600" b="1" i="1">
                <a:solidFill>
                  <a:srgbClr val="FF66FF"/>
                </a:solidFill>
              </a:rPr>
              <a:t>T sign</a:t>
            </a:r>
          </a:p>
        </p:txBody>
      </p:sp>
      <p:sp>
        <p:nvSpPr>
          <p:cNvPr id="819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C4245-B51A-4E6E-85FC-8F9830A33BE3}" type="slidenum">
              <a:rPr lang="en-US" altLang="en-US" smtClean="0"/>
              <a:pPr eaLnBrk="1" hangingPunct="1"/>
              <a:t>110</a:t>
            </a:fld>
            <a:endParaRPr lang="en-US" alt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3322638" y="3127375"/>
            <a:ext cx="5592762" cy="22987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easy-to-obtain imaging study can cinch the diagnosis?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b</a:t>
            </a:r>
            <a:r>
              <a:rPr lang="en-US" sz="1600">
                <a:solidFill>
                  <a:srgbClr val="0000FF"/>
                </a:solidFill>
              </a:rPr>
              <a:t>-scan ultrasonography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What will </a:t>
            </a:r>
            <a:r>
              <a:rPr lang="en-US" sz="1600">
                <a:solidFill>
                  <a:srgbClr val="FF66FF"/>
                </a:solidFill>
              </a:rPr>
              <a:t>b</a:t>
            </a:r>
            <a:r>
              <a:rPr lang="en-US" sz="1600" i="1">
                <a:solidFill>
                  <a:srgbClr val="FF66FF"/>
                </a:solidFill>
              </a:rPr>
              <a:t>-scan reveal?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--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--Sub-Tenon’s edema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FF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When sub-Tenon’s edema involves the space around the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optic nerve, what b-scan finding will result?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The classic </a:t>
            </a:r>
            <a:r>
              <a:rPr lang="en-US" sz="1600" b="1" i="1">
                <a:solidFill>
                  <a:srgbClr val="FF66FF"/>
                </a:solidFill>
              </a:rPr>
              <a:t>T sign</a:t>
            </a:r>
          </a:p>
        </p:txBody>
      </p:sp>
      <p:sp>
        <p:nvSpPr>
          <p:cNvPr id="829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10558F-5581-40A7-A210-4456C0F7A4E6}" type="slidenum">
              <a:rPr lang="en-US" altLang="en-US" smtClean="0"/>
              <a:pPr eaLnBrk="1" hangingPunct="1"/>
              <a:t>111</a:t>
            </a:fld>
            <a:endParaRPr lang="en-US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322638" y="3127375"/>
            <a:ext cx="5592762" cy="22987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easy-to-obtain imaging study can cinch the diagnosis?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b</a:t>
            </a:r>
            <a:r>
              <a:rPr lang="en-US" sz="1600" dirty="0">
                <a:solidFill>
                  <a:srgbClr val="0000FF"/>
                </a:solidFill>
              </a:rPr>
              <a:t>-scan ultrasonography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will </a:t>
            </a:r>
            <a:r>
              <a:rPr lang="en-US" sz="1600" dirty="0">
                <a:solidFill>
                  <a:srgbClr val="0000FF"/>
                </a:solidFill>
              </a:rPr>
              <a:t>b</a:t>
            </a:r>
            <a:r>
              <a:rPr lang="en-US" sz="1600" i="1" dirty="0">
                <a:solidFill>
                  <a:srgbClr val="0000FF"/>
                </a:solidFill>
              </a:rPr>
              <a:t>-scan reveal?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FF66FF"/>
                </a:solidFill>
              </a:rPr>
              <a:t>Sub-Tenon’s edema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FF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66FF"/>
                </a:solidFill>
              </a:rPr>
              <a:t>When sub-Tenon’s edema involves the space around the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66FF"/>
                </a:solidFill>
              </a:rPr>
              <a:t>optic nerve, what b-scan finding will result?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66FF"/>
                </a:solidFill>
              </a:rPr>
              <a:t>The classic </a:t>
            </a:r>
            <a:r>
              <a:rPr lang="en-US" sz="1600" b="1" i="1" dirty="0">
                <a:solidFill>
                  <a:srgbClr val="FF66FF"/>
                </a:solidFill>
              </a:rPr>
              <a:t>T sign</a:t>
            </a:r>
          </a:p>
        </p:txBody>
      </p:sp>
      <p:sp>
        <p:nvSpPr>
          <p:cNvPr id="839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1F33D8-8C46-4C56-845C-CE3B5F4BF693}" type="slidenum">
              <a:rPr lang="en-US" altLang="en-US" smtClean="0"/>
              <a:pPr eaLnBrk="1" hangingPunct="1"/>
              <a:t>112</a:t>
            </a:fld>
            <a:endParaRPr lang="en-US" alt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322638" y="3127375"/>
            <a:ext cx="5592762" cy="22987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easy-to-obtain imaging study can cinch the diagnosis?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b</a:t>
            </a:r>
            <a:r>
              <a:rPr lang="en-US" sz="1600">
                <a:solidFill>
                  <a:srgbClr val="0000FF"/>
                </a:solidFill>
              </a:rPr>
              <a:t>-scan ultrasonography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will </a:t>
            </a:r>
            <a:r>
              <a:rPr lang="en-US" sz="1600">
                <a:solidFill>
                  <a:srgbClr val="0000FF"/>
                </a:solidFill>
              </a:rPr>
              <a:t>b</a:t>
            </a:r>
            <a:r>
              <a:rPr lang="en-US" sz="1600" i="1">
                <a:solidFill>
                  <a:srgbClr val="0000FF"/>
                </a:solidFill>
              </a:rPr>
              <a:t>-scan reveal?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</a:rPr>
              <a:t>--Choroidal thickening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</a:rPr>
              <a:t>--Sub-Tenon’s edema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When sub-Tenon’s edema involves the space around the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FF66FF"/>
                </a:solidFill>
              </a:rPr>
              <a:t>optic nerve, what b-scan finding will result?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The classic </a:t>
            </a:r>
            <a:r>
              <a:rPr lang="en-US" sz="1600" b="1" i="1">
                <a:solidFill>
                  <a:srgbClr val="FF66FF"/>
                </a:solidFill>
              </a:rPr>
              <a:t>T sign</a:t>
            </a:r>
          </a:p>
        </p:txBody>
      </p:sp>
      <p:sp>
        <p:nvSpPr>
          <p:cNvPr id="860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8BE094-E5BB-47A9-954E-CDF9C7166FED}" type="slidenum">
              <a:rPr lang="en-US" altLang="en-US" smtClean="0"/>
              <a:pPr eaLnBrk="1" hangingPunct="1"/>
              <a:t>113</a:t>
            </a:fld>
            <a:endParaRPr lang="en-US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16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28A0E-148B-4BBA-A501-983FA8167A2F}" type="slidenum">
              <a:rPr lang="en-US" altLang="en-US" smtClean="0"/>
              <a:pPr eaLnBrk="1" hangingPunct="1"/>
              <a:t>114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CB0AE-936C-4F1C-B984-9A27C2B96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6561"/>
            <a:ext cx="6248400" cy="4744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E2CC6-53E9-44D8-AF7B-9E5D9C17732C}"/>
              </a:ext>
            </a:extLst>
          </p:cNvPr>
          <p:cNvSpPr txBox="1"/>
          <p:nvPr/>
        </p:nvSpPr>
        <p:spPr>
          <a:xfrm>
            <a:off x="2513240" y="6040433"/>
            <a:ext cx="411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Posterior scleritis: Sub-Tenon’s edema</a:t>
            </a:r>
          </a:p>
        </p:txBody>
      </p:sp>
    </p:spTree>
    <p:extLst>
      <p:ext uri="{BB962C8B-B14F-4D97-AF65-F5344CB8AC3E}">
        <p14:creationId xmlns:p14="http://schemas.microsoft.com/office/powerpoint/2010/main" val="42210638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3322638" y="3127375"/>
            <a:ext cx="5592762" cy="22987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easy-to-obtain imaging study can cinch the diagnosis?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b</a:t>
            </a:r>
            <a:r>
              <a:rPr lang="en-US" sz="1600">
                <a:solidFill>
                  <a:srgbClr val="0000FF"/>
                </a:solidFill>
              </a:rPr>
              <a:t>-scan ultrasonography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will </a:t>
            </a:r>
            <a:r>
              <a:rPr lang="en-US" sz="1600">
                <a:solidFill>
                  <a:srgbClr val="0000FF"/>
                </a:solidFill>
              </a:rPr>
              <a:t>b</a:t>
            </a:r>
            <a:r>
              <a:rPr lang="en-US" sz="1600" i="1">
                <a:solidFill>
                  <a:srgbClr val="0000FF"/>
                </a:solidFill>
              </a:rPr>
              <a:t>-scan reveal?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</a:rPr>
              <a:t>--Choroidal thickening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</a:rPr>
              <a:t>--Sub-Tenon’s edema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When sub-Tenon’s edema involves the space around the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optic nerve, what b-scan finding will result?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66FF"/>
                </a:solidFill>
              </a:rPr>
              <a:t>The classic </a:t>
            </a:r>
            <a:r>
              <a:rPr lang="en-US" sz="1600" b="1" i="1">
                <a:solidFill>
                  <a:srgbClr val="FF66FF"/>
                </a:solidFill>
              </a:rPr>
              <a:t>T sign</a:t>
            </a:r>
          </a:p>
        </p:txBody>
      </p:sp>
      <p:sp>
        <p:nvSpPr>
          <p:cNvPr id="870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22EFF-6475-4C7F-B1A1-30BBD3B8E108}" type="slidenum">
              <a:rPr lang="en-US" altLang="en-US" smtClean="0"/>
              <a:pPr eaLnBrk="1" hangingPunct="1"/>
              <a:t>115</a:t>
            </a:fld>
            <a:endParaRPr lang="en-US" alt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3322638" y="3127375"/>
            <a:ext cx="5592762" cy="22987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easy-to-obtain imaging study can cinch the diagnosis?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b</a:t>
            </a:r>
            <a:r>
              <a:rPr lang="en-US" sz="1600">
                <a:solidFill>
                  <a:srgbClr val="0000FF"/>
                </a:solidFill>
              </a:rPr>
              <a:t>-scan ultrasonography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What will </a:t>
            </a:r>
            <a:r>
              <a:rPr lang="en-US" sz="1600">
                <a:solidFill>
                  <a:srgbClr val="0000FF"/>
                </a:solidFill>
              </a:rPr>
              <a:t>b</a:t>
            </a:r>
            <a:r>
              <a:rPr lang="en-US" sz="1600" i="1">
                <a:solidFill>
                  <a:srgbClr val="0000FF"/>
                </a:solidFill>
              </a:rPr>
              <a:t>-scan reveal?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</a:rPr>
              <a:t>--Choroidal thickening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</a:rPr>
              <a:t>--Sub-Tenon’s edema</a:t>
            </a:r>
          </a:p>
          <a:p>
            <a:pPr eaLnBrk="1" hangingPunct="1">
              <a:lnSpc>
                <a:spcPct val="90000"/>
              </a:lnSpc>
            </a:pPr>
            <a:endParaRPr 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When sub-Tenon’s edema involves the space around the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0000FF"/>
                </a:solidFill>
              </a:rPr>
              <a:t>optic nerve, what b-scan finding will result?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</a:rPr>
              <a:t>The classic </a:t>
            </a:r>
            <a:r>
              <a:rPr lang="en-US" sz="1600" b="1" i="1">
                <a:solidFill>
                  <a:srgbClr val="0000FF"/>
                </a:solidFill>
              </a:rPr>
              <a:t>T sign</a:t>
            </a:r>
          </a:p>
        </p:txBody>
      </p:sp>
      <p:sp>
        <p:nvSpPr>
          <p:cNvPr id="880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3E27D-9BF9-44FD-A853-1083E02D3DBE}" type="slidenum">
              <a:rPr lang="en-US" altLang="en-US" smtClean="0"/>
              <a:pPr eaLnBrk="1" hangingPunct="1"/>
              <a:t>116</a:t>
            </a:fld>
            <a:endParaRPr lang="en-US" alt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16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28A0E-148B-4BBA-A501-983FA8167A2F}" type="slidenum">
              <a:rPr lang="en-US" altLang="en-US" smtClean="0"/>
              <a:pPr eaLnBrk="1" hangingPunct="1"/>
              <a:t>117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2B1BA-B63E-44E5-9DF0-2AB8B474F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72400" cy="4943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8A1B9-7081-4A50-AC96-F856CBFC558F}"/>
              </a:ext>
            </a:extLst>
          </p:cNvPr>
          <p:cNvSpPr txBox="1"/>
          <p:nvPr/>
        </p:nvSpPr>
        <p:spPr>
          <a:xfrm rot="16200000">
            <a:off x="5536599" y="2050154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1CBD0-8539-405D-97CA-E224312A81A4}"/>
              </a:ext>
            </a:extLst>
          </p:cNvPr>
          <p:cNvSpPr txBox="1"/>
          <p:nvPr/>
        </p:nvSpPr>
        <p:spPr>
          <a:xfrm>
            <a:off x="3192908" y="6040433"/>
            <a:ext cx="27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Posterior scleritis: T-sign</a:t>
            </a:r>
          </a:p>
        </p:txBody>
      </p:sp>
    </p:spTree>
    <p:extLst>
      <p:ext uri="{BB962C8B-B14F-4D97-AF65-F5344CB8AC3E}">
        <p14:creationId xmlns:p14="http://schemas.microsoft.com/office/powerpoint/2010/main" val="18995675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E2AD1-EAAE-4CF2-AA26-57C4A3881F50}" type="slidenum">
              <a:rPr lang="en-US" altLang="en-US" smtClean="0"/>
              <a:pPr eaLnBrk="1" hangingPunct="1"/>
              <a:t>118</a:t>
            </a:fld>
            <a:endParaRPr lang="en-US" alt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6B048A19-B7BF-0128-533C-DE71036DD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What studies are included in a </a:t>
            </a:r>
            <a:r>
              <a:rPr lang="en-US" sz="1600" i="1" dirty="0" err="1">
                <a:solidFill>
                  <a:srgbClr val="3333FF"/>
                </a:solidFill>
              </a:rPr>
              <a:t>scleritis</a:t>
            </a:r>
            <a:r>
              <a:rPr lang="en-US" sz="1600" i="1" dirty="0">
                <a:solidFill>
                  <a:srgbClr val="3333FF"/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  <a:endParaRPr lang="en-US" sz="1600" b="1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  <a:r>
              <a:rPr lang="en-US" sz="1600" dirty="0">
                <a:solidFill>
                  <a:srgbClr val="3333FF"/>
                </a:solidFill>
              </a:rPr>
              <a:t>	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E2AD1-EAAE-4CF2-AA26-57C4A3881F50}" type="slidenum">
              <a:rPr lang="en-US" altLang="en-US" smtClean="0"/>
              <a:pPr eaLnBrk="1" hangingPunct="1"/>
              <a:t>119</a:t>
            </a:fld>
            <a:endParaRPr lang="en-US" alt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6B048A19-B7BF-0128-533C-DE71036DD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What studies are included in a </a:t>
            </a:r>
            <a:r>
              <a:rPr lang="en-US" sz="1600" i="1" dirty="0" err="1">
                <a:solidFill>
                  <a:srgbClr val="3333FF"/>
                </a:solidFill>
              </a:rPr>
              <a:t>scleritis</a:t>
            </a:r>
            <a:r>
              <a:rPr lang="en-US" sz="1600" i="1" dirty="0">
                <a:solidFill>
                  <a:srgbClr val="3333FF"/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--Sarcoid screening</a:t>
            </a:r>
          </a:p>
        </p:txBody>
      </p:sp>
    </p:spTree>
    <p:extLst>
      <p:ext uri="{BB962C8B-B14F-4D97-AF65-F5344CB8AC3E}">
        <p14:creationId xmlns:p14="http://schemas.microsoft.com/office/powerpoint/2010/main" val="27789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Both are equally likely over the course of the disease (although many bilateral cases present unilaterally initially)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an age predilection?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adults are much  more  likely to affected than children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 gender predilection?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men are  less  likely to be affected than women</a:t>
            </a:r>
          </a:p>
        </p:txBody>
      </p:sp>
    </p:spTree>
    <p:extLst>
      <p:ext uri="{BB962C8B-B14F-4D97-AF65-F5344CB8AC3E}">
        <p14:creationId xmlns:p14="http://schemas.microsoft.com/office/powerpoint/2010/main" val="8837472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b="1" i="1" dirty="0">
                <a:solidFill>
                  <a:srgbClr val="3333FF"/>
                </a:solidFill>
              </a:rPr>
              <a:t>?</a:t>
            </a:r>
            <a:r>
              <a:rPr lang="en-US" sz="1600" dirty="0">
                <a:solidFill>
                  <a:srgbClr val="3333FF"/>
                </a:solidFill>
              </a:rPr>
              <a:t> [5 studies]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--Sarcoid screening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120</a:t>
            </a:fld>
            <a:endParaRPr lang="en-US" alt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7B4D18D-71C1-35B7-DA67-CC180F3B8B18}"/>
              </a:ext>
            </a:extLst>
          </p:cNvPr>
          <p:cNvSpPr/>
          <p:nvPr/>
        </p:nvSpPr>
        <p:spPr>
          <a:xfrm>
            <a:off x="5715000" y="2746376"/>
            <a:ext cx="2057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Next Q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--Sarcoid screening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028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--Sarcoid screening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24643" y="1524000"/>
            <a:ext cx="658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RF = ?</a:t>
            </a:r>
          </a:p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CCP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ANA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ANCA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2114E3D-787F-591D-82E4-3D4994E0A501}"/>
              </a:ext>
            </a:extLst>
          </p:cNvPr>
          <p:cNvSpPr/>
          <p:nvPr/>
        </p:nvSpPr>
        <p:spPr>
          <a:xfrm>
            <a:off x="5715000" y="1524000"/>
            <a:ext cx="228600" cy="852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CFDF449C-B81D-EC45-A7F1-A9B91DD4FFC1}"/>
              </a:ext>
            </a:extLst>
          </p:cNvPr>
          <p:cNvSpPr/>
          <p:nvPr/>
        </p:nvSpPr>
        <p:spPr>
          <a:xfrm rot="16200000" flipV="1">
            <a:off x="3937142" y="1039669"/>
            <a:ext cx="973247" cy="2462607"/>
          </a:xfrm>
          <a:prstGeom prst="bentUpArrow">
            <a:avLst>
              <a:gd name="adj1" fmla="val 12194"/>
              <a:gd name="adj2" fmla="val 16778"/>
              <a:gd name="adj3" fmla="val 22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86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--Sarcoid screening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24643" y="1524000"/>
            <a:ext cx="1757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RF = </a:t>
            </a:r>
            <a:r>
              <a:rPr lang="en-US" sz="1200" dirty="0"/>
              <a:t>rheumatoid factor</a:t>
            </a:r>
          </a:p>
          <a:p>
            <a:r>
              <a:rPr lang="en-US" sz="1200" b="1" i="1" dirty="0"/>
              <a:t>CCP = ?</a:t>
            </a:r>
          </a:p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ANA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ANCA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540C72B-F3FD-EA53-C14F-CF100562B4E8}"/>
              </a:ext>
            </a:extLst>
          </p:cNvPr>
          <p:cNvSpPr/>
          <p:nvPr/>
        </p:nvSpPr>
        <p:spPr>
          <a:xfrm>
            <a:off x="5715000" y="1524000"/>
            <a:ext cx="228600" cy="852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B4C700B6-4A57-3210-B9FB-1EC67A178E94}"/>
              </a:ext>
            </a:extLst>
          </p:cNvPr>
          <p:cNvSpPr/>
          <p:nvPr/>
        </p:nvSpPr>
        <p:spPr>
          <a:xfrm rot="16200000" flipV="1">
            <a:off x="3937142" y="1039669"/>
            <a:ext cx="973247" cy="2462607"/>
          </a:xfrm>
          <a:prstGeom prst="bentUpArrow">
            <a:avLst>
              <a:gd name="adj1" fmla="val 12194"/>
              <a:gd name="adj2" fmla="val 16778"/>
              <a:gd name="adj3" fmla="val 22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52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--Sarcoid screening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24643" y="1524000"/>
            <a:ext cx="2416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RF = </a:t>
            </a:r>
            <a:r>
              <a:rPr lang="en-US" sz="1200" dirty="0"/>
              <a:t>rheumatoid factor</a:t>
            </a:r>
          </a:p>
          <a:p>
            <a:r>
              <a:rPr lang="en-US" sz="1200" i="1" dirty="0"/>
              <a:t>CCP = </a:t>
            </a:r>
            <a:r>
              <a:rPr lang="en-US" sz="1200" dirty="0"/>
              <a:t>cyclic citrullinated peptide</a:t>
            </a:r>
          </a:p>
          <a:p>
            <a:r>
              <a:rPr lang="en-US" sz="1200" b="1" i="1" dirty="0"/>
              <a:t>ANA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/>
              <a:t>= ?</a:t>
            </a:r>
            <a:endParaRPr lang="en-US" sz="1200" b="1" dirty="0"/>
          </a:p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ANCA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D58C7F9-F978-902C-0C17-6ADD497CBDE9}"/>
              </a:ext>
            </a:extLst>
          </p:cNvPr>
          <p:cNvSpPr/>
          <p:nvPr/>
        </p:nvSpPr>
        <p:spPr>
          <a:xfrm>
            <a:off x="5715000" y="1524000"/>
            <a:ext cx="228600" cy="852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7C25B3C9-FF51-F7C2-D2C2-55AD4493C469}"/>
              </a:ext>
            </a:extLst>
          </p:cNvPr>
          <p:cNvSpPr/>
          <p:nvPr/>
        </p:nvSpPr>
        <p:spPr>
          <a:xfrm rot="16200000" flipV="1">
            <a:off x="3937142" y="1039669"/>
            <a:ext cx="973247" cy="2462607"/>
          </a:xfrm>
          <a:prstGeom prst="bentUpArrow">
            <a:avLst>
              <a:gd name="adj1" fmla="val 12194"/>
              <a:gd name="adj2" fmla="val 16778"/>
              <a:gd name="adj3" fmla="val 22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831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--Sarcoid screening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24643" y="1524000"/>
            <a:ext cx="2416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RF = </a:t>
            </a:r>
            <a:r>
              <a:rPr lang="en-US" sz="1200" dirty="0"/>
              <a:t>rheumatoid factor</a:t>
            </a:r>
          </a:p>
          <a:p>
            <a:r>
              <a:rPr lang="en-US" sz="1200" i="1" dirty="0"/>
              <a:t>CCP = </a:t>
            </a:r>
            <a:r>
              <a:rPr lang="en-US" sz="1200" dirty="0"/>
              <a:t>cyclic citrullinated peptide</a:t>
            </a:r>
          </a:p>
          <a:p>
            <a:r>
              <a:rPr lang="en-US" sz="1200" i="1" dirty="0"/>
              <a:t>ANA = </a:t>
            </a:r>
            <a:r>
              <a:rPr lang="en-US" sz="1200" dirty="0"/>
              <a:t>antinuclear antibody</a:t>
            </a:r>
          </a:p>
          <a:p>
            <a:r>
              <a:rPr lang="en-US" sz="1200" b="1" i="1" dirty="0"/>
              <a:t>ANCA = ?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5919900-C493-DACF-CFEB-A839F9596C8D}"/>
              </a:ext>
            </a:extLst>
          </p:cNvPr>
          <p:cNvSpPr/>
          <p:nvPr/>
        </p:nvSpPr>
        <p:spPr>
          <a:xfrm>
            <a:off x="5715000" y="1524000"/>
            <a:ext cx="228600" cy="852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353861C3-2D92-0D50-BB1D-AA1978339796}"/>
              </a:ext>
            </a:extLst>
          </p:cNvPr>
          <p:cNvSpPr/>
          <p:nvPr/>
        </p:nvSpPr>
        <p:spPr>
          <a:xfrm rot="16200000" flipV="1">
            <a:off x="3937142" y="1039669"/>
            <a:ext cx="973247" cy="2462607"/>
          </a:xfrm>
          <a:prstGeom prst="bentUpArrow">
            <a:avLst>
              <a:gd name="adj1" fmla="val 12194"/>
              <a:gd name="adj2" fmla="val 16778"/>
              <a:gd name="adj3" fmla="val 22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60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--Sarcoid screening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24643" y="1524000"/>
            <a:ext cx="3247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RF = </a:t>
            </a:r>
            <a:r>
              <a:rPr lang="en-US" sz="1200" dirty="0"/>
              <a:t>rheumatoid factor</a:t>
            </a:r>
          </a:p>
          <a:p>
            <a:r>
              <a:rPr lang="en-US" sz="1200" i="1" dirty="0"/>
              <a:t>CCP = </a:t>
            </a:r>
            <a:r>
              <a:rPr lang="en-US" sz="1200" dirty="0"/>
              <a:t>cyclic citrullinated peptide</a:t>
            </a:r>
          </a:p>
          <a:p>
            <a:r>
              <a:rPr lang="en-US" sz="1200" i="1" dirty="0"/>
              <a:t>ANA = </a:t>
            </a:r>
            <a:r>
              <a:rPr lang="en-US" sz="1200" dirty="0"/>
              <a:t>antinuclear antibody</a:t>
            </a:r>
          </a:p>
          <a:p>
            <a:r>
              <a:rPr lang="en-US" sz="1200" i="1" dirty="0"/>
              <a:t>ANCA = </a:t>
            </a:r>
            <a:r>
              <a:rPr lang="en-US" sz="1200" dirty="0" err="1"/>
              <a:t>antineutrophil</a:t>
            </a:r>
            <a:r>
              <a:rPr lang="en-US" sz="1200" dirty="0"/>
              <a:t> cytoplasmic antibody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F16C881-D52C-A1A5-6228-50467A2AC86A}"/>
              </a:ext>
            </a:extLst>
          </p:cNvPr>
          <p:cNvSpPr/>
          <p:nvPr/>
        </p:nvSpPr>
        <p:spPr>
          <a:xfrm>
            <a:off x="5715000" y="1524000"/>
            <a:ext cx="228600" cy="852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420B213E-0D41-3DC6-BF8B-07B9DD7AE62B}"/>
              </a:ext>
            </a:extLst>
          </p:cNvPr>
          <p:cNvSpPr/>
          <p:nvPr/>
        </p:nvSpPr>
        <p:spPr>
          <a:xfrm rot="16200000" flipV="1">
            <a:off x="3937142" y="1039669"/>
            <a:ext cx="973247" cy="2462607"/>
          </a:xfrm>
          <a:prstGeom prst="bentUpArrow">
            <a:avLst>
              <a:gd name="adj1" fmla="val 12194"/>
              <a:gd name="adj2" fmla="val 16778"/>
              <a:gd name="adj3" fmla="val 22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46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autoantibodies: 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--Sarcoid screening: </a:t>
            </a:r>
            <a:r>
              <a:rPr lang="en-US" sz="1600" b="1" i="1" dirty="0">
                <a:solidFill>
                  <a:srgbClr val="3333FF"/>
                </a:solidFill>
              </a:rPr>
              <a:t>? </a:t>
            </a:r>
            <a:r>
              <a:rPr lang="en-US" sz="1600" dirty="0">
                <a:solidFill>
                  <a:srgbClr val="3333FF"/>
                </a:solidFill>
              </a:rPr>
              <a:t>[5 studies]</a:t>
            </a: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127</a:t>
            </a:fld>
            <a:endParaRPr lang="en-US" alt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448EDC53-DD4D-5152-4BAF-2CA70B8EEE44}"/>
              </a:ext>
            </a:extLst>
          </p:cNvPr>
          <p:cNvSpPr/>
          <p:nvPr/>
        </p:nvSpPr>
        <p:spPr>
          <a:xfrm>
            <a:off x="5569228" y="4229100"/>
            <a:ext cx="2057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Next Q</a:t>
            </a:r>
          </a:p>
        </p:txBody>
      </p:sp>
    </p:spTree>
    <p:extLst>
      <p:ext uri="{BB962C8B-B14F-4D97-AF65-F5344CB8AC3E}">
        <p14:creationId xmlns:p14="http://schemas.microsoft.com/office/powerpoint/2010/main" val="13238704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studies are included in a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autoantibodies: RF, anti-CCP Ab, ANA, ANCA, anti-DNA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--Sarcoid screening: CXR; ACE, lysozyme, Ca</a:t>
            </a:r>
            <a:r>
              <a:rPr lang="en-US" sz="1600" baseline="30000" dirty="0">
                <a:solidFill>
                  <a:srgbClr val="3333FF"/>
                </a:solidFill>
              </a:rPr>
              <a:t>2+</a:t>
            </a:r>
            <a:r>
              <a:rPr lang="en-US" sz="1600" dirty="0">
                <a:solidFill>
                  <a:srgbClr val="3333FF"/>
                </a:solidFill>
              </a:rPr>
              <a:t>, </a:t>
            </a:r>
            <a:r>
              <a:rPr lang="en-US" sz="1600" dirty="0" err="1">
                <a:solidFill>
                  <a:srgbClr val="3333FF"/>
                </a:solidFill>
              </a:rPr>
              <a:t>alk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phos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4513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149350" y="5413375"/>
            <a:ext cx="6775450" cy="835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But remember—the most important source of diagnostic clues for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solidFill>
                  <a:schemeClr val="bg1"/>
                </a:solidFill>
              </a:rPr>
              <a:t>any</a:t>
            </a:r>
            <a:r>
              <a:rPr lang="en-US" dirty="0">
                <a:solidFill>
                  <a:schemeClr val="bg1"/>
                </a:solidFill>
              </a:rPr>
              <a:t> sort of ocular inflammation (scleritis, uveitis, PUK,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 is 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very careful and thorough  </a:t>
            </a:r>
            <a:r>
              <a:rPr lang="en-US" b="1" dirty="0">
                <a:solidFill>
                  <a:schemeClr val="bg1"/>
                </a:solidFill>
              </a:rPr>
              <a:t>review of systems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V="1">
            <a:off x="4572000" y="4724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AutoShape 21"/>
          <p:cNvSpPr>
            <a:spLocks noChangeArrowheads="1"/>
          </p:cNvSpPr>
          <p:nvPr/>
        </p:nvSpPr>
        <p:spPr bwMode="auto">
          <a:xfrm>
            <a:off x="304800" y="54864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AutoShape 22"/>
          <p:cNvSpPr>
            <a:spLocks noChangeArrowheads="1"/>
          </p:cNvSpPr>
          <p:nvPr/>
        </p:nvSpPr>
        <p:spPr bwMode="auto">
          <a:xfrm>
            <a:off x="8077200" y="54864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129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648B19-5958-4426-82EC-00BC8718F008}"/>
              </a:ext>
            </a:extLst>
          </p:cNvPr>
          <p:cNvSpPr/>
          <p:nvPr/>
        </p:nvSpPr>
        <p:spPr>
          <a:xfrm>
            <a:off x="3886200" y="5943600"/>
            <a:ext cx="213359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three words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EF80C2D1-7A33-C3DC-EE97-E40D38CAF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What studies are included in a </a:t>
            </a:r>
            <a:r>
              <a:rPr lang="en-US" sz="1600" i="1" dirty="0" err="1">
                <a:solidFill>
                  <a:srgbClr val="3333FF"/>
                </a:solidFill>
              </a:rPr>
              <a:t>scleritis</a:t>
            </a:r>
            <a:r>
              <a:rPr lang="en-US" sz="1600" i="1" dirty="0">
                <a:solidFill>
                  <a:srgbClr val="3333FF"/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--Sarcoid screening: CXR; ACE, lysozyme, Ca</a:t>
            </a:r>
            <a:r>
              <a:rPr lang="en-US" sz="1600" baseline="30000" dirty="0">
                <a:solidFill>
                  <a:srgbClr val="3333FF"/>
                </a:solidFill>
              </a:rPr>
              <a:t>2+</a:t>
            </a:r>
            <a:r>
              <a:rPr lang="en-US" sz="1600" dirty="0">
                <a:solidFill>
                  <a:srgbClr val="3333FF"/>
                </a:solidFill>
              </a:rPr>
              <a:t>, </a:t>
            </a:r>
            <a:r>
              <a:rPr lang="en-US" sz="1600" dirty="0" err="1">
                <a:solidFill>
                  <a:srgbClr val="3333FF"/>
                </a:solidFill>
              </a:rPr>
              <a:t>alk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phos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5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12304A-2AF9-46D0-8627-C2A54825DBE6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3775075" y="1905000"/>
            <a:ext cx="117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 dirty="0">
                <a:solidFill>
                  <a:srgbClr val="FF0000"/>
                </a:solidFill>
              </a:rPr>
              <a:t>Very basic</a:t>
            </a:r>
          </a:p>
          <a:p>
            <a:pPr algn="ctr" eaLnBrk="1" hangingPunct="1"/>
            <a:r>
              <a:rPr lang="en-US" sz="1000" i="1" dirty="0">
                <a:solidFill>
                  <a:srgbClr val="FF0000"/>
                </a:solidFill>
              </a:rPr>
              <a:t>anatomic division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24AA2FA-4C0B-4C6C-991E-ACDFF6FD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65375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/>
              <a:t>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D9D347E-25FF-4529-A802-6556ADDF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122" y="2376488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/>
              <a:t>?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333FF"/>
                </a:solidFill>
              </a:rPr>
              <a:t>Scleritis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149350" y="5413375"/>
            <a:ext cx="6775450" cy="835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But remember—the most important source of diagnostic clues for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solidFill>
                  <a:schemeClr val="bg1"/>
                </a:solidFill>
              </a:rPr>
              <a:t>any</a:t>
            </a:r>
            <a:r>
              <a:rPr lang="en-US" dirty="0">
                <a:solidFill>
                  <a:schemeClr val="bg1"/>
                </a:solidFill>
              </a:rPr>
              <a:t> sort of ocular inflammation (scleritis, uveitis, PUK,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 is 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very careful and thorough  </a:t>
            </a:r>
            <a:r>
              <a:rPr lang="en-US" b="1" dirty="0">
                <a:solidFill>
                  <a:schemeClr val="bg1"/>
                </a:solidFill>
              </a:rPr>
              <a:t>review of systems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V="1">
            <a:off x="4572000" y="4724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AutoShape 21"/>
          <p:cNvSpPr>
            <a:spLocks noChangeArrowheads="1"/>
          </p:cNvSpPr>
          <p:nvPr/>
        </p:nvSpPr>
        <p:spPr bwMode="auto">
          <a:xfrm>
            <a:off x="304800" y="54864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AutoShape 22"/>
          <p:cNvSpPr>
            <a:spLocks noChangeArrowheads="1"/>
          </p:cNvSpPr>
          <p:nvPr/>
        </p:nvSpPr>
        <p:spPr bwMode="auto">
          <a:xfrm>
            <a:off x="8077200" y="54864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B759-FB09-4F4C-A4A8-9E89E715BBA9}" type="slidenum">
              <a:rPr lang="en-US" altLang="en-US" smtClean="0"/>
              <a:pPr eaLnBrk="1" hangingPunct="1"/>
              <a:t>130</a:t>
            </a:fld>
            <a:endParaRPr lang="en-US" altLang="en-US"/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8104B25B-076C-672E-2E62-85F7F8FE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590800"/>
            <a:ext cx="6013174" cy="206210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What studies are included in a </a:t>
            </a:r>
            <a:r>
              <a:rPr lang="en-US" sz="1600" i="1" dirty="0" err="1">
                <a:solidFill>
                  <a:srgbClr val="3333FF"/>
                </a:solidFill>
              </a:rPr>
              <a:t>scleritis</a:t>
            </a:r>
            <a:r>
              <a:rPr lang="en-US" sz="1600" i="1" dirty="0">
                <a:solidFill>
                  <a:srgbClr val="3333FF"/>
                </a:solidFill>
              </a:rPr>
              <a:t> work-up?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autoantibodies: </a:t>
            </a:r>
            <a:r>
              <a:rPr lang="en-US" sz="1600" dirty="0">
                <a:solidFill>
                  <a:srgbClr val="0000FF"/>
                </a:solidFill>
              </a:rPr>
              <a:t>RF, anti-CCP Ab, ANA, ANCA, anti-DNA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--Complete blood count with diff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--Urinalysis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--Syphilis labs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--TB testing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--Serum uric acid	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--Sarcoid screening: CXR; ACE, lysozyme, Ca</a:t>
            </a:r>
            <a:r>
              <a:rPr lang="en-US" sz="1600" baseline="30000" dirty="0">
                <a:solidFill>
                  <a:srgbClr val="3333FF"/>
                </a:solidFill>
              </a:rPr>
              <a:t>2+</a:t>
            </a:r>
            <a:r>
              <a:rPr lang="en-US" sz="1600" dirty="0">
                <a:solidFill>
                  <a:srgbClr val="3333FF"/>
                </a:solidFill>
              </a:rPr>
              <a:t>, </a:t>
            </a:r>
            <a:r>
              <a:rPr lang="en-US" sz="1600" dirty="0" err="1">
                <a:solidFill>
                  <a:srgbClr val="3333FF"/>
                </a:solidFill>
              </a:rPr>
              <a:t>alk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phos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8456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8229600" cy="255454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is scleritis treated?</a:t>
            </a:r>
            <a:endParaRPr lang="en-US" sz="1600" i="1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Systemically</a:t>
            </a:r>
          </a:p>
          <a:p>
            <a:pPr eaLnBrk="1" hangingPunct="1"/>
            <a:endParaRPr lang="en-US" sz="1600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CCFF"/>
                </a:solidFill>
              </a:rPr>
              <a:t>With what?</a:t>
            </a: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Diffuse scleritis might respond to PO NSAIDs—try these first. For the others, PO steroids are usually the first-line med. More powerful immunosuppression is frequently required.</a:t>
            </a:r>
          </a:p>
          <a:p>
            <a:pPr eaLnBrk="1" hangingPunct="1"/>
            <a:endParaRPr lang="en-US" sz="1600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CCFF"/>
                </a:solidFill>
              </a:rPr>
              <a:t>What about depot steroids?</a:t>
            </a: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Long considered contraindicated, subconjunctival depot steroids have gained wide acceptance as a treatment for scleritis</a:t>
            </a:r>
          </a:p>
        </p:txBody>
      </p:sp>
      <p:sp>
        <p:nvSpPr>
          <p:cNvPr id="96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40FE3-C239-4F29-9202-6D9E42ECD04C}" type="slidenum">
              <a:rPr lang="en-US" altLang="en-US" smtClean="0"/>
              <a:pPr eaLnBrk="1" hangingPunct="1"/>
              <a:t>131</a:t>
            </a:fld>
            <a:endParaRPr lang="en-US" alt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8229600" cy="255454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is scleritis treated?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Systemically</a:t>
            </a:r>
            <a:endParaRPr lang="en-US" sz="1600" dirty="0">
              <a:solidFill>
                <a:srgbClr val="33CCFF"/>
              </a:solidFill>
            </a:endParaRPr>
          </a:p>
          <a:p>
            <a:pPr eaLnBrk="1" hangingPunct="1"/>
            <a:endParaRPr lang="en-US" sz="1600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CCFF"/>
                </a:solidFill>
              </a:rPr>
              <a:t>With what?</a:t>
            </a: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Diffuse scleritis might respond to PO NSAIDs—try these first. For the others, PO steroids are usually the first-line med. More powerful immunosuppression is frequently required.</a:t>
            </a:r>
          </a:p>
          <a:p>
            <a:pPr eaLnBrk="1" hangingPunct="1"/>
            <a:endParaRPr lang="en-US" sz="1600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CCFF"/>
                </a:solidFill>
              </a:rPr>
              <a:t>What about depot steroids?</a:t>
            </a: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Long considered contraindicated, subconjunctival depot steroids have gained wide acceptance as a treatment for scleritis</a:t>
            </a:r>
          </a:p>
        </p:txBody>
      </p:sp>
      <p:sp>
        <p:nvSpPr>
          <p:cNvPr id="96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40FE3-C239-4F29-9202-6D9E42ECD04C}" type="slidenum">
              <a:rPr lang="en-US" altLang="en-US" smtClean="0"/>
              <a:pPr eaLnBrk="1" hangingPunct="1"/>
              <a:t>132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161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8229600" cy="255454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is scleritis treated?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Systemically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what?</a:t>
            </a:r>
            <a:endParaRPr lang="en-US" sz="1600" i="1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Diffuse scleritis might respond to PO NSAIDs—try these first. For the others, PO steroids are usually the first-line med. More powerful immunosuppression is frequently required.</a:t>
            </a:r>
          </a:p>
          <a:p>
            <a:pPr eaLnBrk="1" hangingPunct="1"/>
            <a:endParaRPr lang="en-US" sz="1600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CCFF"/>
                </a:solidFill>
              </a:rPr>
              <a:t>What about depot steroids?</a:t>
            </a: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Long considered contraindicated, subconjunctival depot steroids have gained wide acceptance as a treatment for scleritis</a:t>
            </a:r>
          </a:p>
        </p:txBody>
      </p:sp>
      <p:sp>
        <p:nvSpPr>
          <p:cNvPr id="96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40FE3-C239-4F29-9202-6D9E42ECD04C}" type="slidenum">
              <a:rPr lang="en-US" altLang="en-US" smtClean="0"/>
              <a:pPr eaLnBrk="1" hangingPunct="1"/>
              <a:t>133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7745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8229600" cy="255454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is scleritis treated?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Systemically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Diffuse scleritis might respond to PO NSAIDs—try these first. For the others, PO steroids are usually the first-line med. More powerful immunosuppression is frequently required.</a:t>
            </a:r>
          </a:p>
          <a:p>
            <a:pPr eaLnBrk="1" hangingPunct="1"/>
            <a:endParaRPr lang="en-US" sz="1600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CCFF"/>
                </a:solidFill>
              </a:rPr>
              <a:t>What about depot steroids?</a:t>
            </a: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Long considered contraindicated, subconjunctival depot steroids have gained wide acceptance as a treatment for scleritis</a:t>
            </a:r>
          </a:p>
        </p:txBody>
      </p:sp>
      <p:sp>
        <p:nvSpPr>
          <p:cNvPr id="96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40FE3-C239-4F29-9202-6D9E42ECD04C}" type="slidenum">
              <a:rPr lang="en-US" altLang="en-US" smtClean="0"/>
              <a:pPr eaLnBrk="1" hangingPunct="1"/>
              <a:t>134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7000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8229600" cy="255454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is scleritis treated?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Systemically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Diffuse scleritis might respond to PO NSAIDs—try these first. For the others, PO steroids are usually the first-line med. More powerful immunosuppression is frequently required.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What about depot steroids?</a:t>
            </a:r>
            <a:endParaRPr lang="en-US" sz="1600" i="1" dirty="0">
              <a:solidFill>
                <a:srgbClr val="33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33CCFF"/>
                </a:solidFill>
              </a:rPr>
              <a:t>Long considered contraindicated, subconjunctival depot steroids have gained wide acceptance as a treatment for scleritis</a:t>
            </a:r>
          </a:p>
        </p:txBody>
      </p:sp>
      <p:sp>
        <p:nvSpPr>
          <p:cNvPr id="96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40FE3-C239-4F29-9202-6D9E42ECD04C}" type="slidenum">
              <a:rPr lang="en-US" altLang="en-US" smtClean="0"/>
              <a:pPr eaLnBrk="1" hangingPunct="1"/>
              <a:t>135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84277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8229600" cy="255454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is scleritis treated?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Systemically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Diffuse scleritis might respond to PO NSAIDs—try these first. For the others, PO steroids are usually the first-line med. More powerful immunosuppression is frequently required.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What about depot steroids?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Long considered contraindicated, subconjunctival depot steroids have gained wide acceptance as a treatment for scleritis</a:t>
            </a:r>
          </a:p>
        </p:txBody>
      </p:sp>
      <p:sp>
        <p:nvSpPr>
          <p:cNvPr id="96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40FE3-C239-4F29-9202-6D9E42ECD04C}" type="slidenum">
              <a:rPr lang="en-US" altLang="en-US" smtClean="0"/>
              <a:pPr eaLnBrk="1" hangingPunct="1"/>
              <a:t>136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58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B5DE0-0F6E-44B8-B2B4-CE4A1D53F93F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775075" y="1905000"/>
            <a:ext cx="117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 dirty="0">
                <a:solidFill>
                  <a:srgbClr val="FF0000"/>
                </a:solidFill>
              </a:rPr>
              <a:t>Very basic</a:t>
            </a:r>
          </a:p>
          <a:p>
            <a:pPr algn="ctr" eaLnBrk="1" hangingPunct="1"/>
            <a:r>
              <a:rPr lang="en-US" sz="1000" i="1" dirty="0">
                <a:solidFill>
                  <a:srgbClr val="FF0000"/>
                </a:solidFill>
              </a:rPr>
              <a:t>anatomic division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D45833-97EC-4B61-80E4-FA39322C7D1B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4ACA58D-2C23-4E2C-8E5D-EA51EFAB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41725"/>
            <a:ext cx="341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/>
              <a:t>?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2245F8B-0A4C-423B-86BE-F3B2C000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151" y="3630613"/>
            <a:ext cx="341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/>
              <a:t>?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A3B1B258-0AA1-46B6-86C7-F2CD58CC2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30613"/>
            <a:ext cx="341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/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4664DB-1D74-47FE-82C5-AFCD4CA9F08F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FF1C2F-6EBB-4DE9-BD8F-E2F46EA9B511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C17CEB4-C214-4AB0-A03D-394CA55D4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62488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 dirty="0"/>
              <a:t>?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2D1EC59C-9792-4F3D-AB75-F7EF21B03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783" y="4640263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 dirty="0"/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Posterior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FDD88-454A-4CFC-A538-FA05EA97259B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Anterior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" y="5334000"/>
            <a:ext cx="4581525" cy="1069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What are three classic signs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Sclera has a violaceous hue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med vasculature has 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criss-cross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pattern</a:t>
            </a:r>
          </a:p>
        </p:txBody>
      </p:sp>
      <p:sp>
        <p:nvSpPr>
          <p:cNvPr id="389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773BFE-C052-43BE-96B4-784C04CB54D0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18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082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1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Anterior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" y="5334000"/>
            <a:ext cx="4581525" cy="1069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What are three classic signs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--Scleral </a:t>
            </a:r>
            <a:r>
              <a:rPr lang="en-US" sz="1600" dirty="0">
                <a:solidFill>
                  <a:srgbClr val="3333FF"/>
                </a:solidFill>
              </a:rPr>
              <a:t>edema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Sclera has a violaceous hue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flamed vasculature has 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criss-cross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pattern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1524000" y="56388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773BFE-C052-43BE-96B4-784C04CB54D0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8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Anterior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09600" y="5334000"/>
            <a:ext cx="4581525" cy="1069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>
                <a:solidFill>
                  <a:srgbClr val="FFC000"/>
                </a:solidFill>
              </a:rPr>
              <a:t>What are three classic signs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--Scleral 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edema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Sclera has a violaceous hue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amed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vasculature has 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criss-cross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pattern</a:t>
            </a:r>
          </a:p>
        </p:txBody>
      </p:sp>
      <p:sp>
        <p:nvSpPr>
          <p:cNvPr id="399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70238D-1721-4327-BC6D-7015F5634028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56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Text Box 4"/>
          <p:cNvSpPr txBox="1">
            <a:spLocks noChangeArrowheads="1"/>
          </p:cNvSpPr>
          <p:nvPr/>
        </p:nvSpPr>
        <p:spPr bwMode="auto">
          <a:xfrm>
            <a:off x="2786896" y="6208715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Scleral edema in nodular </a:t>
            </a:r>
            <a:r>
              <a:rPr lang="en-US" dirty="0" err="1"/>
              <a:t>scleritis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858000" cy="502348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6F37CEF-23E2-488F-893B-54CDC8A28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8455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Anterior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609600" y="5334000"/>
            <a:ext cx="4581525" cy="1069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>
                <a:solidFill>
                  <a:srgbClr val="FFC000"/>
                </a:solidFill>
              </a:rPr>
              <a:t>What are three classic signs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--Scleral 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edema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 has a </a:t>
            </a:r>
            <a:r>
              <a:rPr lang="en-US" sz="1600" b="1" dirty="0" err="1">
                <a:solidFill>
                  <a:srgbClr val="FFC000"/>
                </a:solidFill>
              </a:rPr>
              <a:t>violaceous</a:t>
            </a:r>
            <a:r>
              <a:rPr lang="en-US" sz="1600" dirty="0">
                <a:solidFill>
                  <a:srgbClr val="FFC000"/>
                </a:solidFill>
              </a:rPr>
              <a:t> hue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amed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vasculature has 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criss-cross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pattern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1981200" y="5867400"/>
            <a:ext cx="11049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Classic color</a:t>
            </a:r>
          </a:p>
          <a:p>
            <a:pPr algn="ctr"/>
            <a:r>
              <a:rPr lang="en-US" sz="800"/>
              <a:t>description</a:t>
            </a:r>
          </a:p>
        </p:txBody>
      </p:sp>
      <p:sp>
        <p:nvSpPr>
          <p:cNvPr id="409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160ABE-B55E-4318-92BA-437BDC61A615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271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Anterior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609600" y="5334000"/>
            <a:ext cx="4581525" cy="1069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>
                <a:solidFill>
                  <a:srgbClr val="FFC000"/>
                </a:solidFill>
              </a:rPr>
              <a:t>What are three classic signs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--Scleral 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edema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 has a </a:t>
            </a:r>
            <a:r>
              <a:rPr lang="en-US" sz="1600" b="1" dirty="0" err="1">
                <a:solidFill>
                  <a:srgbClr val="800080"/>
                </a:solidFill>
              </a:rPr>
              <a:t>violaceous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hue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lamed vasculature has 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criss-cross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pattern</a:t>
            </a:r>
          </a:p>
        </p:txBody>
      </p:sp>
      <p:sp>
        <p:nvSpPr>
          <p:cNvPr id="420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A29D29-1B5B-46F7-8BCB-B129AB6FB344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374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Text Box 7"/>
          <p:cNvSpPr txBox="1">
            <a:spLocks noChangeArrowheads="1"/>
          </p:cNvSpPr>
          <p:nvPr/>
        </p:nvSpPr>
        <p:spPr bwMode="auto">
          <a:xfrm>
            <a:off x="2784651" y="6208713"/>
            <a:ext cx="3574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Violaceous</a:t>
            </a:r>
            <a:r>
              <a:rPr lang="en-US" dirty="0"/>
              <a:t> hue in diffuse </a:t>
            </a:r>
            <a:r>
              <a:rPr lang="en-US" dirty="0" err="1"/>
              <a:t>scleritis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858000" cy="51816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8D25E59-36C9-4428-A0A0-C2932BB74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9276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Anterior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609600" y="5334000"/>
            <a:ext cx="4581525" cy="1069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>
                <a:solidFill>
                  <a:srgbClr val="FFC000"/>
                </a:solidFill>
              </a:rPr>
              <a:t>What are three classic signs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--Scleral 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edema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 has a </a:t>
            </a:r>
            <a:r>
              <a:rPr lang="en-US" sz="1600" b="1" dirty="0" err="1">
                <a:solidFill>
                  <a:srgbClr val="800080"/>
                </a:solidFill>
              </a:rPr>
              <a:t>violaceous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hue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--Inflamed vasculature has a </a:t>
            </a:r>
            <a:r>
              <a:rPr lang="en-US" sz="1600" b="1" dirty="0" err="1">
                <a:solidFill>
                  <a:srgbClr val="FF0000"/>
                </a:solidFill>
              </a:rPr>
              <a:t>criss</a:t>
            </a:r>
            <a:r>
              <a:rPr lang="en-US" sz="1600" b="1" dirty="0">
                <a:solidFill>
                  <a:srgbClr val="FF0000"/>
                </a:solidFill>
              </a:rPr>
              <a:t>-cross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pattern</a:t>
            </a:r>
          </a:p>
        </p:txBody>
      </p:sp>
      <p:sp>
        <p:nvSpPr>
          <p:cNvPr id="43027" name="Rectangle 20"/>
          <p:cNvSpPr>
            <a:spLocks noChangeArrowheads="1"/>
          </p:cNvSpPr>
          <p:nvPr/>
        </p:nvSpPr>
        <p:spPr bwMode="auto">
          <a:xfrm>
            <a:off x="3276600" y="60960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ts val="800"/>
              </a:lnSpc>
            </a:pPr>
            <a:r>
              <a:rPr lang="en-US" sz="800" dirty="0"/>
              <a:t>classic pattern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description</a:t>
            </a:r>
          </a:p>
        </p:txBody>
      </p:sp>
      <p:sp>
        <p:nvSpPr>
          <p:cNvPr id="430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52DE86-AD09-4080-9FCA-2FBAA23C410E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4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Anterior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Diffuse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Nodular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 inflammation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w/o inflammation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609600" y="5334000"/>
            <a:ext cx="4581525" cy="1069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>
                <a:solidFill>
                  <a:srgbClr val="FFC000"/>
                </a:solidFill>
              </a:rPr>
              <a:t>What are three classic signs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--Scleral 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edema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--Sclera has a </a:t>
            </a:r>
            <a:r>
              <a:rPr lang="en-US" sz="1600" b="1" dirty="0" err="1">
                <a:solidFill>
                  <a:srgbClr val="800080"/>
                </a:solidFill>
              </a:rPr>
              <a:t>violaceous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hue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C000"/>
                </a:solidFill>
              </a:rPr>
              <a:t>--Inflamed vasculature has a </a:t>
            </a:r>
            <a:r>
              <a:rPr lang="en-US" sz="1600" b="1" dirty="0" err="1">
                <a:solidFill>
                  <a:srgbClr val="0000FF"/>
                </a:solidFill>
              </a:rPr>
              <a:t>criss</a:t>
            </a:r>
            <a:r>
              <a:rPr lang="en-US" sz="1600" b="1" dirty="0">
                <a:solidFill>
                  <a:srgbClr val="0000FF"/>
                </a:solidFill>
              </a:rPr>
              <a:t>-cross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pattern</a:t>
            </a:r>
          </a:p>
        </p:txBody>
      </p:sp>
      <p:sp>
        <p:nvSpPr>
          <p:cNvPr id="440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DD823D-21F5-41EC-9604-6A1853EFB058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172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40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DD823D-21F5-41EC-9604-6A1853EFB058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D320DF-E6E0-4D53-9B80-595D7FF07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15200" cy="5451494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12359FF1-2A93-487F-9B40-C718DAAE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53" y="6248400"/>
            <a:ext cx="6930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Criss-cross deep vasculature in scleritis (look for it until you see it)</a:t>
            </a:r>
          </a:p>
        </p:txBody>
      </p:sp>
    </p:spTree>
    <p:extLst>
      <p:ext uri="{BB962C8B-B14F-4D97-AF65-F5344CB8AC3E}">
        <p14:creationId xmlns:p14="http://schemas.microsoft.com/office/powerpoint/2010/main" val="117472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14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Nodular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DA6814-98CB-4E37-AF23-4FD38B4B61F9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4FE1035-9316-46C2-BB65-813465D9E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71975"/>
            <a:ext cx="3808413" cy="581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nodule of nodular scleritis mobile?</a:t>
            </a:r>
          </a:p>
          <a:p>
            <a:pPr eaLnBrk="1" hangingPunct="1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468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08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</p:txBody>
      </p:sp>
    </p:spTree>
    <p:extLst>
      <p:ext uri="{BB962C8B-B14F-4D97-AF65-F5344CB8AC3E}">
        <p14:creationId xmlns:p14="http://schemas.microsoft.com/office/powerpoint/2010/main" val="1252314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14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FF"/>
                </a:solidFill>
              </a:rPr>
              <a:t>Nodular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81000" y="4371975"/>
            <a:ext cx="3808413" cy="581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Is the nodule of nodular scleritis mobile?</a:t>
            </a:r>
          </a:p>
          <a:p>
            <a:pPr eaLnBrk="1" hangingPunct="1"/>
            <a:r>
              <a:rPr lang="en-US" sz="1600" b="1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460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15E116-6143-4F43-94FF-CD81B792D3E4}" type="slidenum">
              <a:rPr lang="en-US" altLang="en-US" smtClean="0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21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Necrotizing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w/ inflammation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04800" y="5213350"/>
            <a:ext cx="8056501" cy="7571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If a patient has a necrotizing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 w/ inflammation, it’s a virtual lock that what sort of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disease is the culprit?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FFCC"/>
                </a:solidFill>
              </a:rPr>
              <a:t>A vasculitis</a:t>
            </a:r>
          </a:p>
        </p:txBody>
      </p:sp>
      <p:sp>
        <p:nvSpPr>
          <p:cNvPr id="471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7FD80-E5F4-47EA-BED0-C5C319C2798E}" type="slidenum">
              <a:rPr lang="en-US" altLang="en-US" smtClean="0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920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Necrotizing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w/ inflammation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04800" y="5213350"/>
            <a:ext cx="8056501" cy="7571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If a patient has a necrotizing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 w/ inflammation, it’s a virtual lock that what sort of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disease is the culprit?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A vasculitis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48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32049D-4DF0-416F-8571-ED94815D3284}" type="slidenum">
              <a:rPr lang="en-US" altLang="en-US" smtClean="0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49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78D42E-17C3-4E58-A476-BA6B43E32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600575" y="6208713"/>
            <a:ext cx="40190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Necrotizing </a:t>
            </a:r>
            <a:r>
              <a:rPr lang="en-US" dirty="0" err="1"/>
              <a:t>scleritis</a:t>
            </a:r>
            <a:r>
              <a:rPr lang="en-US" dirty="0"/>
              <a:t> with inflammation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6934200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9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Necrotizing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w/ inflammation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304800" y="5213350"/>
            <a:ext cx="8056501" cy="7571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a patient has a necrotizing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w/ inflammation, it’s a virtual lock that what sort of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disease is the culprit?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sz="1600" b="1" dirty="0">
                <a:solidFill>
                  <a:srgbClr val="0000FF"/>
                </a:solidFill>
              </a:rPr>
              <a:t>vasculitis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49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30BFD0-BBF7-47B4-8203-408593D34BDF}" type="slidenum">
              <a:rPr lang="en-US" altLang="en-US" smtClean="0"/>
              <a:pPr eaLnBrk="1" hangingPunct="1"/>
              <a:t>34</a:t>
            </a:fld>
            <a:endParaRPr lang="en-US" alt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563D66D6-21AB-4CB4-B716-7A5C9A23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28440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Is the </a:t>
            </a:r>
            <a:r>
              <a:rPr lang="en-US" sz="1400" i="1" dirty="0" err="1"/>
              <a:t>vasculitis</a:t>
            </a:r>
            <a:r>
              <a:rPr lang="en-US" sz="1400" i="1" dirty="0"/>
              <a:t> always systemic?</a:t>
            </a:r>
          </a:p>
          <a:p>
            <a:pPr eaLnBrk="1" hangingPunct="1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No, but it certainly can be</a:t>
            </a:r>
          </a:p>
        </p:txBody>
      </p:sp>
    </p:spTree>
    <p:extLst>
      <p:ext uri="{BB962C8B-B14F-4D97-AF65-F5344CB8AC3E}">
        <p14:creationId xmlns:p14="http://schemas.microsoft.com/office/powerpoint/2010/main" val="1776265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Necrotizing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w/ inflammation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04800" y="5213350"/>
            <a:ext cx="8056501" cy="7571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a patient has a necrotizing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w/ inflammation, it’s a virtual lock that what sort of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disease is the culprit?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sz="1600" b="1" dirty="0">
                <a:solidFill>
                  <a:srgbClr val="0000FF"/>
                </a:solidFill>
              </a:rPr>
              <a:t>vasculitis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50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9609-A250-4D4F-9F66-40E199B3C89A}" type="slidenum">
              <a:rPr lang="en-US" altLang="en-US" smtClean="0"/>
              <a:pPr eaLnBrk="1" hangingPunct="1"/>
              <a:t>35</a:t>
            </a:fld>
            <a:endParaRPr lang="en-US" alt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CD3E3FBC-63EF-400C-A1CD-CEA2C97C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28440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Is the </a:t>
            </a:r>
            <a:r>
              <a:rPr lang="en-US" sz="1400" i="1" dirty="0" err="1"/>
              <a:t>vasculitis</a:t>
            </a:r>
            <a:r>
              <a:rPr lang="en-US" sz="1400" i="1" dirty="0"/>
              <a:t> always systemic?</a:t>
            </a:r>
          </a:p>
          <a:p>
            <a:pPr eaLnBrk="1" hangingPunct="1"/>
            <a:r>
              <a:rPr lang="en-US" sz="1400" dirty="0"/>
              <a:t>No, but it certainly can be</a:t>
            </a:r>
          </a:p>
        </p:txBody>
      </p:sp>
    </p:spTree>
    <p:extLst>
      <p:ext uri="{BB962C8B-B14F-4D97-AF65-F5344CB8AC3E}">
        <p14:creationId xmlns:p14="http://schemas.microsoft.com/office/powerpoint/2010/main" val="284718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Necrotizing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w/ inflammation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04800" y="5213350"/>
            <a:ext cx="8056501" cy="7571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a patient has a necrotizing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w/ inflammation, it’s a virtual lock that what sort of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disease is the culprit?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sz="1600" b="1" dirty="0">
                <a:solidFill>
                  <a:srgbClr val="0000FF"/>
                </a:solidFill>
              </a:rPr>
              <a:t>vasculitis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512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037A7-437E-4F08-923D-0D8DFEDD9622}" type="slidenum">
              <a:rPr lang="en-US" altLang="en-US" smtClean="0"/>
              <a:pPr eaLnBrk="1" hangingPunct="1"/>
              <a:t>36</a:t>
            </a:fld>
            <a:endParaRPr lang="en-US" altLang="en-US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48058A9E-4D7A-4CF8-AA34-E1078F9D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28440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vasculitis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always systemic?</a:t>
            </a:r>
          </a:p>
          <a:p>
            <a:pPr eaLnBrk="1" hangingPunct="1"/>
            <a:r>
              <a:rPr lang="en-US" sz="1400" b="1" dirty="0"/>
              <a:t>No, but it certainly can be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248150" y="4724400"/>
            <a:ext cx="4711546" cy="2031325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Here is where the eye dentist* can save someone’s life.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The discovery of an ocular </a:t>
            </a:r>
            <a:r>
              <a:rPr lang="en-US" sz="1400" dirty="0" err="1">
                <a:solidFill>
                  <a:srgbClr val="0000FF"/>
                </a:solidFill>
              </a:rPr>
              <a:t>vasculitic</a:t>
            </a:r>
            <a:r>
              <a:rPr lang="en-US" sz="1400" dirty="0">
                <a:solidFill>
                  <a:srgbClr val="0000FF"/>
                </a:solidFill>
              </a:rPr>
              <a:t> process should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prompt a thorough investigation Into whether the ocular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disease is a manifestation of a systemic process.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66FFCC"/>
                </a:solidFill>
              </a:rPr>
              <a:t>Why is this so important?</a:t>
            </a:r>
          </a:p>
          <a:p>
            <a:pPr eaLnBrk="1" hangingPunct="1"/>
            <a:r>
              <a:rPr lang="en-US" sz="1400" dirty="0">
                <a:solidFill>
                  <a:srgbClr val="66FFCC"/>
                </a:solidFill>
              </a:rPr>
              <a:t>The presence of ocular vasculitis in systemic </a:t>
            </a:r>
            <a:r>
              <a:rPr lang="en-US" sz="1400" dirty="0" err="1">
                <a:solidFill>
                  <a:srgbClr val="66FFCC"/>
                </a:solidFill>
              </a:rPr>
              <a:t>dz</a:t>
            </a:r>
            <a:r>
              <a:rPr lang="en-US" sz="1400" dirty="0">
                <a:solidFill>
                  <a:srgbClr val="66FFCC"/>
                </a:solidFill>
              </a:rPr>
              <a:t> portends</a:t>
            </a:r>
          </a:p>
          <a:p>
            <a:pPr eaLnBrk="1" hangingPunct="1"/>
            <a:r>
              <a:rPr lang="en-US" sz="1400" dirty="0">
                <a:solidFill>
                  <a:srgbClr val="66FFCC"/>
                </a:solidFill>
              </a:rPr>
              <a:t>a dismal prognosis for the pt. Five-year mortality for such</a:t>
            </a:r>
          </a:p>
          <a:p>
            <a:pPr eaLnBrk="1" hangingPunct="1"/>
            <a:r>
              <a:rPr lang="en-US" sz="1400" dirty="0">
                <a:solidFill>
                  <a:srgbClr val="66FFCC"/>
                </a:solidFill>
              </a:rPr>
              <a:t>pts approaches 50%!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64CF6-DC5A-4B9C-B519-9C05E0A89C79}"/>
              </a:ext>
            </a:extLst>
          </p:cNvPr>
          <p:cNvSpPr txBox="1"/>
          <p:nvPr/>
        </p:nvSpPr>
        <p:spPr>
          <a:xfrm>
            <a:off x="5213350" y="6198290"/>
            <a:ext cx="280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*Eye dentist (</a:t>
            </a:r>
            <a:r>
              <a:rPr lang="en-US" sz="1200" i="1" dirty="0"/>
              <a:t>slang</a:t>
            </a:r>
            <a:r>
              <a:rPr lang="en-US" sz="1200" dirty="0"/>
              <a:t>) Derisive nickname for an ophthalmologist</a:t>
            </a:r>
          </a:p>
        </p:txBody>
      </p:sp>
    </p:spTree>
    <p:extLst>
      <p:ext uri="{BB962C8B-B14F-4D97-AF65-F5344CB8AC3E}">
        <p14:creationId xmlns:p14="http://schemas.microsoft.com/office/powerpoint/2010/main" val="1380661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Necrotizing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w/ inflammation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04800" y="5213350"/>
            <a:ext cx="8056501" cy="7571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a patient has a necrotizing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w/ inflammation, it’s a virtual lock that what sort of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disease is the culprit?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sz="1600" b="1" dirty="0">
                <a:solidFill>
                  <a:srgbClr val="0000FF"/>
                </a:solidFill>
              </a:rPr>
              <a:t>vasculitis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52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E440BE-A192-4C0C-BBB8-848D57CC3577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A6C084C6-8139-47ED-9CAA-1C6ED9DD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28440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vasculitis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always systemic?</a:t>
            </a:r>
          </a:p>
          <a:p>
            <a:pPr eaLnBrk="1" hangingPunct="1"/>
            <a:r>
              <a:rPr lang="en-US" sz="1400" b="1" dirty="0"/>
              <a:t>No, but it certainly can be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248150" y="4724400"/>
            <a:ext cx="4711546" cy="2031325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Here is where the eye dentist can save someone’s life.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The discovery of an ocular </a:t>
            </a:r>
            <a:r>
              <a:rPr lang="en-US" sz="1400" dirty="0" err="1">
                <a:solidFill>
                  <a:srgbClr val="0000FF"/>
                </a:solidFill>
              </a:rPr>
              <a:t>vasculitic</a:t>
            </a:r>
            <a:r>
              <a:rPr lang="en-US" sz="1400" dirty="0">
                <a:solidFill>
                  <a:srgbClr val="0000FF"/>
                </a:solidFill>
              </a:rPr>
              <a:t> process should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prompt a thorough investigation Into whether the ocular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disease is a manifestation of a systemic process.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Why is this so important?</a:t>
            </a:r>
          </a:p>
          <a:p>
            <a:pPr eaLnBrk="1" hangingPunct="1"/>
            <a:r>
              <a:rPr lang="en-US" sz="1400" dirty="0">
                <a:solidFill>
                  <a:srgbClr val="66FFCC"/>
                </a:solidFill>
              </a:rPr>
              <a:t>The presence of ocular vasculitis in systemic </a:t>
            </a:r>
            <a:r>
              <a:rPr lang="en-US" sz="1400" dirty="0" err="1">
                <a:solidFill>
                  <a:srgbClr val="66FFCC"/>
                </a:solidFill>
              </a:rPr>
              <a:t>dz</a:t>
            </a:r>
            <a:r>
              <a:rPr lang="en-US" sz="1400" dirty="0">
                <a:solidFill>
                  <a:srgbClr val="66FFCC"/>
                </a:solidFill>
              </a:rPr>
              <a:t> portends</a:t>
            </a:r>
          </a:p>
          <a:p>
            <a:pPr eaLnBrk="1" hangingPunct="1"/>
            <a:r>
              <a:rPr lang="en-US" sz="1400" dirty="0">
                <a:solidFill>
                  <a:srgbClr val="66FFCC"/>
                </a:solidFill>
              </a:rPr>
              <a:t>a dismal prognosis for the pt. Five-year mortality for such</a:t>
            </a:r>
          </a:p>
          <a:p>
            <a:pPr eaLnBrk="1" hangingPunct="1"/>
            <a:r>
              <a:rPr lang="en-US" sz="1400" dirty="0">
                <a:solidFill>
                  <a:srgbClr val="66FFCC"/>
                </a:solidFill>
              </a:rPr>
              <a:t>pts approaches 50%!</a:t>
            </a:r>
          </a:p>
        </p:txBody>
      </p:sp>
    </p:spTree>
    <p:extLst>
      <p:ext uri="{BB962C8B-B14F-4D97-AF65-F5344CB8AC3E}">
        <p14:creationId xmlns:p14="http://schemas.microsoft.com/office/powerpoint/2010/main" val="253220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Necrotizing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w/ inflammation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04800" y="5213350"/>
            <a:ext cx="8056501" cy="7571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a patient has a necrotizing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scleritis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w/ inflammation, it’s a virtual lock that what sort of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disease is the culprit?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sz="1600" b="1" dirty="0">
                <a:solidFill>
                  <a:srgbClr val="0000FF"/>
                </a:solidFill>
              </a:rPr>
              <a:t>vasculitis</a:t>
            </a:r>
            <a:endParaRPr lang="en-US" sz="1600" dirty="0">
              <a:solidFill>
                <a:srgbClr val="CCFFCC"/>
              </a:solidFill>
            </a:endParaRP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1676400" y="5562600"/>
            <a:ext cx="28440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vasculitis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always systemic?</a:t>
            </a:r>
          </a:p>
          <a:p>
            <a:pPr eaLnBrk="1" hangingPunct="1"/>
            <a:r>
              <a:rPr lang="en-US" sz="1400" b="1" dirty="0"/>
              <a:t>No, but it certainly can be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4248150" y="4724400"/>
            <a:ext cx="4711546" cy="2031325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Here is where the eye dentist can save someone’s life.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The discovery of an ocular </a:t>
            </a:r>
            <a:r>
              <a:rPr lang="en-US" sz="1400" dirty="0" err="1">
                <a:solidFill>
                  <a:srgbClr val="0000FF"/>
                </a:solidFill>
              </a:rPr>
              <a:t>vasculitic</a:t>
            </a:r>
            <a:r>
              <a:rPr lang="en-US" sz="1400" dirty="0">
                <a:solidFill>
                  <a:srgbClr val="0000FF"/>
                </a:solidFill>
              </a:rPr>
              <a:t> process should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prompt a thorough investigation Into whether the ocular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disease is a manifestation of a systemic process.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Why is this so important?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The presence of ocular vasculitis in systemic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r>
              <a:rPr lang="en-US" sz="1400" dirty="0">
                <a:solidFill>
                  <a:srgbClr val="0000FF"/>
                </a:solidFill>
              </a:rPr>
              <a:t> portends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a dismal prognosis for the pt. Five-year mortality for such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pts approaches </a:t>
            </a:r>
            <a:r>
              <a:rPr lang="en-US" sz="1400" b="1" dirty="0"/>
              <a:t>50%!</a:t>
            </a:r>
          </a:p>
        </p:txBody>
      </p:sp>
      <p:sp>
        <p:nvSpPr>
          <p:cNvPr id="53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35FD38-8369-45AC-A136-488C90D611BD}" type="slidenum">
              <a:rPr lang="en-US" altLang="en-US" smtClean="0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24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Rheumatoid arthritis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4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</p:txBody>
      </p:sp>
    </p:spTree>
    <p:extLst>
      <p:ext uri="{BB962C8B-B14F-4D97-AF65-F5344CB8AC3E}">
        <p14:creationId xmlns:p14="http://schemas.microsoft.com/office/powerpoint/2010/main" val="1252314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Rheumatoid arthritis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400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Is it in fact a noninflammatory disease, as the name implies?</a:t>
            </a:r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Rheumatoid arthritis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452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No; inflammation is present on biopsy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Rheumatoid arthritis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529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 systemic disease is it most commonly associated?</a:t>
            </a:r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Rheumatoid arthritis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83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Rheumatoid arthritis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87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other name is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necrotizing scleritis w/o inflammation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Scleromalacia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perforans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b="1" dirty="0">
                <a:solidFill>
                  <a:srgbClr val="3333FF"/>
                </a:solidFill>
              </a:rPr>
              <a:t>Rheumatoid arthritis</a:t>
            </a:r>
            <a:endParaRPr lang="en-US" sz="1600" b="1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45</a:t>
            </a:fld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66BC8-F7C4-4369-A5F9-D38F858F09F2}"/>
              </a:ext>
            </a:extLst>
          </p:cNvPr>
          <p:cNvSpPr txBox="1"/>
          <p:nvPr/>
        </p:nvSpPr>
        <p:spPr>
          <a:xfrm>
            <a:off x="4661452" y="3127931"/>
            <a:ext cx="4084638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</a:t>
            </a:r>
            <a:r>
              <a:rPr lang="en-US" sz="1400" i="1" dirty="0" err="1">
                <a:solidFill>
                  <a:srgbClr val="0000FF"/>
                </a:solidFill>
              </a:rPr>
              <a:t>scleromalacia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 err="1">
                <a:solidFill>
                  <a:srgbClr val="0000FF"/>
                </a:solidFill>
              </a:rPr>
              <a:t>perforans</a:t>
            </a:r>
            <a:r>
              <a:rPr lang="en-US" sz="1400" i="1" dirty="0">
                <a:solidFill>
                  <a:srgbClr val="0000FF"/>
                </a:solidFill>
              </a:rPr>
              <a:t> tend to occur early, or late in the RA </a:t>
            </a:r>
            <a:r>
              <a:rPr lang="en-US" sz="1400" i="1" dirty="0" err="1">
                <a:solidFill>
                  <a:srgbClr val="0000FF"/>
                </a:solidFill>
              </a:rPr>
              <a:t>dz</a:t>
            </a:r>
            <a:r>
              <a:rPr lang="en-US" sz="1400" i="1" dirty="0">
                <a:solidFill>
                  <a:srgbClr val="0000FF"/>
                </a:solidFill>
              </a:rPr>
              <a:t> course?</a:t>
            </a:r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It tends to occur late, in longstanding cases</a:t>
            </a:r>
          </a:p>
        </p:txBody>
      </p:sp>
    </p:spTree>
    <p:extLst>
      <p:ext uri="{BB962C8B-B14F-4D97-AF65-F5344CB8AC3E}">
        <p14:creationId xmlns:p14="http://schemas.microsoft.com/office/powerpoint/2010/main" val="1746407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other name is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necrotizing scleritis w/o inflammation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Scleromalacia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perforans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b="1" dirty="0">
                <a:solidFill>
                  <a:srgbClr val="3333FF"/>
                </a:solidFill>
              </a:rPr>
              <a:t>Rheumatoid arthritis</a:t>
            </a:r>
            <a:endParaRPr lang="en-US" sz="1600" b="1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FFCCFF"/>
                </a:solidFill>
              </a:rPr>
              <a:t>w/ inflammation’ </a:t>
            </a:r>
            <a:r>
              <a:rPr lang="en-US" sz="1600" i="1" dirty="0">
                <a:solidFill>
                  <a:srgbClr val="FFCC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46</a:t>
            </a:fld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66BC8-F7C4-4369-A5F9-D38F858F09F2}"/>
              </a:ext>
            </a:extLst>
          </p:cNvPr>
          <p:cNvSpPr txBox="1"/>
          <p:nvPr/>
        </p:nvSpPr>
        <p:spPr>
          <a:xfrm>
            <a:off x="4661452" y="3127931"/>
            <a:ext cx="4084638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</a:t>
            </a:r>
            <a:r>
              <a:rPr lang="en-US" sz="1400" i="1" dirty="0" err="1">
                <a:solidFill>
                  <a:srgbClr val="0000FF"/>
                </a:solidFill>
              </a:rPr>
              <a:t>scleromalacia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 err="1">
                <a:solidFill>
                  <a:srgbClr val="0000FF"/>
                </a:solidFill>
              </a:rPr>
              <a:t>perforans</a:t>
            </a:r>
            <a:r>
              <a:rPr lang="en-US" sz="1400" i="1" dirty="0">
                <a:solidFill>
                  <a:srgbClr val="0000FF"/>
                </a:solidFill>
              </a:rPr>
              <a:t> tend to occur early, or late in the RA </a:t>
            </a:r>
            <a:r>
              <a:rPr lang="en-US" sz="1400" i="1" dirty="0" err="1">
                <a:solidFill>
                  <a:srgbClr val="0000FF"/>
                </a:solidFill>
              </a:rPr>
              <a:t>dz</a:t>
            </a:r>
            <a:r>
              <a:rPr lang="en-US" sz="1400" i="1" dirty="0">
                <a:solidFill>
                  <a:srgbClr val="0000FF"/>
                </a:solidFill>
              </a:rPr>
              <a:t> course?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tends to occur late, in longstanding cases</a:t>
            </a:r>
          </a:p>
        </p:txBody>
      </p:sp>
    </p:spTree>
    <p:extLst>
      <p:ext uri="{BB962C8B-B14F-4D97-AF65-F5344CB8AC3E}">
        <p14:creationId xmlns:p14="http://schemas.microsoft.com/office/powerpoint/2010/main" val="3565256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Rheumatoid arthritis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3333FF"/>
                </a:solidFill>
              </a:rPr>
              <a:t>w/ inflammation’ </a:t>
            </a:r>
            <a:r>
              <a:rPr lang="en-US" sz="1600" i="1" dirty="0">
                <a:solidFill>
                  <a:srgbClr val="3333FF"/>
                </a:solidFill>
              </a:rPr>
              <a:t>cousin?</a:t>
            </a:r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 err="1">
                <a:solidFill>
                  <a:srgbClr val="FFCCFF"/>
                </a:solidFill>
              </a:rPr>
              <a:t>Scleromalacia</a:t>
            </a:r>
            <a:r>
              <a:rPr lang="en-US" sz="1600" dirty="0">
                <a:solidFill>
                  <a:srgbClr val="FFCCFF"/>
                </a:solidFill>
              </a:rPr>
              <a:t> </a:t>
            </a:r>
            <a:r>
              <a:rPr lang="en-US" sz="1600" dirty="0" err="1">
                <a:solidFill>
                  <a:srgbClr val="FFCCFF"/>
                </a:solidFill>
              </a:rPr>
              <a:t>perforans</a:t>
            </a:r>
            <a:r>
              <a:rPr lang="en-US" sz="1600" dirty="0">
                <a:solidFill>
                  <a:srgbClr val="FFCC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046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Anterior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Necrotizing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w/o inflammation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4343400" cy="403187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By what other name is </a:t>
            </a:r>
            <a:r>
              <a:rPr lang="en-US" sz="1600" dirty="0">
                <a:solidFill>
                  <a:srgbClr val="3333FF"/>
                </a:solidFill>
              </a:rPr>
              <a:t>necrotizing scleritis w/o inflammation</a:t>
            </a:r>
            <a:r>
              <a:rPr lang="en-US" sz="1600" i="1" dirty="0">
                <a:solidFill>
                  <a:srgbClr val="3333FF"/>
                </a:solidFill>
              </a:rPr>
              <a:t> known?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Is it in fact a noninflammatory disease, as the name implies?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No; inflammation is present on biopsy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With what systemic disease is it most commonly associated?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</a:rPr>
              <a:t>Rheumatoid arthritis</a:t>
            </a:r>
          </a:p>
          <a:p>
            <a:pPr eaLnBrk="1" hangingPunct="1"/>
            <a:endParaRPr lang="en-US" sz="16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3333FF"/>
                </a:solidFill>
              </a:rPr>
              <a:t>How does its presentation differ from that of its ‘</a:t>
            </a:r>
            <a:r>
              <a:rPr lang="en-US" sz="1600" dirty="0">
                <a:solidFill>
                  <a:srgbClr val="3333FF"/>
                </a:solidFill>
              </a:rPr>
              <a:t>w/ inflammation’ </a:t>
            </a:r>
            <a:r>
              <a:rPr lang="en-US" sz="1600" i="1" dirty="0">
                <a:solidFill>
                  <a:srgbClr val="3333FF"/>
                </a:solidFill>
              </a:rPr>
              <a:t>cousin?</a:t>
            </a:r>
          </a:p>
          <a:p>
            <a:pPr eaLnBrk="1" hangingPunct="1"/>
            <a:r>
              <a:rPr lang="en-US" sz="1600" dirty="0" err="1">
                <a:solidFill>
                  <a:srgbClr val="3333FF"/>
                </a:solidFill>
              </a:rPr>
              <a:t>Scleromalacia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err="1">
                <a:solidFill>
                  <a:srgbClr val="3333FF"/>
                </a:solidFill>
              </a:rPr>
              <a:t>perforans</a:t>
            </a:r>
            <a:r>
              <a:rPr lang="en-US" sz="1600" dirty="0">
                <a:solidFill>
                  <a:srgbClr val="3333FF"/>
                </a:solidFill>
              </a:rPr>
              <a:t> is typically painless, and the eye is not inflamed</a:t>
            </a:r>
          </a:p>
        </p:txBody>
      </p:sp>
      <p:sp>
        <p:nvSpPr>
          <p:cNvPr id="63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F602D-E14D-4846-8B71-2DCF1845BCFE}" type="slidenum">
              <a:rPr lang="en-US" altLang="en-US" smtClean="0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05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626223" y="6207663"/>
            <a:ext cx="3967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Necrotizing </a:t>
            </a:r>
            <a:r>
              <a:rPr lang="en-US" dirty="0" err="1"/>
              <a:t>scleritis</a:t>
            </a:r>
            <a:r>
              <a:rPr lang="en-US" dirty="0"/>
              <a:t> w/o inflammation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1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60DAF-5B8A-466C-AEE3-76648AB8F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199"/>
            <a:ext cx="7772400" cy="4780643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1902EA27-9B23-41BC-B488-E32D24D47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928" y="6019800"/>
            <a:ext cx="52437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/>
              <a:t>Is this </a:t>
            </a:r>
            <a:r>
              <a:rPr lang="en-US" sz="2800" i="1" dirty="0" err="1"/>
              <a:t>scleromalacia</a:t>
            </a:r>
            <a:r>
              <a:rPr lang="en-US" sz="2800" i="1" dirty="0"/>
              <a:t> </a:t>
            </a:r>
            <a:r>
              <a:rPr lang="en-US" sz="2800" i="1" dirty="0" err="1"/>
              <a:t>perforans</a:t>
            </a:r>
            <a:r>
              <a:rPr lang="en-US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5073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CFB0B-81B1-408A-8518-9C9412DB1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199"/>
            <a:ext cx="7772400" cy="4780643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593E637-3766-4291-9270-7903C827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19800"/>
            <a:ext cx="6540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No--this is blue sclera in </a:t>
            </a:r>
            <a:r>
              <a:rPr lang="en-US" sz="2800" b="1" dirty="0"/>
              <a:t>Ehlers-</a:t>
            </a:r>
            <a:r>
              <a:rPr lang="en-US" sz="2800" b="1" dirty="0" err="1"/>
              <a:t>Danlos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1666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A6F4A5B-B343-4578-9A7F-CBAC005B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928" y="6019800"/>
            <a:ext cx="52437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/>
              <a:t>Is this </a:t>
            </a:r>
            <a:r>
              <a:rPr lang="en-US" sz="2800" i="1" dirty="0" err="1"/>
              <a:t>scleromalacia</a:t>
            </a:r>
            <a:r>
              <a:rPr lang="en-US" sz="2800" i="1" dirty="0"/>
              <a:t> </a:t>
            </a:r>
            <a:r>
              <a:rPr lang="en-US" sz="2800" i="1" dirty="0" err="1"/>
              <a:t>perforans</a:t>
            </a:r>
            <a:r>
              <a:rPr lang="en-US" sz="2800" i="1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10874-ECFA-40B3-8FDA-5CBE6F95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3829"/>
            <a:ext cx="8229600" cy="38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95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CD3EB-9852-43BF-8F68-74A7D054F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3829"/>
            <a:ext cx="8229600" cy="3843308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F5E34B9-7270-4525-B75E-5974C1DA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19800"/>
            <a:ext cx="4641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No--this is blue sclera in </a:t>
            </a:r>
            <a:r>
              <a:rPr lang="en-US" sz="2800" b="1" dirty="0"/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1727969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A672CED-92E0-4C1A-B1FF-3C5B8D31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928" y="6019800"/>
            <a:ext cx="52437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/>
              <a:t>Is this </a:t>
            </a:r>
            <a:r>
              <a:rPr lang="en-US" sz="2800" i="1" dirty="0" err="1"/>
              <a:t>scleromalacia</a:t>
            </a:r>
            <a:r>
              <a:rPr lang="en-US" sz="2800" i="1" dirty="0"/>
              <a:t> </a:t>
            </a:r>
            <a:r>
              <a:rPr lang="en-US" sz="2800" i="1" dirty="0" err="1"/>
              <a:t>perforans</a:t>
            </a:r>
            <a:r>
              <a:rPr lang="en-US" sz="2800" i="1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C1EE8-A17A-491C-852C-B3144EFE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0"/>
            <a:ext cx="4286250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35DEC-9E3A-4D78-AA0C-DCBF779BF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809750"/>
            <a:ext cx="4286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37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6760219-59B3-4D79-AD54-8242E91B4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5580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No--this is </a:t>
            </a:r>
            <a:r>
              <a:rPr lang="en-US" sz="2800" b="1" dirty="0"/>
              <a:t>ocular </a:t>
            </a:r>
            <a:r>
              <a:rPr lang="en-US" sz="2800" b="1" dirty="0" err="1"/>
              <a:t>melanocytosis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46215-2A52-4ED2-A90C-896D6816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0"/>
            <a:ext cx="4286250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12085-9F42-402B-9A2E-D9A2A654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809750"/>
            <a:ext cx="4286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8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951E-45E6-4750-9571-9196E63D7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4997116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47DAE96-7BEC-4B36-9E6D-C42C07C2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928" y="6019800"/>
            <a:ext cx="52437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/>
              <a:t>Is this </a:t>
            </a:r>
            <a:r>
              <a:rPr lang="en-US" sz="2800" i="1" dirty="0" err="1"/>
              <a:t>scleromalacia</a:t>
            </a:r>
            <a:r>
              <a:rPr lang="en-US" sz="2800" i="1" dirty="0"/>
              <a:t> </a:t>
            </a:r>
            <a:r>
              <a:rPr lang="en-US" sz="2800" i="1" dirty="0" err="1"/>
              <a:t>perforans</a:t>
            </a:r>
            <a:r>
              <a:rPr lang="en-US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2754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ACDB2-4240-49F7-A599-7B362E27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650EA7B-A535-49BF-9350-183831605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19800"/>
            <a:ext cx="90677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/>
              <a:t>No--this is </a:t>
            </a:r>
            <a:r>
              <a:rPr lang="en-US" sz="2600" b="1" dirty="0" err="1"/>
              <a:t>oculo</a:t>
            </a:r>
            <a:r>
              <a:rPr lang="en-US" sz="2600" b="1" i="1" dirty="0" err="1"/>
              <a:t>dermal</a:t>
            </a:r>
            <a:r>
              <a:rPr lang="en-US" sz="2600" b="1" dirty="0"/>
              <a:t> </a:t>
            </a:r>
            <a:r>
              <a:rPr lang="en-US" sz="2600" b="1" dirty="0" err="1"/>
              <a:t>melanocytosis</a:t>
            </a:r>
            <a:r>
              <a:rPr lang="en-US" sz="2600" b="1" dirty="0"/>
              <a:t> </a:t>
            </a:r>
            <a:r>
              <a:rPr lang="en-US" sz="2600" dirty="0"/>
              <a:t>(aka </a:t>
            </a:r>
            <a:r>
              <a:rPr lang="en-US" sz="2600" i="1" dirty="0"/>
              <a:t>Nevus of Ota</a:t>
            </a:r>
            <a:r>
              <a:rPr lang="en-US" sz="26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98E06-E7F3-40D3-8407-FDE9B8F94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49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69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Scleritis</a:t>
            </a:r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092450" y="2228850"/>
            <a:ext cx="5912196" cy="181588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From what related disease must scleritis be differentiated?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Episcleritis</a:t>
            </a:r>
          </a:p>
          <a:p>
            <a:pPr eaLnBrk="1" hangingPunct="1"/>
            <a:endParaRPr lang="en-US" sz="1600">
              <a:solidFill>
                <a:srgbClr val="CCECFF"/>
              </a:solidFill>
            </a:endParaRPr>
          </a:p>
          <a:p>
            <a:pPr eaLnBrk="1" hangingPunct="1"/>
            <a:r>
              <a:rPr lang="en-US" sz="1600" i="1">
                <a:solidFill>
                  <a:srgbClr val="CCECFF"/>
                </a:solidFill>
              </a:rPr>
              <a:t>What is the hallmark feature that separates the two?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Scleritis is painful—the eye hurts, and is usually quite tender.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In contrast, episcleritis is </a:t>
            </a:r>
            <a:r>
              <a:rPr lang="en-US" sz="1600" b="1">
                <a:solidFill>
                  <a:srgbClr val="CCECFF"/>
                </a:solidFill>
              </a:rPr>
              <a:t>not</a:t>
            </a:r>
            <a:r>
              <a:rPr lang="en-US" sz="1600">
                <a:solidFill>
                  <a:srgbClr val="CCECFF"/>
                </a:solidFill>
              </a:rPr>
              <a:t> painful (other than perhaps a mild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foreign-body sensation), and the globe is not tender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886450" y="11430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5257800" y="5334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638800" y="533400"/>
            <a:ext cx="4572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5A357-9F59-4E2F-A1EE-9A02A18DF293}" type="slidenum">
              <a:rPr lang="en-US" altLang="en-US" smtClean="0"/>
              <a:pPr eaLnBrk="1" hangingPunct="1"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Scleritis</a:t>
            </a:r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092450" y="2228850"/>
            <a:ext cx="5912196" cy="181588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From what related disease must scleritis be differentiated?</a:t>
            </a:r>
          </a:p>
          <a:p>
            <a:pPr eaLnBrk="1" hangingPunct="1"/>
            <a:r>
              <a:rPr lang="en-US" sz="1600">
                <a:solidFill>
                  <a:srgbClr val="0000FF"/>
                </a:solidFill>
              </a:rPr>
              <a:t>Episcleritis</a:t>
            </a:r>
          </a:p>
          <a:p>
            <a:pPr eaLnBrk="1" hangingPunct="1"/>
            <a:endParaRPr lang="en-US" sz="160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>
                <a:solidFill>
                  <a:srgbClr val="CCECFF"/>
                </a:solidFill>
              </a:rPr>
              <a:t>What is the hallmark feature that separates the two?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Scleritis is painful—the eye hurts, and is usually quite tender.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In contrast, episcleritis is </a:t>
            </a:r>
            <a:r>
              <a:rPr lang="en-US" sz="1600" b="1">
                <a:solidFill>
                  <a:srgbClr val="CCECFF"/>
                </a:solidFill>
              </a:rPr>
              <a:t>not</a:t>
            </a:r>
            <a:r>
              <a:rPr lang="en-US" sz="1600">
                <a:solidFill>
                  <a:srgbClr val="CCECFF"/>
                </a:solidFill>
              </a:rPr>
              <a:t> painful (other than perhaps a mild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foreign-body sensation), and the globe is not tender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638800" y="114300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1">
                <a:solidFill>
                  <a:srgbClr val="0000FF"/>
                </a:solidFill>
              </a:rPr>
              <a:t>Episcleritis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5257800" y="5334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5638800" y="533400"/>
            <a:ext cx="4572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1DB1E-81C8-40A2-B8FE-EF8FD0DC958D}" type="slidenum">
              <a:rPr lang="en-US" altLang="en-US" smtClean="0"/>
              <a:pPr eaLnBrk="1" hangingPunct="1"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Both are equally likely over the course of the disease (although many bilateral cases present unilaterally initially)</a:t>
            </a:r>
          </a:p>
        </p:txBody>
      </p:sp>
    </p:spTree>
    <p:extLst>
      <p:ext uri="{BB962C8B-B14F-4D97-AF65-F5344CB8AC3E}">
        <p14:creationId xmlns:p14="http://schemas.microsoft.com/office/powerpoint/2010/main" val="12060190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Scleritis</a:t>
            </a:r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092450" y="2228850"/>
            <a:ext cx="5912196" cy="181588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From what related disease must scleritis be differentiated?</a:t>
            </a:r>
          </a:p>
          <a:p>
            <a:pPr eaLnBrk="1" hangingPunct="1"/>
            <a:r>
              <a:rPr lang="en-US" sz="1600">
                <a:solidFill>
                  <a:srgbClr val="0000FF"/>
                </a:solidFill>
              </a:rPr>
              <a:t>Episcleritis</a:t>
            </a:r>
          </a:p>
          <a:p>
            <a:pPr eaLnBrk="1" hangingPunct="1"/>
            <a:endParaRPr lang="en-US" sz="160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What is the hallmark feature that separates the two?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Scleritis is painful—the eye hurts, and is usually quite tender.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In contrast, episcleritis is </a:t>
            </a:r>
            <a:r>
              <a:rPr lang="en-US" sz="1600" b="1">
                <a:solidFill>
                  <a:srgbClr val="CCECFF"/>
                </a:solidFill>
              </a:rPr>
              <a:t>not</a:t>
            </a:r>
            <a:r>
              <a:rPr lang="en-US" sz="1600">
                <a:solidFill>
                  <a:srgbClr val="CCECFF"/>
                </a:solidFill>
              </a:rPr>
              <a:t> painful (other than perhaps a mild</a:t>
            </a:r>
          </a:p>
          <a:p>
            <a:pPr eaLnBrk="1" hangingPunct="1"/>
            <a:r>
              <a:rPr lang="en-US" sz="1600">
                <a:solidFill>
                  <a:srgbClr val="CCECFF"/>
                </a:solidFill>
              </a:rPr>
              <a:t>foreign-body sensation), and the globe is not tender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638800" y="114300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1">
                <a:solidFill>
                  <a:srgbClr val="0000FF"/>
                </a:solidFill>
              </a:rPr>
              <a:t>Episcleritis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5257800" y="5334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5638800" y="533400"/>
            <a:ext cx="4572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389D69-D269-4943-AA14-5292B00F9115}" type="slidenum">
              <a:rPr lang="en-US" altLang="en-US" smtClean="0"/>
              <a:pPr eaLnBrk="1" hangingPunct="1"/>
              <a:t>60</a:t>
            </a:fld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Scleritis</a:t>
            </a:r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092450" y="2228850"/>
            <a:ext cx="5912196" cy="181588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From what related disease must scleritis be differentiated?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Episcleritis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hallmark feature that separates the two?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Scleritis is painful—the eye hurts, and is usually quite tender.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In contrast, episcleritis is </a:t>
            </a:r>
            <a:r>
              <a:rPr lang="en-US" sz="1600" b="1" dirty="0">
                <a:solidFill>
                  <a:srgbClr val="0000FF"/>
                </a:solidFill>
              </a:rPr>
              <a:t>not</a:t>
            </a:r>
            <a:r>
              <a:rPr lang="en-US" sz="1600" dirty="0">
                <a:solidFill>
                  <a:srgbClr val="0000FF"/>
                </a:solidFill>
              </a:rPr>
              <a:t> painful (other than perhaps a mild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foreign-body sensation), and the globe is </a:t>
            </a:r>
            <a:r>
              <a:rPr lang="en-US" sz="1600" b="1" dirty="0">
                <a:solidFill>
                  <a:srgbClr val="0000FF"/>
                </a:solidFill>
              </a:rPr>
              <a:t>not</a:t>
            </a:r>
            <a:r>
              <a:rPr lang="en-US" sz="1600" dirty="0">
                <a:solidFill>
                  <a:srgbClr val="0000FF"/>
                </a:solidFill>
              </a:rPr>
              <a:t> tender.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638800" y="114300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1">
                <a:solidFill>
                  <a:srgbClr val="0000FF"/>
                </a:solidFill>
              </a:rPr>
              <a:t>Episcleritis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5257800" y="5334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638800" y="533400"/>
            <a:ext cx="4572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FF0B1D-40F6-4FBD-A018-8C481F17E16F}" type="slidenum">
              <a:rPr lang="en-US" altLang="en-US" smtClean="0"/>
              <a:pPr eaLnBrk="1" hangingPunct="1"/>
              <a:t>61</a:t>
            </a:fld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Scleritis</a:t>
            </a:r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w/o inflammation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3092450" y="2228850"/>
            <a:ext cx="5912196" cy="181588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B2B2B2"/>
                </a:solidFill>
              </a:rPr>
              <a:t>From what related disease must scleritis be differentiated?</a:t>
            </a:r>
          </a:p>
          <a:p>
            <a:pPr eaLnBrk="1" hangingPunct="1"/>
            <a:r>
              <a:rPr lang="en-US" sz="1600" dirty="0">
                <a:solidFill>
                  <a:srgbClr val="B2B2B2"/>
                </a:solidFill>
              </a:rPr>
              <a:t>Episcleritis</a:t>
            </a:r>
          </a:p>
          <a:p>
            <a:pPr eaLnBrk="1" hangingPunct="1"/>
            <a:endParaRPr lang="en-US" sz="1600" dirty="0">
              <a:solidFill>
                <a:srgbClr val="B2B2B2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B2B2B2"/>
                </a:solidFill>
              </a:rPr>
              <a:t>What is the hallmark feature that separates the two?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Scleritis is </a:t>
            </a:r>
            <a:r>
              <a:rPr lang="en-US" sz="1600" b="1" dirty="0">
                <a:solidFill>
                  <a:srgbClr val="0000FF"/>
                </a:solidFill>
              </a:rPr>
              <a:t>painful—the eye hurts</a:t>
            </a:r>
            <a:r>
              <a:rPr lang="en-US" sz="1600" dirty="0">
                <a:solidFill>
                  <a:srgbClr val="0000FF"/>
                </a:solidFill>
              </a:rPr>
              <a:t>, and is usually quite tender.</a:t>
            </a:r>
          </a:p>
          <a:p>
            <a:pPr eaLnBrk="1" hangingPunct="1"/>
            <a:r>
              <a:rPr lang="en-US" sz="1600" dirty="0">
                <a:solidFill>
                  <a:srgbClr val="B2B2B2"/>
                </a:solidFill>
              </a:rPr>
              <a:t>In contrast, episcleritis is </a:t>
            </a:r>
            <a:r>
              <a:rPr lang="en-US" sz="1600" b="1" dirty="0">
                <a:solidFill>
                  <a:srgbClr val="B2B2B2"/>
                </a:solidFill>
              </a:rPr>
              <a:t>not</a:t>
            </a:r>
            <a:r>
              <a:rPr lang="en-US" sz="1600" dirty="0">
                <a:solidFill>
                  <a:srgbClr val="B2B2B2"/>
                </a:solidFill>
              </a:rPr>
              <a:t> painful (other than perhaps a mild</a:t>
            </a:r>
          </a:p>
          <a:p>
            <a:pPr eaLnBrk="1" hangingPunct="1"/>
            <a:r>
              <a:rPr lang="en-US" sz="1600" dirty="0">
                <a:solidFill>
                  <a:srgbClr val="B2B2B2"/>
                </a:solidFill>
              </a:rPr>
              <a:t>foreign-body sensation), and the globe is </a:t>
            </a:r>
            <a:r>
              <a:rPr lang="en-US" sz="1600" b="1" dirty="0">
                <a:solidFill>
                  <a:srgbClr val="B2B2B2"/>
                </a:solidFill>
              </a:rPr>
              <a:t>not</a:t>
            </a:r>
            <a:r>
              <a:rPr lang="en-US" sz="1600" dirty="0">
                <a:solidFill>
                  <a:srgbClr val="B2B2B2"/>
                </a:solidFill>
              </a:rPr>
              <a:t> tender.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5638800" y="114300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1">
                <a:solidFill>
                  <a:srgbClr val="0000FF"/>
                </a:solidFill>
              </a:rPr>
              <a:t>Episcleritis</a:t>
            </a:r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H="1">
            <a:off x="5257800" y="5334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5638800" y="533400"/>
            <a:ext cx="4572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Oval 22"/>
          <p:cNvSpPr>
            <a:spLocks noChangeArrowheads="1"/>
          </p:cNvSpPr>
          <p:nvPr/>
        </p:nvSpPr>
        <p:spPr bwMode="auto">
          <a:xfrm>
            <a:off x="3048000" y="3048000"/>
            <a:ext cx="58674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 flipH="1">
            <a:off x="5199062" y="3733800"/>
            <a:ext cx="515937" cy="928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4343400" y="3997325"/>
            <a:ext cx="2827337" cy="4222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FF"/>
                </a:solidFill>
              </a:rPr>
              <a:t>Necrotizing scleritis w/o inflammation</a:t>
            </a:r>
            <a:r>
              <a:rPr lang="en-US" sz="1200" i="1" dirty="0">
                <a:solidFill>
                  <a:srgbClr val="0000FF"/>
                </a:solidFill>
              </a:rPr>
              <a:t> is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>
                <a:solidFill>
                  <a:srgbClr val="0000FF"/>
                </a:solidFill>
              </a:rPr>
              <a:t>a notable exception to this rule</a:t>
            </a:r>
          </a:p>
        </p:txBody>
      </p:sp>
      <p:sp>
        <p:nvSpPr>
          <p:cNvPr id="15384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B83CA-17F2-44CE-BB1A-DC7DC8012037}" type="slidenum">
              <a:rPr lang="en-US" altLang="en-US" smtClean="0"/>
              <a:pPr eaLnBrk="1" hangingPunct="1"/>
              <a:t>62</a:t>
            </a:fld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FFCCFF"/>
                </a:solidFill>
              </a:rPr>
              <a:t>About 1/2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1D9E5C-9CFF-4200-82A9-994ADF349784}" type="slidenum">
              <a:rPr lang="en-US" altLang="en-US" smtClean="0"/>
              <a:pPr eaLnBrk="1" hangingPunct="1"/>
              <a:t>63</a:t>
            </a:fld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17420" name="Line 22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23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4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5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26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27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8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AF0C3-648A-49AB-8A0A-53D19C318457}" type="slidenum">
              <a:rPr lang="en-US" altLang="en-US" smtClean="0"/>
              <a:pPr eaLnBrk="1" hangingPunct="1"/>
              <a:t>64</a:t>
            </a:fld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85000"/>
                  </a:schemeClr>
                </a:solidFill>
              </a:rPr>
              <a:t>w/o inflammation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96875" y="3641725"/>
            <a:ext cx="10488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Diffuse</a:t>
            </a:r>
          </a:p>
          <a:p>
            <a:pPr eaLnBrk="1" hangingPunct="1"/>
            <a:r>
              <a:rPr lang="en-US" sz="2000" b="1" i="1" dirty="0"/>
              <a:t>≈ ?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1744663" y="3630613"/>
            <a:ext cx="1154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Nodular</a:t>
            </a:r>
          </a:p>
          <a:p>
            <a:pPr eaLnBrk="1" hangingPunct="1"/>
            <a:r>
              <a:rPr lang="en-US" sz="2000" b="1" i="1" dirty="0"/>
              <a:t>≈ ?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3192463" y="3630613"/>
            <a:ext cx="15808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Necrotizing</a:t>
            </a:r>
          </a:p>
          <a:p>
            <a:pPr eaLnBrk="1" hangingPunct="1"/>
            <a:r>
              <a:rPr lang="en-US" sz="2000" b="1" i="1" dirty="0"/>
              <a:t>≈ ?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w/ inflammation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3333FF"/>
                </a:solidFill>
              </a:rPr>
              <a:t>What proportion of </a:t>
            </a:r>
            <a:r>
              <a:rPr lang="en-US" sz="1600" i="1" dirty="0" err="1">
                <a:solidFill>
                  <a:srgbClr val="3333FF"/>
                </a:solidFill>
              </a:rPr>
              <a:t>scleritis</a:t>
            </a:r>
            <a:r>
              <a:rPr lang="en-US" sz="1600" i="1" dirty="0">
                <a:solidFill>
                  <a:srgbClr val="3333FF"/>
                </a:solidFill>
              </a:rPr>
              <a:t>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305174" name="Line 22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8" name="Line 26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9" name="Line 27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4419600"/>
            <a:ext cx="7310527" cy="8617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i="1" dirty="0">
                <a:solidFill>
                  <a:srgbClr val="0000FF"/>
                </a:solidFill>
              </a:rPr>
              <a:t>More specifically, what proportion of </a:t>
            </a:r>
            <a:r>
              <a:rPr lang="en-US" dirty="0">
                <a:solidFill>
                  <a:srgbClr val="0000FF"/>
                </a:solidFill>
              </a:rPr>
              <a:t>Diffuse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Nodular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Necrotizing</a:t>
            </a:r>
          </a:p>
          <a:p>
            <a:pPr>
              <a:lnSpc>
                <a:spcPts val="2000"/>
              </a:lnSpc>
            </a:pPr>
            <a:r>
              <a:rPr lang="en-US" i="1" dirty="0" err="1">
                <a:solidFill>
                  <a:srgbClr val="0000FF"/>
                </a:solidFill>
              </a:rPr>
              <a:t>pts</a:t>
            </a:r>
            <a:r>
              <a:rPr lang="en-US" i="1" dirty="0">
                <a:solidFill>
                  <a:srgbClr val="0000FF"/>
                </a:solidFill>
              </a:rPr>
              <a:t> have an identifiable systemic condition?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FFF00"/>
                </a:solidFill>
              </a:rPr>
              <a:t>1/3, 1/3 and 2/3, respectively</a:t>
            </a:r>
          </a:p>
        </p:txBody>
      </p:sp>
    </p:spTree>
    <p:extLst>
      <p:ext uri="{BB962C8B-B14F-4D97-AF65-F5344CB8AC3E}">
        <p14:creationId xmlns:p14="http://schemas.microsoft.com/office/powerpoint/2010/main" val="3626017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85000"/>
                  </a:schemeClr>
                </a:solidFill>
              </a:rPr>
              <a:t>w/o inflammation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96875" y="3641725"/>
            <a:ext cx="10488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Diffuse</a:t>
            </a:r>
          </a:p>
          <a:p>
            <a:pPr eaLnBrk="1" hangingPunct="1"/>
            <a:r>
              <a:rPr lang="en-US" sz="2000" b="1" i="1" dirty="0"/>
              <a:t>≈ </a:t>
            </a:r>
            <a:r>
              <a:rPr lang="en-US" sz="2000" b="1" dirty="0"/>
              <a:t>1/3</a:t>
            </a:r>
            <a:endParaRPr lang="en-US" sz="2000" b="1" i="1" dirty="0"/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1744663" y="3630613"/>
            <a:ext cx="1154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Nodular</a:t>
            </a:r>
          </a:p>
          <a:p>
            <a:pPr eaLnBrk="1" hangingPunct="1"/>
            <a:r>
              <a:rPr lang="en-US" sz="2000" b="1" i="1" dirty="0"/>
              <a:t>≈ </a:t>
            </a:r>
            <a:r>
              <a:rPr lang="en-US" sz="2000" b="1" dirty="0"/>
              <a:t>1/3</a:t>
            </a:r>
            <a:endParaRPr lang="en-US" sz="2000" b="1" i="1" dirty="0"/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3192463" y="3630613"/>
            <a:ext cx="15808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Necrotizing</a:t>
            </a:r>
          </a:p>
          <a:p>
            <a:pPr eaLnBrk="1" hangingPunct="1"/>
            <a:r>
              <a:rPr lang="en-US" sz="2000" b="1" i="1" dirty="0"/>
              <a:t>≈ </a:t>
            </a:r>
            <a:r>
              <a:rPr lang="en-US" sz="2000" b="1" dirty="0"/>
              <a:t>2/3</a:t>
            </a:r>
            <a:endParaRPr lang="en-US" sz="2000" b="1" i="1" dirty="0"/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w/ inflammation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3333FF"/>
                </a:solidFill>
              </a:rPr>
              <a:t>What proportion of </a:t>
            </a:r>
            <a:r>
              <a:rPr lang="en-US" sz="1600" i="1" dirty="0" err="1">
                <a:solidFill>
                  <a:srgbClr val="3333FF"/>
                </a:solidFill>
              </a:rPr>
              <a:t>scleritis</a:t>
            </a:r>
            <a:r>
              <a:rPr lang="en-US" sz="1600" i="1" dirty="0">
                <a:solidFill>
                  <a:srgbClr val="3333FF"/>
                </a:solidFill>
              </a:rPr>
              <a:t>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305174" name="Line 22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8" name="Line 26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9" name="Line 27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4419600"/>
            <a:ext cx="7310527" cy="8617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i="1" dirty="0">
                <a:solidFill>
                  <a:srgbClr val="0000FF"/>
                </a:solidFill>
              </a:rPr>
              <a:t>More specifically, what proportion of </a:t>
            </a:r>
            <a:r>
              <a:rPr lang="en-US" dirty="0">
                <a:solidFill>
                  <a:srgbClr val="0000FF"/>
                </a:solidFill>
              </a:rPr>
              <a:t>Diffuse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Nodular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Necrotizing</a:t>
            </a:r>
          </a:p>
          <a:p>
            <a:pPr>
              <a:lnSpc>
                <a:spcPts val="2000"/>
              </a:lnSpc>
            </a:pPr>
            <a:r>
              <a:rPr lang="en-US" i="1" dirty="0" err="1">
                <a:solidFill>
                  <a:srgbClr val="0000FF"/>
                </a:solidFill>
              </a:rPr>
              <a:t>pts</a:t>
            </a:r>
            <a:r>
              <a:rPr lang="en-US" i="1" dirty="0">
                <a:solidFill>
                  <a:srgbClr val="0000FF"/>
                </a:solidFill>
              </a:rPr>
              <a:t> have an identifiable systemic condition?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0000FF"/>
                </a:solidFill>
              </a:rPr>
              <a:t>1/3, 1/3 and 2/3, respectively</a:t>
            </a:r>
          </a:p>
        </p:txBody>
      </p:sp>
    </p:spTree>
    <p:extLst>
      <p:ext uri="{BB962C8B-B14F-4D97-AF65-F5344CB8AC3E}">
        <p14:creationId xmlns:p14="http://schemas.microsoft.com/office/powerpoint/2010/main" val="3586444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305168" name="Line 16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0" name="Line 18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1" name="Line 19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2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5715000" y="5334000"/>
            <a:ext cx="2071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(2 most common </a:t>
            </a:r>
            <a:r>
              <a:rPr lang="en-US" sz="1200" b="1" i="1" dirty="0"/>
              <a:t>classes?</a:t>
            </a:r>
            <a:r>
              <a:rPr lang="en-US" sz="1200" dirty="0"/>
              <a:t>)</a:t>
            </a:r>
          </a:p>
        </p:txBody>
      </p:sp>
      <p:sp>
        <p:nvSpPr>
          <p:cNvPr id="305174" name="Line 22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8" name="Line 26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79" name="Line 27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32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CT Disease</a:t>
            </a: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Vasculitis</a:t>
            </a:r>
          </a:p>
        </p:txBody>
      </p:sp>
      <p:sp>
        <p:nvSpPr>
          <p:cNvPr id="306196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7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9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06201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06202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06203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06204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06205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06206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7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8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9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10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11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12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0" y="5334814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(CT = connective tissue)</a:t>
            </a: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6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CT Disease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Vasculitis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0503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0505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0506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EE8CF-EB1F-448B-83B7-BEC94C5864F5}" type="slidenum">
              <a:rPr lang="en-US" altLang="en-US" smtClean="0"/>
              <a:pPr eaLnBrk="1" hangingPunct="1"/>
              <a:t>69</a:t>
            </a:fld>
            <a:endParaRPr lang="en-US" altLang="en-US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4757974" y="6200001"/>
            <a:ext cx="24048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(3 most common </a:t>
            </a:r>
            <a:r>
              <a:rPr lang="en-US" sz="1200" b="1" i="1" dirty="0"/>
              <a:t>CT diseases</a:t>
            </a:r>
            <a:r>
              <a:rPr lang="en-US" sz="1200" dirty="0"/>
              <a:t>?)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Both are equally likely over the course of the disease (although many bilateral cases present unilaterally initially)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an age predilection?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522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CT Disease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Vasculitis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5791200" y="5594350"/>
            <a:ext cx="24929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33CC33"/>
                </a:solidFill>
              </a:rPr>
              <a:t>RA </a:t>
            </a:r>
            <a:r>
              <a:rPr lang="en-US" sz="900" i="1" dirty="0">
                <a:solidFill>
                  <a:srgbClr val="33CC33"/>
                </a:solidFill>
              </a:rPr>
              <a:t>(rheumatoid arthritis)</a:t>
            </a:r>
            <a:endParaRPr lang="en-US" sz="900" dirty="0">
              <a:solidFill>
                <a:srgbClr val="33CC33"/>
              </a:solidFill>
            </a:endParaRPr>
          </a:p>
          <a:p>
            <a:pPr eaLnBrk="1" hangingPunct="1"/>
            <a:r>
              <a:rPr lang="en-US" sz="900" dirty="0">
                <a:solidFill>
                  <a:srgbClr val="33CC33"/>
                </a:solidFill>
              </a:rPr>
              <a:t>SLE </a:t>
            </a:r>
            <a:r>
              <a:rPr lang="en-US" sz="900" i="1" dirty="0">
                <a:solidFill>
                  <a:srgbClr val="33CC33"/>
                </a:solidFill>
              </a:rPr>
              <a:t>(systemic lupus </a:t>
            </a:r>
            <a:r>
              <a:rPr lang="en-US" sz="900" i="1" dirty="0" err="1">
                <a:solidFill>
                  <a:srgbClr val="33CC33"/>
                </a:solidFill>
              </a:rPr>
              <a:t>erythematosus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  <a:p>
            <a:pPr eaLnBrk="1" hangingPunct="1"/>
            <a:r>
              <a:rPr lang="en-US" sz="900" dirty="0">
                <a:solidFill>
                  <a:srgbClr val="33CC33"/>
                </a:solidFill>
              </a:rPr>
              <a:t>SNSAs </a:t>
            </a:r>
            <a:r>
              <a:rPr lang="en-US" sz="900" i="1" dirty="0">
                <a:solidFill>
                  <a:srgbClr val="33CC33"/>
                </a:solidFill>
              </a:rPr>
              <a:t>(</a:t>
            </a:r>
            <a:r>
              <a:rPr lang="en-US" sz="900" i="1" dirty="0" err="1">
                <a:solidFill>
                  <a:srgbClr val="33CC33"/>
                </a:solidFill>
              </a:rPr>
              <a:t>seronegative</a:t>
            </a:r>
            <a:r>
              <a:rPr lang="en-US" sz="900" i="1" dirty="0">
                <a:solidFill>
                  <a:srgbClr val="33CC33"/>
                </a:solidFill>
              </a:rPr>
              <a:t> </a:t>
            </a:r>
            <a:r>
              <a:rPr lang="en-US" sz="900" i="1" dirty="0" err="1">
                <a:solidFill>
                  <a:srgbClr val="33CC33"/>
                </a:solidFill>
              </a:rPr>
              <a:t>spondyloarthropathies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1538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8A7A5-7EF1-4FDE-86E1-B0A45F57820D}" type="slidenum">
              <a:rPr lang="en-US" altLang="en-US" smtClean="0"/>
              <a:pPr eaLnBrk="1" hangingPunct="1"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About 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Scleritis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03058" y="4572000"/>
            <a:ext cx="13292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05771" y="4572000"/>
            <a:ext cx="13885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CT Disease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Vasculitis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5791200" y="5594350"/>
            <a:ext cx="26725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RA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(rheumatoid arthritis)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SLE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(systemic lupus </a:t>
            </a:r>
            <a:r>
              <a:rPr lang="en-US" sz="900" i="1" dirty="0" err="1">
                <a:solidFill>
                  <a:schemeClr val="bg1">
                    <a:lumMod val="75000"/>
                  </a:schemeClr>
                </a:solidFill>
              </a:rPr>
              <a:t>erythematosus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00FF"/>
                </a:solidFill>
              </a:rPr>
              <a:t>SNSAs </a:t>
            </a:r>
            <a:r>
              <a:rPr lang="en-US" sz="900" b="1" i="1" dirty="0">
                <a:solidFill>
                  <a:srgbClr val="0000FF"/>
                </a:solidFill>
              </a:rPr>
              <a:t>(</a:t>
            </a:r>
            <a:r>
              <a:rPr lang="en-US" sz="900" b="1" i="1" dirty="0" err="1">
                <a:solidFill>
                  <a:srgbClr val="0000FF"/>
                </a:solidFill>
              </a:rPr>
              <a:t>seronegative</a:t>
            </a:r>
            <a:r>
              <a:rPr lang="en-US" sz="900" b="1" i="1" dirty="0">
                <a:solidFill>
                  <a:srgbClr val="0000FF"/>
                </a:solidFill>
              </a:rPr>
              <a:t> </a:t>
            </a:r>
            <a:r>
              <a:rPr lang="en-US" sz="900" b="1" i="1" dirty="0" err="1">
                <a:solidFill>
                  <a:srgbClr val="0000FF"/>
                </a:solidFill>
              </a:rPr>
              <a:t>spondyloarthropathies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1538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8A7A5-7EF1-4FDE-86E1-B0A45F57820D}" type="slidenum">
              <a:rPr lang="en-US" altLang="en-US" smtClean="0"/>
              <a:pPr eaLnBrk="1" hangingPunct="1"/>
              <a:t>71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7279" y="4114800"/>
            <a:ext cx="5610433" cy="26146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term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spondyloarthropathies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It is an umbrella term for a group of related rheumatologic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FFFF00"/>
                </a:solidFill>
              </a:rPr>
              <a:t>To what does the word </a:t>
            </a:r>
            <a:r>
              <a:rPr lang="en-US" sz="1400" dirty="0" err="1">
                <a:solidFill>
                  <a:srgbClr val="FFFF00"/>
                </a:solidFill>
              </a:rPr>
              <a:t>seronegative</a:t>
            </a:r>
            <a:r>
              <a:rPr lang="en-US" sz="1400" i="1" dirty="0">
                <a:solidFill>
                  <a:srgbClr val="FFFF00"/>
                </a:solidFill>
              </a:rPr>
              <a:t> 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To the fact that the rheumatoid factor test is negative in these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FFFF00"/>
                </a:solidFill>
              </a:rPr>
              <a:t>Name three common </a:t>
            </a:r>
            <a:r>
              <a:rPr lang="en-US" sz="1400" i="1" dirty="0" err="1">
                <a:solidFill>
                  <a:srgbClr val="FFFF00"/>
                </a:solidFill>
              </a:rPr>
              <a:t>seronegative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  <a:r>
              <a:rPr lang="en-US" sz="1400" i="1" dirty="0" err="1">
                <a:solidFill>
                  <a:srgbClr val="FFFF00"/>
                </a:solidFill>
              </a:rPr>
              <a:t>spondyloarthropathies</a:t>
            </a:r>
            <a:r>
              <a:rPr lang="en-US" sz="1400" i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</a:t>
            </a:r>
            <a:r>
              <a:rPr lang="en-US" sz="1400" dirty="0" err="1">
                <a:solidFill>
                  <a:srgbClr val="FFFF00"/>
                </a:solidFill>
              </a:rPr>
              <a:t>Ankylosing</a:t>
            </a:r>
            <a:r>
              <a:rPr lang="en-US" sz="1400" dirty="0">
                <a:solidFill>
                  <a:srgbClr val="FFFF00"/>
                </a:solidFill>
              </a:rPr>
              <a:t> spondylitis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--Reactive arthritis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--Psoriatic arthritis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093F82-2541-49DC-A418-9B9D233A284F}"/>
              </a:ext>
            </a:extLst>
          </p:cNvPr>
          <p:cNvSpPr/>
          <p:nvPr/>
        </p:nvSpPr>
        <p:spPr>
          <a:xfrm>
            <a:off x="5656262" y="5756277"/>
            <a:ext cx="2911475" cy="4889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433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About 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Scleritis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03058" y="4572000"/>
            <a:ext cx="13292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05771" y="4572000"/>
            <a:ext cx="13885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CT Disease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Vasculitis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5791200" y="5594350"/>
            <a:ext cx="26725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RA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(rheumatoid arthritis)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SLE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(systemic lupus </a:t>
            </a:r>
            <a:r>
              <a:rPr lang="en-US" sz="900" i="1" dirty="0" err="1">
                <a:solidFill>
                  <a:schemeClr val="bg1">
                    <a:lumMod val="75000"/>
                  </a:schemeClr>
                </a:solidFill>
              </a:rPr>
              <a:t>erythematosus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00FF"/>
                </a:solidFill>
              </a:rPr>
              <a:t>SNSAs </a:t>
            </a:r>
            <a:r>
              <a:rPr lang="en-US" sz="900" b="1" i="1" dirty="0">
                <a:solidFill>
                  <a:srgbClr val="0000FF"/>
                </a:solidFill>
              </a:rPr>
              <a:t>(</a:t>
            </a:r>
            <a:r>
              <a:rPr lang="en-US" sz="900" b="1" i="1" dirty="0" err="1">
                <a:solidFill>
                  <a:srgbClr val="0000FF"/>
                </a:solidFill>
              </a:rPr>
              <a:t>seronegative</a:t>
            </a:r>
            <a:r>
              <a:rPr lang="en-US" sz="900" b="1" i="1" dirty="0">
                <a:solidFill>
                  <a:srgbClr val="0000FF"/>
                </a:solidFill>
              </a:rPr>
              <a:t> </a:t>
            </a:r>
            <a:r>
              <a:rPr lang="en-US" sz="900" b="1" i="1" dirty="0" err="1">
                <a:solidFill>
                  <a:srgbClr val="0000FF"/>
                </a:solidFill>
              </a:rPr>
              <a:t>spondyloarthropathies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1538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8A7A5-7EF1-4FDE-86E1-B0A45F57820D}" type="slidenum">
              <a:rPr lang="en-US" altLang="en-US" smtClean="0"/>
              <a:pPr eaLnBrk="1" hangingPunct="1"/>
              <a:t>72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7279" y="4114800"/>
            <a:ext cx="5610433" cy="26146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term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spondyloarthropathies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It is an umbrella term for a group of related rheumatologic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FFFF00"/>
                </a:solidFill>
              </a:rPr>
              <a:t>To what does the word </a:t>
            </a:r>
            <a:r>
              <a:rPr lang="en-US" sz="1400" dirty="0" err="1">
                <a:solidFill>
                  <a:srgbClr val="FFFF00"/>
                </a:solidFill>
              </a:rPr>
              <a:t>seronegative</a:t>
            </a:r>
            <a:r>
              <a:rPr lang="en-US" sz="1400" i="1" dirty="0">
                <a:solidFill>
                  <a:srgbClr val="FFFF00"/>
                </a:solidFill>
              </a:rPr>
              <a:t> 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To the fact that the rheumatoid factor test is negative in these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FFFF00"/>
                </a:solidFill>
              </a:rPr>
              <a:t>Name three common </a:t>
            </a:r>
            <a:r>
              <a:rPr lang="en-US" sz="1400" i="1" dirty="0" err="1">
                <a:solidFill>
                  <a:srgbClr val="FFFF00"/>
                </a:solidFill>
              </a:rPr>
              <a:t>seronegative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  <a:r>
              <a:rPr lang="en-US" sz="1400" i="1" dirty="0" err="1">
                <a:solidFill>
                  <a:srgbClr val="FFFF00"/>
                </a:solidFill>
              </a:rPr>
              <a:t>spondyloarthropathies</a:t>
            </a:r>
            <a:r>
              <a:rPr lang="en-US" sz="1400" i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</a:t>
            </a:r>
            <a:r>
              <a:rPr lang="en-US" sz="1400" dirty="0" err="1">
                <a:solidFill>
                  <a:srgbClr val="FFFF00"/>
                </a:solidFill>
              </a:rPr>
              <a:t>Ankylosing</a:t>
            </a:r>
            <a:r>
              <a:rPr lang="en-US" sz="1400" dirty="0">
                <a:solidFill>
                  <a:srgbClr val="FFFF00"/>
                </a:solidFill>
              </a:rPr>
              <a:t> spondylitis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--Reactive arthritis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--Psoriatic arthritis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093F82-2541-49DC-A418-9B9D233A284F}"/>
              </a:ext>
            </a:extLst>
          </p:cNvPr>
          <p:cNvSpPr/>
          <p:nvPr/>
        </p:nvSpPr>
        <p:spPr>
          <a:xfrm>
            <a:off x="5656262" y="5756277"/>
            <a:ext cx="2911475" cy="4889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43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About 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Scleritis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03058" y="4572000"/>
            <a:ext cx="13292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05771" y="4572000"/>
            <a:ext cx="13885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CT Disease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Vasculitis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5791200" y="5594350"/>
            <a:ext cx="26725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RA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(rheumatoid arthritis)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SLE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(systemic lupus </a:t>
            </a:r>
            <a:r>
              <a:rPr lang="en-US" sz="900" i="1" dirty="0" err="1">
                <a:solidFill>
                  <a:schemeClr val="bg1">
                    <a:lumMod val="75000"/>
                  </a:schemeClr>
                </a:solidFill>
              </a:rPr>
              <a:t>erythematosus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00FF"/>
                </a:solidFill>
              </a:rPr>
              <a:t>SNSAs </a:t>
            </a:r>
            <a:r>
              <a:rPr lang="en-US" sz="900" b="1" i="1" dirty="0">
                <a:solidFill>
                  <a:srgbClr val="0000FF"/>
                </a:solidFill>
              </a:rPr>
              <a:t>(</a:t>
            </a:r>
            <a:r>
              <a:rPr lang="en-US" sz="900" b="1" i="1" dirty="0" err="1">
                <a:solidFill>
                  <a:srgbClr val="0000FF"/>
                </a:solidFill>
              </a:rPr>
              <a:t>seronegative</a:t>
            </a:r>
            <a:r>
              <a:rPr lang="en-US" sz="900" b="1" i="1" dirty="0">
                <a:solidFill>
                  <a:srgbClr val="0000FF"/>
                </a:solidFill>
              </a:rPr>
              <a:t> </a:t>
            </a:r>
            <a:r>
              <a:rPr lang="en-US" sz="900" b="1" i="1" dirty="0" err="1">
                <a:solidFill>
                  <a:srgbClr val="0000FF"/>
                </a:solidFill>
              </a:rPr>
              <a:t>spondyloarthropathies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1538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8A7A5-7EF1-4FDE-86E1-B0A45F57820D}" type="slidenum">
              <a:rPr lang="en-US" altLang="en-US" smtClean="0"/>
              <a:pPr eaLnBrk="1" hangingPunct="1"/>
              <a:t>73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7279" y="4114800"/>
            <a:ext cx="5610433" cy="26146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term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spondyloarthropathies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It is an umbrella term for a group of related rheumatologic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word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i="1" dirty="0">
                <a:solidFill>
                  <a:srgbClr val="0000FF"/>
                </a:solidFill>
              </a:rPr>
              <a:t> refer?</a:t>
            </a:r>
            <a:endParaRPr lang="en-US" sz="1400" i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To the fact that the rheumatoid factor test is negative in these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FFFF00"/>
                </a:solidFill>
              </a:rPr>
              <a:t>Name three common </a:t>
            </a:r>
            <a:r>
              <a:rPr lang="en-US" sz="1400" i="1" dirty="0" err="1">
                <a:solidFill>
                  <a:srgbClr val="FFFF00"/>
                </a:solidFill>
              </a:rPr>
              <a:t>seronegative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  <a:r>
              <a:rPr lang="en-US" sz="1400" i="1" dirty="0" err="1">
                <a:solidFill>
                  <a:srgbClr val="FFFF00"/>
                </a:solidFill>
              </a:rPr>
              <a:t>spondyloarthropathies</a:t>
            </a:r>
            <a:r>
              <a:rPr lang="en-US" sz="1400" i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</a:t>
            </a:r>
            <a:r>
              <a:rPr lang="en-US" sz="1400" dirty="0" err="1">
                <a:solidFill>
                  <a:srgbClr val="FFFF00"/>
                </a:solidFill>
              </a:rPr>
              <a:t>Ankylosing</a:t>
            </a:r>
            <a:r>
              <a:rPr lang="en-US" sz="1400" dirty="0">
                <a:solidFill>
                  <a:srgbClr val="FFFF00"/>
                </a:solidFill>
              </a:rPr>
              <a:t> spondylitis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--Reactive arthritis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--Psoriatic arthritis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093F82-2541-49DC-A418-9B9D233A284F}"/>
              </a:ext>
            </a:extLst>
          </p:cNvPr>
          <p:cNvSpPr/>
          <p:nvPr/>
        </p:nvSpPr>
        <p:spPr>
          <a:xfrm>
            <a:off x="5656262" y="5756277"/>
            <a:ext cx="2911475" cy="4889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About 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Scleritis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03058" y="4572000"/>
            <a:ext cx="13292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05771" y="4572000"/>
            <a:ext cx="13885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CT Disease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Vasculitis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5791200" y="5594350"/>
            <a:ext cx="26725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RA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(rheumatoid arthritis)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SLE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(systemic lupus </a:t>
            </a:r>
            <a:r>
              <a:rPr lang="en-US" sz="900" i="1" dirty="0" err="1">
                <a:solidFill>
                  <a:schemeClr val="bg1">
                    <a:lumMod val="75000"/>
                  </a:schemeClr>
                </a:solidFill>
              </a:rPr>
              <a:t>erythematosus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00FF"/>
                </a:solidFill>
              </a:rPr>
              <a:t>SNSAs </a:t>
            </a:r>
            <a:r>
              <a:rPr lang="en-US" sz="900" b="1" i="1" dirty="0">
                <a:solidFill>
                  <a:srgbClr val="0000FF"/>
                </a:solidFill>
              </a:rPr>
              <a:t>(</a:t>
            </a:r>
            <a:r>
              <a:rPr lang="en-US" sz="900" b="1" i="1" dirty="0" err="1">
                <a:solidFill>
                  <a:srgbClr val="0000FF"/>
                </a:solidFill>
              </a:rPr>
              <a:t>seronegative</a:t>
            </a:r>
            <a:r>
              <a:rPr lang="en-US" sz="900" b="1" i="1" dirty="0">
                <a:solidFill>
                  <a:srgbClr val="0000FF"/>
                </a:solidFill>
              </a:rPr>
              <a:t> </a:t>
            </a:r>
            <a:r>
              <a:rPr lang="en-US" sz="900" b="1" i="1" dirty="0" err="1">
                <a:solidFill>
                  <a:srgbClr val="0000FF"/>
                </a:solidFill>
              </a:rPr>
              <a:t>spondyloarthropathies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1538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8A7A5-7EF1-4FDE-86E1-B0A45F57820D}" type="slidenum">
              <a:rPr lang="en-US" altLang="en-US" smtClean="0"/>
              <a:pPr eaLnBrk="1" hangingPunct="1"/>
              <a:t>74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7279" y="4114800"/>
            <a:ext cx="5610433" cy="26146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term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spondyloarthropathies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It is an umbrella term for a group of related rheumatologic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word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i="1" dirty="0">
                <a:solidFill>
                  <a:srgbClr val="0000FF"/>
                </a:solidFill>
              </a:rPr>
              <a:t> 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To the fact that the rheumatoid factor test is negative in these conditions</a:t>
            </a:r>
            <a:endParaRPr lang="en-US" sz="1400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FFFF00"/>
                </a:solidFill>
              </a:rPr>
              <a:t>Name three common </a:t>
            </a:r>
            <a:r>
              <a:rPr lang="en-US" sz="1400" i="1" dirty="0" err="1">
                <a:solidFill>
                  <a:srgbClr val="FFFF00"/>
                </a:solidFill>
              </a:rPr>
              <a:t>seronegative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  <a:r>
              <a:rPr lang="en-US" sz="1400" i="1" dirty="0" err="1">
                <a:solidFill>
                  <a:srgbClr val="FFFF00"/>
                </a:solidFill>
              </a:rPr>
              <a:t>spondyloarthropathies</a:t>
            </a:r>
            <a:r>
              <a:rPr lang="en-US" sz="1400" i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</a:t>
            </a:r>
            <a:r>
              <a:rPr lang="en-US" sz="1400" dirty="0" err="1">
                <a:solidFill>
                  <a:srgbClr val="FFFF00"/>
                </a:solidFill>
              </a:rPr>
              <a:t>Ankylosing</a:t>
            </a:r>
            <a:r>
              <a:rPr lang="en-US" sz="1400" dirty="0">
                <a:solidFill>
                  <a:srgbClr val="FFFF00"/>
                </a:solidFill>
              </a:rPr>
              <a:t> spondylitis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--Reactive arthritis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FFFF00"/>
                </a:solidFill>
              </a:rPr>
              <a:t>--Psoriatic arthritis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093F82-2541-49DC-A418-9B9D233A284F}"/>
              </a:ext>
            </a:extLst>
          </p:cNvPr>
          <p:cNvSpPr/>
          <p:nvPr/>
        </p:nvSpPr>
        <p:spPr>
          <a:xfrm>
            <a:off x="5656262" y="5756277"/>
            <a:ext cx="2911475" cy="4889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99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About 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Scleritis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03058" y="4572000"/>
            <a:ext cx="13292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05771" y="4572000"/>
            <a:ext cx="13885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CT Disease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Vasculitis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5791200" y="5594350"/>
            <a:ext cx="26725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RA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(rheumatoid arthritis)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SLE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(systemic lupus </a:t>
            </a:r>
            <a:r>
              <a:rPr lang="en-US" sz="900" i="1" dirty="0" err="1">
                <a:solidFill>
                  <a:schemeClr val="bg1">
                    <a:lumMod val="75000"/>
                  </a:schemeClr>
                </a:solidFill>
              </a:rPr>
              <a:t>erythematosus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00FF"/>
                </a:solidFill>
              </a:rPr>
              <a:t>SNSAs </a:t>
            </a:r>
            <a:r>
              <a:rPr lang="en-US" sz="900" b="1" i="1" dirty="0">
                <a:solidFill>
                  <a:srgbClr val="0000FF"/>
                </a:solidFill>
              </a:rPr>
              <a:t>(</a:t>
            </a:r>
            <a:r>
              <a:rPr lang="en-US" sz="900" b="1" i="1" dirty="0" err="1">
                <a:solidFill>
                  <a:srgbClr val="0000FF"/>
                </a:solidFill>
              </a:rPr>
              <a:t>seronegative</a:t>
            </a:r>
            <a:r>
              <a:rPr lang="en-US" sz="900" b="1" i="1" dirty="0">
                <a:solidFill>
                  <a:srgbClr val="0000FF"/>
                </a:solidFill>
              </a:rPr>
              <a:t> </a:t>
            </a:r>
            <a:r>
              <a:rPr lang="en-US" sz="900" b="1" i="1" dirty="0" err="1">
                <a:solidFill>
                  <a:srgbClr val="0000FF"/>
                </a:solidFill>
              </a:rPr>
              <a:t>spondyloarthropathies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1538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8A7A5-7EF1-4FDE-86E1-B0A45F57820D}" type="slidenum">
              <a:rPr lang="en-US" altLang="en-US" smtClean="0"/>
              <a:pPr eaLnBrk="1" hangingPunct="1"/>
              <a:t>75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7279" y="4114800"/>
            <a:ext cx="5610433" cy="26146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term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spondyloarthropathies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It is an umbrella term for a group of related rheumatologic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word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i="1" dirty="0">
                <a:solidFill>
                  <a:srgbClr val="0000FF"/>
                </a:solidFill>
              </a:rPr>
              <a:t> 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To the fact that the rheumatoid factor test is negative in these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Name three common </a:t>
            </a:r>
            <a:r>
              <a:rPr lang="en-US" sz="1400" i="1" dirty="0" err="1">
                <a:solidFill>
                  <a:srgbClr val="0000FF"/>
                </a:solidFill>
              </a:rPr>
              <a:t>seronegative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 err="1">
                <a:solidFill>
                  <a:srgbClr val="0000FF"/>
                </a:solidFill>
              </a:rPr>
              <a:t>spondyloarthropathies</a:t>
            </a:r>
            <a:r>
              <a:rPr lang="en-US" sz="1400" i="1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093F82-2541-49DC-A418-9B9D233A284F}"/>
              </a:ext>
            </a:extLst>
          </p:cNvPr>
          <p:cNvSpPr/>
          <p:nvPr/>
        </p:nvSpPr>
        <p:spPr>
          <a:xfrm>
            <a:off x="5656262" y="5756277"/>
            <a:ext cx="2911475" cy="4889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87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chemeClr val="bg1">
                    <a:lumMod val="75000"/>
                  </a:schemeClr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About 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Scleritis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03058" y="4572000"/>
            <a:ext cx="13292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05771" y="4572000"/>
            <a:ext cx="13885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CT Disease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>
                    <a:lumMod val="75000"/>
                  </a:schemeClr>
                </a:solidFill>
              </a:rPr>
              <a:t>Vasculitis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5791200" y="5594350"/>
            <a:ext cx="26725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RA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(rheumatoid arthritis)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SLE 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(systemic lupus </a:t>
            </a:r>
            <a:r>
              <a:rPr lang="en-US" sz="900" i="1" dirty="0" err="1">
                <a:solidFill>
                  <a:schemeClr val="bg1">
                    <a:lumMod val="75000"/>
                  </a:schemeClr>
                </a:solidFill>
              </a:rPr>
              <a:t>erythematosus</a:t>
            </a:r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00FF"/>
                </a:solidFill>
              </a:rPr>
              <a:t>SNSAs </a:t>
            </a:r>
            <a:r>
              <a:rPr lang="en-US" sz="900" b="1" i="1" dirty="0">
                <a:solidFill>
                  <a:srgbClr val="0000FF"/>
                </a:solidFill>
              </a:rPr>
              <a:t>(</a:t>
            </a:r>
            <a:r>
              <a:rPr lang="en-US" sz="900" b="1" i="1" dirty="0" err="1">
                <a:solidFill>
                  <a:srgbClr val="0000FF"/>
                </a:solidFill>
              </a:rPr>
              <a:t>seronegative</a:t>
            </a:r>
            <a:r>
              <a:rPr lang="en-US" sz="900" b="1" i="1" dirty="0">
                <a:solidFill>
                  <a:srgbClr val="0000FF"/>
                </a:solidFill>
              </a:rPr>
              <a:t> </a:t>
            </a:r>
            <a:r>
              <a:rPr lang="en-US" sz="900" b="1" i="1" dirty="0" err="1">
                <a:solidFill>
                  <a:srgbClr val="0000FF"/>
                </a:solidFill>
              </a:rPr>
              <a:t>spondyloarthropathies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1538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8A7A5-7EF1-4FDE-86E1-B0A45F57820D}" type="slidenum">
              <a:rPr lang="en-US" altLang="en-US" smtClean="0"/>
              <a:pPr eaLnBrk="1" hangingPunct="1"/>
              <a:t>76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7279" y="4114800"/>
            <a:ext cx="5610433" cy="26146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term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spondyloarthropathies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It is an umbrella term for a group of related rheumatologic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To what does the word </a:t>
            </a:r>
            <a:r>
              <a:rPr lang="en-US" sz="1400" dirty="0" err="1">
                <a:solidFill>
                  <a:srgbClr val="0000FF"/>
                </a:solidFill>
              </a:rPr>
              <a:t>seronegative</a:t>
            </a:r>
            <a:r>
              <a:rPr lang="en-US" sz="1400" i="1" dirty="0">
                <a:solidFill>
                  <a:srgbClr val="0000FF"/>
                </a:solidFill>
              </a:rPr>
              <a:t> refer?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To the fact that the rheumatoid factor test is negative in these conditions</a:t>
            </a:r>
          </a:p>
          <a:p>
            <a:pPr>
              <a:lnSpc>
                <a:spcPts val="18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i="1" dirty="0">
                <a:solidFill>
                  <a:srgbClr val="0000FF"/>
                </a:solidFill>
              </a:rPr>
              <a:t>Name three common </a:t>
            </a:r>
            <a:r>
              <a:rPr lang="en-US" sz="1400" i="1" dirty="0" err="1">
                <a:solidFill>
                  <a:srgbClr val="0000FF"/>
                </a:solidFill>
              </a:rPr>
              <a:t>seronegative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 err="1">
                <a:solidFill>
                  <a:srgbClr val="0000FF"/>
                </a:solidFill>
              </a:rPr>
              <a:t>spondyloarthropathies</a:t>
            </a:r>
            <a:r>
              <a:rPr lang="en-US" sz="1400" i="1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dirty="0" err="1">
                <a:solidFill>
                  <a:srgbClr val="0000FF"/>
                </a:solidFill>
              </a:rPr>
              <a:t>Ankylosing</a:t>
            </a:r>
            <a:r>
              <a:rPr lang="en-US" sz="1400" dirty="0">
                <a:solidFill>
                  <a:srgbClr val="0000FF"/>
                </a:solidFill>
              </a:rPr>
              <a:t> spondylitis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--Reactive arthritis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FF"/>
                </a:solidFill>
              </a:rPr>
              <a:t>--Psoriatic arthritis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093F82-2541-49DC-A418-9B9D233A284F}"/>
              </a:ext>
            </a:extLst>
          </p:cNvPr>
          <p:cNvSpPr/>
          <p:nvPr/>
        </p:nvSpPr>
        <p:spPr>
          <a:xfrm>
            <a:off x="5656262" y="5756277"/>
            <a:ext cx="2911475" cy="4889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421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CT Disease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33CC33"/>
                </a:solidFill>
              </a:rPr>
              <a:t>Vasculitis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5791200" y="5594350"/>
            <a:ext cx="552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CC33"/>
                </a:solidFill>
              </a:rPr>
              <a:t>RA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SLE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SNSAs</a:t>
            </a:r>
          </a:p>
        </p:txBody>
      </p:sp>
      <p:sp>
        <p:nvSpPr>
          <p:cNvPr id="24610" name="Line 35"/>
          <p:cNvSpPr>
            <a:spLocks noChangeShapeType="1"/>
          </p:cNvSpPr>
          <p:nvPr/>
        </p:nvSpPr>
        <p:spPr bwMode="auto">
          <a:xfrm>
            <a:off x="6934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Line 36"/>
          <p:cNvSpPr>
            <a:spLocks noChangeShapeType="1"/>
          </p:cNvSpPr>
          <p:nvPr/>
        </p:nvSpPr>
        <p:spPr bwMode="auto">
          <a:xfrm>
            <a:off x="6934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Line 37"/>
          <p:cNvSpPr>
            <a:spLocks noChangeShapeType="1"/>
          </p:cNvSpPr>
          <p:nvPr/>
        </p:nvSpPr>
        <p:spPr bwMode="auto">
          <a:xfrm>
            <a:off x="6934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Line 38"/>
          <p:cNvSpPr>
            <a:spLocks noChangeShapeType="1"/>
          </p:cNvSpPr>
          <p:nvPr/>
        </p:nvSpPr>
        <p:spPr bwMode="auto">
          <a:xfrm>
            <a:off x="6934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7C75F-AABB-44DD-BF11-B22CC360AA20}" type="slidenum">
              <a:rPr lang="en-US" altLang="en-US" smtClean="0"/>
              <a:pPr eaLnBrk="1" hangingPunct="1"/>
              <a:t>77</a:t>
            </a:fld>
            <a:endParaRPr lang="en-US" altLang="en-US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6069405" y="6200001"/>
            <a:ext cx="2388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(3 most common </a:t>
            </a:r>
            <a:r>
              <a:rPr lang="en-US" sz="1200" b="1" i="1" dirty="0" err="1"/>
              <a:t>vasculitides</a:t>
            </a:r>
            <a:r>
              <a:rPr lang="en-US" sz="1200" dirty="0"/>
              <a:t>?)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693A477-99EE-4B7D-940D-B2865021186F}"/>
              </a:ext>
            </a:extLst>
          </p:cNvPr>
          <p:cNvSpPr/>
          <p:nvPr/>
        </p:nvSpPr>
        <p:spPr>
          <a:xfrm>
            <a:off x="4149035" y="6109494"/>
            <a:ext cx="190182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Next question</a:t>
            </a: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35EB0626-6E8F-4C7E-92F6-B074212C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5594350"/>
            <a:ext cx="2551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b="1" i="1" dirty="0">
                <a:solidFill>
                  <a:srgbClr val="33CC33"/>
                </a:solidFill>
              </a:rPr>
              <a:t>?</a:t>
            </a:r>
          </a:p>
          <a:p>
            <a:pPr eaLnBrk="1" hangingPunct="1"/>
            <a:r>
              <a:rPr lang="en-US" sz="900" b="1" i="1" dirty="0">
                <a:solidFill>
                  <a:srgbClr val="33CC33"/>
                </a:solidFill>
              </a:rPr>
              <a:t>?</a:t>
            </a:r>
          </a:p>
          <a:p>
            <a:pPr eaLnBrk="1" hangingPunct="1"/>
            <a:r>
              <a:rPr lang="en-US" sz="900" b="1" i="1" dirty="0">
                <a:solidFill>
                  <a:srgbClr val="33CC33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CT Disease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Vasculitis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5791200" y="5594350"/>
            <a:ext cx="552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CC33"/>
                </a:solidFill>
              </a:rPr>
              <a:t>RA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SLE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SNSAs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6965950" y="5594350"/>
            <a:ext cx="153118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33CC33"/>
                </a:solidFill>
              </a:rPr>
              <a:t>Wegener’s</a:t>
            </a:r>
          </a:p>
          <a:p>
            <a:pPr eaLnBrk="1" hangingPunct="1"/>
            <a:r>
              <a:rPr lang="en-US" sz="900" dirty="0">
                <a:solidFill>
                  <a:srgbClr val="33CC33"/>
                </a:solidFill>
              </a:rPr>
              <a:t>PAN </a:t>
            </a:r>
            <a:r>
              <a:rPr lang="en-US" sz="900" i="1" dirty="0">
                <a:solidFill>
                  <a:srgbClr val="33CC33"/>
                </a:solidFill>
              </a:rPr>
              <a:t>(</a:t>
            </a:r>
            <a:r>
              <a:rPr lang="en-US" sz="900" i="1" dirty="0" err="1">
                <a:solidFill>
                  <a:srgbClr val="33CC33"/>
                </a:solidFill>
              </a:rPr>
              <a:t>polyarteritis</a:t>
            </a:r>
            <a:r>
              <a:rPr lang="en-US" sz="900" i="1" dirty="0">
                <a:solidFill>
                  <a:srgbClr val="33CC33"/>
                </a:solidFill>
              </a:rPr>
              <a:t> </a:t>
            </a:r>
            <a:r>
              <a:rPr lang="en-US" sz="900" i="1" dirty="0" err="1">
                <a:solidFill>
                  <a:srgbClr val="33CC33"/>
                </a:solidFill>
              </a:rPr>
              <a:t>nodosa</a:t>
            </a:r>
            <a:r>
              <a:rPr lang="en-US" sz="900" i="1" dirty="0">
                <a:solidFill>
                  <a:srgbClr val="33CC33"/>
                </a:solidFill>
              </a:rPr>
              <a:t>)</a:t>
            </a:r>
            <a:endParaRPr lang="en-US" sz="900" dirty="0">
              <a:solidFill>
                <a:srgbClr val="33CC33"/>
              </a:solidFill>
            </a:endParaRPr>
          </a:p>
          <a:p>
            <a:pPr eaLnBrk="1" hangingPunct="1"/>
            <a:r>
              <a:rPr lang="en-US" sz="900" dirty="0">
                <a:solidFill>
                  <a:srgbClr val="33CC33"/>
                </a:solidFill>
              </a:rPr>
              <a:t>GCA </a:t>
            </a:r>
            <a:r>
              <a:rPr lang="en-US" sz="900" i="1" dirty="0">
                <a:solidFill>
                  <a:srgbClr val="33CC33"/>
                </a:solidFill>
              </a:rPr>
              <a:t>(giant-cell arteritis)</a:t>
            </a:r>
            <a:endParaRPr lang="en-US" sz="900" dirty="0">
              <a:solidFill>
                <a:srgbClr val="33CC33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6934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6934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6934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6934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AutoShape 20"/>
          <p:cNvSpPr>
            <a:spLocks noChangeArrowheads="1"/>
          </p:cNvSpPr>
          <p:nvPr/>
        </p:nvSpPr>
        <p:spPr bwMode="auto">
          <a:xfrm rot="1166402">
            <a:off x="6172200" y="3810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8ED6F8-7434-4E53-8670-6FA8BE9CEF99}" type="slidenum">
              <a:rPr lang="en-US" altLang="en-US" smtClean="0"/>
              <a:pPr eaLnBrk="1" hangingPunct="1"/>
              <a:t>78</a:t>
            </a:fld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CT Disease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Vasculitis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5791200" y="5594350"/>
            <a:ext cx="552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CC33"/>
                </a:solidFill>
              </a:rPr>
              <a:t>RA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SLE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SNSAs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6965950" y="5594350"/>
            <a:ext cx="7302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CC33"/>
                </a:solidFill>
              </a:rPr>
              <a:t>Wegener’s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PAN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GCA</a:t>
            </a: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>
            <a:off x="6934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auto">
          <a:xfrm>
            <a:off x="6934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1"/>
          <p:cNvSpPr>
            <a:spLocks noChangeShapeType="1"/>
          </p:cNvSpPr>
          <p:nvPr/>
        </p:nvSpPr>
        <p:spPr bwMode="auto">
          <a:xfrm>
            <a:off x="6934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>
            <a:off x="6934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3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5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66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66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66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66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66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66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Text Box 42"/>
          <p:cNvSpPr txBox="1">
            <a:spLocks noChangeArrowheads="1"/>
          </p:cNvSpPr>
          <p:nvPr/>
        </p:nvSpPr>
        <p:spPr bwMode="auto">
          <a:xfrm>
            <a:off x="304800" y="4495800"/>
            <a:ext cx="5269391" cy="1323439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Which of these disease are associated with </a:t>
            </a:r>
            <a:r>
              <a:rPr lang="en-US" sz="1600" b="1" i="1">
                <a:solidFill>
                  <a:srgbClr val="0000FF"/>
                </a:solidFill>
              </a:rPr>
              <a:t>epi</a:t>
            </a:r>
            <a:r>
              <a:rPr lang="en-US" sz="1600" i="1">
                <a:solidFill>
                  <a:srgbClr val="0000FF"/>
                </a:solidFill>
              </a:rPr>
              <a:t>scleritis?</a:t>
            </a:r>
          </a:p>
          <a:p>
            <a:pPr eaLnBrk="1" hangingPunct="1"/>
            <a:r>
              <a:rPr lang="en-US" sz="1600">
                <a:solidFill>
                  <a:srgbClr val="FF9966"/>
                </a:solidFill>
              </a:rPr>
              <a:t>All of them! The DDx for episcleritis is the same as that</a:t>
            </a:r>
          </a:p>
          <a:p>
            <a:pPr eaLnBrk="1" hangingPunct="1"/>
            <a:r>
              <a:rPr lang="en-US" sz="1600">
                <a:solidFill>
                  <a:srgbClr val="FF9966"/>
                </a:solidFill>
              </a:rPr>
              <a:t>for scleritis. The difference between these conditions</a:t>
            </a:r>
          </a:p>
          <a:p>
            <a:pPr eaLnBrk="1" hangingPunct="1"/>
            <a:r>
              <a:rPr lang="en-US" sz="1600">
                <a:solidFill>
                  <a:srgbClr val="FF9966"/>
                </a:solidFill>
              </a:rPr>
              <a:t>concerns disease probability--the likelihood of an</a:t>
            </a:r>
          </a:p>
          <a:p>
            <a:pPr eaLnBrk="1" hangingPunct="1"/>
            <a:r>
              <a:rPr lang="en-US" sz="1600">
                <a:solidFill>
                  <a:srgbClr val="FF9966"/>
                </a:solidFill>
              </a:rPr>
              <a:t>underlying condition is far lower in episcleritis.</a:t>
            </a:r>
          </a:p>
        </p:txBody>
      </p:sp>
      <p:sp>
        <p:nvSpPr>
          <p:cNvPr id="26664" name="Line 44"/>
          <p:cNvSpPr>
            <a:spLocks noChangeShapeType="1"/>
          </p:cNvSpPr>
          <p:nvPr/>
        </p:nvSpPr>
        <p:spPr bwMode="auto">
          <a:xfrm flipV="1">
            <a:off x="7010400" y="31242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5" name="Line 46"/>
          <p:cNvSpPr>
            <a:spLocks noChangeShapeType="1"/>
          </p:cNvSpPr>
          <p:nvPr/>
        </p:nvSpPr>
        <p:spPr bwMode="auto">
          <a:xfrm flipV="1">
            <a:off x="6797675" y="4114800"/>
            <a:ext cx="8223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Text Box 47"/>
          <p:cNvSpPr txBox="1">
            <a:spLocks noChangeArrowheads="1"/>
          </p:cNvSpPr>
          <p:nvPr/>
        </p:nvSpPr>
        <p:spPr bwMode="auto">
          <a:xfrm>
            <a:off x="6858000" y="2819400"/>
            <a:ext cx="12282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Segoe Script" panose="020B0504020000000003" pitchFamily="34" charset="0"/>
              </a:rPr>
              <a:t>episcleritis</a:t>
            </a:r>
          </a:p>
        </p:txBody>
      </p:sp>
      <p:sp>
        <p:nvSpPr>
          <p:cNvPr id="26667" name="Text Box 48"/>
          <p:cNvSpPr txBox="1">
            <a:spLocks noChangeArrowheads="1"/>
          </p:cNvSpPr>
          <p:nvPr/>
        </p:nvSpPr>
        <p:spPr bwMode="auto">
          <a:xfrm>
            <a:off x="6705600" y="3733800"/>
            <a:ext cx="1268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Segoe Script" panose="020B0504020000000003" pitchFamily="34" charset="0"/>
              </a:rPr>
              <a:t>Episcleritis</a:t>
            </a:r>
          </a:p>
        </p:txBody>
      </p:sp>
      <p:sp>
        <p:nvSpPr>
          <p:cNvPr id="266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1DF006-54B0-40DF-B932-D85DBC292808}" type="slidenum">
              <a:rPr lang="en-US" altLang="en-US" smtClean="0"/>
              <a:pPr eaLnBrk="1" hangingPunct="1"/>
              <a:t>79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Both are equally likely over the course of the disease (although many bilateral cases present unilaterally initially)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an age predilection?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adults are much  more  likely to affected than children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858663-F677-4149-BC58-070467FDF2FD}"/>
              </a:ext>
            </a:extLst>
          </p:cNvPr>
          <p:cNvSpPr/>
          <p:nvPr/>
        </p:nvSpPr>
        <p:spPr>
          <a:xfrm>
            <a:off x="2667000" y="5105400"/>
            <a:ext cx="533400" cy="321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more v less</a:t>
            </a:r>
          </a:p>
        </p:txBody>
      </p:sp>
    </p:spTree>
    <p:extLst>
      <p:ext uri="{BB962C8B-B14F-4D97-AF65-F5344CB8AC3E}">
        <p14:creationId xmlns:p14="http://schemas.microsoft.com/office/powerpoint/2010/main" val="38012755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638800" y="3962400"/>
            <a:ext cx="3200400" cy="220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3333FF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3333FF"/>
                </a:solidFill>
              </a:rPr>
              <a:t>About 1/2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6705600" y="3962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Scleritis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7308850" y="4572000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½ no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>
                <a:solidFill>
                  <a:srgbClr val="33CC33"/>
                </a:solidFill>
              </a:rPr>
              <a:t>conition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5911850" y="4572000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½ w/ systemic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400" b="1">
                <a:solidFill>
                  <a:srgbClr val="33CC33"/>
                </a:solidFill>
              </a:rPr>
              <a:t>condition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5638800" y="5337175"/>
            <a:ext cx="100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CT Disease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6797675" y="53340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CC33"/>
                </a:solidFill>
              </a:rPr>
              <a:t>Vasculitis</a:t>
            </a: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5791200" y="5594350"/>
            <a:ext cx="552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CC33"/>
                </a:solidFill>
              </a:rPr>
              <a:t>RA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SLE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SNSAs</a:t>
            </a: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6965950" y="5594350"/>
            <a:ext cx="7302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CC33"/>
                </a:solidFill>
              </a:rPr>
              <a:t>Wegener’s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PAN</a:t>
            </a:r>
          </a:p>
          <a:p>
            <a:pPr eaLnBrk="1" hangingPunct="1"/>
            <a:r>
              <a:rPr lang="en-US" sz="900">
                <a:solidFill>
                  <a:srgbClr val="33CC33"/>
                </a:solidFill>
              </a:rPr>
              <a:t>GCA</a:t>
            </a:r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5791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5791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>
            <a:off x="5791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>
            <a:off x="5791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>
            <a:off x="6934200" y="5562600"/>
            <a:ext cx="0" cy="457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20"/>
          <p:cNvSpPr>
            <a:spLocks noChangeShapeType="1"/>
          </p:cNvSpPr>
          <p:nvPr/>
        </p:nvSpPr>
        <p:spPr bwMode="auto">
          <a:xfrm>
            <a:off x="6934200" y="57150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6934200" y="58674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>
            <a:off x="6934200" y="6019800"/>
            <a:ext cx="76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 flipH="1">
            <a:off x="70104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4"/>
          <p:cNvSpPr>
            <a:spLocks noChangeShapeType="1"/>
          </p:cNvSpPr>
          <p:nvPr/>
        </p:nvSpPr>
        <p:spPr bwMode="auto">
          <a:xfrm>
            <a:off x="7239000" y="4267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25"/>
          <p:cNvSpPr>
            <a:spLocks noChangeShapeType="1"/>
          </p:cNvSpPr>
          <p:nvPr/>
        </p:nvSpPr>
        <p:spPr bwMode="auto">
          <a:xfrm flipH="1">
            <a:off x="64008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6"/>
          <p:cNvSpPr>
            <a:spLocks noChangeShapeType="1"/>
          </p:cNvSpPr>
          <p:nvPr/>
        </p:nvSpPr>
        <p:spPr bwMode="auto">
          <a:xfrm>
            <a:off x="6629400" y="5029200"/>
            <a:ext cx="228600" cy="3048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7675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7676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7677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7678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7679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7680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Text Box 42"/>
          <p:cNvSpPr txBox="1">
            <a:spLocks noChangeArrowheads="1"/>
          </p:cNvSpPr>
          <p:nvPr/>
        </p:nvSpPr>
        <p:spPr bwMode="auto">
          <a:xfrm>
            <a:off x="304800" y="4495800"/>
            <a:ext cx="5269391" cy="1323439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Which of these disease are associated with </a:t>
            </a:r>
            <a:r>
              <a:rPr lang="en-US" sz="1600" b="1" i="1" dirty="0">
                <a:solidFill>
                  <a:srgbClr val="0000FF"/>
                </a:solidFill>
              </a:rPr>
              <a:t>epi</a:t>
            </a:r>
            <a:r>
              <a:rPr lang="en-US" sz="1600" i="1" dirty="0">
                <a:solidFill>
                  <a:srgbClr val="0000FF"/>
                </a:solidFill>
              </a:rPr>
              <a:t>scleritis?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All of them! The </a:t>
            </a:r>
            <a:r>
              <a:rPr lang="en-US" sz="1600" dirty="0" err="1">
                <a:solidFill>
                  <a:srgbClr val="0000FF"/>
                </a:solidFill>
              </a:rPr>
              <a:t>DDx</a:t>
            </a:r>
            <a:r>
              <a:rPr lang="en-US" sz="1600" dirty="0">
                <a:solidFill>
                  <a:srgbClr val="0000FF"/>
                </a:solidFill>
              </a:rPr>
              <a:t> for episcleritis is the same as that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for scleritis. The difference between these conditions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concerns disease probability--the likelihood of an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underlying condition is far lower in episcleritis.</a:t>
            </a:r>
          </a:p>
        </p:txBody>
      </p:sp>
      <p:sp>
        <p:nvSpPr>
          <p:cNvPr id="27688" name="Line 44"/>
          <p:cNvSpPr>
            <a:spLocks noChangeShapeType="1"/>
          </p:cNvSpPr>
          <p:nvPr/>
        </p:nvSpPr>
        <p:spPr bwMode="auto">
          <a:xfrm flipV="1">
            <a:off x="7010400" y="31242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5"/>
          <p:cNvSpPr>
            <a:spLocks noChangeShapeType="1"/>
          </p:cNvSpPr>
          <p:nvPr/>
        </p:nvSpPr>
        <p:spPr bwMode="auto">
          <a:xfrm flipV="1">
            <a:off x="5257800" y="3581400"/>
            <a:ext cx="914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8"/>
          <p:cNvSpPr>
            <a:spLocks noChangeShapeType="1"/>
          </p:cNvSpPr>
          <p:nvPr/>
        </p:nvSpPr>
        <p:spPr bwMode="auto">
          <a:xfrm flipV="1">
            <a:off x="6797675" y="4114800"/>
            <a:ext cx="8223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51"/>
          <p:cNvSpPr>
            <a:spLocks noChangeShapeType="1"/>
          </p:cNvSpPr>
          <p:nvPr/>
        </p:nvSpPr>
        <p:spPr bwMode="auto">
          <a:xfrm>
            <a:off x="5943600" y="4648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Line 52"/>
          <p:cNvSpPr>
            <a:spLocks noChangeShapeType="1"/>
          </p:cNvSpPr>
          <p:nvPr/>
        </p:nvSpPr>
        <p:spPr bwMode="auto">
          <a:xfrm>
            <a:off x="7391400" y="4648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Text Box 53"/>
          <p:cNvSpPr txBox="1">
            <a:spLocks noChangeArrowheads="1"/>
          </p:cNvSpPr>
          <p:nvPr/>
        </p:nvSpPr>
        <p:spPr bwMode="auto">
          <a:xfrm>
            <a:off x="6858000" y="2819400"/>
            <a:ext cx="12282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Segoe Script" panose="020B0504020000000003" pitchFamily="34" charset="0"/>
              </a:rPr>
              <a:t>episcleritis</a:t>
            </a:r>
          </a:p>
        </p:txBody>
      </p:sp>
      <p:sp>
        <p:nvSpPr>
          <p:cNvPr id="27694" name="Text Box 54"/>
          <p:cNvSpPr txBox="1">
            <a:spLocks noChangeArrowheads="1"/>
          </p:cNvSpPr>
          <p:nvPr/>
        </p:nvSpPr>
        <p:spPr bwMode="auto">
          <a:xfrm>
            <a:off x="6705600" y="3733800"/>
            <a:ext cx="1268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Segoe Script" panose="020B0504020000000003" pitchFamily="34" charset="0"/>
              </a:rPr>
              <a:t>Episcleritis</a:t>
            </a:r>
          </a:p>
        </p:txBody>
      </p:sp>
      <p:sp>
        <p:nvSpPr>
          <p:cNvPr id="27695" name="Text Box 55"/>
          <p:cNvSpPr txBox="1">
            <a:spLocks noChangeArrowheads="1"/>
          </p:cNvSpPr>
          <p:nvPr/>
        </p:nvSpPr>
        <p:spPr bwMode="auto">
          <a:xfrm>
            <a:off x="6040438" y="3505200"/>
            <a:ext cx="10038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Segoe Script" panose="020B0504020000000003" pitchFamily="34" charset="0"/>
              </a:rPr>
              <a:t>very low</a:t>
            </a:r>
          </a:p>
        </p:txBody>
      </p:sp>
      <p:sp>
        <p:nvSpPr>
          <p:cNvPr id="27696" name="Text Box 56"/>
          <p:cNvSpPr txBox="1">
            <a:spLocks noChangeArrowheads="1"/>
          </p:cNvSpPr>
          <p:nvPr/>
        </p:nvSpPr>
        <p:spPr bwMode="auto">
          <a:xfrm>
            <a:off x="5638800" y="4343400"/>
            <a:ext cx="10134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Segoe Script" panose="020B0504020000000003" pitchFamily="34" charset="0"/>
              </a:rPr>
              <a:t>Very few</a:t>
            </a:r>
          </a:p>
        </p:txBody>
      </p:sp>
      <p:sp>
        <p:nvSpPr>
          <p:cNvPr id="27697" name="Text Box 57"/>
          <p:cNvSpPr txBox="1">
            <a:spLocks noChangeArrowheads="1"/>
          </p:cNvSpPr>
          <p:nvPr/>
        </p:nvSpPr>
        <p:spPr bwMode="auto">
          <a:xfrm>
            <a:off x="7010400" y="4343400"/>
            <a:ext cx="11384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Segoe Script" panose="020B0504020000000003" pitchFamily="34" charset="0"/>
              </a:rPr>
              <a:t>Most with</a:t>
            </a:r>
          </a:p>
        </p:txBody>
      </p:sp>
      <p:sp>
        <p:nvSpPr>
          <p:cNvPr id="276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E5F24-30CD-4BB6-8958-A6E38B3C356B}" type="slidenum">
              <a:rPr lang="en-US" altLang="en-US" smtClean="0"/>
              <a:pPr eaLnBrk="1" hangingPunct="1"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28678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8679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8680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8681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8682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8683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8684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dirty="0">
                <a:solidFill>
                  <a:srgbClr val="99FF99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99FF99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99FF99"/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rgbClr val="99FF99"/>
                </a:solidFill>
              </a:rPr>
              <a:t>About 7%--yikes! Make sure you keep infectious processes in the back of your mind</a:t>
            </a:r>
          </a:p>
          <a:p>
            <a:pPr eaLnBrk="1" hangingPunct="1"/>
            <a:r>
              <a:rPr lang="en-US" sz="1400" dirty="0">
                <a:solidFill>
                  <a:srgbClr val="99FF99"/>
                </a:solidFill>
              </a:rPr>
              <a:t>when working up scleritis patients.</a:t>
            </a:r>
          </a:p>
        </p:txBody>
      </p:sp>
      <p:sp>
        <p:nvSpPr>
          <p:cNvPr id="286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3FC29-9C44-4664-AF24-9A2826FD8763}" type="slidenum">
              <a:rPr lang="en-US" altLang="en-US" smtClean="0"/>
              <a:pPr eaLnBrk="1" hangingPunct="1"/>
              <a:t>81</a:t>
            </a:fld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29702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29703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29704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29705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29706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29707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29708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>
                <a:solidFill>
                  <a:srgbClr val="0000FF"/>
                </a:solidFill>
              </a:rPr>
              <a:t>Infectious </a:t>
            </a:r>
            <a:r>
              <a:rPr lang="en-US" sz="1400">
                <a:solidFill>
                  <a:srgbClr val="0000FF"/>
                </a:solidFill>
              </a:rPr>
              <a:t>scleritis</a:t>
            </a:r>
          </a:p>
          <a:p>
            <a:pPr eaLnBrk="1" hangingPunct="1"/>
            <a:endParaRPr 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>
                <a:solidFill>
                  <a:srgbClr val="99FF99"/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>
                <a:solidFill>
                  <a:srgbClr val="99FF99"/>
                </a:solidFill>
              </a:rPr>
              <a:t>About 7%--yikes! Make sure you keep infectious processes in the back of your mind</a:t>
            </a:r>
          </a:p>
          <a:p>
            <a:pPr eaLnBrk="1" hangingPunct="1"/>
            <a:r>
              <a:rPr lang="en-US" sz="1400">
                <a:solidFill>
                  <a:srgbClr val="99FF99"/>
                </a:solidFill>
              </a:rPr>
              <a:t>when working up scleritis patients.</a:t>
            </a:r>
          </a:p>
        </p:txBody>
      </p:sp>
      <p:sp>
        <p:nvSpPr>
          <p:cNvPr id="297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F71C7C-478A-43A7-93F3-1D6A7404B35C}" type="slidenum">
              <a:rPr lang="en-US" altLang="en-US" smtClean="0"/>
              <a:pPr eaLnBrk="1" hangingPunct="1"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>
                <a:solidFill>
                  <a:srgbClr val="0000FF"/>
                </a:solidFill>
              </a:rPr>
              <a:t>Infectious </a:t>
            </a:r>
            <a:r>
              <a:rPr lang="en-US" sz="1400">
                <a:solidFill>
                  <a:srgbClr val="0000FF"/>
                </a:solidFill>
              </a:rPr>
              <a:t>scleritis</a:t>
            </a:r>
          </a:p>
          <a:p>
            <a:pPr eaLnBrk="1" hangingPunct="1"/>
            <a:endParaRPr 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>
                <a:solidFill>
                  <a:srgbClr val="99FF99"/>
                </a:solidFill>
              </a:rPr>
              <a:t>About 7%--yikes! Make sure you keep infectious processes in the back of your mind</a:t>
            </a:r>
          </a:p>
          <a:p>
            <a:pPr eaLnBrk="1" hangingPunct="1"/>
            <a:r>
              <a:rPr lang="en-US" sz="1400">
                <a:solidFill>
                  <a:srgbClr val="99FF99"/>
                </a:solidFill>
              </a:rPr>
              <a:t>when working up scleritis patients.</a:t>
            </a:r>
          </a:p>
        </p:txBody>
      </p:sp>
      <p:sp>
        <p:nvSpPr>
          <p:cNvPr id="307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7EF917-50CF-4B34-8373-90F05D3FB804}" type="slidenum">
              <a:rPr lang="en-US" altLang="en-US" smtClean="0"/>
              <a:pPr eaLnBrk="1" hangingPunct="1"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>
                <a:solidFill>
                  <a:srgbClr val="0000FF"/>
                </a:solidFill>
              </a:rPr>
              <a:t>Infectious</a:t>
            </a:r>
            <a:r>
              <a:rPr lang="en-US" sz="1400">
                <a:solidFill>
                  <a:srgbClr val="0000FF"/>
                </a:solidFill>
              </a:rPr>
              <a:t> scleritis</a:t>
            </a:r>
          </a:p>
          <a:p>
            <a:pPr eaLnBrk="1" hangingPunct="1"/>
            <a:endParaRPr lang="en-US" sz="140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84</a:t>
            </a:fld>
            <a:endParaRPr lang="en-US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85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rgbClr val="FFFF00"/>
                </a:solidFill>
              </a:rPr>
              <a:t>Pseudomonas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With both  antibiotics  and  surgical debridement</a:t>
            </a:r>
          </a:p>
        </p:txBody>
      </p:sp>
    </p:spTree>
    <p:extLst>
      <p:ext uri="{BB962C8B-B14F-4D97-AF65-F5344CB8AC3E}">
        <p14:creationId xmlns:p14="http://schemas.microsoft.com/office/powerpoint/2010/main" val="24160152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86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Pterygium  surgery (other surgeries, and trauma, are common inciting incidents as well)</a:t>
            </a:r>
            <a:endParaRPr lang="en-US" sz="1400" dirty="0">
              <a:solidFill>
                <a:srgbClr val="FFFF00"/>
              </a:solidFill>
            </a:endParaRP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rgbClr val="FFFF00"/>
                </a:solidFill>
              </a:rPr>
              <a:t>Pseudomonas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With both  antibiotics  and  surgical debridement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C22A3E-1627-45C6-82EA-C4100C4BA313}"/>
              </a:ext>
            </a:extLst>
          </p:cNvPr>
          <p:cNvSpPr/>
          <p:nvPr/>
        </p:nvSpPr>
        <p:spPr>
          <a:xfrm>
            <a:off x="3303034" y="2207045"/>
            <a:ext cx="838270" cy="24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84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87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Pterygium  surgery (other surgeries, and trauma, are common inciting incidents as well)</a:t>
            </a:r>
            <a:endParaRPr lang="en-US" sz="1400" dirty="0">
              <a:solidFill>
                <a:srgbClr val="FFFF00"/>
              </a:solidFill>
            </a:endParaRP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rgbClr val="FFFF00"/>
                </a:solidFill>
              </a:rPr>
              <a:t>Pseudomonas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With both  antibiotics  and  surgical debridement</a:t>
            </a:r>
          </a:p>
        </p:txBody>
      </p:sp>
    </p:spTree>
    <p:extLst>
      <p:ext uri="{BB962C8B-B14F-4D97-AF65-F5344CB8AC3E}">
        <p14:creationId xmlns:p14="http://schemas.microsoft.com/office/powerpoint/2010/main" val="16722372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88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What bug is most commonly implicated?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Pseudomonas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With both  antibiotics  and  surgical debridement</a:t>
            </a:r>
          </a:p>
        </p:txBody>
      </p:sp>
    </p:spTree>
    <p:extLst>
      <p:ext uri="{BB962C8B-B14F-4D97-AF65-F5344CB8AC3E}">
        <p14:creationId xmlns:p14="http://schemas.microsoft.com/office/powerpoint/2010/main" val="18419355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89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Pseudomonas</a:t>
            </a:r>
            <a:endParaRPr lang="en-US" sz="1400" i="1" dirty="0">
              <a:solidFill>
                <a:srgbClr val="FFFF00"/>
              </a:solidFill>
            </a:endParaRP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With both  antibiotics  and  surgical debridement</a:t>
            </a:r>
          </a:p>
        </p:txBody>
      </p:sp>
    </p:spTree>
    <p:extLst>
      <p:ext uri="{BB962C8B-B14F-4D97-AF65-F5344CB8AC3E}">
        <p14:creationId xmlns:p14="http://schemas.microsoft.com/office/powerpoint/2010/main" val="356127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133600"/>
            <a:ext cx="76597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nutshell, what is </a:t>
            </a:r>
            <a:r>
              <a:rPr lang="en-US" sz="1600" i="1" dirty="0" err="1">
                <a:solidFill>
                  <a:srgbClr val="0000FF"/>
                </a:solidFill>
              </a:rPr>
              <a:t>scleritis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inflammatory condition characterized by painful infiltrative scleral edema 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serious, or more of a nuisance?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Very serious--it can be extremely painful, can lead to blindness and loss of the eye,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and can be associated with systemic conditions that are potentially lethal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it tend to be unilateral, or bilateral?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Both are equally likely over the course of the disease (although many bilateral cases present unilaterally initially)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there an age predilection?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adults are much  more  likely to affected than children</a:t>
            </a:r>
          </a:p>
        </p:txBody>
      </p:sp>
    </p:spTree>
    <p:extLst>
      <p:ext uri="{BB962C8B-B14F-4D97-AF65-F5344CB8AC3E}">
        <p14:creationId xmlns:p14="http://schemas.microsoft.com/office/powerpoint/2010/main" val="18053813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90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Pseudomonas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should infectious scleritis be treated?</a:t>
            </a:r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With both  antibiotics  and  surgical debridement</a:t>
            </a:r>
          </a:p>
        </p:txBody>
      </p:sp>
    </p:spTree>
    <p:extLst>
      <p:ext uri="{BB962C8B-B14F-4D97-AF65-F5344CB8AC3E}">
        <p14:creationId xmlns:p14="http://schemas.microsoft.com/office/powerpoint/2010/main" val="21124242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91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Pseudomonas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With both  antibiotics  and  surgical debridement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A1F5C-999A-4E24-8A80-15A39BA427E9}"/>
              </a:ext>
            </a:extLst>
          </p:cNvPr>
          <p:cNvSpPr/>
          <p:nvPr/>
        </p:nvSpPr>
        <p:spPr>
          <a:xfrm>
            <a:off x="4114800" y="3696224"/>
            <a:ext cx="838270" cy="24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72B-09CA-4706-B817-AFED3A794685}"/>
              </a:ext>
            </a:extLst>
          </p:cNvPr>
          <p:cNvSpPr/>
          <p:nvPr/>
        </p:nvSpPr>
        <p:spPr>
          <a:xfrm>
            <a:off x="5448264" y="3704898"/>
            <a:ext cx="1663735" cy="23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15681344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92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rgbClr val="0000FF"/>
                </a:solidFill>
              </a:rPr>
              <a:t>Pseudomonas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With both  antibiotics  and  surgical debridement</a:t>
            </a:r>
          </a:p>
        </p:txBody>
      </p:sp>
    </p:spTree>
    <p:extLst>
      <p:ext uri="{BB962C8B-B14F-4D97-AF65-F5344CB8AC3E}">
        <p14:creationId xmlns:p14="http://schemas.microsoft.com/office/powerpoint/2010/main" val="29749160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93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Pseudomonas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both  antibiotics  and  </a:t>
            </a:r>
            <a:r>
              <a:rPr lang="en-US" sz="1400" b="1" dirty="0">
                <a:solidFill>
                  <a:srgbClr val="0000FF"/>
                </a:solidFill>
              </a:rPr>
              <a:t>surgical debridement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0FC8C7-86E7-4AAD-9B2A-5D7994355A5C}"/>
              </a:ext>
            </a:extLst>
          </p:cNvPr>
          <p:cNvSpPr/>
          <p:nvPr/>
        </p:nvSpPr>
        <p:spPr>
          <a:xfrm>
            <a:off x="5289621" y="3575735"/>
            <a:ext cx="2109716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82568-EE0B-4787-BC4F-D30FB63D6919}"/>
              </a:ext>
            </a:extLst>
          </p:cNvPr>
          <p:cNvSpPr txBox="1"/>
          <p:nvPr/>
        </p:nvSpPr>
        <p:spPr>
          <a:xfrm>
            <a:off x="3708967" y="4209158"/>
            <a:ext cx="5078866" cy="73866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surgical debridement? That is, why aren’t </a:t>
            </a:r>
            <a:r>
              <a:rPr lang="en-US" sz="1400" i="1" dirty="0" err="1">
                <a:solidFill>
                  <a:srgbClr val="0000FF"/>
                </a:solidFill>
              </a:rPr>
              <a:t>abx</a:t>
            </a:r>
            <a:r>
              <a:rPr lang="en-US" sz="1400" i="1" dirty="0">
                <a:solidFill>
                  <a:srgbClr val="0000FF"/>
                </a:solidFill>
              </a:rPr>
              <a:t> enough?</a:t>
            </a:r>
          </a:p>
          <a:p>
            <a:r>
              <a:rPr lang="en-US" sz="1400" dirty="0">
                <a:solidFill>
                  <a:srgbClr val="FF99FF"/>
                </a:solidFill>
              </a:rPr>
              <a:t>Because the sclera is essentially avascular, it is difficult to achieve adequate </a:t>
            </a:r>
            <a:r>
              <a:rPr lang="en-US" sz="1400" dirty="0" err="1">
                <a:solidFill>
                  <a:srgbClr val="FF99FF"/>
                </a:solidFill>
              </a:rPr>
              <a:t>abx</a:t>
            </a:r>
            <a:r>
              <a:rPr lang="en-US" sz="1400" dirty="0">
                <a:solidFill>
                  <a:srgbClr val="FF99FF"/>
                </a:solidFill>
              </a:rPr>
              <a:t>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2631425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Scleritis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81600" y="3067050"/>
            <a:ext cx="3760788" cy="754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What proportion of scleritis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>
                <a:solidFill>
                  <a:srgbClr val="B2B2B2"/>
                </a:solidFill>
              </a:rPr>
              <a:t>have an identifiable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solidFill>
                  <a:srgbClr val="B2B2B2"/>
                </a:solidFill>
              </a:rPr>
              <a:t>About 1/2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5502275" y="2376488"/>
            <a:ext cx="160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Posterior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36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37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1136650" y="2290763"/>
            <a:ext cx="7007046" cy="138499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important-but-often-overlooked source of local scleritis has yet to be mentioned?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Infectious scleritis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 review by Foster and colleagues revealed what infection rate among scleritis pts?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7%. Make sure you keep infectious processes in the back of your mind when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working up scleritis patients!</a:t>
            </a:r>
          </a:p>
        </p:txBody>
      </p:sp>
      <p:sp>
        <p:nvSpPr>
          <p:cNvPr id="317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A3E6-9502-43B3-ADE9-35B9C8421214}" type="slidenum">
              <a:rPr lang="en-US" altLang="en-US" smtClean="0"/>
              <a:pPr eaLnBrk="1" hangingPunct="1"/>
              <a:t>94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159774-523D-41EE-AED4-D3979FDC5A9E}"/>
              </a:ext>
            </a:extLst>
          </p:cNvPr>
          <p:cNvSpPr/>
          <p:nvPr/>
        </p:nvSpPr>
        <p:spPr>
          <a:xfrm>
            <a:off x="1092200" y="2401789"/>
            <a:ext cx="1835150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5A8D0-A0E4-4F01-BE22-4B09E152D32B}"/>
              </a:ext>
            </a:extLst>
          </p:cNvPr>
          <p:cNvSpPr txBox="1"/>
          <p:nvPr/>
        </p:nvSpPr>
        <p:spPr>
          <a:xfrm>
            <a:off x="3232220" y="1733550"/>
            <a:ext cx="5078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most common event leading to the development of infectious scleritis?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Pterygium  surgery (other surgeries, and trauma, are common inciting incidents as well)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What bug is most commonly implicated?</a:t>
            </a: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Pseudomonas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should infectious scleritis be treated?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both  antibiotics  and  </a:t>
            </a:r>
            <a:r>
              <a:rPr lang="en-US" sz="1400" b="1" dirty="0">
                <a:solidFill>
                  <a:srgbClr val="0000FF"/>
                </a:solidFill>
              </a:rPr>
              <a:t>surgical debridement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0FC8C7-86E7-4AAD-9B2A-5D7994355A5C}"/>
              </a:ext>
            </a:extLst>
          </p:cNvPr>
          <p:cNvSpPr/>
          <p:nvPr/>
        </p:nvSpPr>
        <p:spPr>
          <a:xfrm>
            <a:off x="5289621" y="3575735"/>
            <a:ext cx="2109716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82568-EE0B-4787-BC4F-D30FB63D6919}"/>
              </a:ext>
            </a:extLst>
          </p:cNvPr>
          <p:cNvSpPr txBox="1"/>
          <p:nvPr/>
        </p:nvSpPr>
        <p:spPr>
          <a:xfrm>
            <a:off x="3708967" y="4209158"/>
            <a:ext cx="5078866" cy="73866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surgical debridement? That is, why aren’t </a:t>
            </a:r>
            <a:r>
              <a:rPr lang="en-US" sz="1400" i="1" dirty="0" err="1">
                <a:solidFill>
                  <a:srgbClr val="0000FF"/>
                </a:solidFill>
              </a:rPr>
              <a:t>abx</a:t>
            </a:r>
            <a:r>
              <a:rPr lang="en-US" sz="1400" i="1" dirty="0">
                <a:solidFill>
                  <a:srgbClr val="0000FF"/>
                </a:solidFill>
              </a:rPr>
              <a:t> enough?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sclera is essentially avascular, so it is difficult to achieve adequate </a:t>
            </a:r>
            <a:r>
              <a:rPr lang="en-US" sz="1400" dirty="0" err="1">
                <a:solidFill>
                  <a:srgbClr val="0000FF"/>
                </a:solidFill>
              </a:rPr>
              <a:t>abx</a:t>
            </a:r>
            <a:r>
              <a:rPr lang="en-US" sz="1400" dirty="0">
                <a:solidFill>
                  <a:srgbClr val="0000FF"/>
                </a:solidFill>
              </a:rPr>
              <a:t> concentrations within it</a:t>
            </a:r>
          </a:p>
        </p:txBody>
      </p:sp>
    </p:spTree>
    <p:extLst>
      <p:ext uri="{BB962C8B-B14F-4D97-AF65-F5344CB8AC3E}">
        <p14:creationId xmlns:p14="http://schemas.microsoft.com/office/powerpoint/2010/main" val="31836216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581400" y="2990850"/>
            <a:ext cx="5381625" cy="3402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appear in isolated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What signs/symptoms of posterior </a:t>
            </a:r>
            <a:r>
              <a:rPr lang="en-US" sz="1600" i="1" dirty="0" err="1"/>
              <a:t>scleritis</a:t>
            </a:r>
            <a:r>
              <a:rPr lang="en-US" sz="1600" i="1" dirty="0"/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occur in anterior </a:t>
            </a:r>
            <a:r>
              <a:rPr lang="en-US" sz="1600" i="1" dirty="0" err="1"/>
              <a:t>scleritis</a:t>
            </a:r>
            <a:r>
              <a:rPr lang="en-US" sz="1600" i="1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--</a:t>
            </a:r>
            <a:r>
              <a:rPr lang="en-US" sz="1600" dirty="0" err="1"/>
              <a:t>Proptosis</a:t>
            </a: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--Disc edema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--Motility disorders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--Retinal/</a:t>
            </a:r>
            <a:r>
              <a:rPr lang="en-US" sz="1600" dirty="0" err="1"/>
              <a:t>choroidal</a:t>
            </a:r>
            <a:r>
              <a:rPr lang="en-US" sz="1600" dirty="0"/>
              <a:t> findings</a:t>
            </a:r>
          </a:p>
          <a:p>
            <a:pPr eaLnBrk="1" hangingPunct="1">
              <a:lnSpc>
                <a:spcPct val="90000"/>
              </a:lnSpc>
            </a:pP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Is posterior </a:t>
            </a:r>
            <a:r>
              <a:rPr lang="en-US" sz="1600" i="1" dirty="0" err="1"/>
              <a:t>scleritis</a:t>
            </a:r>
            <a:r>
              <a:rPr lang="en-US" sz="1600" i="1" dirty="0"/>
              <a:t> more likely or less likely than 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uveitis to be associated with a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Less</a:t>
            </a:r>
            <a:r>
              <a:rPr lang="en-US" sz="1600" dirty="0"/>
              <a:t> likely</a:t>
            </a:r>
          </a:p>
        </p:txBody>
      </p:sp>
      <p:sp>
        <p:nvSpPr>
          <p:cNvPr id="64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99BDB4-F2F1-431C-82DD-E6FDC9C7B799}" type="slidenum">
              <a:rPr lang="en-US" altLang="en-US" smtClean="0"/>
              <a:pPr eaLnBrk="1" hangingPunct="1"/>
              <a:t>95</a:t>
            </a:fld>
            <a:endParaRPr lang="en-US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581400" y="2990850"/>
            <a:ext cx="5381625" cy="3402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appear in isolated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--The eye is not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--No nodules are present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What signs/symptoms of posterior </a:t>
            </a:r>
            <a:r>
              <a:rPr lang="en-US" sz="1600" i="1" dirty="0" err="1"/>
              <a:t>scleritis</a:t>
            </a:r>
            <a:r>
              <a:rPr lang="en-US" sz="1600" i="1" dirty="0"/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occur in anterior </a:t>
            </a:r>
            <a:r>
              <a:rPr lang="en-US" sz="1600" i="1" dirty="0" err="1"/>
              <a:t>scleritis</a:t>
            </a:r>
            <a:r>
              <a:rPr lang="en-US" sz="1600" i="1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--</a:t>
            </a: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--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--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--</a:t>
            </a:r>
          </a:p>
          <a:p>
            <a:pPr eaLnBrk="1" hangingPunct="1">
              <a:lnSpc>
                <a:spcPct val="90000"/>
              </a:lnSpc>
            </a:pP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Is posterior </a:t>
            </a:r>
            <a:r>
              <a:rPr lang="en-US" sz="1600" i="1" dirty="0" err="1"/>
              <a:t>scleritis</a:t>
            </a:r>
            <a:r>
              <a:rPr lang="en-US" sz="1600" i="1" dirty="0"/>
              <a:t> more likely or less likely than 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uveitis to be associated with a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Less</a:t>
            </a:r>
            <a:r>
              <a:rPr lang="en-US" sz="1600" dirty="0"/>
              <a:t> likely</a:t>
            </a:r>
          </a:p>
        </p:txBody>
      </p:sp>
      <p:sp>
        <p:nvSpPr>
          <p:cNvPr id="665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64DFE9-45D2-4F79-BEBC-19527191FE55}" type="slidenum">
              <a:rPr lang="en-US" altLang="en-US" smtClean="0"/>
              <a:pPr eaLnBrk="1" hangingPunct="1"/>
              <a:t>96</a:t>
            </a:fld>
            <a:endParaRPr lang="en-US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3581400" y="2990850"/>
            <a:ext cx="5381625" cy="3402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appear in isolated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--The eye is not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--No nodules are present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occur in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i="1" dirty="0">
                <a:solidFill>
                  <a:srgbClr val="FFC000"/>
                </a:solidFill>
              </a:rPr>
              <a:t>--?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i="1" dirty="0">
                <a:solidFill>
                  <a:srgbClr val="FFC000"/>
                </a:solidFill>
              </a:rPr>
              <a:t>?</a:t>
            </a: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Is posterior </a:t>
            </a:r>
            <a:r>
              <a:rPr lang="en-US" sz="1600" i="1" dirty="0" err="1"/>
              <a:t>scleritis</a:t>
            </a:r>
            <a:r>
              <a:rPr lang="en-US" sz="1600" i="1" dirty="0"/>
              <a:t> more likely or less likely than 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uveitis to be associated with a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Less</a:t>
            </a:r>
            <a:r>
              <a:rPr lang="en-US" sz="1600" dirty="0"/>
              <a:t> likely</a:t>
            </a:r>
          </a:p>
        </p:txBody>
      </p:sp>
      <p:sp>
        <p:nvSpPr>
          <p:cNvPr id="676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EF9EAA-A2FA-417D-B9B4-2A2D66FAE31B}" type="slidenum">
              <a:rPr lang="en-US" altLang="en-US" smtClean="0"/>
              <a:pPr eaLnBrk="1" hangingPunct="1"/>
              <a:t>97</a:t>
            </a:fld>
            <a:endParaRPr lang="en-US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Scleritis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584325" y="2365375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B2B2B2"/>
                </a:solidFill>
              </a:rPr>
              <a:t>Anterior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502275" y="2376488"/>
            <a:ext cx="174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Posterior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96875" y="3641725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Diffuse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744663" y="3630613"/>
            <a:ext cx="107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Nodular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192463" y="3630613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B2B2B2"/>
                </a:solidFill>
              </a:rPr>
              <a:t>Necrotizing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066925" y="4662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 inflammation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968750" y="46402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B2B2B2"/>
                </a:solidFill>
              </a:rPr>
              <a:t>w/o inflammation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H="1">
            <a:off x="2286000" y="1828800"/>
            <a:ext cx="20574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343400" y="1828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914400" y="2895600"/>
            <a:ext cx="1371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286000" y="2895600"/>
            <a:ext cx="16002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H="1">
            <a:off x="2971800" y="4038600"/>
            <a:ext cx="9144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3886200" y="4038600"/>
            <a:ext cx="990600" cy="609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581400" y="2990850"/>
            <a:ext cx="5381625" cy="3402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appear in isolated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--The eye is not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--No nodules are present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What signs/symptoms of posterior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 do not typically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occur in anterior </a:t>
            </a:r>
            <a:r>
              <a:rPr lang="en-US" sz="1600" i="1" dirty="0" err="1">
                <a:solidFill>
                  <a:srgbClr val="FFC000"/>
                </a:solidFill>
              </a:rPr>
              <a:t>scleritis</a:t>
            </a:r>
            <a:r>
              <a:rPr lang="en-US" sz="1600" i="1" dirty="0">
                <a:solidFill>
                  <a:srgbClr val="FFC00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--</a:t>
            </a:r>
            <a:r>
              <a:rPr lang="en-US" sz="1600" b="1" dirty="0" err="1">
                <a:solidFill>
                  <a:schemeClr val="bg1"/>
                </a:solidFill>
              </a:rPr>
              <a:t>Proptosis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Disc edema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</a:rPr>
              <a:t>Motility disorders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C000"/>
                </a:solidFill>
              </a:rPr>
              <a:t>--</a:t>
            </a:r>
            <a:r>
              <a:rPr lang="en-US" sz="1600" b="1" dirty="0">
                <a:solidFill>
                  <a:schemeClr val="bg1"/>
                </a:solidFill>
              </a:rPr>
              <a:t>Retinal/</a:t>
            </a:r>
            <a:r>
              <a:rPr lang="en-US" sz="1600" b="1" dirty="0" err="1">
                <a:solidFill>
                  <a:schemeClr val="bg1"/>
                </a:solidFill>
              </a:rPr>
              <a:t>choroidal</a:t>
            </a:r>
            <a:r>
              <a:rPr lang="en-US" sz="1600" b="1" dirty="0">
                <a:solidFill>
                  <a:schemeClr val="bg1"/>
                </a:solidFill>
              </a:rPr>
              <a:t> findings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/>
              <a:t>Is posterior </a:t>
            </a:r>
            <a:r>
              <a:rPr lang="en-US" sz="1600" i="1" dirty="0" err="1"/>
              <a:t>scleritis</a:t>
            </a:r>
            <a:r>
              <a:rPr lang="en-US" sz="1600" i="1" dirty="0"/>
              <a:t> more likely or less likely than anterior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i="1" dirty="0" err="1"/>
              <a:t>scleritis</a:t>
            </a:r>
            <a:r>
              <a:rPr lang="en-US" sz="1600" i="1" dirty="0"/>
              <a:t> to be associated with a systemic condition?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Less</a:t>
            </a:r>
            <a:r>
              <a:rPr lang="en-US" sz="1600" dirty="0"/>
              <a:t> likely</a:t>
            </a:r>
          </a:p>
        </p:txBody>
      </p:sp>
      <p:sp>
        <p:nvSpPr>
          <p:cNvPr id="716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28A0E-148B-4BBA-A501-983FA8167A2F}" type="slidenum">
              <a:rPr lang="en-US" altLang="en-US" smtClean="0"/>
              <a:pPr eaLnBrk="1" hangingPunct="1"/>
              <a:t>98</a:t>
            </a:fld>
            <a:endParaRPr lang="en-US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Scleritis</a:t>
            </a:r>
            <a:endParaRPr lang="en-US" b="0" dirty="0"/>
          </a:p>
        </p:txBody>
      </p:sp>
      <p:sp>
        <p:nvSpPr>
          <p:cNvPr id="716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28A0E-148B-4BBA-A501-983FA8167A2F}" type="slidenum">
              <a:rPr lang="en-US" altLang="en-US" smtClean="0"/>
              <a:pPr eaLnBrk="1" hangingPunct="1"/>
              <a:t>99</a:t>
            </a:fld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834D6-6810-423C-9D7B-487B36A660B7}"/>
              </a:ext>
            </a:extLst>
          </p:cNvPr>
          <p:cNvSpPr txBox="1"/>
          <p:nvPr/>
        </p:nvSpPr>
        <p:spPr>
          <a:xfrm>
            <a:off x="2357295" y="6040433"/>
            <a:ext cx="442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Posterior scleritis OD: Optic nerve edema</a:t>
            </a:r>
          </a:p>
        </p:txBody>
      </p:sp>
      <p:pic>
        <p:nvPicPr>
          <p:cNvPr id="21" name="Picture 2" descr="Posterior scleritis in pediatric age group: A case report and review of  literature Shenoy R, Suryawanshi M, Isaac R, Philip SK - Oman J Ophthalmol">
            <a:extLst>
              <a:ext uri="{FF2B5EF4-FFF2-40B4-BE49-F238E27FC236}">
                <a16:creationId xmlns:a16="http://schemas.microsoft.com/office/drawing/2014/main" id="{C0A5EE50-CB94-45EF-9A90-EB285931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7" y="1685925"/>
            <a:ext cx="724046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73777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9126</Words>
  <Application>Microsoft Office PowerPoint</Application>
  <PresentationFormat>On-screen Show (4:3)</PresentationFormat>
  <Paragraphs>2470</Paragraphs>
  <Slides>136</Slides>
  <Notes>124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0" baseType="lpstr">
      <vt:lpstr>Arial</vt:lpstr>
      <vt:lpstr>Segoe Script</vt:lpstr>
      <vt:lpstr>Wingdings</vt:lpstr>
      <vt:lpstr>Network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  <vt:lpstr>Scleritis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Guide: Scleritis</dc:title>
  <dc:creator>Steven B. Flynn</dc:creator>
  <cp:lastModifiedBy>Steven Flynn</cp:lastModifiedBy>
  <cp:revision>94</cp:revision>
  <dcterms:created xsi:type="dcterms:W3CDTF">2008-09-10T20:04:01Z</dcterms:created>
  <dcterms:modified xsi:type="dcterms:W3CDTF">2022-07-10T20:38:34Z</dcterms:modified>
</cp:coreProperties>
</file>