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0"/>
  </p:notesMasterIdLst>
  <p:sldIdLst>
    <p:sldId id="258" r:id="rId2"/>
    <p:sldId id="1631" r:id="rId3"/>
    <p:sldId id="285" r:id="rId4"/>
    <p:sldId id="795" r:id="rId5"/>
    <p:sldId id="343" r:id="rId6"/>
    <p:sldId id="1035" r:id="rId7"/>
    <p:sldId id="798" r:id="rId8"/>
    <p:sldId id="799" r:id="rId9"/>
    <p:sldId id="800" r:id="rId10"/>
    <p:sldId id="796" r:id="rId11"/>
    <p:sldId id="801" r:id="rId12"/>
    <p:sldId id="802" r:id="rId13"/>
    <p:sldId id="803" r:id="rId14"/>
    <p:sldId id="804" r:id="rId15"/>
    <p:sldId id="805" r:id="rId16"/>
    <p:sldId id="790" r:id="rId17"/>
    <p:sldId id="797" r:id="rId18"/>
    <p:sldId id="806" r:id="rId19"/>
    <p:sldId id="788" r:id="rId20"/>
    <p:sldId id="807" r:id="rId21"/>
    <p:sldId id="1017" r:id="rId22"/>
    <p:sldId id="1018" r:id="rId23"/>
    <p:sldId id="1019" r:id="rId24"/>
    <p:sldId id="1020" r:id="rId25"/>
    <p:sldId id="1021" r:id="rId26"/>
    <p:sldId id="1034" r:id="rId27"/>
    <p:sldId id="1022" r:id="rId28"/>
    <p:sldId id="1023" r:id="rId29"/>
    <p:sldId id="1024" r:id="rId30"/>
    <p:sldId id="1025" r:id="rId31"/>
    <p:sldId id="1026" r:id="rId32"/>
    <p:sldId id="1027" r:id="rId33"/>
    <p:sldId id="1028" r:id="rId34"/>
    <p:sldId id="1029" r:id="rId35"/>
    <p:sldId id="1032" r:id="rId36"/>
    <p:sldId id="1016" r:id="rId37"/>
    <p:sldId id="1030" r:id="rId38"/>
    <p:sldId id="1031" r:id="rId39"/>
    <p:sldId id="1033" r:id="rId40"/>
    <p:sldId id="976" r:id="rId41"/>
    <p:sldId id="1036" r:id="rId42"/>
    <p:sldId id="1576" r:id="rId43"/>
    <p:sldId id="523" r:id="rId44"/>
    <p:sldId id="526" r:id="rId45"/>
    <p:sldId id="528" r:id="rId46"/>
    <p:sldId id="527" r:id="rId47"/>
    <p:sldId id="530" r:id="rId48"/>
    <p:sldId id="529" r:id="rId49"/>
    <p:sldId id="532" r:id="rId50"/>
    <p:sldId id="531" r:id="rId51"/>
    <p:sldId id="533" r:id="rId52"/>
    <p:sldId id="524" r:id="rId53"/>
    <p:sldId id="525" r:id="rId54"/>
    <p:sldId id="297" r:id="rId55"/>
    <p:sldId id="299" r:id="rId56"/>
    <p:sldId id="1053" r:id="rId57"/>
    <p:sldId id="383" r:id="rId58"/>
    <p:sldId id="301" r:id="rId59"/>
    <p:sldId id="300" r:id="rId60"/>
    <p:sldId id="1037" r:id="rId61"/>
    <p:sldId id="1038" r:id="rId62"/>
    <p:sldId id="296" r:id="rId63"/>
    <p:sldId id="1039" r:id="rId64"/>
    <p:sldId id="1048" r:id="rId65"/>
    <p:sldId id="1047" r:id="rId66"/>
    <p:sldId id="1050" r:id="rId67"/>
    <p:sldId id="1049" r:id="rId68"/>
    <p:sldId id="1051" r:id="rId69"/>
    <p:sldId id="1040" r:id="rId70"/>
    <p:sldId id="1041" r:id="rId71"/>
    <p:sldId id="1052" r:id="rId72"/>
    <p:sldId id="1042" r:id="rId73"/>
    <p:sldId id="1043" r:id="rId74"/>
    <p:sldId id="1044" r:id="rId75"/>
    <p:sldId id="1045" r:id="rId76"/>
    <p:sldId id="384" r:id="rId77"/>
    <p:sldId id="302" r:id="rId78"/>
    <p:sldId id="1054" r:id="rId79"/>
    <p:sldId id="1577" r:id="rId80"/>
    <p:sldId id="1578" r:id="rId81"/>
    <p:sldId id="1579" r:id="rId82"/>
    <p:sldId id="1575" r:id="rId83"/>
    <p:sldId id="1580" r:id="rId84"/>
    <p:sldId id="1581" r:id="rId85"/>
    <p:sldId id="1582" r:id="rId86"/>
    <p:sldId id="1583" r:id="rId87"/>
    <p:sldId id="1584" r:id="rId88"/>
    <p:sldId id="1585" r:id="rId89"/>
    <p:sldId id="305" r:id="rId90"/>
    <p:sldId id="306" r:id="rId91"/>
    <p:sldId id="753" r:id="rId92"/>
    <p:sldId id="1586" r:id="rId93"/>
    <p:sldId id="759" r:id="rId94"/>
    <p:sldId id="1588" r:id="rId95"/>
    <p:sldId id="1589" r:id="rId96"/>
    <p:sldId id="1590" r:id="rId97"/>
    <p:sldId id="1591" r:id="rId98"/>
    <p:sldId id="1587" r:id="rId99"/>
    <p:sldId id="1592" r:id="rId100"/>
    <p:sldId id="263" r:id="rId101"/>
    <p:sldId id="1632" r:id="rId102"/>
    <p:sldId id="1593" r:id="rId103"/>
    <p:sldId id="1594" r:id="rId104"/>
    <p:sldId id="314" r:id="rId105"/>
    <p:sldId id="768" r:id="rId106"/>
    <p:sldId id="1601" r:id="rId107"/>
    <p:sldId id="1605" r:id="rId108"/>
    <p:sldId id="1606" r:id="rId109"/>
    <p:sldId id="319" r:id="rId110"/>
    <p:sldId id="1607" r:id="rId111"/>
    <p:sldId id="1608" r:id="rId112"/>
    <p:sldId id="1609" r:id="rId113"/>
    <p:sldId id="1610" r:id="rId114"/>
    <p:sldId id="1611" r:id="rId115"/>
    <p:sldId id="1613" r:id="rId116"/>
    <p:sldId id="1612" r:id="rId117"/>
    <p:sldId id="1614" r:id="rId118"/>
    <p:sldId id="1602" r:id="rId119"/>
    <p:sldId id="1600" r:id="rId120"/>
    <p:sldId id="1603" r:id="rId121"/>
    <p:sldId id="1598" r:id="rId122"/>
    <p:sldId id="1599" r:id="rId123"/>
    <p:sldId id="1616" r:id="rId124"/>
    <p:sldId id="1597" r:id="rId125"/>
    <p:sldId id="1615" r:id="rId126"/>
    <p:sldId id="1617" r:id="rId127"/>
    <p:sldId id="1595" r:id="rId128"/>
    <p:sldId id="1619" r:id="rId129"/>
    <p:sldId id="1620" r:id="rId130"/>
    <p:sldId id="1621" r:id="rId131"/>
    <p:sldId id="1604" r:id="rId132"/>
    <p:sldId id="1622" r:id="rId133"/>
    <p:sldId id="1623" r:id="rId134"/>
    <p:sldId id="1625" r:id="rId135"/>
    <p:sldId id="1627" r:id="rId136"/>
    <p:sldId id="1624" r:id="rId137"/>
    <p:sldId id="1626" r:id="rId138"/>
    <p:sldId id="1628" r:id="rId139"/>
    <p:sldId id="322" r:id="rId140"/>
    <p:sldId id="323" r:id="rId141"/>
    <p:sldId id="324" r:id="rId142"/>
    <p:sldId id="325" r:id="rId143"/>
    <p:sldId id="330" r:id="rId144"/>
    <p:sldId id="331" r:id="rId145"/>
    <p:sldId id="334" r:id="rId146"/>
    <p:sldId id="335" r:id="rId147"/>
    <p:sldId id="1629" r:id="rId148"/>
    <p:sldId id="1630" r:id="rId1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00FF"/>
    <a:srgbClr val="FF9999"/>
    <a:srgbClr val="FF66FF"/>
    <a:srgbClr val="FFCCFF"/>
    <a:srgbClr val="008000"/>
    <a:srgbClr val="33CC33"/>
    <a:srgbClr val="99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F6D1B-A416-40DF-B3F2-8DDC9D897B30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CF745-1A33-4FAD-90A2-665ED191F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8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E9ED1-3FF2-4406-9B73-071591ED0FB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CBD41-FDDA-47F2-84DE-55DCB173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4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E9ED1-3FF2-4406-9B73-071591ED0FB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CBD41-FDDA-47F2-84DE-55DCB173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0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E9ED1-3FF2-4406-9B73-071591ED0FB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CBD41-FDDA-47F2-84DE-55DCB173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6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E9ED1-3FF2-4406-9B73-071591ED0FB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CBD41-FDDA-47F2-84DE-55DCB173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4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E9ED1-3FF2-4406-9B73-071591ED0FB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CBD41-FDDA-47F2-84DE-55DCB173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7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E9ED1-3FF2-4406-9B73-071591ED0FB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CBD41-FDDA-47F2-84DE-55DCB173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6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E9ED1-3FF2-4406-9B73-071591ED0FB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CBD41-FDDA-47F2-84DE-55DCB173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4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E9ED1-3FF2-4406-9B73-071591ED0FB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CBD41-FDDA-47F2-84DE-55DCB173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2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E9ED1-3FF2-4406-9B73-071591ED0FB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CBD41-FDDA-47F2-84DE-55DCB173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4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E9ED1-3FF2-4406-9B73-071591ED0FB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CBD41-FDDA-47F2-84DE-55DCB173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E9ED1-3FF2-4406-9B73-071591ED0FB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CBD41-FDDA-47F2-84DE-55DCB173D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2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9C7E9ED1-3FF2-4406-9B73-071591ED0FB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FFCBD41-FDDA-47F2-84DE-55DCB173D7C5}" type="slidenum">
              <a:rPr lang="en-US" smtClean="0"/>
              <a:t>‹#›</a:t>
            </a:fld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410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CB8D01E-0534-43BA-A7A9-8B4133F6B49B}" type="slidenum">
              <a:rPr lang="en-US" altLang="en-US" sz="1000"/>
              <a:pPr algn="r" eaLnBrk="1" hangingPunct="1"/>
              <a:t>1</a:t>
            </a:fld>
            <a:endParaRPr lang="en-US" altLang="en-US" sz="10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4381031-9594-426B-81A0-ED2321822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6324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/>
              <a:t>Melanotic choroidal mass DDx:</a:t>
            </a:r>
          </a:p>
          <a:p>
            <a:pPr lvl="1"/>
            <a:r>
              <a:rPr lang="en-US" altLang="en-US" b="1" i="1" kern="0" dirty="0">
                <a:solidFill>
                  <a:srgbClr val="0000FF"/>
                </a:solidFill>
              </a:rPr>
              <a:t>?</a:t>
            </a:r>
          </a:p>
          <a:p>
            <a:pPr lvl="1"/>
            <a:r>
              <a:rPr lang="en-US" altLang="en-US" b="1" i="1" kern="0" dirty="0">
                <a:solidFill>
                  <a:srgbClr val="0000FF"/>
                </a:solidFill>
              </a:rPr>
              <a:t>?                               </a:t>
            </a:r>
          </a:p>
          <a:p>
            <a:pPr lvl="1"/>
            <a:r>
              <a:rPr lang="en-US" altLang="en-US" b="1" i="1" kern="0" dirty="0">
                <a:solidFill>
                  <a:srgbClr val="0000FF"/>
                </a:solidFill>
              </a:rPr>
              <a:t>?</a:t>
            </a:r>
          </a:p>
          <a:p>
            <a:pPr lvl="1"/>
            <a:r>
              <a:rPr lang="en-US" altLang="en-US" b="1" i="1" kern="0" dirty="0">
                <a:solidFill>
                  <a:srgbClr val="0000FF"/>
                </a:solidFill>
              </a:rPr>
              <a:t>?                                           </a:t>
            </a:r>
          </a:p>
          <a:p>
            <a:pPr lvl="1"/>
            <a:r>
              <a:rPr lang="en-US" altLang="en-US" b="1" i="1" kern="0" dirty="0">
                <a:solidFill>
                  <a:srgbClr val="0000FF"/>
                </a:solidFill>
              </a:rPr>
              <a:t>?</a:t>
            </a:r>
          </a:p>
          <a:p>
            <a:pPr lvl="1"/>
            <a:r>
              <a:rPr lang="en-US" altLang="en-US" b="1" i="1" kern="0" dirty="0">
                <a:solidFill>
                  <a:srgbClr val="0000FF"/>
                </a:solidFill>
              </a:rPr>
              <a:t>?</a:t>
            </a:r>
          </a:p>
          <a:p>
            <a:pPr lvl="1"/>
            <a:r>
              <a:rPr lang="en-US" altLang="en-US" b="1" i="1" kern="0" dirty="0">
                <a:solidFill>
                  <a:srgbClr val="0000FF"/>
                </a:solidFill>
              </a:rPr>
              <a:t>?</a:t>
            </a:r>
          </a:p>
          <a:p>
            <a:pPr lvl="1"/>
            <a:r>
              <a:rPr lang="en-US" altLang="en-US" b="1" i="1" kern="0" dirty="0">
                <a:solidFill>
                  <a:srgbClr val="0000FF"/>
                </a:solidFill>
              </a:rPr>
              <a:t>?</a:t>
            </a:r>
          </a:p>
          <a:p>
            <a:pPr lvl="1"/>
            <a:endParaRPr lang="en-US" altLang="en-US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94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nostic Ophthalmic Ultrasound | Radiology Key">
            <a:extLst>
              <a:ext uri="{FF2B5EF4-FFF2-40B4-BE49-F238E27FC236}">
                <a16:creationId xmlns:a16="http://schemas.microsoft.com/office/drawing/2014/main" id="{5FB6A23E-E8FD-4159-88F4-E08A07B02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3" y="2087470"/>
            <a:ext cx="8111574" cy="268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F5C686-EA37-4C5E-B06C-36DA6C547FE8}"/>
              </a:ext>
            </a:extLst>
          </p:cNvPr>
          <p:cNvSpPr txBox="1"/>
          <p:nvPr/>
        </p:nvSpPr>
        <p:spPr>
          <a:xfrm>
            <a:off x="2741947" y="6019800"/>
            <a:ext cx="366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Ocular U/S. </a:t>
            </a:r>
            <a:r>
              <a:rPr lang="en-US" b="1" dirty="0"/>
              <a:t>A)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-scan. </a:t>
            </a:r>
            <a:r>
              <a:rPr lang="en-US" b="1" dirty="0"/>
              <a:t>B)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-scan</a:t>
            </a:r>
          </a:p>
        </p:txBody>
      </p:sp>
    </p:spTree>
    <p:extLst>
      <p:ext uri="{BB962C8B-B14F-4D97-AF65-F5344CB8AC3E}">
        <p14:creationId xmlns:p14="http://schemas.microsoft.com/office/powerpoint/2010/main" val="9539196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A2B0F1-02FA-47CC-9E38-003FB4D56B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39" y="304800"/>
            <a:ext cx="3058174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E02324-D0CF-4F8D-AA25-D71B27A95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4" y="3327884"/>
            <a:ext cx="3225924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036E0D-9822-4B16-B847-D2C67068E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06" y="304800"/>
            <a:ext cx="3225924" cy="2779619"/>
          </a:xfrm>
          <a:prstGeom prst="rect">
            <a:avLst/>
          </a:prstGeom>
        </p:spPr>
      </p:pic>
      <p:pic>
        <p:nvPicPr>
          <p:cNvPr id="1026" name="Picture 2" descr="Congenital Hypertrophy of the Retinal Pigment Epithelium (CHRPE)">
            <a:extLst>
              <a:ext uri="{FF2B5EF4-FFF2-40B4-BE49-F238E27FC236}">
                <a16:creationId xmlns:a16="http://schemas.microsoft.com/office/drawing/2014/main" id="{767A7C50-D0F5-45DF-BF36-8019F5BC8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67" y="3327884"/>
            <a:ext cx="2743202" cy="27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80F557-417C-40B7-B829-2DDB3C9253F6}"/>
              </a:ext>
            </a:extLst>
          </p:cNvPr>
          <p:cNvSpPr txBox="1"/>
          <p:nvPr/>
        </p:nvSpPr>
        <p:spPr>
          <a:xfrm>
            <a:off x="3658930" y="6166302"/>
            <a:ext cx="18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Solitary CHRPE</a:t>
            </a:r>
          </a:p>
        </p:txBody>
      </p:sp>
    </p:spTree>
    <p:extLst>
      <p:ext uri="{BB962C8B-B14F-4D97-AF65-F5344CB8AC3E}">
        <p14:creationId xmlns:p14="http://schemas.microsoft.com/office/powerpoint/2010/main" val="69520672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Bilaterality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↑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risk of colon Ca: None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101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6DB85-BA6A-44D9-BB15-FD515464A23A}"/>
              </a:ext>
            </a:extLst>
          </p:cNvPr>
          <p:cNvSpPr txBox="1"/>
          <p:nvPr/>
        </p:nvSpPr>
        <p:spPr>
          <a:xfrm>
            <a:off x="361156" y="3335357"/>
            <a:ext cx="82141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clinical appearance of CHRPE?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Flat, mainly black lesion(s) ranging in size from a 1 mm up to ~10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Common</a:t>
            </a:r>
          </a:p>
          <a:p>
            <a:endParaRPr lang="en-US" alt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CHRPE is characterized according to its presentation. In what two ways does it present?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Solitary</a:t>
            </a:r>
            <a:r>
              <a:rPr lang="en-US" sz="1600" dirty="0">
                <a:solidFill>
                  <a:srgbClr val="0000FF"/>
                </a:solidFill>
              </a:rPr>
              <a:t>  CHRPE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Multifocal  </a:t>
            </a:r>
            <a:r>
              <a:rPr lang="en-US" sz="1600" dirty="0">
                <a:solidFill>
                  <a:srgbClr val="0000FF"/>
                </a:solidFill>
              </a:rPr>
              <a:t>or </a:t>
            </a:r>
            <a:r>
              <a:rPr lang="en-US" sz="1600" b="1" dirty="0">
                <a:solidFill>
                  <a:srgbClr val="0000FF"/>
                </a:solidFill>
              </a:rPr>
              <a:t> Grouped  </a:t>
            </a:r>
            <a:r>
              <a:rPr lang="en-US" sz="1600" dirty="0">
                <a:solidFill>
                  <a:srgbClr val="0000FF"/>
                </a:solidFill>
              </a:rPr>
              <a:t>CHRPE: </a:t>
            </a:r>
            <a:r>
              <a:rPr lang="en-US" sz="1600" u="sng" dirty="0"/>
              <a:t>Large lesion(s) surrounded by a few smaller ones</a:t>
            </a:r>
          </a:p>
        </p:txBody>
      </p:sp>
    </p:spTree>
    <p:extLst>
      <p:ext uri="{BB962C8B-B14F-4D97-AF65-F5344CB8AC3E}">
        <p14:creationId xmlns:p14="http://schemas.microsoft.com/office/powerpoint/2010/main" val="48475021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Bilaterality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↑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risk of colon Ca: None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102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6DB85-BA6A-44D9-BB15-FD515464A23A}"/>
              </a:ext>
            </a:extLst>
          </p:cNvPr>
          <p:cNvSpPr txBox="1"/>
          <p:nvPr/>
        </p:nvSpPr>
        <p:spPr>
          <a:xfrm>
            <a:off x="361156" y="3335357"/>
            <a:ext cx="82141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clinical appearance of CHRPE?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Flat, mainly black lesion(s) ranging in size from a 1 mm up to ~10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Common</a:t>
            </a:r>
          </a:p>
          <a:p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CHRPE is characterized according to its presentation. In what two ways does it present?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Solitary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CHRPE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Multifocal  </a:t>
            </a:r>
            <a:r>
              <a:rPr lang="en-US" sz="1600" dirty="0">
                <a:solidFill>
                  <a:srgbClr val="0000FF"/>
                </a:solidFill>
              </a:rPr>
              <a:t>or </a:t>
            </a:r>
            <a:r>
              <a:rPr lang="en-US" sz="1600" b="1" dirty="0">
                <a:solidFill>
                  <a:srgbClr val="0000FF"/>
                </a:solidFill>
              </a:rPr>
              <a:t> Grouped  </a:t>
            </a:r>
            <a:r>
              <a:rPr lang="en-US" sz="1600" dirty="0">
                <a:solidFill>
                  <a:srgbClr val="0000FF"/>
                </a:solidFill>
              </a:rPr>
              <a:t>CHRPE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: Large lesion(s) surrounded by a few smaller ones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E594B3-05DA-47DB-8E9E-B9F1A48C74E1}"/>
              </a:ext>
            </a:extLst>
          </p:cNvPr>
          <p:cNvSpPr/>
          <p:nvPr/>
        </p:nvSpPr>
        <p:spPr>
          <a:xfrm>
            <a:off x="351216" y="5136345"/>
            <a:ext cx="3458783" cy="60803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A49B285B-6101-450D-AA1D-C1EB3652D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5951058"/>
            <a:ext cx="4143391" cy="738664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What descriptive name is used with regard to the appearance of multifocal/grouped CHRPE?</a:t>
            </a:r>
            <a:endParaRPr lang="en-US" altLang="en-US" sz="1400" i="1" dirty="0">
              <a:solidFill>
                <a:srgbClr val="FF99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FF9999"/>
                </a:solidFill>
              </a:rPr>
              <a:t>‘Bear tracks’</a:t>
            </a:r>
          </a:p>
        </p:txBody>
      </p:sp>
    </p:spTree>
    <p:extLst>
      <p:ext uri="{BB962C8B-B14F-4D97-AF65-F5344CB8AC3E}">
        <p14:creationId xmlns:p14="http://schemas.microsoft.com/office/powerpoint/2010/main" val="294492044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Bilaterality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↑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risk of colon Ca: None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103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6DB85-BA6A-44D9-BB15-FD515464A23A}"/>
              </a:ext>
            </a:extLst>
          </p:cNvPr>
          <p:cNvSpPr txBox="1"/>
          <p:nvPr/>
        </p:nvSpPr>
        <p:spPr>
          <a:xfrm>
            <a:off x="361156" y="3335357"/>
            <a:ext cx="82141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clinical appearance of CHRPE?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Flat, mainly black lesion(s) ranging in size from a 1 mm up to ~10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Common</a:t>
            </a:r>
          </a:p>
          <a:p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CHRPE is characterized according to its presentation. In what two ways does it present?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Solitary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CHRPE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Multifocal  </a:t>
            </a:r>
            <a:r>
              <a:rPr lang="en-US" sz="1600" dirty="0">
                <a:solidFill>
                  <a:srgbClr val="0000FF"/>
                </a:solidFill>
              </a:rPr>
              <a:t>or </a:t>
            </a:r>
            <a:r>
              <a:rPr lang="en-US" sz="1600" b="1" dirty="0">
                <a:solidFill>
                  <a:srgbClr val="0000FF"/>
                </a:solidFill>
              </a:rPr>
              <a:t> Grouped  </a:t>
            </a:r>
            <a:r>
              <a:rPr lang="en-US" sz="1600" dirty="0">
                <a:solidFill>
                  <a:srgbClr val="0000FF"/>
                </a:solidFill>
              </a:rPr>
              <a:t>CHRPE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: Large lesion(s) surrounded by a few smaller ones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E594B3-05DA-47DB-8E9E-B9F1A48C74E1}"/>
              </a:ext>
            </a:extLst>
          </p:cNvPr>
          <p:cNvSpPr/>
          <p:nvPr/>
        </p:nvSpPr>
        <p:spPr>
          <a:xfrm>
            <a:off x="351216" y="5136345"/>
            <a:ext cx="3458783" cy="60803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F1B4BB-267F-4C35-93ED-2FB81BA68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08327" y="5044731"/>
            <a:ext cx="1214991" cy="2310719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A49B285B-6101-450D-AA1D-C1EB3652D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5951058"/>
            <a:ext cx="4143391" cy="738664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What descriptive name is used with regard to the appearance of multifocal/grouped CHRPE?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0000FF"/>
                </a:solidFill>
              </a:rPr>
              <a:t>‘Bear tracks’</a:t>
            </a:r>
          </a:p>
        </p:txBody>
      </p:sp>
    </p:spTree>
    <p:extLst>
      <p:ext uri="{BB962C8B-B14F-4D97-AF65-F5344CB8AC3E}">
        <p14:creationId xmlns:p14="http://schemas.microsoft.com/office/powerpoint/2010/main" val="344631624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1ECFFF-1BD8-4CB8-BFC5-AD4651EAD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0" y="152401"/>
            <a:ext cx="2691009" cy="2711180"/>
          </a:xfrm>
          <a:prstGeom prst="rect">
            <a:avLst/>
          </a:prstGeom>
        </p:spPr>
      </p:pic>
      <p:pic>
        <p:nvPicPr>
          <p:cNvPr id="2050" name="Picture 2" descr="Bear Tracks&quot; CHRPE | Columbia Ophthalmology">
            <a:extLst>
              <a:ext uri="{FF2B5EF4-FFF2-40B4-BE49-F238E27FC236}">
                <a16:creationId xmlns:a16="http://schemas.microsoft.com/office/drawing/2014/main" id="{D6A60BB7-7A6E-46A5-8B9E-E664AA469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29" y="152400"/>
            <a:ext cx="3429645" cy="271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genital Hypertrophy of the Retinal Pigment Epithelium | SpringerLink">
            <a:extLst>
              <a:ext uri="{FF2B5EF4-FFF2-40B4-BE49-F238E27FC236}">
                <a16:creationId xmlns:a16="http://schemas.microsoft.com/office/drawing/2014/main" id="{5EB5B1F5-BBBE-45D7-87F2-34B26D39D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1"/>
            <a:ext cx="2910591" cy="25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crosoft Word Viewer - document">
            <a:extLst>
              <a:ext uri="{FF2B5EF4-FFF2-40B4-BE49-F238E27FC236}">
                <a16:creationId xmlns:a16="http://schemas.microsoft.com/office/drawing/2014/main" id="{D9D3192A-9992-4270-A703-3F274414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0" y="3048000"/>
            <a:ext cx="3519119" cy="25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D7248-41B1-4B61-B1B0-20B180F81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08327" y="5044731"/>
            <a:ext cx="1214991" cy="23107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A06FA9-23BD-400B-8657-75FEAB53BA18}"/>
              </a:ext>
            </a:extLst>
          </p:cNvPr>
          <p:cNvSpPr txBox="1"/>
          <p:nvPr/>
        </p:nvSpPr>
        <p:spPr>
          <a:xfrm>
            <a:off x="3594811" y="616630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Grouped CHRPE</a:t>
            </a:r>
          </a:p>
        </p:txBody>
      </p:sp>
    </p:spTree>
    <p:extLst>
      <p:ext uri="{BB962C8B-B14F-4D97-AF65-F5344CB8AC3E}">
        <p14:creationId xmlns:p14="http://schemas.microsoft.com/office/powerpoint/2010/main" val="242482419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105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/>
              <a:t>As mentioned previously, there is a CHRPE-</a:t>
            </a:r>
            <a:r>
              <a:rPr lang="en-US" altLang="en-US" sz="1600" b="1" i="1" dirty="0"/>
              <a:t>like</a:t>
            </a:r>
            <a:r>
              <a:rPr lang="en-US" altLang="en-US" sz="1600" i="1" dirty="0"/>
              <a:t> lesion associated with colon cancer, specifically, a syndrome that includes colon cancer. What is the name (both eponymous and </a:t>
            </a:r>
            <a:r>
              <a:rPr lang="en-US" altLang="en-US" sz="1600" i="1" dirty="0" err="1"/>
              <a:t>noneponymous</a:t>
            </a:r>
            <a:r>
              <a:rPr lang="en-US" altLang="en-US" sz="1600" i="1" dirty="0"/>
              <a:t>) of the potentially fatal syndrome with which the CHRPE-like lesion is associated?</a:t>
            </a:r>
            <a:endParaRPr lang="en-US" alt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0234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106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/>
              <a:t>As mentioned previously, there is a CHRPE-</a:t>
            </a:r>
            <a:r>
              <a:rPr lang="en-US" altLang="en-US" sz="1600" b="1" i="1" dirty="0"/>
              <a:t>like</a:t>
            </a:r>
            <a:r>
              <a:rPr lang="en-US" altLang="en-US" sz="1600" i="1" dirty="0"/>
              <a:t> lesion associated with colon cancer, specifically, a syndrome that includes colon cancer. What is the name (both eponymous and </a:t>
            </a:r>
            <a:r>
              <a:rPr lang="en-US" altLang="en-US" sz="1600" i="1" dirty="0" err="1"/>
              <a:t>noneponymous</a:t>
            </a:r>
            <a:r>
              <a:rPr lang="en-US" altLang="en-US" sz="1600" i="1" dirty="0"/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/>
              <a:t>Familial adenomatous polyposis, aka Gardner syndrome</a:t>
            </a:r>
            <a:endParaRPr lang="en-US" alt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1833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107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</a:t>
            </a:r>
            <a:r>
              <a:rPr lang="en-US" altLang="en-US" sz="1600" b="1" dirty="0"/>
              <a:t>Gardner syndrome</a:t>
            </a:r>
            <a:endParaRPr lang="en-US" alt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C0EF3E-5DFE-4E54-93AB-2100AC079C4A}"/>
              </a:ext>
            </a:extLst>
          </p:cNvPr>
          <p:cNvSpPr/>
          <p:nvPr/>
        </p:nvSpPr>
        <p:spPr>
          <a:xfrm>
            <a:off x="3886200" y="4114800"/>
            <a:ext cx="2133600" cy="66992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2AA76F8-321B-416E-9982-F812DCA6D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986" y="4922250"/>
            <a:ext cx="6997428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What is the most clinically important (and ominous) component to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</a:rPr>
              <a:t>Pts develop thousands of colonic polyps, a significant number of which are malignant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accent5">
                    <a:lumMod val="75000"/>
                  </a:schemeClr>
                </a:solidFill>
              </a:rPr>
              <a:t>Other than the colonic and RPE lesions, what are the findings in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</a:rPr>
              <a:t>--Benign tumors of the skin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</a:rPr>
              <a:t>--Benign tumors of bone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</a:rPr>
              <a:t>--Dental anomalies</a:t>
            </a:r>
          </a:p>
        </p:txBody>
      </p:sp>
    </p:spTree>
    <p:extLst>
      <p:ext uri="{BB962C8B-B14F-4D97-AF65-F5344CB8AC3E}">
        <p14:creationId xmlns:p14="http://schemas.microsoft.com/office/powerpoint/2010/main" val="20904815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108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</a:t>
            </a:r>
            <a:r>
              <a:rPr lang="en-US" altLang="en-US" sz="1600" b="1" dirty="0"/>
              <a:t>Gardner syndrome</a:t>
            </a:r>
            <a:endParaRPr lang="en-US" alt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C0EF3E-5DFE-4E54-93AB-2100AC079C4A}"/>
              </a:ext>
            </a:extLst>
          </p:cNvPr>
          <p:cNvSpPr/>
          <p:nvPr/>
        </p:nvSpPr>
        <p:spPr>
          <a:xfrm>
            <a:off x="3886200" y="4114800"/>
            <a:ext cx="2133600" cy="66992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2AA76F8-321B-416E-9982-F812DCA6D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986" y="4922250"/>
            <a:ext cx="6997428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What is the most clinically important (and ominous) component to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Pts develop thousands of colonic polyps, a significant number of which are malignant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accent5">
                    <a:lumMod val="75000"/>
                  </a:schemeClr>
                </a:solidFill>
              </a:rPr>
              <a:t>Other than the colonic and RPE lesions, what are the findings in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</a:rPr>
              <a:t>--Benign tumors of the skin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</a:rPr>
              <a:t>--Benign tumors of bone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</a:rPr>
              <a:t>--Dental anomalies</a:t>
            </a:r>
          </a:p>
        </p:txBody>
      </p:sp>
    </p:spTree>
    <p:extLst>
      <p:ext uri="{BB962C8B-B14F-4D97-AF65-F5344CB8AC3E}">
        <p14:creationId xmlns:p14="http://schemas.microsoft.com/office/powerpoint/2010/main" val="5421314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69182"/>
            <a:ext cx="4927242" cy="369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" y="1578598"/>
            <a:ext cx="3943027" cy="327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3556CF-FA71-4180-BDBB-70EC5D80C093}"/>
              </a:ext>
            </a:extLst>
          </p:cNvPr>
          <p:cNvSpPr txBox="1"/>
          <p:nvPr/>
        </p:nvSpPr>
        <p:spPr>
          <a:xfrm>
            <a:off x="2838192" y="6166302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Familial adenomatous polyposis</a:t>
            </a:r>
          </a:p>
        </p:txBody>
      </p:sp>
    </p:spTree>
    <p:extLst>
      <p:ext uri="{BB962C8B-B14F-4D97-AF65-F5344CB8AC3E}">
        <p14:creationId xmlns:p14="http://schemas.microsoft.com/office/powerpoint/2010/main" val="152198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6172200" cy="4572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11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01B85-D7DF-4E8F-B9A8-E7EB5E08544A}"/>
              </a:ext>
            </a:extLst>
          </p:cNvPr>
          <p:cNvSpPr txBox="1"/>
          <p:nvPr/>
        </p:nvSpPr>
        <p:spPr>
          <a:xfrm>
            <a:off x="361156" y="1958975"/>
            <a:ext cx="8173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Hol</a:t>
            </a:r>
            <a:r>
              <a:rPr lang="en-US" sz="1600" dirty="0">
                <a:solidFill>
                  <a:srgbClr val="FF0000"/>
                </a:solidFill>
              </a:rPr>
              <a:t> up—before we answer this one, let’s talk about </a:t>
            </a:r>
            <a:r>
              <a:rPr lang="en-US" sz="1600" b="1" dirty="0">
                <a:solidFill>
                  <a:srgbClr val="FF0000"/>
                </a:solidFill>
              </a:rPr>
              <a:t>ocular ultrasonography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are the two modalities of ocular ultrasonography?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 scan and </a:t>
            </a:r>
            <a:r>
              <a:rPr lang="en-US" sz="1600" i="1" dirty="0">
                <a:solidFill>
                  <a:srgbClr val="0000FF"/>
                </a:solidFill>
              </a:rPr>
              <a:t>B </a:t>
            </a:r>
            <a:r>
              <a:rPr lang="en-US" sz="1600" dirty="0">
                <a:solidFill>
                  <a:srgbClr val="0000FF"/>
                </a:solidFill>
              </a:rPr>
              <a:t>scan</a:t>
            </a:r>
            <a:endParaRPr lang="en-US" sz="1600" i="1" dirty="0">
              <a:solidFill>
                <a:srgbClr val="0000FF"/>
              </a:solidFill>
            </a:endParaRP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is the fundamental difference between the two?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-scan is one-dimensional, whereas </a:t>
            </a:r>
            <a:r>
              <a:rPr lang="en-US" sz="1600" i="1" dirty="0">
                <a:solidFill>
                  <a:srgbClr val="0000FF"/>
                </a:solidFill>
              </a:rPr>
              <a:t>B</a:t>
            </a:r>
            <a:r>
              <a:rPr lang="en-US" sz="1600" dirty="0">
                <a:solidFill>
                  <a:srgbClr val="0000FF"/>
                </a:solidFill>
              </a:rPr>
              <a:t>-scan is two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Which modality is being referenced in discussing </a:t>
            </a:r>
            <a:r>
              <a:rPr lang="en-US" sz="1600" dirty="0">
                <a:solidFill>
                  <a:srgbClr val="0000FF"/>
                </a:solidFill>
              </a:rPr>
              <a:t>internal reflectivity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711653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110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</a:t>
            </a:r>
            <a:r>
              <a:rPr lang="en-US" altLang="en-US" sz="1600" b="1" dirty="0"/>
              <a:t>Gardner syndrome</a:t>
            </a:r>
            <a:endParaRPr lang="en-US" alt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C0EF3E-5DFE-4E54-93AB-2100AC079C4A}"/>
              </a:ext>
            </a:extLst>
          </p:cNvPr>
          <p:cNvSpPr/>
          <p:nvPr/>
        </p:nvSpPr>
        <p:spPr>
          <a:xfrm>
            <a:off x="3886200" y="4114800"/>
            <a:ext cx="2133600" cy="66992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2AA76F8-321B-416E-9982-F812DCA6D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986" y="4922250"/>
            <a:ext cx="6997428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What is the most clinically important (and ominous) component to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Pts develop thousands of colonic polyps, a significant number of which are malignant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Other than the colonic and RPE lesions, what are the findings in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--</a:t>
            </a:r>
            <a:r>
              <a:rPr lang="en-US" altLang="en-US" sz="1400" b="1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--</a:t>
            </a:r>
            <a:r>
              <a:rPr lang="en-US" altLang="en-US" sz="1400" b="1" i="1" dirty="0">
                <a:solidFill>
                  <a:srgbClr val="0000FF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--</a:t>
            </a:r>
            <a:r>
              <a:rPr lang="en-US" altLang="en-US" sz="1400" b="1" i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941150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111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</a:t>
            </a:r>
            <a:r>
              <a:rPr lang="en-US" altLang="en-US" sz="1600" b="1" dirty="0"/>
              <a:t>Gardner syndrome</a:t>
            </a:r>
            <a:endParaRPr lang="en-US" alt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C0EF3E-5DFE-4E54-93AB-2100AC079C4A}"/>
              </a:ext>
            </a:extLst>
          </p:cNvPr>
          <p:cNvSpPr/>
          <p:nvPr/>
        </p:nvSpPr>
        <p:spPr>
          <a:xfrm>
            <a:off x="3886200" y="4114800"/>
            <a:ext cx="2133600" cy="66992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2AA76F8-321B-416E-9982-F812DCA6D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986" y="4922250"/>
            <a:ext cx="6997428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What is the most clinically important (and ominous) component to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Pts develop thousands of colonic polyps, a significant number of which are malignant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Other than the colonic and RPE lesions, what are the findings in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--Benign tumors of the skin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--Benign tumors of bone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--Dental anomalies</a:t>
            </a:r>
          </a:p>
        </p:txBody>
      </p:sp>
    </p:spTree>
    <p:extLst>
      <p:ext uri="{BB962C8B-B14F-4D97-AF65-F5344CB8AC3E}">
        <p14:creationId xmlns:p14="http://schemas.microsoft.com/office/powerpoint/2010/main" val="204083878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112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</a:t>
            </a:r>
            <a:r>
              <a:rPr lang="en-US" altLang="en-US" sz="1600" b="1" dirty="0"/>
              <a:t>Gardner syndrome</a:t>
            </a:r>
            <a:endParaRPr lang="en-US" alt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2AA76F8-321B-416E-9982-F812DCA6D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986" y="4922250"/>
            <a:ext cx="6997428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What is the most clinically important (and ominous) component to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Pts develop thousands of colonic polyps, a significant number of which are </a:t>
            </a:r>
            <a:r>
              <a:rPr lang="en-US" altLang="en-US" sz="1400" b="1" dirty="0">
                <a:solidFill>
                  <a:srgbClr val="0000FF"/>
                </a:solidFill>
              </a:rPr>
              <a:t>malignant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Other than the colonic and RPE lesions, what are the findings in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--Benign tumors of the skin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--Benign tumors of bone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--Dental anomalies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8CCA7-F107-4936-9EA0-4589153063DC}"/>
              </a:ext>
            </a:extLst>
          </p:cNvPr>
          <p:cNvSpPr txBox="1"/>
          <p:nvPr/>
        </p:nvSpPr>
        <p:spPr>
          <a:xfrm>
            <a:off x="3276600" y="4737566"/>
            <a:ext cx="4379912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proportion of untreated Gardner syndrome pts will develop colon cancer?</a:t>
            </a:r>
            <a:endParaRPr lang="en-US" sz="1400" i="1" dirty="0">
              <a:solidFill>
                <a:srgbClr val="CCFFCC"/>
              </a:solidFill>
            </a:endParaRPr>
          </a:p>
          <a:p>
            <a:r>
              <a:rPr lang="en-US" sz="1400" dirty="0">
                <a:solidFill>
                  <a:srgbClr val="CCFFCC"/>
                </a:solidFill>
              </a:rPr>
              <a:t>All of them</a:t>
            </a:r>
          </a:p>
          <a:p>
            <a:endParaRPr lang="en-US" sz="1400" dirty="0">
              <a:solidFill>
                <a:srgbClr val="CCFFCC"/>
              </a:solidFill>
            </a:endParaRPr>
          </a:p>
          <a:p>
            <a:r>
              <a:rPr lang="en-US" sz="1400" i="1" dirty="0">
                <a:solidFill>
                  <a:srgbClr val="CCFFCC"/>
                </a:solidFill>
              </a:rPr>
              <a:t>By what age will this occur?</a:t>
            </a:r>
          </a:p>
          <a:p>
            <a:r>
              <a:rPr lang="en-US" sz="1400" dirty="0">
                <a:solidFill>
                  <a:srgbClr val="CCFFCC"/>
                </a:solidFill>
              </a:rPr>
              <a:t>40, maybe a little later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EC53DE-E40C-491C-ADA1-E1BEB640172B}"/>
              </a:ext>
            </a:extLst>
          </p:cNvPr>
          <p:cNvSpPr/>
          <p:nvPr/>
        </p:nvSpPr>
        <p:spPr>
          <a:xfrm>
            <a:off x="7573686" y="5042506"/>
            <a:ext cx="1113114" cy="50536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C0EF3E-5DFE-4E54-93AB-2100AC079C4A}"/>
              </a:ext>
            </a:extLst>
          </p:cNvPr>
          <p:cNvSpPr/>
          <p:nvPr/>
        </p:nvSpPr>
        <p:spPr>
          <a:xfrm>
            <a:off x="3886200" y="4114800"/>
            <a:ext cx="2133600" cy="66992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73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113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</a:t>
            </a:r>
            <a:r>
              <a:rPr lang="en-US" altLang="en-US" sz="1600" b="1" dirty="0"/>
              <a:t>Gardner syndrome</a:t>
            </a:r>
            <a:endParaRPr lang="en-US" alt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2AA76F8-321B-416E-9982-F812DCA6D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986" y="4922250"/>
            <a:ext cx="6997428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What is the most clinically important (and ominous) component to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Pts develop thousands of colonic polyps, a significant number of which are </a:t>
            </a:r>
            <a:r>
              <a:rPr lang="en-US" altLang="en-US" sz="1400" b="1" dirty="0">
                <a:solidFill>
                  <a:srgbClr val="0000FF"/>
                </a:solidFill>
              </a:rPr>
              <a:t>malignant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Other than the colonic and RPE lesions, what are the findings in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--Benign tumors of the skin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--Benign tumors of bone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--Dental anomalies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8CCA7-F107-4936-9EA0-4589153063DC}"/>
              </a:ext>
            </a:extLst>
          </p:cNvPr>
          <p:cNvSpPr txBox="1"/>
          <p:nvPr/>
        </p:nvSpPr>
        <p:spPr>
          <a:xfrm>
            <a:off x="3276600" y="4737566"/>
            <a:ext cx="4379912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proportion of untreated Gardner syndrome pts will develop colon cancer?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All of them</a:t>
            </a:r>
            <a:endParaRPr lang="en-US" sz="1400" dirty="0">
              <a:solidFill>
                <a:srgbClr val="CCFFCC"/>
              </a:solidFill>
            </a:endParaRPr>
          </a:p>
          <a:p>
            <a:endParaRPr lang="en-US" sz="1400" dirty="0">
              <a:solidFill>
                <a:srgbClr val="CCFFCC"/>
              </a:solidFill>
            </a:endParaRPr>
          </a:p>
          <a:p>
            <a:r>
              <a:rPr lang="en-US" sz="1400" i="1" dirty="0">
                <a:solidFill>
                  <a:srgbClr val="CCFFCC"/>
                </a:solidFill>
              </a:rPr>
              <a:t>By what age will this occur?</a:t>
            </a:r>
          </a:p>
          <a:p>
            <a:r>
              <a:rPr lang="en-US" sz="1400" dirty="0">
                <a:solidFill>
                  <a:srgbClr val="CCFFCC"/>
                </a:solidFill>
              </a:rPr>
              <a:t>40, maybe a little later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EC53DE-E40C-491C-ADA1-E1BEB640172B}"/>
              </a:ext>
            </a:extLst>
          </p:cNvPr>
          <p:cNvSpPr/>
          <p:nvPr/>
        </p:nvSpPr>
        <p:spPr>
          <a:xfrm>
            <a:off x="7573686" y="5042506"/>
            <a:ext cx="1113114" cy="50536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C0EF3E-5DFE-4E54-93AB-2100AC079C4A}"/>
              </a:ext>
            </a:extLst>
          </p:cNvPr>
          <p:cNvSpPr/>
          <p:nvPr/>
        </p:nvSpPr>
        <p:spPr>
          <a:xfrm>
            <a:off x="3886200" y="4114800"/>
            <a:ext cx="2133600" cy="66992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9389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114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</a:t>
            </a:r>
            <a:r>
              <a:rPr lang="en-US" altLang="en-US" sz="1600" b="1" dirty="0"/>
              <a:t>Gardner syndrome</a:t>
            </a:r>
            <a:endParaRPr lang="en-US" alt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2AA76F8-321B-416E-9982-F812DCA6D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986" y="4922250"/>
            <a:ext cx="6997428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What is the most clinically important (and ominous) component to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Pts develop thousands of colonic polyps, a significant number of which are </a:t>
            </a:r>
            <a:r>
              <a:rPr lang="en-US" altLang="en-US" sz="1400" b="1" dirty="0">
                <a:solidFill>
                  <a:srgbClr val="0000FF"/>
                </a:solidFill>
              </a:rPr>
              <a:t>malignant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Other than the colonic and RPE lesions, what are the findings in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--Benign tumors of the skin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--Benign tumors of bone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--Dental anomalies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8CCA7-F107-4936-9EA0-4589153063DC}"/>
              </a:ext>
            </a:extLst>
          </p:cNvPr>
          <p:cNvSpPr txBox="1"/>
          <p:nvPr/>
        </p:nvSpPr>
        <p:spPr>
          <a:xfrm>
            <a:off x="3276600" y="4737566"/>
            <a:ext cx="4379912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proportion of untreated Gardner syndrome pts will develop colon cancer?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All of them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By what age will this occur?</a:t>
            </a:r>
            <a:endParaRPr lang="en-US" sz="1400" i="1" dirty="0">
              <a:solidFill>
                <a:srgbClr val="CCFFCC"/>
              </a:solidFill>
            </a:endParaRPr>
          </a:p>
          <a:p>
            <a:r>
              <a:rPr lang="en-US" sz="1400" dirty="0">
                <a:solidFill>
                  <a:srgbClr val="CCFFCC"/>
                </a:solidFill>
              </a:rPr>
              <a:t>40, maybe a little later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EC53DE-E40C-491C-ADA1-E1BEB640172B}"/>
              </a:ext>
            </a:extLst>
          </p:cNvPr>
          <p:cNvSpPr/>
          <p:nvPr/>
        </p:nvSpPr>
        <p:spPr>
          <a:xfrm>
            <a:off x="7573686" y="5042506"/>
            <a:ext cx="1113114" cy="50536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C0EF3E-5DFE-4E54-93AB-2100AC079C4A}"/>
              </a:ext>
            </a:extLst>
          </p:cNvPr>
          <p:cNvSpPr/>
          <p:nvPr/>
        </p:nvSpPr>
        <p:spPr>
          <a:xfrm>
            <a:off x="3886200" y="4114800"/>
            <a:ext cx="2133600" cy="66992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8706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115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</a:t>
            </a:r>
            <a:r>
              <a:rPr lang="en-US" altLang="en-US" sz="1600" b="1" dirty="0"/>
              <a:t>Gardner syndrome</a:t>
            </a:r>
            <a:endParaRPr lang="en-US" alt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2AA76F8-321B-416E-9982-F812DCA6D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986" y="4922250"/>
            <a:ext cx="6997428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What is the most clinically important (and ominous) component to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Pts develop thousands of colonic polyps, a significant number of which are </a:t>
            </a:r>
            <a:r>
              <a:rPr lang="en-US" altLang="en-US" sz="1400" b="1" dirty="0">
                <a:solidFill>
                  <a:srgbClr val="0000FF"/>
                </a:solidFill>
              </a:rPr>
              <a:t>malignant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Other than the colonic and RPE lesions, what are the findings in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--Benign tumors of the skin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--Benign tumors of bone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--Dental anomalies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8CCA7-F107-4936-9EA0-4589153063DC}"/>
              </a:ext>
            </a:extLst>
          </p:cNvPr>
          <p:cNvSpPr txBox="1"/>
          <p:nvPr/>
        </p:nvSpPr>
        <p:spPr>
          <a:xfrm>
            <a:off x="3276600" y="4737566"/>
            <a:ext cx="4379912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proportion of untreated Gardner syndrome pts will develop colon cancer?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All of them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By what age will this occur?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40, maybe a little later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EC53DE-E40C-491C-ADA1-E1BEB640172B}"/>
              </a:ext>
            </a:extLst>
          </p:cNvPr>
          <p:cNvSpPr/>
          <p:nvPr/>
        </p:nvSpPr>
        <p:spPr>
          <a:xfrm>
            <a:off x="7573686" y="5042506"/>
            <a:ext cx="1113114" cy="50536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C0EF3E-5DFE-4E54-93AB-2100AC079C4A}"/>
              </a:ext>
            </a:extLst>
          </p:cNvPr>
          <p:cNvSpPr/>
          <p:nvPr/>
        </p:nvSpPr>
        <p:spPr>
          <a:xfrm>
            <a:off x="3886200" y="4114800"/>
            <a:ext cx="2133600" cy="66992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7013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116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</a:t>
            </a:r>
            <a:r>
              <a:rPr lang="en-US" altLang="en-US" sz="1600" b="1" dirty="0"/>
              <a:t>Gardner syndrome</a:t>
            </a:r>
            <a:endParaRPr lang="en-US" alt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2AA76F8-321B-416E-9982-F812DCA6D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986" y="4922250"/>
            <a:ext cx="6997428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What is the most clinically important (and ominous) component to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Pts develop thousands of colonic polyps, a significant number of which are </a:t>
            </a:r>
            <a:r>
              <a:rPr lang="en-US" altLang="en-US" sz="1400" b="1" dirty="0">
                <a:solidFill>
                  <a:srgbClr val="0000FF"/>
                </a:solidFill>
              </a:rPr>
              <a:t>malignant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Other than the colonic and RPE lesions, what are the findings in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--Benign tumors of the skin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--Benign tumors of bone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--Dental anomalies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8CCA7-F107-4936-9EA0-4589153063DC}"/>
              </a:ext>
            </a:extLst>
          </p:cNvPr>
          <p:cNvSpPr txBox="1"/>
          <p:nvPr/>
        </p:nvSpPr>
        <p:spPr>
          <a:xfrm>
            <a:off x="3276600" y="4737566"/>
            <a:ext cx="4379912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proportion of </a:t>
            </a:r>
            <a:r>
              <a:rPr lang="en-US" sz="1400" b="1" i="1" u="sng" dirty="0">
                <a:solidFill>
                  <a:srgbClr val="0000FF"/>
                </a:solidFill>
              </a:rPr>
              <a:t>untreated</a:t>
            </a:r>
            <a:r>
              <a:rPr lang="en-US" sz="1400" i="1" u="sng" dirty="0">
                <a:solidFill>
                  <a:srgbClr val="0000FF"/>
                </a:solidFill>
              </a:rPr>
              <a:t> Gardner syndrome pts</a:t>
            </a:r>
            <a:r>
              <a:rPr lang="en-US" sz="1400" i="1" dirty="0">
                <a:solidFill>
                  <a:srgbClr val="0000FF"/>
                </a:solidFill>
              </a:rPr>
              <a:t>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will develop colon cancer?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All of them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By what age will this occur?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40, maybe a little later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EC53DE-E40C-491C-ADA1-E1BEB640172B}"/>
              </a:ext>
            </a:extLst>
          </p:cNvPr>
          <p:cNvSpPr/>
          <p:nvPr/>
        </p:nvSpPr>
        <p:spPr>
          <a:xfrm>
            <a:off x="7573686" y="5042506"/>
            <a:ext cx="1113114" cy="50536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C0EF3E-5DFE-4E54-93AB-2100AC079C4A}"/>
              </a:ext>
            </a:extLst>
          </p:cNvPr>
          <p:cNvSpPr/>
          <p:nvPr/>
        </p:nvSpPr>
        <p:spPr>
          <a:xfrm>
            <a:off x="3886200" y="4114800"/>
            <a:ext cx="2133600" cy="66992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02C504-627C-4411-BA61-6DE799C99070}"/>
              </a:ext>
            </a:extLst>
          </p:cNvPr>
          <p:cNvSpPr txBox="1"/>
          <p:nvPr/>
        </p:nvSpPr>
        <p:spPr>
          <a:xfrm>
            <a:off x="4509735" y="5099703"/>
            <a:ext cx="2751074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is the treatment of choice?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Prophylactic colectomy</a:t>
            </a:r>
          </a:p>
        </p:txBody>
      </p:sp>
    </p:spTree>
    <p:extLst>
      <p:ext uri="{BB962C8B-B14F-4D97-AF65-F5344CB8AC3E}">
        <p14:creationId xmlns:p14="http://schemas.microsoft.com/office/powerpoint/2010/main" val="76951571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117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</a:t>
            </a:r>
            <a:r>
              <a:rPr lang="en-US" altLang="en-US" sz="1600" b="1" dirty="0"/>
              <a:t>Gardner syndrome</a:t>
            </a:r>
            <a:endParaRPr lang="en-US" altLang="en-US" sz="16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52AA76F8-321B-416E-9982-F812DCA6D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986" y="4922250"/>
            <a:ext cx="6997428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What is the most clinically important (and ominous) component to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Pts develop thousands of colonic polyps, a significant number of which are </a:t>
            </a:r>
            <a:r>
              <a:rPr lang="en-US" altLang="en-US" sz="1400" b="1" dirty="0">
                <a:solidFill>
                  <a:srgbClr val="0000FF"/>
                </a:solidFill>
              </a:rPr>
              <a:t>malignant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Other than the colonic and RPE lesions, what are the findings in Gardner syndrome?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--Benign tumors of the skin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--Benign tumors of bone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--Dental anomalies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8CCA7-F107-4936-9EA0-4589153063DC}"/>
              </a:ext>
            </a:extLst>
          </p:cNvPr>
          <p:cNvSpPr txBox="1"/>
          <p:nvPr/>
        </p:nvSpPr>
        <p:spPr>
          <a:xfrm>
            <a:off x="3276600" y="4737566"/>
            <a:ext cx="4379912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proportion of </a:t>
            </a:r>
            <a:r>
              <a:rPr lang="en-US" sz="1400" b="1" i="1" u="sng" dirty="0">
                <a:solidFill>
                  <a:srgbClr val="0000FF"/>
                </a:solidFill>
              </a:rPr>
              <a:t>untreated</a:t>
            </a:r>
            <a:r>
              <a:rPr lang="en-US" sz="1400" i="1" u="sng" dirty="0">
                <a:solidFill>
                  <a:srgbClr val="0000FF"/>
                </a:solidFill>
              </a:rPr>
              <a:t> Gardner syndrome pts</a:t>
            </a:r>
            <a:r>
              <a:rPr lang="en-US" sz="1400" i="1" dirty="0">
                <a:solidFill>
                  <a:srgbClr val="0000FF"/>
                </a:solidFill>
              </a:rPr>
              <a:t>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will develop colon cancer?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All of them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By what age will this occur?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40, maybe a little later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EC53DE-E40C-491C-ADA1-E1BEB640172B}"/>
              </a:ext>
            </a:extLst>
          </p:cNvPr>
          <p:cNvSpPr/>
          <p:nvPr/>
        </p:nvSpPr>
        <p:spPr>
          <a:xfrm>
            <a:off x="7573686" y="5042506"/>
            <a:ext cx="1113114" cy="50536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C0EF3E-5DFE-4E54-93AB-2100AC079C4A}"/>
              </a:ext>
            </a:extLst>
          </p:cNvPr>
          <p:cNvSpPr/>
          <p:nvPr/>
        </p:nvSpPr>
        <p:spPr>
          <a:xfrm>
            <a:off x="3886200" y="4114800"/>
            <a:ext cx="2133600" cy="66992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02C504-627C-4411-BA61-6DE799C99070}"/>
              </a:ext>
            </a:extLst>
          </p:cNvPr>
          <p:cNvSpPr txBox="1"/>
          <p:nvPr/>
        </p:nvSpPr>
        <p:spPr>
          <a:xfrm>
            <a:off x="4509735" y="5099703"/>
            <a:ext cx="2751074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is the treatment of choice?</a:t>
            </a:r>
          </a:p>
          <a:p>
            <a:r>
              <a:rPr lang="en-US" sz="1400" dirty="0">
                <a:solidFill>
                  <a:schemeClr val="bg1"/>
                </a:solidFill>
              </a:rPr>
              <a:t>Prophylactic colectomy</a:t>
            </a:r>
          </a:p>
        </p:txBody>
      </p:sp>
    </p:spTree>
    <p:extLst>
      <p:ext uri="{BB962C8B-B14F-4D97-AF65-F5344CB8AC3E}">
        <p14:creationId xmlns:p14="http://schemas.microsoft.com/office/powerpoint/2010/main" val="373832441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118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/>
              <a:t>As mentioned previously, there is a CHRPE-</a:t>
            </a:r>
            <a:r>
              <a:rPr lang="en-US" altLang="en-US" sz="1600" b="1" i="1" dirty="0"/>
              <a:t>like</a:t>
            </a:r>
            <a:r>
              <a:rPr lang="en-US" altLang="en-US" sz="1600" i="1" dirty="0"/>
              <a:t> lesion associated with colon cancer, specifically, a syndrome that includes colon cancer. What is the name (both eponymous and </a:t>
            </a:r>
            <a:r>
              <a:rPr lang="en-US" altLang="en-US" sz="1600" i="1" dirty="0" err="1"/>
              <a:t>noneponymous</a:t>
            </a:r>
            <a:r>
              <a:rPr lang="en-US" altLang="en-US" sz="1600" i="1" dirty="0"/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/>
              <a:t>Familial adenomatous polyposis, aka Gardner syndrome</a:t>
            </a:r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600" i="1" dirty="0"/>
              <a:t>You see a </a:t>
            </a:r>
            <a:r>
              <a:rPr lang="en-US" altLang="en-US" sz="1600" i="1" dirty="0" err="1"/>
              <a:t>pt</a:t>
            </a:r>
            <a:r>
              <a:rPr lang="en-US" altLang="en-US" sz="1600" i="1" dirty="0"/>
              <a:t> with a CHRPE-like presentation. What characteristics of the lesions would raise concern that these were in fact the CHRPE-like lesions of Gardner syndrome?</a:t>
            </a:r>
          </a:p>
          <a:p>
            <a:pPr eaLnBrk="1" hangingPunct="1">
              <a:defRPr/>
            </a:pPr>
            <a:r>
              <a:rPr lang="en-US" altLang="en-US" sz="1600" dirty="0"/>
              <a:t>--</a:t>
            </a:r>
            <a:r>
              <a:rPr lang="en-US" altLang="en-US" sz="1600" b="1" i="1" dirty="0"/>
              <a:t>?</a:t>
            </a:r>
          </a:p>
          <a:p>
            <a:pPr eaLnBrk="1" hangingPunct="1">
              <a:defRPr/>
            </a:pPr>
            <a:r>
              <a:rPr lang="en-US" altLang="en-US" sz="1600" dirty="0"/>
              <a:t>--</a:t>
            </a:r>
            <a:r>
              <a:rPr lang="en-US" altLang="en-US" sz="1600" b="1" i="1" dirty="0"/>
              <a:t>?</a:t>
            </a:r>
          </a:p>
          <a:p>
            <a:pPr eaLnBrk="1" hangingPunct="1">
              <a:defRPr/>
            </a:pPr>
            <a:r>
              <a:rPr lang="en-US" altLang="en-US" sz="1600" dirty="0"/>
              <a:t>--</a:t>
            </a:r>
            <a:r>
              <a:rPr lang="en-US" altLang="en-US" sz="1600" b="1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821964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119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/>
              <a:t>As mentioned previously, there is a CHRPE-</a:t>
            </a:r>
            <a:r>
              <a:rPr lang="en-US" altLang="en-US" sz="1600" b="1" i="1" dirty="0"/>
              <a:t>like</a:t>
            </a:r>
            <a:r>
              <a:rPr lang="en-US" altLang="en-US" sz="1600" i="1" dirty="0"/>
              <a:t> lesion associated with colon cancer, specifically, a syndrome that includes colon cancer. What is the name (both eponymous and </a:t>
            </a:r>
            <a:r>
              <a:rPr lang="en-US" altLang="en-US" sz="1600" i="1" dirty="0" err="1"/>
              <a:t>noneponymous</a:t>
            </a:r>
            <a:r>
              <a:rPr lang="en-US" altLang="en-US" sz="1600" i="1" dirty="0"/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/>
              <a:t>Familial adenomatous polyposis, aka Gardner syndrome</a:t>
            </a:r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600" i="1" dirty="0"/>
              <a:t>You see a </a:t>
            </a:r>
            <a:r>
              <a:rPr lang="en-US" altLang="en-US" sz="1600" i="1" dirty="0" err="1"/>
              <a:t>pt</a:t>
            </a:r>
            <a:r>
              <a:rPr lang="en-US" altLang="en-US" sz="1600" i="1" dirty="0"/>
              <a:t> with a CHRPE-like presentation. What characteristics of the lesions would raise concern that these were in fact the CHRPE-like lesions of Gardner syndrome?</a:t>
            </a:r>
          </a:p>
          <a:p>
            <a:pPr eaLnBrk="1" hangingPunct="1">
              <a:defRPr/>
            </a:pPr>
            <a:r>
              <a:rPr lang="en-US" altLang="en-US" sz="1600" dirty="0"/>
              <a:t>--If the lesions were  bilateral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82D42D-2AA3-4C11-AB73-3E8E2F7F9A05}"/>
              </a:ext>
            </a:extLst>
          </p:cNvPr>
          <p:cNvSpPr/>
          <p:nvPr/>
        </p:nvSpPr>
        <p:spPr>
          <a:xfrm>
            <a:off x="2525713" y="5257800"/>
            <a:ext cx="1131887" cy="25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0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6172200" cy="4572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12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01B85-D7DF-4E8F-B9A8-E7EB5E08544A}"/>
              </a:ext>
            </a:extLst>
          </p:cNvPr>
          <p:cNvSpPr txBox="1"/>
          <p:nvPr/>
        </p:nvSpPr>
        <p:spPr>
          <a:xfrm>
            <a:off x="361156" y="1958975"/>
            <a:ext cx="8173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Hol</a:t>
            </a:r>
            <a:r>
              <a:rPr lang="en-US" sz="1600" dirty="0">
                <a:solidFill>
                  <a:srgbClr val="FF0000"/>
                </a:solidFill>
              </a:rPr>
              <a:t> up—before we answer this one, let’s talk about </a:t>
            </a:r>
            <a:r>
              <a:rPr lang="en-US" sz="1600" b="1" dirty="0">
                <a:solidFill>
                  <a:srgbClr val="FF0000"/>
                </a:solidFill>
              </a:rPr>
              <a:t>ocular ultrasonography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are the two modalities of ocular ultrasonography?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 scan and </a:t>
            </a:r>
            <a:r>
              <a:rPr lang="en-US" sz="1600" i="1" dirty="0">
                <a:solidFill>
                  <a:srgbClr val="0000FF"/>
                </a:solidFill>
              </a:rPr>
              <a:t>B </a:t>
            </a:r>
            <a:r>
              <a:rPr lang="en-US" sz="1600" dirty="0">
                <a:solidFill>
                  <a:srgbClr val="0000FF"/>
                </a:solidFill>
              </a:rPr>
              <a:t>scan</a:t>
            </a:r>
            <a:endParaRPr lang="en-US" sz="1600" i="1" dirty="0">
              <a:solidFill>
                <a:srgbClr val="0000FF"/>
              </a:solidFill>
            </a:endParaRP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is the fundamental difference between the two?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-scan is one-dimensional, whereas </a:t>
            </a:r>
            <a:r>
              <a:rPr lang="en-US" sz="1600" i="1" dirty="0">
                <a:solidFill>
                  <a:srgbClr val="0000FF"/>
                </a:solidFill>
              </a:rPr>
              <a:t>B</a:t>
            </a:r>
            <a:r>
              <a:rPr lang="en-US" sz="1600" dirty="0">
                <a:solidFill>
                  <a:srgbClr val="0000FF"/>
                </a:solidFill>
              </a:rPr>
              <a:t>-scan is two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Which modality is being referenced in discussing </a:t>
            </a:r>
            <a:r>
              <a:rPr lang="en-US" sz="1600" dirty="0">
                <a:solidFill>
                  <a:srgbClr val="0000FF"/>
                </a:solidFill>
              </a:rPr>
              <a:t>internal reflectivity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 scan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125508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120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/>
              <a:t>As mentioned previously, there is a CHRPE-</a:t>
            </a:r>
            <a:r>
              <a:rPr lang="en-US" altLang="en-US" sz="1600" b="1" i="1" dirty="0"/>
              <a:t>like</a:t>
            </a:r>
            <a:r>
              <a:rPr lang="en-US" altLang="en-US" sz="1600" i="1" dirty="0"/>
              <a:t> lesion associated with colon cancer, specifically, a syndrome that includes colon cancer. What is the name (both eponymous and </a:t>
            </a:r>
            <a:r>
              <a:rPr lang="en-US" altLang="en-US" sz="1600" i="1" dirty="0" err="1"/>
              <a:t>noneponymous</a:t>
            </a:r>
            <a:r>
              <a:rPr lang="en-US" altLang="en-US" sz="1600" i="1" dirty="0"/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/>
              <a:t>Familial adenomatous polyposis, aka Gardner syndrome</a:t>
            </a:r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600" i="1" dirty="0"/>
              <a:t>You see a </a:t>
            </a:r>
            <a:r>
              <a:rPr lang="en-US" altLang="en-US" sz="1600" i="1" dirty="0" err="1"/>
              <a:t>pt</a:t>
            </a:r>
            <a:r>
              <a:rPr lang="en-US" altLang="en-US" sz="1600" i="1" dirty="0"/>
              <a:t> with a CHRPE-like presentation. What characteristics of the lesions would raise concern that these were in fact the CHRPE-like lesions of Gardner syndrome?</a:t>
            </a:r>
          </a:p>
          <a:p>
            <a:pPr eaLnBrk="1" hangingPunct="1">
              <a:defRPr/>
            </a:pPr>
            <a:r>
              <a:rPr lang="en-US" altLang="en-US" sz="1600" dirty="0"/>
              <a:t>--If the lesions were  bilateral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849424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">
            <a:extLst>
              <a:ext uri="{FF2B5EF4-FFF2-40B4-BE49-F238E27FC236}">
                <a16:creationId xmlns:a16="http://schemas.microsoft.com/office/drawing/2014/main" id="{CEED142E-19FA-482E-9BCA-48D6595EA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" y="1711289"/>
            <a:ext cx="8091488" cy="343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4865B-1587-4428-81D2-F9F339EB52D8}"/>
              </a:ext>
            </a:extLst>
          </p:cNvPr>
          <p:cNvSpPr txBox="1"/>
          <p:nvPr/>
        </p:nvSpPr>
        <p:spPr>
          <a:xfrm>
            <a:off x="2568893" y="6166302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Bilateral CHRPE-like Gardner lesions</a:t>
            </a:r>
          </a:p>
        </p:txBody>
      </p:sp>
    </p:spTree>
    <p:extLst>
      <p:ext uri="{BB962C8B-B14F-4D97-AF65-F5344CB8AC3E}">
        <p14:creationId xmlns:p14="http://schemas.microsoft.com/office/powerpoint/2010/main" val="46502595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122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/>
              <a:t>As mentioned previously, there is a CHRPE-</a:t>
            </a:r>
            <a:r>
              <a:rPr lang="en-US" altLang="en-US" sz="1600" b="1" i="1" dirty="0"/>
              <a:t>like</a:t>
            </a:r>
            <a:r>
              <a:rPr lang="en-US" altLang="en-US" sz="1600" i="1" dirty="0"/>
              <a:t> lesion associated with colon cancer, specifically, a syndrome that includes colon cancer. What is the name (both eponymous and </a:t>
            </a:r>
            <a:r>
              <a:rPr lang="en-US" altLang="en-US" sz="1600" i="1" dirty="0" err="1"/>
              <a:t>noneponymous</a:t>
            </a:r>
            <a:r>
              <a:rPr lang="en-US" altLang="en-US" sz="1600" i="1" dirty="0"/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/>
              <a:t>Familial adenomatous polyposis, aka Gardner syndrome</a:t>
            </a:r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600" i="1" dirty="0"/>
              <a:t>You see a </a:t>
            </a:r>
            <a:r>
              <a:rPr lang="en-US" altLang="en-US" sz="1600" i="1" dirty="0" err="1"/>
              <a:t>pt</a:t>
            </a:r>
            <a:r>
              <a:rPr lang="en-US" altLang="en-US" sz="1600" i="1" dirty="0"/>
              <a:t> with a CHRPE-like presentation. What characteristics of the lesions would raise concern that these were in fact the CHRPE-like lesions of Gardner syndrome?</a:t>
            </a:r>
          </a:p>
          <a:p>
            <a:pPr eaLnBrk="1" hangingPunct="1">
              <a:defRPr/>
            </a:pPr>
            <a:r>
              <a:rPr lang="en-US" altLang="en-US" sz="1600" dirty="0"/>
              <a:t>--If the lesions were  bilateral </a:t>
            </a:r>
          </a:p>
          <a:p>
            <a:pPr eaLnBrk="1" hangingPunct="1">
              <a:defRPr/>
            </a:pPr>
            <a:r>
              <a:rPr lang="en-US" altLang="en-US" sz="1600" dirty="0"/>
              <a:t>--If they were  scattered throughout multiple sectors of the eyes, </a:t>
            </a:r>
            <a:r>
              <a:rPr lang="en-US" altLang="en-US" sz="1600" dirty="0" err="1"/>
              <a:t>ie</a:t>
            </a:r>
            <a:r>
              <a:rPr lang="en-US" altLang="en-US" sz="1600" dirty="0"/>
              <a:t>, not ‘grouped’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EC98FC-6DAE-41FC-B7B9-671F546D9B7E}"/>
              </a:ext>
            </a:extLst>
          </p:cNvPr>
          <p:cNvSpPr/>
          <p:nvPr/>
        </p:nvSpPr>
        <p:spPr>
          <a:xfrm>
            <a:off x="1905000" y="5512904"/>
            <a:ext cx="6096000" cy="27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distribution pattern when multiple lesions present in the same eye</a:t>
            </a:r>
          </a:p>
        </p:txBody>
      </p:sp>
    </p:spTree>
    <p:extLst>
      <p:ext uri="{BB962C8B-B14F-4D97-AF65-F5344CB8AC3E}">
        <p14:creationId xmlns:p14="http://schemas.microsoft.com/office/powerpoint/2010/main" val="254681921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123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/>
              <a:t>As mentioned previously, there is a CHRPE-</a:t>
            </a:r>
            <a:r>
              <a:rPr lang="en-US" altLang="en-US" sz="1600" b="1" i="1" dirty="0"/>
              <a:t>like</a:t>
            </a:r>
            <a:r>
              <a:rPr lang="en-US" altLang="en-US" sz="1600" i="1" dirty="0"/>
              <a:t> lesion associated with colon cancer, specifically, a syndrome that includes colon cancer. What is the name (both eponymous and </a:t>
            </a:r>
            <a:r>
              <a:rPr lang="en-US" altLang="en-US" sz="1600" i="1" dirty="0" err="1"/>
              <a:t>noneponymous</a:t>
            </a:r>
            <a:r>
              <a:rPr lang="en-US" altLang="en-US" sz="1600" i="1" dirty="0"/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/>
              <a:t>Familial adenomatous polyposis, aka Gardner syndrome</a:t>
            </a:r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600" i="1" dirty="0"/>
              <a:t>You see a </a:t>
            </a:r>
            <a:r>
              <a:rPr lang="en-US" altLang="en-US" sz="1600" i="1" dirty="0" err="1"/>
              <a:t>pt</a:t>
            </a:r>
            <a:r>
              <a:rPr lang="en-US" altLang="en-US" sz="1600" i="1" dirty="0"/>
              <a:t> with a CHRPE-like presentation. What characteristics of the lesions would raise concern that these were in fact the CHRPE-like lesions of Gardner syndrome?</a:t>
            </a:r>
          </a:p>
          <a:p>
            <a:pPr eaLnBrk="1" hangingPunct="1">
              <a:defRPr/>
            </a:pPr>
            <a:r>
              <a:rPr lang="en-US" altLang="en-US" sz="1600" dirty="0"/>
              <a:t>--If the lesions were  bilateral </a:t>
            </a:r>
          </a:p>
          <a:p>
            <a:pPr eaLnBrk="1" hangingPunct="1">
              <a:defRPr/>
            </a:pPr>
            <a:r>
              <a:rPr lang="en-US" altLang="en-US" sz="1600" dirty="0"/>
              <a:t>--If they were  scattered throughout multiple sectors of the eyes, </a:t>
            </a:r>
            <a:r>
              <a:rPr lang="en-US" altLang="en-US" sz="1600" dirty="0" err="1"/>
              <a:t>ie</a:t>
            </a:r>
            <a:r>
              <a:rPr lang="en-US" altLang="en-US" sz="1600" dirty="0"/>
              <a:t>, not ‘grouped’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362577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665EFD7-EB94-4B7D-9CE1-250E18B8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827547"/>
            <a:ext cx="6800850" cy="520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3E2CF6-226E-497A-9AF7-BF76B67F1AF2}"/>
              </a:ext>
            </a:extLst>
          </p:cNvPr>
          <p:cNvSpPr txBox="1"/>
          <p:nvPr/>
        </p:nvSpPr>
        <p:spPr>
          <a:xfrm>
            <a:off x="1510917" y="6166302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CHRPE-like Gardner lesions: Note how scattered they are</a:t>
            </a:r>
          </a:p>
        </p:txBody>
      </p:sp>
    </p:spTree>
    <p:extLst>
      <p:ext uri="{BB962C8B-B14F-4D97-AF65-F5344CB8AC3E}">
        <p14:creationId xmlns:p14="http://schemas.microsoft.com/office/powerpoint/2010/main" val="3907989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125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/>
              <a:t>As mentioned previously, there is a CHRPE-</a:t>
            </a:r>
            <a:r>
              <a:rPr lang="en-US" altLang="en-US" sz="1600" b="1" i="1" dirty="0"/>
              <a:t>like</a:t>
            </a:r>
            <a:r>
              <a:rPr lang="en-US" altLang="en-US" sz="1600" i="1" dirty="0"/>
              <a:t> lesion associated with colon cancer, specifically, a syndrome that includes colon cancer. What is the name (both eponymous and </a:t>
            </a:r>
            <a:r>
              <a:rPr lang="en-US" altLang="en-US" sz="1600" i="1" dirty="0" err="1"/>
              <a:t>noneponymous</a:t>
            </a:r>
            <a:r>
              <a:rPr lang="en-US" altLang="en-US" sz="1600" i="1" dirty="0"/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/>
              <a:t>Familial adenomatous polyposis, aka Gardner syndrome</a:t>
            </a:r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600" i="1" dirty="0"/>
              <a:t>You see a </a:t>
            </a:r>
            <a:r>
              <a:rPr lang="en-US" altLang="en-US" sz="1600" i="1" dirty="0" err="1"/>
              <a:t>pt</a:t>
            </a:r>
            <a:r>
              <a:rPr lang="en-US" altLang="en-US" sz="1600" i="1" dirty="0"/>
              <a:t> with a CHRPE-like presentation. What characteristics of the lesions would raise concern that these were in fact the CHRPE-like lesions of Gardner syndrome?</a:t>
            </a:r>
          </a:p>
          <a:p>
            <a:pPr eaLnBrk="1" hangingPunct="1">
              <a:defRPr/>
            </a:pPr>
            <a:r>
              <a:rPr lang="en-US" altLang="en-US" sz="1600" dirty="0"/>
              <a:t>--If the lesions were  bilateral </a:t>
            </a:r>
          </a:p>
          <a:p>
            <a:pPr eaLnBrk="1" hangingPunct="1">
              <a:defRPr/>
            </a:pPr>
            <a:r>
              <a:rPr lang="en-US" altLang="en-US" sz="1600" dirty="0"/>
              <a:t>--If they were  scattered throughout multiple sectors of the eyes, </a:t>
            </a:r>
            <a:r>
              <a:rPr lang="en-US" altLang="en-US" sz="1600" dirty="0" err="1"/>
              <a:t>ie</a:t>
            </a:r>
            <a:r>
              <a:rPr lang="en-US" altLang="en-US" sz="1600" dirty="0"/>
              <a:t>, not ‘grouped’ </a:t>
            </a:r>
          </a:p>
          <a:p>
            <a:pPr eaLnBrk="1" hangingPunct="1">
              <a:defRPr/>
            </a:pPr>
            <a:r>
              <a:rPr lang="en-US" altLang="en-US" sz="1600" dirty="0"/>
              <a:t>--If they were  ovoid  rather than round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98565E-1EDC-427D-AF84-41109AC63709}"/>
              </a:ext>
            </a:extLst>
          </p:cNvPr>
          <p:cNvSpPr/>
          <p:nvPr/>
        </p:nvSpPr>
        <p:spPr>
          <a:xfrm>
            <a:off x="1911626" y="5781884"/>
            <a:ext cx="544513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shape</a:t>
            </a:r>
          </a:p>
        </p:txBody>
      </p:sp>
    </p:spTree>
    <p:extLst>
      <p:ext uri="{BB962C8B-B14F-4D97-AF65-F5344CB8AC3E}">
        <p14:creationId xmlns:p14="http://schemas.microsoft.com/office/powerpoint/2010/main" val="95237803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126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/>
              <a:t>As mentioned previously, there is a CHRPE-</a:t>
            </a:r>
            <a:r>
              <a:rPr lang="en-US" altLang="en-US" sz="1600" b="1" i="1" dirty="0"/>
              <a:t>like</a:t>
            </a:r>
            <a:r>
              <a:rPr lang="en-US" altLang="en-US" sz="1600" i="1" dirty="0"/>
              <a:t> lesion associated with colon cancer, specifically, a syndrome that includes colon cancer. What is the name (both eponymous and </a:t>
            </a:r>
            <a:r>
              <a:rPr lang="en-US" altLang="en-US" sz="1600" i="1" dirty="0" err="1"/>
              <a:t>noneponymous</a:t>
            </a:r>
            <a:r>
              <a:rPr lang="en-US" altLang="en-US" sz="1600" i="1" dirty="0"/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/>
              <a:t>Familial adenomatous polyposis, aka Gardner syndrome</a:t>
            </a:r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600" i="1" dirty="0"/>
              <a:t>You see a </a:t>
            </a:r>
            <a:r>
              <a:rPr lang="en-US" altLang="en-US" sz="1600" i="1" dirty="0" err="1"/>
              <a:t>pt</a:t>
            </a:r>
            <a:r>
              <a:rPr lang="en-US" altLang="en-US" sz="1600" i="1" dirty="0"/>
              <a:t> with a CHRPE-like presentation. What characteristics of the lesions would raise concern that these were in fact the CHRPE-like lesions of Gardner syndrome?</a:t>
            </a:r>
          </a:p>
          <a:p>
            <a:pPr eaLnBrk="1" hangingPunct="1">
              <a:defRPr/>
            </a:pPr>
            <a:r>
              <a:rPr lang="en-US" altLang="en-US" sz="1600" dirty="0"/>
              <a:t>--If the lesions were  bilateral </a:t>
            </a:r>
          </a:p>
          <a:p>
            <a:pPr eaLnBrk="1" hangingPunct="1">
              <a:defRPr/>
            </a:pPr>
            <a:r>
              <a:rPr lang="en-US" altLang="en-US" sz="1600" dirty="0"/>
              <a:t>--If they were  scattered throughout multiple sectors of the eyes, </a:t>
            </a:r>
            <a:r>
              <a:rPr lang="en-US" altLang="en-US" sz="1600" dirty="0" err="1"/>
              <a:t>ie</a:t>
            </a:r>
            <a:r>
              <a:rPr lang="en-US" altLang="en-US" sz="1600" dirty="0"/>
              <a:t>, not ‘grouped’ </a:t>
            </a:r>
          </a:p>
          <a:p>
            <a:pPr eaLnBrk="1" hangingPunct="1">
              <a:defRPr/>
            </a:pPr>
            <a:r>
              <a:rPr lang="en-US" altLang="en-US" sz="1600" dirty="0"/>
              <a:t>--If they were  ovoid  rather than round</a:t>
            </a:r>
          </a:p>
        </p:txBody>
      </p:sp>
    </p:spTree>
    <p:extLst>
      <p:ext uri="{BB962C8B-B14F-4D97-AF65-F5344CB8AC3E}">
        <p14:creationId xmlns:p14="http://schemas.microsoft.com/office/powerpoint/2010/main" val="113713734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127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Gardner syndrome</a:t>
            </a:r>
          </a:p>
          <a:p>
            <a:pPr eaLnBrk="1" hangingPunct="1">
              <a:defRPr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You see a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with a CHRPE-like presentation. What characteristics of the lesions would raise concern that these were in fact the CHRPE-like lesions of Gardner syndrome?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 lesions were bilateral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they were scattered throughout multiple sectors of the eyes, 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, not ‘grouped’ </a:t>
            </a:r>
          </a:p>
          <a:p>
            <a:pPr eaLnBrk="1" hangingPunct="1">
              <a:defRPr/>
            </a:pPr>
            <a:r>
              <a:rPr lang="en-US" altLang="en-US" sz="1600" dirty="0"/>
              <a:t>--If they were  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ovoid</a:t>
            </a:r>
            <a:r>
              <a:rPr lang="en-US" altLang="en-US" sz="1600" dirty="0"/>
              <a:t>  rather than round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4C882D-0C21-41DC-B0E5-FAEED7D1845D}"/>
              </a:ext>
            </a:extLst>
          </p:cNvPr>
          <p:cNvCxnSpPr/>
          <p:nvPr/>
        </p:nvCxnSpPr>
        <p:spPr>
          <a:xfrm>
            <a:off x="1936557" y="5885765"/>
            <a:ext cx="533400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35C48D-3802-4C6E-AC41-2AD53889EB80}"/>
              </a:ext>
            </a:extLst>
          </p:cNvPr>
          <p:cNvSpPr txBox="1"/>
          <p:nvPr/>
        </p:nvSpPr>
        <p:spPr>
          <a:xfrm>
            <a:off x="1784913" y="5562600"/>
            <a:ext cx="303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Segoe Script" panose="030B0504020000000003" pitchFamily="66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0D369-4FC5-4E74-9DFA-6F24560FDE7A}"/>
              </a:ext>
            </a:extLst>
          </p:cNvPr>
          <p:cNvSpPr txBox="1"/>
          <p:nvPr/>
        </p:nvSpPr>
        <p:spPr>
          <a:xfrm>
            <a:off x="1763730" y="57912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90CBCCF0-3A1A-4E58-BB3B-5849FF173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876800"/>
            <a:ext cx="381000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What other word is often used to describe the shape of these lesions?</a:t>
            </a:r>
            <a:endParaRPr lang="en-US" altLang="en-US" sz="1400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FF00"/>
                </a:solidFill>
              </a:rPr>
              <a:t>‘</a:t>
            </a:r>
            <a:r>
              <a:rPr lang="en-US" altLang="en-US" sz="1400" dirty="0" err="1">
                <a:solidFill>
                  <a:srgbClr val="FFFF00"/>
                </a:solidFill>
              </a:rPr>
              <a:t>Pisciform</a:t>
            </a:r>
            <a:r>
              <a:rPr lang="en-US" altLang="en-US" sz="1400" dirty="0">
                <a:solidFill>
                  <a:srgbClr val="FFFF00"/>
                </a:solidFill>
              </a:rPr>
              <a:t>’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FFFF00"/>
                </a:solidFill>
              </a:rPr>
              <a:t>What does </a:t>
            </a:r>
            <a:r>
              <a:rPr lang="en-US" altLang="en-US" sz="1400" dirty="0" err="1">
                <a:solidFill>
                  <a:srgbClr val="FFFF00"/>
                </a:solidFill>
              </a:rPr>
              <a:t>pisciform</a:t>
            </a:r>
            <a:r>
              <a:rPr lang="en-US" altLang="en-US" sz="1400" i="1" dirty="0">
                <a:solidFill>
                  <a:srgbClr val="FFFF00"/>
                </a:solidFill>
              </a:rPr>
              <a:t> mean?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FF00"/>
                </a:solidFill>
              </a:rPr>
              <a:t>It means ‘fish-shaped’</a:t>
            </a:r>
          </a:p>
        </p:txBody>
      </p:sp>
    </p:spTree>
    <p:extLst>
      <p:ext uri="{BB962C8B-B14F-4D97-AF65-F5344CB8AC3E}">
        <p14:creationId xmlns:p14="http://schemas.microsoft.com/office/powerpoint/2010/main" val="356571482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128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Gardner syndrome</a:t>
            </a:r>
          </a:p>
          <a:p>
            <a:pPr eaLnBrk="1" hangingPunct="1">
              <a:defRPr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You see a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with a CHRPE-like presentation. What characteristics of the lesions would raise concern that these were in fact the CHRPE-like lesions of Gardner syndrome?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 lesions were bilateral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they were scattered throughout multiple sectors of the eyes, 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, not ‘grouped’ </a:t>
            </a:r>
          </a:p>
          <a:p>
            <a:pPr eaLnBrk="1" hangingPunct="1">
              <a:defRPr/>
            </a:pPr>
            <a:r>
              <a:rPr lang="en-US" altLang="en-US" sz="1600" dirty="0"/>
              <a:t>--If they were  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ovoid</a:t>
            </a:r>
            <a:r>
              <a:rPr lang="en-US" altLang="en-US" sz="1600" dirty="0"/>
              <a:t>  rather than round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4C882D-0C21-41DC-B0E5-FAEED7D1845D}"/>
              </a:ext>
            </a:extLst>
          </p:cNvPr>
          <p:cNvCxnSpPr/>
          <p:nvPr/>
        </p:nvCxnSpPr>
        <p:spPr>
          <a:xfrm>
            <a:off x="1936557" y="5885765"/>
            <a:ext cx="533400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35C48D-3802-4C6E-AC41-2AD53889EB80}"/>
              </a:ext>
            </a:extLst>
          </p:cNvPr>
          <p:cNvSpPr txBox="1"/>
          <p:nvPr/>
        </p:nvSpPr>
        <p:spPr>
          <a:xfrm>
            <a:off x="1358514" y="5562600"/>
            <a:ext cx="1156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0000FF"/>
                </a:solidFill>
                <a:latin typeface="Segoe Script" panose="030B0504020000000003" pitchFamily="66" charset="0"/>
              </a:rPr>
              <a:t>pisciform</a:t>
            </a:r>
            <a:endParaRPr lang="en-US" sz="1500" b="1" dirty="0">
              <a:solidFill>
                <a:srgbClr val="0000FF"/>
              </a:solidFill>
              <a:latin typeface="Segoe Script" panose="030B0504020000000003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0D369-4FC5-4E74-9DFA-6F24560FDE7A}"/>
              </a:ext>
            </a:extLst>
          </p:cNvPr>
          <p:cNvSpPr txBox="1"/>
          <p:nvPr/>
        </p:nvSpPr>
        <p:spPr>
          <a:xfrm>
            <a:off x="1763730" y="57912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90CBCCF0-3A1A-4E58-BB3B-5849FF173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876800"/>
            <a:ext cx="381000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What other word is often used to describe the shape of these lesions?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‘</a:t>
            </a:r>
            <a:r>
              <a:rPr lang="en-US" altLang="en-US" sz="1400" dirty="0" err="1">
                <a:solidFill>
                  <a:srgbClr val="0000FF"/>
                </a:solidFill>
              </a:rPr>
              <a:t>Pisciform</a:t>
            </a:r>
            <a:r>
              <a:rPr lang="en-US" altLang="en-US" sz="1400" dirty="0">
                <a:solidFill>
                  <a:srgbClr val="0000FF"/>
                </a:solidFill>
              </a:rPr>
              <a:t>’</a:t>
            </a:r>
            <a:endParaRPr lang="en-US" altLang="en-US" sz="1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FFFF00"/>
                </a:solidFill>
              </a:rPr>
              <a:t>What does </a:t>
            </a:r>
            <a:r>
              <a:rPr lang="en-US" altLang="en-US" sz="1400" dirty="0" err="1">
                <a:solidFill>
                  <a:srgbClr val="FFFF00"/>
                </a:solidFill>
              </a:rPr>
              <a:t>pisciform</a:t>
            </a:r>
            <a:r>
              <a:rPr lang="en-US" altLang="en-US" sz="1400" i="1" dirty="0">
                <a:solidFill>
                  <a:srgbClr val="FFFF00"/>
                </a:solidFill>
              </a:rPr>
              <a:t> mean?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FF00"/>
                </a:solidFill>
              </a:rPr>
              <a:t>It means ‘fish-shaped’</a:t>
            </a:r>
          </a:p>
        </p:txBody>
      </p:sp>
    </p:spTree>
    <p:extLst>
      <p:ext uri="{BB962C8B-B14F-4D97-AF65-F5344CB8AC3E}">
        <p14:creationId xmlns:p14="http://schemas.microsoft.com/office/powerpoint/2010/main" val="114023031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129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Gardner syndrome</a:t>
            </a:r>
          </a:p>
          <a:p>
            <a:pPr eaLnBrk="1" hangingPunct="1">
              <a:defRPr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You see a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with a CHRPE-like presentation. What characteristics of the lesions would raise concern that these were in fact the CHRPE-like lesions of Gardner syndrome?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 lesions were bilateral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they were scattered throughout multiple sectors of the eyes, 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, not ‘grouped’ </a:t>
            </a:r>
          </a:p>
          <a:p>
            <a:pPr eaLnBrk="1" hangingPunct="1">
              <a:defRPr/>
            </a:pPr>
            <a:r>
              <a:rPr lang="en-US" altLang="en-US" sz="1600" dirty="0"/>
              <a:t>--If they were  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ovoid</a:t>
            </a:r>
            <a:r>
              <a:rPr lang="en-US" altLang="en-US" sz="1600" dirty="0"/>
              <a:t>  rather than round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4C882D-0C21-41DC-B0E5-FAEED7D1845D}"/>
              </a:ext>
            </a:extLst>
          </p:cNvPr>
          <p:cNvCxnSpPr/>
          <p:nvPr/>
        </p:nvCxnSpPr>
        <p:spPr>
          <a:xfrm>
            <a:off x="1936557" y="5885765"/>
            <a:ext cx="533400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35C48D-3802-4C6E-AC41-2AD53889EB80}"/>
              </a:ext>
            </a:extLst>
          </p:cNvPr>
          <p:cNvSpPr txBox="1"/>
          <p:nvPr/>
        </p:nvSpPr>
        <p:spPr>
          <a:xfrm>
            <a:off x="1358514" y="5562600"/>
            <a:ext cx="1156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0000FF"/>
                </a:solidFill>
                <a:latin typeface="Segoe Script" panose="030B0504020000000003" pitchFamily="66" charset="0"/>
              </a:rPr>
              <a:t>pisciform</a:t>
            </a:r>
            <a:endParaRPr lang="en-US" sz="1500" b="1" dirty="0">
              <a:solidFill>
                <a:srgbClr val="0000FF"/>
              </a:solidFill>
              <a:latin typeface="Segoe Script" panose="030B0504020000000003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0D369-4FC5-4E74-9DFA-6F24560FDE7A}"/>
              </a:ext>
            </a:extLst>
          </p:cNvPr>
          <p:cNvSpPr txBox="1"/>
          <p:nvPr/>
        </p:nvSpPr>
        <p:spPr>
          <a:xfrm>
            <a:off x="1763730" y="57912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90CBCCF0-3A1A-4E58-BB3B-5849FF173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876800"/>
            <a:ext cx="381000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What other word is often used to describe the shape of these lesions?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‘</a:t>
            </a:r>
            <a:r>
              <a:rPr lang="en-US" altLang="en-US" sz="1400" dirty="0" err="1">
                <a:solidFill>
                  <a:srgbClr val="0000FF"/>
                </a:solidFill>
              </a:rPr>
              <a:t>Pisciform</a:t>
            </a:r>
            <a:r>
              <a:rPr lang="en-US" altLang="en-US" sz="1400" dirty="0">
                <a:solidFill>
                  <a:srgbClr val="0000FF"/>
                </a:solidFill>
              </a:rPr>
              <a:t>’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What does </a:t>
            </a:r>
            <a:r>
              <a:rPr lang="en-US" altLang="en-US" sz="1400" dirty="0" err="1">
                <a:solidFill>
                  <a:srgbClr val="0000FF"/>
                </a:solidFill>
              </a:rPr>
              <a:t>pisciform</a:t>
            </a:r>
            <a:r>
              <a:rPr lang="en-US" altLang="en-US" sz="1400" i="1" dirty="0">
                <a:solidFill>
                  <a:srgbClr val="0000FF"/>
                </a:solidFill>
              </a:rPr>
              <a:t> mean?</a:t>
            </a:r>
            <a:endParaRPr lang="en-US" altLang="en-US" sz="1400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FF00"/>
                </a:solidFill>
              </a:rPr>
              <a:t>It means ‘fish-shaped’</a:t>
            </a:r>
          </a:p>
        </p:txBody>
      </p:sp>
    </p:spTree>
    <p:extLst>
      <p:ext uri="{BB962C8B-B14F-4D97-AF65-F5344CB8AC3E}">
        <p14:creationId xmlns:p14="http://schemas.microsoft.com/office/powerpoint/2010/main" val="2966133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6172200" cy="4572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13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01B85-D7DF-4E8F-B9A8-E7EB5E08544A}"/>
              </a:ext>
            </a:extLst>
          </p:cNvPr>
          <p:cNvSpPr txBox="1"/>
          <p:nvPr/>
        </p:nvSpPr>
        <p:spPr>
          <a:xfrm>
            <a:off x="361156" y="1958975"/>
            <a:ext cx="81732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Hol</a:t>
            </a:r>
            <a:r>
              <a:rPr lang="en-US" sz="1600" dirty="0">
                <a:solidFill>
                  <a:srgbClr val="FF0000"/>
                </a:solidFill>
              </a:rPr>
              <a:t> up—before we answer this one, let’s talk about </a:t>
            </a:r>
            <a:r>
              <a:rPr lang="en-US" sz="1600" b="1" dirty="0">
                <a:solidFill>
                  <a:srgbClr val="FF0000"/>
                </a:solidFill>
              </a:rPr>
              <a:t>ocular ultrasonography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are the two modalities of ocular ultrasonography?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 scan and </a:t>
            </a:r>
            <a:r>
              <a:rPr lang="en-US" sz="1600" i="1" dirty="0">
                <a:solidFill>
                  <a:srgbClr val="0000FF"/>
                </a:solidFill>
              </a:rPr>
              <a:t>B </a:t>
            </a:r>
            <a:r>
              <a:rPr lang="en-US" sz="1600" dirty="0">
                <a:solidFill>
                  <a:srgbClr val="0000FF"/>
                </a:solidFill>
              </a:rPr>
              <a:t>scan</a:t>
            </a:r>
            <a:endParaRPr lang="en-US" sz="1600" i="1" dirty="0">
              <a:solidFill>
                <a:srgbClr val="0000FF"/>
              </a:solidFill>
            </a:endParaRP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is the fundamental difference between the two?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-scan is one-dimensional, whereas </a:t>
            </a:r>
            <a:r>
              <a:rPr lang="en-US" sz="1600" i="1" dirty="0">
                <a:solidFill>
                  <a:srgbClr val="0000FF"/>
                </a:solidFill>
              </a:rPr>
              <a:t>B</a:t>
            </a:r>
            <a:r>
              <a:rPr lang="en-US" sz="1600" dirty="0">
                <a:solidFill>
                  <a:srgbClr val="0000FF"/>
                </a:solidFill>
              </a:rPr>
              <a:t>-scan is two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Which modality is being referenced in discussing </a:t>
            </a:r>
            <a:r>
              <a:rPr lang="en-US" sz="1600" dirty="0">
                <a:solidFill>
                  <a:srgbClr val="0000FF"/>
                </a:solidFill>
              </a:rPr>
              <a:t>internal reflectivity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 scan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An </a:t>
            </a:r>
            <a:r>
              <a:rPr lang="en-US" sz="1600" dirty="0">
                <a:solidFill>
                  <a:srgbClr val="0000FF"/>
                </a:solidFill>
              </a:rPr>
              <a:t>A</a:t>
            </a:r>
            <a:r>
              <a:rPr lang="en-US" sz="1600" i="1" dirty="0">
                <a:solidFill>
                  <a:srgbClr val="0000FF"/>
                </a:solidFill>
              </a:rPr>
              <a:t>-scan consists of a series of spikes of varying heights. What causes the spikes,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what does the sound wave encounter that makes it reflect?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512140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130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Gardner syndrome</a:t>
            </a:r>
          </a:p>
          <a:p>
            <a:pPr eaLnBrk="1" hangingPunct="1">
              <a:defRPr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You see a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with a CHRPE-like presentation. What characteristics of the lesions would raise concern that these were in fact the CHRPE-like lesions of Gardner syndrome?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 lesions were bilateral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they were scattered throughout multiple sectors of the eyes, 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, not ‘grouped’ </a:t>
            </a:r>
          </a:p>
          <a:p>
            <a:pPr eaLnBrk="1" hangingPunct="1">
              <a:defRPr/>
            </a:pPr>
            <a:r>
              <a:rPr lang="en-US" altLang="en-US" sz="1600" dirty="0"/>
              <a:t>--If they were  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ovoid</a:t>
            </a:r>
            <a:r>
              <a:rPr lang="en-US" altLang="en-US" sz="1600" dirty="0"/>
              <a:t>  rather than round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4C882D-0C21-41DC-B0E5-FAEED7D1845D}"/>
              </a:ext>
            </a:extLst>
          </p:cNvPr>
          <p:cNvCxnSpPr/>
          <p:nvPr/>
        </p:nvCxnSpPr>
        <p:spPr>
          <a:xfrm>
            <a:off x="1936557" y="5885765"/>
            <a:ext cx="533400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35C48D-3802-4C6E-AC41-2AD53889EB80}"/>
              </a:ext>
            </a:extLst>
          </p:cNvPr>
          <p:cNvSpPr txBox="1"/>
          <p:nvPr/>
        </p:nvSpPr>
        <p:spPr>
          <a:xfrm>
            <a:off x="1358514" y="5562600"/>
            <a:ext cx="1156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0000FF"/>
                </a:solidFill>
                <a:latin typeface="Segoe Script" panose="030B0504020000000003" pitchFamily="66" charset="0"/>
              </a:rPr>
              <a:t>pisciform</a:t>
            </a:r>
            <a:endParaRPr lang="en-US" sz="1500" b="1" dirty="0">
              <a:solidFill>
                <a:srgbClr val="0000FF"/>
              </a:solidFill>
              <a:latin typeface="Segoe Script" panose="030B0504020000000003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0D369-4FC5-4E74-9DFA-6F24560FDE7A}"/>
              </a:ext>
            </a:extLst>
          </p:cNvPr>
          <p:cNvSpPr txBox="1"/>
          <p:nvPr/>
        </p:nvSpPr>
        <p:spPr>
          <a:xfrm>
            <a:off x="1763730" y="57912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90CBCCF0-3A1A-4E58-BB3B-5849FF173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876800"/>
            <a:ext cx="381000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What other word is often used to describe the shape of these lesions?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‘</a:t>
            </a:r>
            <a:r>
              <a:rPr lang="en-US" altLang="en-US" sz="1400" dirty="0" err="1">
                <a:solidFill>
                  <a:srgbClr val="0000FF"/>
                </a:solidFill>
              </a:rPr>
              <a:t>Pisciform</a:t>
            </a:r>
            <a:r>
              <a:rPr lang="en-US" altLang="en-US" sz="1400" dirty="0">
                <a:solidFill>
                  <a:srgbClr val="0000FF"/>
                </a:solidFill>
              </a:rPr>
              <a:t>’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What does </a:t>
            </a:r>
            <a:r>
              <a:rPr lang="en-US" altLang="en-US" sz="1400" dirty="0" err="1">
                <a:solidFill>
                  <a:srgbClr val="0000FF"/>
                </a:solidFill>
              </a:rPr>
              <a:t>pisciform</a:t>
            </a:r>
            <a:r>
              <a:rPr lang="en-US" altLang="en-US" sz="1400" i="1" dirty="0">
                <a:solidFill>
                  <a:srgbClr val="0000FF"/>
                </a:solidFill>
              </a:rPr>
              <a:t> mean?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It means ‘fish-shaped’</a:t>
            </a:r>
          </a:p>
        </p:txBody>
      </p:sp>
    </p:spTree>
    <p:extLst>
      <p:ext uri="{BB962C8B-B14F-4D97-AF65-F5344CB8AC3E}">
        <p14:creationId xmlns:p14="http://schemas.microsoft.com/office/powerpoint/2010/main" val="355445370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link between colon cancer and congenital hypertrophy of the retinal  pigment epithelium (CHRPE) - ScienceDirect">
            <a:extLst>
              <a:ext uri="{FF2B5EF4-FFF2-40B4-BE49-F238E27FC236}">
                <a16:creationId xmlns:a16="http://schemas.microsoft.com/office/drawing/2014/main" id="{F51153EF-6858-4C97-AE12-2FCDB78AE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24001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las of Ophthalmology">
            <a:extLst>
              <a:ext uri="{FF2B5EF4-FFF2-40B4-BE49-F238E27FC236}">
                <a16:creationId xmlns:a16="http://schemas.microsoft.com/office/drawing/2014/main" id="{83130D49-402C-49BF-9CB2-7B73570E0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1"/>
            <a:ext cx="4720998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6FC2E6-2DA3-461F-8284-86BB91AAAA6D}"/>
              </a:ext>
            </a:extLst>
          </p:cNvPr>
          <p:cNvSpPr txBox="1"/>
          <p:nvPr/>
        </p:nvSpPr>
        <p:spPr>
          <a:xfrm>
            <a:off x="1677630" y="6166302"/>
            <a:ext cx="578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CHRPE-like Gardner lesions: Note the </a:t>
            </a:r>
            <a:r>
              <a:rPr lang="en-US" dirty="0" err="1"/>
              <a:t>pisciform</a:t>
            </a:r>
            <a:r>
              <a:rPr lang="en-US" dirty="0"/>
              <a:t> shape</a:t>
            </a:r>
          </a:p>
        </p:txBody>
      </p:sp>
    </p:spTree>
    <p:extLst>
      <p:ext uri="{BB962C8B-B14F-4D97-AF65-F5344CB8AC3E}">
        <p14:creationId xmlns:p14="http://schemas.microsoft.com/office/powerpoint/2010/main" val="200917648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132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Gardner syndrome</a:t>
            </a:r>
          </a:p>
          <a:p>
            <a:pPr eaLnBrk="1" hangingPunct="1">
              <a:defRPr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You see a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with a CHRPE-like presentation. What characteristics of the lesions would raise concern that these were in fact the CHRPE-like lesions of Gardner syndrome?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 lesions were bilateral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they were scattered throughout multiple sectors of the eyes, 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, not ‘grouped’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they were  ovoid  rather than round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4C882D-0C21-41DC-B0E5-FAEED7D1845D}"/>
              </a:ext>
            </a:extLst>
          </p:cNvPr>
          <p:cNvCxnSpPr/>
          <p:nvPr/>
        </p:nvCxnSpPr>
        <p:spPr>
          <a:xfrm>
            <a:off x="1936557" y="5885765"/>
            <a:ext cx="53340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35C48D-3802-4C6E-AC41-2AD53889EB80}"/>
              </a:ext>
            </a:extLst>
          </p:cNvPr>
          <p:cNvSpPr txBox="1"/>
          <p:nvPr/>
        </p:nvSpPr>
        <p:spPr>
          <a:xfrm>
            <a:off x="1358514" y="5562600"/>
            <a:ext cx="1156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0000FF"/>
                </a:solidFill>
                <a:latin typeface="Segoe Script" panose="030B0504020000000003" pitchFamily="66" charset="0"/>
              </a:rPr>
              <a:t>pisciform</a:t>
            </a:r>
            <a:endParaRPr lang="en-US" sz="1500" b="1" dirty="0">
              <a:solidFill>
                <a:srgbClr val="0000FF"/>
              </a:solidFill>
              <a:latin typeface="Segoe Script" panose="030B0504020000000003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0D369-4FC5-4E74-9DFA-6F24560FDE7A}"/>
              </a:ext>
            </a:extLst>
          </p:cNvPr>
          <p:cNvSpPr txBox="1"/>
          <p:nvPr/>
        </p:nvSpPr>
        <p:spPr>
          <a:xfrm>
            <a:off x="1763730" y="57912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90CBCCF0-3A1A-4E58-BB3B-5849FF173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876800"/>
            <a:ext cx="381000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other word is often used to describe the shape of these lesions?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‘</a:t>
            </a:r>
            <a:r>
              <a:rPr lang="en-US" altLang="en-US" sz="1400" b="1" dirty="0" err="1">
                <a:solidFill>
                  <a:srgbClr val="0000FF"/>
                </a:solidFill>
              </a:rPr>
              <a:t>Pisciform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does </a:t>
            </a:r>
            <a:r>
              <a:rPr lang="en-US" altLang="en-US" sz="1400" dirty="0" err="1">
                <a:solidFill>
                  <a:schemeClr val="bg1">
                    <a:lumMod val="65000"/>
                  </a:schemeClr>
                </a:solidFill>
              </a:rPr>
              <a:t>pisciform</a:t>
            </a: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 mean?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It means ‘fish-shaped’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6C93D6-84E8-49BF-AA70-FD959AB9CCB7}"/>
              </a:ext>
            </a:extLst>
          </p:cNvPr>
          <p:cNvSpPr txBox="1"/>
          <p:nvPr/>
        </p:nvSpPr>
        <p:spPr>
          <a:xfrm>
            <a:off x="2722673" y="5680858"/>
            <a:ext cx="4510183" cy="954107"/>
          </a:xfrm>
          <a:prstGeom prst="rect">
            <a:avLst/>
          </a:prstGeom>
          <a:solidFill>
            <a:srgbClr val="9ABDBC"/>
          </a:solidFill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The tails of these fish-shaped lesions have two telltale (tell-tail?) characteristics—what are they?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--</a:t>
            </a:r>
            <a:r>
              <a:rPr lang="en-US" altLang="en-US" sz="1400" b="1" i="1" dirty="0">
                <a:solidFill>
                  <a:srgbClr val="0000FF"/>
                </a:solidFill>
              </a:rPr>
              <a:t>?</a:t>
            </a:r>
            <a:endParaRPr lang="en-US" altLang="en-US" sz="14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--</a:t>
            </a:r>
            <a:r>
              <a:rPr lang="en-US" altLang="en-US" sz="1400" b="1" i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70231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133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Gardner syndrome</a:t>
            </a:r>
          </a:p>
          <a:p>
            <a:pPr eaLnBrk="1" hangingPunct="1">
              <a:defRPr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You see a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with a CHRPE-like presentation. What characteristics of the lesions would raise concern that these were in fact the CHRPE-like lesions of Gardner syndrome?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 lesions were bilateral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they were scattered throughout multiple sectors of the eyes, 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, not ‘grouped’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they were  ovoid  rather than round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4C882D-0C21-41DC-B0E5-FAEED7D1845D}"/>
              </a:ext>
            </a:extLst>
          </p:cNvPr>
          <p:cNvCxnSpPr/>
          <p:nvPr/>
        </p:nvCxnSpPr>
        <p:spPr>
          <a:xfrm>
            <a:off x="1936557" y="5885765"/>
            <a:ext cx="53340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35C48D-3802-4C6E-AC41-2AD53889EB80}"/>
              </a:ext>
            </a:extLst>
          </p:cNvPr>
          <p:cNvSpPr txBox="1"/>
          <p:nvPr/>
        </p:nvSpPr>
        <p:spPr>
          <a:xfrm>
            <a:off x="1358514" y="5562600"/>
            <a:ext cx="1156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0000FF"/>
                </a:solidFill>
                <a:latin typeface="Segoe Script" panose="030B0504020000000003" pitchFamily="66" charset="0"/>
              </a:rPr>
              <a:t>pisciform</a:t>
            </a:r>
            <a:endParaRPr lang="en-US" sz="1500" b="1" dirty="0">
              <a:solidFill>
                <a:srgbClr val="0000FF"/>
              </a:solidFill>
              <a:latin typeface="Segoe Script" panose="030B0504020000000003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0D369-4FC5-4E74-9DFA-6F24560FDE7A}"/>
              </a:ext>
            </a:extLst>
          </p:cNvPr>
          <p:cNvSpPr txBox="1"/>
          <p:nvPr/>
        </p:nvSpPr>
        <p:spPr>
          <a:xfrm>
            <a:off x="1763730" y="57912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90CBCCF0-3A1A-4E58-BB3B-5849FF173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876800"/>
            <a:ext cx="381000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other word is often used to describe the shape of these lesions?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‘</a:t>
            </a:r>
            <a:r>
              <a:rPr lang="en-US" altLang="en-US" sz="1400" b="1" dirty="0" err="1">
                <a:solidFill>
                  <a:srgbClr val="0000FF"/>
                </a:solidFill>
              </a:rPr>
              <a:t>Pisciform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does </a:t>
            </a:r>
            <a:r>
              <a:rPr lang="en-US" altLang="en-US" sz="1400" dirty="0" err="1">
                <a:solidFill>
                  <a:schemeClr val="bg1">
                    <a:lumMod val="65000"/>
                  </a:schemeClr>
                </a:solidFill>
              </a:rPr>
              <a:t>pisciform</a:t>
            </a: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 mean?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It means ‘fish-shaped’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3DD30B-4D28-435D-A341-A990809A2A1B}"/>
              </a:ext>
            </a:extLst>
          </p:cNvPr>
          <p:cNvSpPr txBox="1"/>
          <p:nvPr/>
        </p:nvSpPr>
        <p:spPr>
          <a:xfrm>
            <a:off x="2722673" y="5680857"/>
            <a:ext cx="4510183" cy="954107"/>
          </a:xfrm>
          <a:prstGeom prst="rect">
            <a:avLst/>
          </a:prstGeom>
          <a:solidFill>
            <a:srgbClr val="9ABDBC"/>
          </a:solidFill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The tails of these fish-shaped lesions have two telltale (tell-tail?) characteristics—what are they?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--They are  </a:t>
            </a:r>
            <a:r>
              <a:rPr lang="en-US" altLang="en-US" sz="1400" b="1" dirty="0">
                <a:solidFill>
                  <a:schemeClr val="bg1"/>
                </a:solidFill>
              </a:rPr>
              <a:t>hypopigmented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altLang="en-US" sz="1400" b="1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DD910A-106A-483B-9845-1E055BE1ED18}"/>
              </a:ext>
            </a:extLst>
          </p:cNvPr>
          <p:cNvSpPr/>
          <p:nvPr/>
        </p:nvSpPr>
        <p:spPr>
          <a:xfrm>
            <a:off x="3657600" y="6160532"/>
            <a:ext cx="1447800" cy="213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color-related</a:t>
            </a:r>
          </a:p>
        </p:txBody>
      </p:sp>
    </p:spTree>
    <p:extLst>
      <p:ext uri="{BB962C8B-B14F-4D97-AF65-F5344CB8AC3E}">
        <p14:creationId xmlns:p14="http://schemas.microsoft.com/office/powerpoint/2010/main" val="313067390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134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Gardner syndrome</a:t>
            </a:r>
          </a:p>
          <a:p>
            <a:pPr eaLnBrk="1" hangingPunct="1">
              <a:defRPr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You see a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with a CHRPE-like presentation. What characteristics of the lesions would raise concern that these were in fact the CHRPE-like lesions of Gardner syndrome?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 lesions were bilateral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they were scattered throughout multiple sectors of the eyes, 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, not ‘grouped’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they were  ovoid  rather than round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4C882D-0C21-41DC-B0E5-FAEED7D1845D}"/>
              </a:ext>
            </a:extLst>
          </p:cNvPr>
          <p:cNvCxnSpPr/>
          <p:nvPr/>
        </p:nvCxnSpPr>
        <p:spPr>
          <a:xfrm>
            <a:off x="1936557" y="5885765"/>
            <a:ext cx="53340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35C48D-3802-4C6E-AC41-2AD53889EB80}"/>
              </a:ext>
            </a:extLst>
          </p:cNvPr>
          <p:cNvSpPr txBox="1"/>
          <p:nvPr/>
        </p:nvSpPr>
        <p:spPr>
          <a:xfrm>
            <a:off x="1358514" y="5562600"/>
            <a:ext cx="1156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0000FF"/>
                </a:solidFill>
                <a:latin typeface="Segoe Script" panose="030B0504020000000003" pitchFamily="66" charset="0"/>
              </a:rPr>
              <a:t>pisciform</a:t>
            </a:r>
            <a:endParaRPr lang="en-US" sz="1500" b="1" dirty="0">
              <a:solidFill>
                <a:srgbClr val="0000FF"/>
              </a:solidFill>
              <a:latin typeface="Segoe Script" panose="030B0504020000000003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0D369-4FC5-4E74-9DFA-6F24560FDE7A}"/>
              </a:ext>
            </a:extLst>
          </p:cNvPr>
          <p:cNvSpPr txBox="1"/>
          <p:nvPr/>
        </p:nvSpPr>
        <p:spPr>
          <a:xfrm>
            <a:off x="1763730" y="57912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90CBCCF0-3A1A-4E58-BB3B-5849FF173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876800"/>
            <a:ext cx="381000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other word is often used to describe the shape of these lesions?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‘</a:t>
            </a:r>
            <a:r>
              <a:rPr lang="en-US" altLang="en-US" sz="1400" b="1" dirty="0" err="1">
                <a:solidFill>
                  <a:srgbClr val="0000FF"/>
                </a:solidFill>
              </a:rPr>
              <a:t>Pisciform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does </a:t>
            </a:r>
            <a:r>
              <a:rPr lang="en-US" altLang="en-US" sz="1400" dirty="0" err="1">
                <a:solidFill>
                  <a:schemeClr val="bg1">
                    <a:lumMod val="65000"/>
                  </a:schemeClr>
                </a:solidFill>
              </a:rPr>
              <a:t>pisciform</a:t>
            </a: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 mean?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It means ‘fish-shaped’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3DD30B-4D28-435D-A341-A990809A2A1B}"/>
              </a:ext>
            </a:extLst>
          </p:cNvPr>
          <p:cNvSpPr txBox="1"/>
          <p:nvPr/>
        </p:nvSpPr>
        <p:spPr>
          <a:xfrm>
            <a:off x="2722673" y="5680857"/>
            <a:ext cx="4510183" cy="954107"/>
          </a:xfrm>
          <a:prstGeom prst="rect">
            <a:avLst/>
          </a:prstGeom>
          <a:solidFill>
            <a:srgbClr val="9ABDBC"/>
          </a:solidFill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The tails of these fish-shaped lesions have two telltale (tell-tail?) characteristics—what are they?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--They are  </a:t>
            </a:r>
            <a:r>
              <a:rPr lang="en-US" altLang="en-US" sz="1400" b="1" dirty="0">
                <a:solidFill>
                  <a:schemeClr val="bg1"/>
                </a:solidFill>
              </a:rPr>
              <a:t>hypopigmented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altLang="en-US" sz="1400" b="1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576927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link between colon cancer and congenital hypertrophy of the retinal  pigment epithelium (CHRPE) - ScienceDirect">
            <a:extLst>
              <a:ext uri="{FF2B5EF4-FFF2-40B4-BE49-F238E27FC236}">
                <a16:creationId xmlns:a16="http://schemas.microsoft.com/office/drawing/2014/main" id="{F51153EF-6858-4C97-AE12-2FCDB78AE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24001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las of Ophthalmology">
            <a:extLst>
              <a:ext uri="{FF2B5EF4-FFF2-40B4-BE49-F238E27FC236}">
                <a16:creationId xmlns:a16="http://schemas.microsoft.com/office/drawing/2014/main" id="{83130D49-402C-49BF-9CB2-7B73570E0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1"/>
            <a:ext cx="4720998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6FC2E6-2DA3-461F-8284-86BB91AAAA6D}"/>
              </a:ext>
            </a:extLst>
          </p:cNvPr>
          <p:cNvSpPr txBox="1"/>
          <p:nvPr/>
        </p:nvSpPr>
        <p:spPr>
          <a:xfrm>
            <a:off x="1459626" y="6166302"/>
            <a:ext cx="622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CHRPE-like Gardner lesions: Note the hypopigmented tails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22EE835D-E38F-40D8-B88C-3E9615AAF683}"/>
              </a:ext>
            </a:extLst>
          </p:cNvPr>
          <p:cNvSpPr/>
          <p:nvPr/>
        </p:nvSpPr>
        <p:spPr>
          <a:xfrm>
            <a:off x="2057400" y="3200400"/>
            <a:ext cx="457200" cy="76200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F4D11BB6-F18A-4CF2-810B-A07C2766BAE4}"/>
              </a:ext>
            </a:extLst>
          </p:cNvPr>
          <p:cNvSpPr/>
          <p:nvPr/>
        </p:nvSpPr>
        <p:spPr>
          <a:xfrm>
            <a:off x="6180438" y="4267200"/>
            <a:ext cx="457200" cy="76200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24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136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Gardner syndrome</a:t>
            </a:r>
          </a:p>
          <a:p>
            <a:pPr eaLnBrk="1" hangingPunct="1">
              <a:defRPr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You see a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with a CHRPE-like presentation. What characteristics of the lesions would raise concern that these were in fact the CHRPE-like lesions of Gardner syndrome?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 lesions were bilateral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they were scattered throughout multiple sectors of the eyes, 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, not ‘grouped’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they were  ovoid  rather than round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4C882D-0C21-41DC-B0E5-FAEED7D1845D}"/>
              </a:ext>
            </a:extLst>
          </p:cNvPr>
          <p:cNvCxnSpPr/>
          <p:nvPr/>
        </p:nvCxnSpPr>
        <p:spPr>
          <a:xfrm>
            <a:off x="1936557" y="5885765"/>
            <a:ext cx="53340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35C48D-3802-4C6E-AC41-2AD53889EB80}"/>
              </a:ext>
            </a:extLst>
          </p:cNvPr>
          <p:cNvSpPr txBox="1"/>
          <p:nvPr/>
        </p:nvSpPr>
        <p:spPr>
          <a:xfrm>
            <a:off x="1358514" y="5562600"/>
            <a:ext cx="1156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0000FF"/>
                </a:solidFill>
                <a:latin typeface="Segoe Script" panose="030B0504020000000003" pitchFamily="66" charset="0"/>
              </a:rPr>
              <a:t>pisciform</a:t>
            </a:r>
            <a:endParaRPr lang="en-US" sz="1500" b="1" dirty="0">
              <a:solidFill>
                <a:srgbClr val="0000FF"/>
              </a:solidFill>
              <a:latin typeface="Segoe Script" panose="030B0504020000000003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0D369-4FC5-4E74-9DFA-6F24560FDE7A}"/>
              </a:ext>
            </a:extLst>
          </p:cNvPr>
          <p:cNvSpPr txBox="1"/>
          <p:nvPr/>
        </p:nvSpPr>
        <p:spPr>
          <a:xfrm>
            <a:off x="1763730" y="57912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90CBCCF0-3A1A-4E58-BB3B-5849FF173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876800"/>
            <a:ext cx="381000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other word is often used to describe the shape of these lesions?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‘</a:t>
            </a:r>
            <a:r>
              <a:rPr lang="en-US" altLang="en-US" sz="1400" b="1" dirty="0" err="1">
                <a:solidFill>
                  <a:srgbClr val="0000FF"/>
                </a:solidFill>
              </a:rPr>
              <a:t>Pisciform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does </a:t>
            </a:r>
            <a:r>
              <a:rPr lang="en-US" altLang="en-US" sz="1400" dirty="0" err="1">
                <a:solidFill>
                  <a:schemeClr val="bg1">
                    <a:lumMod val="65000"/>
                  </a:schemeClr>
                </a:solidFill>
              </a:rPr>
              <a:t>pisciform</a:t>
            </a: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 mean?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It means ‘fish-shaped’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3DD30B-4D28-435D-A341-A990809A2A1B}"/>
              </a:ext>
            </a:extLst>
          </p:cNvPr>
          <p:cNvSpPr txBox="1"/>
          <p:nvPr/>
        </p:nvSpPr>
        <p:spPr>
          <a:xfrm>
            <a:off x="2722673" y="5680857"/>
            <a:ext cx="4510183" cy="954107"/>
          </a:xfrm>
          <a:prstGeom prst="rect">
            <a:avLst/>
          </a:prstGeom>
          <a:solidFill>
            <a:srgbClr val="9ABDBC"/>
          </a:solidFill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The tails of these fish-shaped lesions have two telltale (tell-tail?) characteristics—what are they?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--They are  </a:t>
            </a:r>
            <a:r>
              <a:rPr lang="en-US" altLang="en-US" sz="1400" b="1" dirty="0">
                <a:solidFill>
                  <a:schemeClr val="bg1"/>
                </a:solidFill>
              </a:rPr>
              <a:t>hypopigmented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--They point  towards the optic nerve 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201288-55DE-4D61-834D-A746D01E2518}"/>
              </a:ext>
            </a:extLst>
          </p:cNvPr>
          <p:cNvSpPr/>
          <p:nvPr/>
        </p:nvSpPr>
        <p:spPr>
          <a:xfrm>
            <a:off x="3810000" y="6387405"/>
            <a:ext cx="2362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orientation</a:t>
            </a:r>
          </a:p>
        </p:txBody>
      </p:sp>
    </p:spTree>
    <p:extLst>
      <p:ext uri="{BB962C8B-B14F-4D97-AF65-F5344CB8AC3E}">
        <p14:creationId xmlns:p14="http://schemas.microsoft.com/office/powerpoint/2010/main" val="244050000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137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122736-4334-4147-80C0-29F52F0A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" y="3276600"/>
            <a:ext cx="819308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As mentioned previously, there is a CHRPE-</a:t>
            </a:r>
            <a:r>
              <a:rPr lang="en-US" altLang="en-US" sz="1600" b="1" i="1" dirty="0">
                <a:solidFill>
                  <a:schemeClr val="bg1">
                    <a:lumMod val="75000"/>
                  </a:schemeClr>
                </a:solidFill>
              </a:rPr>
              <a:t>like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lesion associated with colon cancer, specifically, a syndrome that includes colon cancer. What is the name (both eponymous and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noneponymous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) of the potentially fatal syndrome with which the CHRPE-like lesion is associated?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Familial adenomatous polyposis, aka Gardner syndrome</a:t>
            </a:r>
          </a:p>
          <a:p>
            <a:pPr eaLnBrk="1" hangingPunct="1">
              <a:defRPr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You see a </a:t>
            </a:r>
            <a:r>
              <a:rPr lang="en-US" altLang="en-US" sz="1600" i="1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 with a CHRPE-like presentation. What characteristics of the lesions would raise concern that these were in fact the CHRPE-like lesions of Gardner syndrome?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 lesions were bilateral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they were scattered throughout multiple sectors of the eyes, 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, not ‘grouped’ </a:t>
            </a:r>
          </a:p>
          <a:p>
            <a:pPr eaLnBrk="1" hangingPunct="1">
              <a:defRPr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--If they were  ovoid  rather than round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4C882D-0C21-41DC-B0E5-FAEED7D1845D}"/>
              </a:ext>
            </a:extLst>
          </p:cNvPr>
          <p:cNvCxnSpPr/>
          <p:nvPr/>
        </p:nvCxnSpPr>
        <p:spPr>
          <a:xfrm>
            <a:off x="1936557" y="5885765"/>
            <a:ext cx="53340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35C48D-3802-4C6E-AC41-2AD53889EB80}"/>
              </a:ext>
            </a:extLst>
          </p:cNvPr>
          <p:cNvSpPr txBox="1"/>
          <p:nvPr/>
        </p:nvSpPr>
        <p:spPr>
          <a:xfrm>
            <a:off x="1358514" y="5562600"/>
            <a:ext cx="1156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0000FF"/>
                </a:solidFill>
                <a:latin typeface="Segoe Script" panose="030B0504020000000003" pitchFamily="66" charset="0"/>
              </a:rPr>
              <a:t>pisciform</a:t>
            </a:r>
            <a:endParaRPr lang="en-US" sz="1500" b="1" dirty="0">
              <a:solidFill>
                <a:srgbClr val="0000FF"/>
              </a:solidFill>
              <a:latin typeface="Segoe Script" panose="030B0504020000000003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0D369-4FC5-4E74-9DFA-6F24560FDE7A}"/>
              </a:ext>
            </a:extLst>
          </p:cNvPr>
          <p:cNvSpPr txBox="1"/>
          <p:nvPr/>
        </p:nvSpPr>
        <p:spPr>
          <a:xfrm>
            <a:off x="1763730" y="57912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90CBCCF0-3A1A-4E58-BB3B-5849FF173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876800"/>
            <a:ext cx="381000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other word is often used to describe the shape of these lesions?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‘</a:t>
            </a:r>
            <a:r>
              <a:rPr lang="en-US" altLang="en-US" sz="1400" b="1" dirty="0" err="1">
                <a:solidFill>
                  <a:srgbClr val="0000FF"/>
                </a:solidFill>
              </a:rPr>
              <a:t>Pisciform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does </a:t>
            </a:r>
            <a:r>
              <a:rPr lang="en-US" altLang="en-US" sz="1400" dirty="0" err="1">
                <a:solidFill>
                  <a:schemeClr val="bg1">
                    <a:lumMod val="65000"/>
                  </a:schemeClr>
                </a:solidFill>
              </a:rPr>
              <a:t>pisciform</a:t>
            </a: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 mean?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It means ‘fish-shaped’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3DD30B-4D28-435D-A341-A990809A2A1B}"/>
              </a:ext>
            </a:extLst>
          </p:cNvPr>
          <p:cNvSpPr txBox="1"/>
          <p:nvPr/>
        </p:nvSpPr>
        <p:spPr>
          <a:xfrm>
            <a:off x="2722673" y="5680857"/>
            <a:ext cx="4510183" cy="954107"/>
          </a:xfrm>
          <a:prstGeom prst="rect">
            <a:avLst/>
          </a:prstGeom>
          <a:solidFill>
            <a:srgbClr val="9ABDBC"/>
          </a:solidFill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The tails of these fish-shaped lesions have two telltale (tell-tail?) characteristics—what are they?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--They are  </a:t>
            </a:r>
            <a:r>
              <a:rPr lang="en-US" altLang="en-US" sz="1400" b="1" dirty="0">
                <a:solidFill>
                  <a:schemeClr val="bg1"/>
                </a:solidFill>
              </a:rPr>
              <a:t>hypopigmented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--They point  towards the optic nerve head</a:t>
            </a:r>
          </a:p>
        </p:txBody>
      </p:sp>
    </p:spTree>
    <p:extLst>
      <p:ext uri="{BB962C8B-B14F-4D97-AF65-F5344CB8AC3E}">
        <p14:creationId xmlns:p14="http://schemas.microsoft.com/office/powerpoint/2010/main" val="54052686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link between colon cancer and congenital hypertrophy of the retinal  pigment epithelium (CHRPE) - ScienceDirect">
            <a:extLst>
              <a:ext uri="{FF2B5EF4-FFF2-40B4-BE49-F238E27FC236}">
                <a16:creationId xmlns:a16="http://schemas.microsoft.com/office/drawing/2014/main" id="{F51153EF-6858-4C97-AE12-2FCDB78AE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24001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las of Ophthalmology">
            <a:extLst>
              <a:ext uri="{FF2B5EF4-FFF2-40B4-BE49-F238E27FC236}">
                <a16:creationId xmlns:a16="http://schemas.microsoft.com/office/drawing/2014/main" id="{83130D49-402C-49BF-9CB2-7B73570E0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1"/>
            <a:ext cx="4720998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6FC2E6-2DA3-461F-8284-86BB91AAAA6D}"/>
              </a:ext>
            </a:extLst>
          </p:cNvPr>
          <p:cNvSpPr txBox="1"/>
          <p:nvPr/>
        </p:nvSpPr>
        <p:spPr>
          <a:xfrm>
            <a:off x="1139031" y="6166302"/>
            <a:ext cx="686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CHRPE-like Gardner lesions: Note the tail points toward the ONH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8146E04B-5EB6-47B5-85FB-5B845E7BA9F0}"/>
              </a:ext>
            </a:extLst>
          </p:cNvPr>
          <p:cNvSpPr/>
          <p:nvPr/>
        </p:nvSpPr>
        <p:spPr>
          <a:xfrm>
            <a:off x="8530998" y="4300330"/>
            <a:ext cx="457200" cy="76200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02023BC3-92A9-4D75-8C3E-B8A2C907EC57}"/>
              </a:ext>
            </a:extLst>
          </p:cNvPr>
          <p:cNvSpPr/>
          <p:nvPr/>
        </p:nvSpPr>
        <p:spPr>
          <a:xfrm>
            <a:off x="6180438" y="4267200"/>
            <a:ext cx="457200" cy="76200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2034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32766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U/S buzzword--</a:t>
            </a:r>
            <a:r>
              <a:rPr lang="en-US" altLang="en-US" sz="1800" i="1" dirty="0"/>
              <a:t>shadowing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Choroidal osteoma</a:t>
            </a:r>
          </a:p>
          <a:p>
            <a:pPr eaLnBrk="1" hangingPunct="1"/>
            <a:r>
              <a:rPr lang="en-US" altLang="en-US" sz="1800" dirty="0"/>
              <a:t>Slightly more common in females: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rgbClr val="0000FF"/>
                </a:solidFill>
              </a:rPr>
              <a:t>; ARMD (wet)</a:t>
            </a:r>
          </a:p>
          <a:p>
            <a:r>
              <a:rPr lang="en-US" altLang="en-US" sz="1800" dirty="0"/>
              <a:t>Bilaterality </a:t>
            </a:r>
            <a:r>
              <a:rPr lang="en-US" altLang="en-US" sz="1800" dirty="0">
                <a:sym typeface="Wingdings" pitchFamily="2" charset="2"/>
              </a:rPr>
              <a:t></a:t>
            </a:r>
            <a:r>
              <a:rPr lang="en-US" altLang="en-US" sz="1800" dirty="0"/>
              <a:t> </a:t>
            </a:r>
            <a:r>
              <a:rPr lang="en-US" altLang="en-US" sz="1800" dirty="0">
                <a:cs typeface="Arial" charset="0"/>
              </a:rPr>
              <a:t>↑</a:t>
            </a:r>
            <a:r>
              <a:rPr lang="en-US" altLang="en-US" sz="1800" dirty="0"/>
              <a:t> risk of colon Ca: </a:t>
            </a:r>
            <a:r>
              <a:rPr lang="en-US" altLang="en-US" sz="1800" dirty="0">
                <a:solidFill>
                  <a:srgbClr val="0000FF"/>
                </a:solidFill>
              </a:rPr>
              <a:t>None</a:t>
            </a:r>
          </a:p>
          <a:p>
            <a:pPr eaLnBrk="1" hangingPunct="1"/>
            <a:r>
              <a:rPr lang="en-US" altLang="en-US" sz="1800" dirty="0"/>
              <a:t>Associated with CNVM: </a:t>
            </a:r>
            <a:r>
              <a:rPr lang="en-US" altLang="en-US" sz="1800" dirty="0">
                <a:solidFill>
                  <a:schemeClr val="bg1"/>
                </a:solidFill>
              </a:rPr>
              <a:t>ARMD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21516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F839D11-46A3-49F1-972F-7CAD76C24E46}" type="slidenum">
              <a:rPr lang="en-US" altLang="en-US" sz="1000"/>
              <a:pPr algn="r" eaLnBrk="1" hangingPunct="1"/>
              <a:t>139</a:t>
            </a:fld>
            <a:endParaRPr lang="en-US" altLang="en-US" sz="100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A956420-8915-4E99-B784-639E5369D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BAA5C26F-8FEF-4242-A860-6DFC70A6D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5B242D3F-6FD9-4061-8D37-55B18F665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0708C4FE-8832-4150-98FB-2D0016D77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25384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6172200" cy="4572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14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01B85-D7DF-4E8F-B9A8-E7EB5E08544A}"/>
              </a:ext>
            </a:extLst>
          </p:cNvPr>
          <p:cNvSpPr txBox="1"/>
          <p:nvPr/>
        </p:nvSpPr>
        <p:spPr>
          <a:xfrm>
            <a:off x="361156" y="1958975"/>
            <a:ext cx="81732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Hol</a:t>
            </a:r>
            <a:r>
              <a:rPr lang="en-US" sz="1600" dirty="0">
                <a:solidFill>
                  <a:srgbClr val="FF0000"/>
                </a:solidFill>
              </a:rPr>
              <a:t> up—before we answer this one, let’s talk about </a:t>
            </a:r>
            <a:r>
              <a:rPr lang="en-US" sz="1600" b="1" dirty="0">
                <a:solidFill>
                  <a:srgbClr val="FF0000"/>
                </a:solidFill>
              </a:rPr>
              <a:t>ocular ultrasonography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are the two modalities of ocular ultrasonography?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 scan and </a:t>
            </a:r>
            <a:r>
              <a:rPr lang="en-US" sz="1600" i="1" dirty="0">
                <a:solidFill>
                  <a:srgbClr val="0000FF"/>
                </a:solidFill>
              </a:rPr>
              <a:t>B </a:t>
            </a:r>
            <a:r>
              <a:rPr lang="en-US" sz="1600" dirty="0">
                <a:solidFill>
                  <a:srgbClr val="0000FF"/>
                </a:solidFill>
              </a:rPr>
              <a:t>scan</a:t>
            </a:r>
            <a:endParaRPr lang="en-US" sz="1600" i="1" dirty="0">
              <a:solidFill>
                <a:srgbClr val="0000FF"/>
              </a:solidFill>
            </a:endParaRP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is the fundamental difference between the two?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-scan is one-dimensional, whereas </a:t>
            </a:r>
            <a:r>
              <a:rPr lang="en-US" sz="1600" i="1" dirty="0">
                <a:solidFill>
                  <a:srgbClr val="0000FF"/>
                </a:solidFill>
              </a:rPr>
              <a:t>B</a:t>
            </a:r>
            <a:r>
              <a:rPr lang="en-US" sz="1600" dirty="0">
                <a:solidFill>
                  <a:srgbClr val="0000FF"/>
                </a:solidFill>
              </a:rPr>
              <a:t>-scan is two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Which modality is being referenced in discussing </a:t>
            </a:r>
            <a:r>
              <a:rPr lang="en-US" sz="1600" dirty="0">
                <a:solidFill>
                  <a:srgbClr val="0000FF"/>
                </a:solidFill>
              </a:rPr>
              <a:t>internal reflectivity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 scan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An </a:t>
            </a:r>
            <a:r>
              <a:rPr lang="en-US" sz="1600" dirty="0">
                <a:solidFill>
                  <a:srgbClr val="0000FF"/>
                </a:solidFill>
              </a:rPr>
              <a:t>A</a:t>
            </a:r>
            <a:r>
              <a:rPr lang="en-US" sz="1600" i="1" dirty="0">
                <a:solidFill>
                  <a:srgbClr val="0000FF"/>
                </a:solidFill>
              </a:rPr>
              <a:t>-scan consists of a series of spikes of varying heights. What causes the spikes,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what does the sound wave encounter that makes it reflect?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sound reflects when it encounters an </a:t>
            </a:r>
            <a:r>
              <a:rPr lang="en-US" sz="1600" b="1" dirty="0">
                <a:solidFill>
                  <a:srgbClr val="0000FF"/>
                </a:solidFill>
              </a:rPr>
              <a:t>interface</a:t>
            </a:r>
            <a:r>
              <a:rPr lang="en-US" sz="1600" dirty="0">
                <a:solidFill>
                  <a:srgbClr val="0000FF"/>
                </a:solidFill>
              </a:rPr>
              <a:t> between substances that differ in their acoustic density; no change in density = no reflection = no spike. As a result, there is little to no spiking when the signal passes through a homogeneous structure (</a:t>
            </a:r>
            <a:r>
              <a:rPr lang="en-US" sz="1600" dirty="0" err="1">
                <a:solidFill>
                  <a:srgbClr val="0000FF"/>
                </a:solidFill>
              </a:rPr>
              <a:t>eg</a:t>
            </a:r>
            <a:r>
              <a:rPr lang="en-US" sz="1600" dirty="0">
                <a:solidFill>
                  <a:srgbClr val="0000FF"/>
                </a:solidFill>
              </a:rPr>
              <a:t>, the vitreous; a solid tumor)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238812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32004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U/S buzzword--</a:t>
            </a:r>
            <a:r>
              <a:rPr lang="en-US" altLang="en-US" sz="1800" i="1" dirty="0"/>
              <a:t>shadowing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Choroidal osteoma</a:t>
            </a:r>
          </a:p>
          <a:p>
            <a:pPr eaLnBrk="1" hangingPunct="1"/>
            <a:r>
              <a:rPr lang="en-US" altLang="en-US" sz="1800" dirty="0"/>
              <a:t>Slightly more common in females: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rgbClr val="0000FF"/>
                </a:solidFill>
              </a:rPr>
              <a:t>; ARMD (wet)</a:t>
            </a:r>
          </a:p>
          <a:p>
            <a:r>
              <a:rPr lang="en-US" altLang="en-US" sz="1800" dirty="0"/>
              <a:t>Bilaterality </a:t>
            </a:r>
            <a:r>
              <a:rPr lang="en-US" altLang="en-US" sz="1800" dirty="0">
                <a:sym typeface="Wingdings" pitchFamily="2" charset="2"/>
              </a:rPr>
              <a:t></a:t>
            </a:r>
            <a:r>
              <a:rPr lang="en-US" altLang="en-US" sz="1800" dirty="0"/>
              <a:t> </a:t>
            </a:r>
            <a:r>
              <a:rPr lang="en-US" altLang="en-US" sz="1800" dirty="0">
                <a:cs typeface="Arial" charset="0"/>
              </a:rPr>
              <a:t>↑</a:t>
            </a:r>
            <a:r>
              <a:rPr lang="en-US" altLang="en-US" sz="1800" dirty="0"/>
              <a:t> risk of colon Ca: </a:t>
            </a:r>
            <a:r>
              <a:rPr lang="en-US" altLang="en-US" sz="1800" dirty="0">
                <a:solidFill>
                  <a:srgbClr val="0000FF"/>
                </a:solidFill>
              </a:rPr>
              <a:t>None</a:t>
            </a:r>
          </a:p>
          <a:p>
            <a:pPr eaLnBrk="1" hangingPunct="1"/>
            <a:r>
              <a:rPr lang="en-US" altLang="en-US" sz="1800" dirty="0"/>
              <a:t>Associated with CNVM: </a:t>
            </a:r>
            <a:r>
              <a:rPr lang="en-US" altLang="en-US" sz="1800" dirty="0">
                <a:solidFill>
                  <a:srgbClr val="0000FF"/>
                </a:solidFill>
              </a:rPr>
              <a:t>ARMD; osteoma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2254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9D1BB3B-E0F8-4E6E-B812-B6AEB7B6D93F}" type="slidenum">
              <a:rPr lang="en-US" altLang="en-US" sz="1000"/>
              <a:pPr algn="r" eaLnBrk="1" hangingPunct="1"/>
              <a:t>140</a:t>
            </a:fld>
            <a:endParaRPr lang="en-US" altLang="en-US" sz="100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4F3B2C3-D296-4C8E-A2B7-DA448F361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D97F6E5F-4122-491F-B174-4165C135D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3E5D5DF9-477D-492B-BCA4-762ECDB7E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494AA687-D53D-4151-B8A9-F27F92DAB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1300715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34290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U/S buzzword--</a:t>
            </a:r>
            <a:r>
              <a:rPr lang="en-US" altLang="en-US" sz="1800" i="1" dirty="0"/>
              <a:t>shadowing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Choroidal osteoma</a:t>
            </a:r>
          </a:p>
          <a:p>
            <a:pPr eaLnBrk="1" hangingPunct="1"/>
            <a:r>
              <a:rPr lang="en-US" altLang="en-US" sz="1800" dirty="0"/>
              <a:t>Slightly more common in females: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rgbClr val="0000FF"/>
                </a:solidFill>
              </a:rPr>
              <a:t>; ARMD (wet)</a:t>
            </a:r>
          </a:p>
          <a:p>
            <a:r>
              <a:rPr lang="en-US" altLang="en-US" sz="1800" dirty="0"/>
              <a:t>Bilaterality </a:t>
            </a:r>
            <a:r>
              <a:rPr lang="en-US" altLang="en-US" sz="1800" dirty="0">
                <a:sym typeface="Wingdings" pitchFamily="2" charset="2"/>
              </a:rPr>
              <a:t></a:t>
            </a:r>
            <a:r>
              <a:rPr lang="en-US" altLang="en-US" sz="1800" dirty="0"/>
              <a:t> </a:t>
            </a:r>
            <a:r>
              <a:rPr lang="en-US" altLang="en-US" sz="1800" dirty="0">
                <a:cs typeface="Arial" charset="0"/>
              </a:rPr>
              <a:t>↑</a:t>
            </a:r>
            <a:r>
              <a:rPr lang="en-US" altLang="en-US" sz="1800" dirty="0"/>
              <a:t> risk of colon Ca: </a:t>
            </a:r>
            <a:r>
              <a:rPr lang="en-US" altLang="en-US" sz="1800" dirty="0">
                <a:solidFill>
                  <a:srgbClr val="0000FF"/>
                </a:solidFill>
              </a:rPr>
              <a:t>None</a:t>
            </a:r>
          </a:p>
          <a:p>
            <a:pPr eaLnBrk="1" hangingPunct="1"/>
            <a:r>
              <a:rPr lang="en-US" altLang="en-US" sz="1800" dirty="0"/>
              <a:t>Associated with CNVM: </a:t>
            </a:r>
            <a:r>
              <a:rPr lang="en-US" altLang="en-US" sz="1800" dirty="0">
                <a:solidFill>
                  <a:srgbClr val="0000FF"/>
                </a:solidFill>
              </a:rPr>
              <a:t>ARMD; osteoma</a:t>
            </a:r>
          </a:p>
          <a:p>
            <a:pPr eaLnBrk="1" hangingPunct="1"/>
            <a:r>
              <a:rPr lang="en-US" altLang="en-US" sz="1800" dirty="0"/>
              <a:t>10% show minimal but definite growth over 5 years: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23564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13F1F1F-8C0F-40AB-A426-0BBC88F2C4BF}" type="slidenum">
              <a:rPr lang="en-US" altLang="en-US" sz="1000"/>
              <a:pPr algn="r" eaLnBrk="1" hangingPunct="1"/>
              <a:t>141</a:t>
            </a:fld>
            <a:endParaRPr lang="en-US" altLang="en-US" sz="100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01E7A18-8FBB-48FF-932A-6E5D5FC71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CF35586D-8F45-4B97-978B-C5CCEEDA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6D02382C-BFF0-4851-9818-A899C864F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D109431-A0F2-4C2D-89C5-ED4BE8AA9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07050300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35814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U/S buzzword--</a:t>
            </a:r>
            <a:r>
              <a:rPr lang="en-US" altLang="en-US" sz="1800" i="1" dirty="0"/>
              <a:t>shadowing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Choroidal osteoma</a:t>
            </a:r>
          </a:p>
          <a:p>
            <a:pPr eaLnBrk="1" hangingPunct="1"/>
            <a:r>
              <a:rPr lang="en-US" altLang="en-US" sz="1800" dirty="0"/>
              <a:t>Slightly more common in females: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rgbClr val="0000FF"/>
                </a:solidFill>
              </a:rPr>
              <a:t>; ARMD (wet)</a:t>
            </a:r>
          </a:p>
          <a:p>
            <a:r>
              <a:rPr lang="en-US" altLang="en-US" sz="1800" dirty="0"/>
              <a:t>Bilaterality </a:t>
            </a:r>
            <a:r>
              <a:rPr lang="en-US" altLang="en-US" sz="1800" dirty="0">
                <a:sym typeface="Wingdings" pitchFamily="2" charset="2"/>
              </a:rPr>
              <a:t></a:t>
            </a:r>
            <a:r>
              <a:rPr lang="en-US" altLang="en-US" sz="1800" dirty="0"/>
              <a:t> </a:t>
            </a:r>
            <a:r>
              <a:rPr lang="en-US" altLang="en-US" sz="1800" dirty="0">
                <a:cs typeface="Arial" charset="0"/>
              </a:rPr>
              <a:t>↑</a:t>
            </a:r>
            <a:r>
              <a:rPr lang="en-US" altLang="en-US" sz="1800" dirty="0"/>
              <a:t> risk of colon Ca: </a:t>
            </a:r>
            <a:r>
              <a:rPr lang="en-US" altLang="en-US" sz="1800" dirty="0">
                <a:solidFill>
                  <a:srgbClr val="0000FF"/>
                </a:solidFill>
              </a:rPr>
              <a:t>None</a:t>
            </a:r>
          </a:p>
          <a:p>
            <a:pPr eaLnBrk="1" hangingPunct="1"/>
            <a:r>
              <a:rPr lang="en-US" altLang="en-US" sz="1800" dirty="0"/>
              <a:t>Associated with CNVM: </a:t>
            </a:r>
            <a:r>
              <a:rPr lang="en-US" altLang="en-US" sz="1800" dirty="0">
                <a:solidFill>
                  <a:srgbClr val="0000FF"/>
                </a:solidFill>
              </a:rPr>
              <a:t>ARMD; osteoma</a:t>
            </a:r>
          </a:p>
          <a:p>
            <a:pPr eaLnBrk="1" hangingPunct="1"/>
            <a:r>
              <a:rPr lang="en-US" altLang="en-US" sz="1800" dirty="0"/>
              <a:t>10% show minimal but definite growth over 5 years: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2458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89C79B7-FB48-46E7-B703-C7A3ACA5716D}" type="slidenum">
              <a:rPr lang="en-US" altLang="en-US" sz="1000"/>
              <a:pPr algn="r" eaLnBrk="1" hangingPunct="1"/>
              <a:t>142</a:t>
            </a:fld>
            <a:endParaRPr lang="en-US" altLang="en-US" sz="1000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A798D8A-CD35-481B-856D-36B33D405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7D1A5B08-BE70-4536-B992-9AD058439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C90A1C34-A2F2-44B3-BF0F-00618F6A1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B63724FC-E437-4CA8-B87E-E36EA17DD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57711833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38862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U/S buzzword--</a:t>
            </a:r>
            <a:r>
              <a:rPr lang="en-US" altLang="en-US" sz="1800" i="1" dirty="0"/>
              <a:t>shadowing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Choroidal osteoma</a:t>
            </a:r>
          </a:p>
          <a:p>
            <a:pPr eaLnBrk="1" hangingPunct="1"/>
            <a:r>
              <a:rPr lang="en-US" altLang="en-US" sz="1800" dirty="0"/>
              <a:t>Slightly more common in females: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rgbClr val="0000FF"/>
                </a:solidFill>
              </a:rPr>
              <a:t>; ARMD (wet)</a:t>
            </a:r>
          </a:p>
          <a:p>
            <a:r>
              <a:rPr lang="en-US" altLang="en-US" sz="1800" dirty="0"/>
              <a:t>Bilaterality </a:t>
            </a:r>
            <a:r>
              <a:rPr lang="en-US" altLang="en-US" sz="1800" dirty="0">
                <a:sym typeface="Wingdings" pitchFamily="2" charset="2"/>
              </a:rPr>
              <a:t></a:t>
            </a:r>
            <a:r>
              <a:rPr lang="en-US" altLang="en-US" sz="1800" dirty="0"/>
              <a:t> </a:t>
            </a:r>
            <a:r>
              <a:rPr lang="en-US" altLang="en-US" sz="1800" dirty="0">
                <a:cs typeface="Arial" charset="0"/>
              </a:rPr>
              <a:t>↑</a:t>
            </a:r>
            <a:r>
              <a:rPr lang="en-US" altLang="en-US" sz="1800" dirty="0"/>
              <a:t> risk of colon Ca: </a:t>
            </a:r>
            <a:r>
              <a:rPr lang="en-US" altLang="en-US" sz="1800" dirty="0">
                <a:solidFill>
                  <a:srgbClr val="0000FF"/>
                </a:solidFill>
              </a:rPr>
              <a:t>None</a:t>
            </a:r>
          </a:p>
          <a:p>
            <a:pPr eaLnBrk="1" hangingPunct="1"/>
            <a:r>
              <a:rPr lang="en-US" altLang="en-US" sz="1800" dirty="0"/>
              <a:t>Associated with CNVM: </a:t>
            </a:r>
            <a:r>
              <a:rPr lang="en-US" altLang="en-US" sz="1800" dirty="0">
                <a:solidFill>
                  <a:srgbClr val="0000FF"/>
                </a:solidFill>
              </a:rPr>
              <a:t>ARMD; osteoma</a:t>
            </a:r>
          </a:p>
          <a:p>
            <a:pPr eaLnBrk="1" hangingPunct="1"/>
            <a:r>
              <a:rPr lang="en-US" altLang="en-US" sz="1800" dirty="0"/>
              <a:t>10% show minimal but definite growth over 5 years: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endParaRPr lang="en-US" altLang="en-US" sz="18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800" dirty="0"/>
              <a:t>Appearance typically darker than melanoma: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2561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6F1B3D7-B2E6-4C0A-BB6F-AFAF91800BD6}" type="slidenum">
              <a:rPr lang="en-US" altLang="en-US" sz="1000"/>
              <a:pPr algn="r" eaLnBrk="1" hangingPunct="1"/>
              <a:t>143</a:t>
            </a:fld>
            <a:endParaRPr lang="en-US" altLang="en-US" sz="100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735D0CD0-2A35-47B7-B65B-CA38C3C69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0C19CF94-61B5-4C33-8D32-30AA8B88B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0581558-0333-4BF5-9047-B4FFDFADE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634A67C5-C14F-471B-AABB-3401EC61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74" y="3870325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79864EB1-B247-4BBD-B089-DBEF5B952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69134977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38862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U/S buzzword--</a:t>
            </a:r>
            <a:r>
              <a:rPr lang="en-US" altLang="en-US" sz="1800" i="1" dirty="0"/>
              <a:t>shadowing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Choroidal osteoma</a:t>
            </a:r>
          </a:p>
          <a:p>
            <a:pPr eaLnBrk="1" hangingPunct="1"/>
            <a:r>
              <a:rPr lang="en-US" altLang="en-US" sz="1800" dirty="0"/>
              <a:t>Slightly more common in females: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rgbClr val="0000FF"/>
                </a:solidFill>
              </a:rPr>
              <a:t>; ARMD (wet)</a:t>
            </a:r>
          </a:p>
          <a:p>
            <a:r>
              <a:rPr lang="en-US" altLang="en-US" sz="1800" dirty="0"/>
              <a:t>Bilaterality </a:t>
            </a:r>
            <a:r>
              <a:rPr lang="en-US" altLang="en-US" sz="1800" dirty="0">
                <a:sym typeface="Wingdings" pitchFamily="2" charset="2"/>
              </a:rPr>
              <a:t></a:t>
            </a:r>
            <a:r>
              <a:rPr lang="en-US" altLang="en-US" sz="1800" dirty="0"/>
              <a:t> </a:t>
            </a:r>
            <a:r>
              <a:rPr lang="en-US" altLang="en-US" sz="1800" dirty="0">
                <a:cs typeface="Arial" charset="0"/>
              </a:rPr>
              <a:t>↑</a:t>
            </a:r>
            <a:r>
              <a:rPr lang="en-US" altLang="en-US" sz="1800" dirty="0"/>
              <a:t> risk of colon Ca: </a:t>
            </a:r>
            <a:r>
              <a:rPr lang="en-US" altLang="en-US" sz="1800" dirty="0">
                <a:solidFill>
                  <a:srgbClr val="0000FF"/>
                </a:solidFill>
              </a:rPr>
              <a:t>None</a:t>
            </a:r>
          </a:p>
          <a:p>
            <a:pPr eaLnBrk="1" hangingPunct="1"/>
            <a:r>
              <a:rPr lang="en-US" altLang="en-US" sz="1800" dirty="0"/>
              <a:t>Associated with CNVM: </a:t>
            </a:r>
            <a:r>
              <a:rPr lang="en-US" altLang="en-US" sz="1800" dirty="0">
                <a:solidFill>
                  <a:srgbClr val="0000FF"/>
                </a:solidFill>
              </a:rPr>
              <a:t>ARMD; osteoma</a:t>
            </a:r>
          </a:p>
          <a:p>
            <a:pPr eaLnBrk="1" hangingPunct="1"/>
            <a:r>
              <a:rPr lang="en-US" altLang="en-US" sz="1800" dirty="0"/>
              <a:t>10% show minimal but definite growth over 5 years: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endParaRPr lang="en-US" altLang="en-US" sz="18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800" dirty="0"/>
              <a:t>Appearance typically darker than melanoma: </a:t>
            </a:r>
            <a:r>
              <a:rPr lang="en-US" altLang="en-US" sz="1800" dirty="0">
                <a:solidFill>
                  <a:srgbClr val="0000FF"/>
                </a:solidFill>
              </a:rPr>
              <a:t>CHRPE;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2663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9451A17-2F65-43DC-A50A-76B98CF7F81E}" type="slidenum">
              <a:rPr lang="en-US" altLang="en-US" sz="1000"/>
              <a:pPr algn="r" eaLnBrk="1" hangingPunct="1"/>
              <a:t>144</a:t>
            </a:fld>
            <a:endParaRPr lang="en-US" altLang="en-US" sz="100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C8396CD6-DC1D-4044-AAA8-75DFBC99F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C472CC23-D5FE-4D05-939C-10E67C614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id="{CEBD4265-5A26-42B6-8C11-192AF1FB7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62A96162-8F7A-496D-A97A-54A5D213B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74" y="3870325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824EC379-F8E0-408E-B177-2293056D0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70159711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44958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U/S buzzword--</a:t>
            </a:r>
            <a:r>
              <a:rPr lang="en-US" altLang="en-US" sz="1800" i="1" dirty="0"/>
              <a:t>shadowing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Choroidal osteoma</a:t>
            </a:r>
          </a:p>
          <a:p>
            <a:pPr eaLnBrk="1" hangingPunct="1"/>
            <a:r>
              <a:rPr lang="en-US" altLang="en-US" sz="1800" dirty="0"/>
              <a:t>Slightly more common in females: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rgbClr val="0000FF"/>
                </a:solidFill>
              </a:rPr>
              <a:t>; ARMD (wet)</a:t>
            </a:r>
          </a:p>
          <a:p>
            <a:r>
              <a:rPr lang="en-US" altLang="en-US" sz="1800" dirty="0"/>
              <a:t>Bilaterality </a:t>
            </a:r>
            <a:r>
              <a:rPr lang="en-US" altLang="en-US" sz="1800" dirty="0">
                <a:sym typeface="Wingdings" pitchFamily="2" charset="2"/>
              </a:rPr>
              <a:t></a:t>
            </a:r>
            <a:r>
              <a:rPr lang="en-US" altLang="en-US" sz="1800" dirty="0"/>
              <a:t> </a:t>
            </a:r>
            <a:r>
              <a:rPr lang="en-US" altLang="en-US" sz="1800" dirty="0">
                <a:cs typeface="Arial" charset="0"/>
              </a:rPr>
              <a:t>↑</a:t>
            </a:r>
            <a:r>
              <a:rPr lang="en-US" altLang="en-US" sz="1800" dirty="0"/>
              <a:t> risk of colon Ca: </a:t>
            </a:r>
            <a:r>
              <a:rPr lang="en-US" altLang="en-US" sz="1800" dirty="0">
                <a:solidFill>
                  <a:srgbClr val="0000FF"/>
                </a:solidFill>
              </a:rPr>
              <a:t>None</a:t>
            </a:r>
          </a:p>
          <a:p>
            <a:r>
              <a:rPr lang="en-US" altLang="en-US" sz="1800" dirty="0"/>
              <a:t>Associated with CNVM: </a:t>
            </a:r>
            <a:r>
              <a:rPr lang="en-US" altLang="en-US" sz="1800" dirty="0">
                <a:solidFill>
                  <a:srgbClr val="0000FF"/>
                </a:solidFill>
              </a:rPr>
              <a:t>ARMD; osteoma</a:t>
            </a:r>
          </a:p>
          <a:p>
            <a:pPr eaLnBrk="1" hangingPunct="1"/>
            <a:r>
              <a:rPr lang="en-US" altLang="en-US" sz="1800" dirty="0"/>
              <a:t>10% show minimal but definite growth over 5 years: </a:t>
            </a:r>
            <a:r>
              <a:rPr lang="en-US" altLang="en-US" sz="1800" dirty="0">
                <a:solidFill>
                  <a:srgbClr val="0000FF"/>
                </a:solidFill>
              </a:rPr>
              <a:t>Melanocytoma</a:t>
            </a:r>
          </a:p>
          <a:p>
            <a:pPr eaLnBrk="1" hangingPunct="1"/>
            <a:r>
              <a:rPr lang="en-US" altLang="en-US" sz="1800" dirty="0"/>
              <a:t>Appearance typically darker than melanoma: </a:t>
            </a:r>
            <a:r>
              <a:rPr lang="en-US" altLang="en-US" sz="1800" dirty="0">
                <a:solidFill>
                  <a:srgbClr val="0000FF"/>
                </a:solidFill>
              </a:rPr>
              <a:t>CHRPE;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endParaRPr lang="en-US" altLang="en-US" sz="18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800" dirty="0" err="1"/>
              <a:t>Nanophthalmos</a:t>
            </a:r>
            <a:r>
              <a:rPr lang="en-US" altLang="en-US" sz="1800" dirty="0"/>
              <a:t> is a risk factor for this: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2971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E5750B2-B921-489F-AAA1-260CC77780F2}" type="slidenum">
              <a:rPr lang="en-US" altLang="en-US" sz="1000"/>
              <a:pPr algn="r" eaLnBrk="1" hangingPunct="1"/>
              <a:t>145</a:t>
            </a:fld>
            <a:endParaRPr lang="en-US" altLang="en-US" sz="1000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3647B218-1376-4E35-AF11-A31ED396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58EA8276-BCCD-4987-A0E1-F49EF6E29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679DDE2B-7F81-4718-824E-B107357FC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2650926A-14A3-4017-B166-6646B6FBD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74" y="3870325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62A6D7FC-6463-4F6D-9DDF-8702DC460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83209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45720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U/S buzzword--</a:t>
            </a:r>
            <a:r>
              <a:rPr lang="en-US" altLang="en-US" sz="1800" i="1" dirty="0"/>
              <a:t>shadowing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Choroidal osteoma</a:t>
            </a:r>
          </a:p>
          <a:p>
            <a:pPr eaLnBrk="1" hangingPunct="1"/>
            <a:r>
              <a:rPr lang="en-US" altLang="en-US" sz="1800" dirty="0"/>
              <a:t>Slightly more common in females: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rgbClr val="0000FF"/>
                </a:solidFill>
              </a:rPr>
              <a:t>; ARMD (wet)</a:t>
            </a:r>
          </a:p>
          <a:p>
            <a:r>
              <a:rPr lang="en-US" altLang="en-US" sz="1800" dirty="0"/>
              <a:t>Bilaterality </a:t>
            </a:r>
            <a:r>
              <a:rPr lang="en-US" altLang="en-US" sz="1800" dirty="0">
                <a:sym typeface="Wingdings" pitchFamily="2" charset="2"/>
              </a:rPr>
              <a:t></a:t>
            </a:r>
            <a:r>
              <a:rPr lang="en-US" altLang="en-US" sz="1800" dirty="0"/>
              <a:t> </a:t>
            </a:r>
            <a:r>
              <a:rPr lang="en-US" altLang="en-US" sz="1800" dirty="0">
                <a:cs typeface="Arial" charset="0"/>
              </a:rPr>
              <a:t>↑</a:t>
            </a:r>
            <a:r>
              <a:rPr lang="en-US" altLang="en-US" sz="1800" dirty="0"/>
              <a:t> risk of colon Ca: </a:t>
            </a:r>
            <a:r>
              <a:rPr lang="en-US" altLang="en-US" sz="1800" dirty="0">
                <a:solidFill>
                  <a:srgbClr val="0000FF"/>
                </a:solidFill>
              </a:rPr>
              <a:t>None</a:t>
            </a:r>
          </a:p>
          <a:p>
            <a:pPr eaLnBrk="1" hangingPunct="1"/>
            <a:r>
              <a:rPr lang="en-US" altLang="en-US" sz="1800" dirty="0"/>
              <a:t>Associated with CNVM: </a:t>
            </a:r>
            <a:r>
              <a:rPr lang="en-US" altLang="en-US" sz="1800" dirty="0">
                <a:solidFill>
                  <a:srgbClr val="0000FF"/>
                </a:solidFill>
              </a:rPr>
              <a:t>ARMD; osteoma</a:t>
            </a:r>
          </a:p>
          <a:p>
            <a:pPr eaLnBrk="1" hangingPunct="1"/>
            <a:r>
              <a:rPr lang="en-US" altLang="en-US" sz="1800" dirty="0"/>
              <a:t>10% show minimal but definite growth over 5 years: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endParaRPr lang="en-US" altLang="en-US" sz="18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800" dirty="0"/>
              <a:t>Appearance typically darker than melanoma: </a:t>
            </a:r>
            <a:r>
              <a:rPr lang="en-US" altLang="en-US" sz="1800" dirty="0">
                <a:solidFill>
                  <a:srgbClr val="0000FF"/>
                </a:solidFill>
              </a:rPr>
              <a:t>CHRPE;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endParaRPr lang="en-US" altLang="en-US" sz="18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800" dirty="0" err="1"/>
              <a:t>Nanophthalmos</a:t>
            </a:r>
            <a:r>
              <a:rPr lang="en-US" altLang="en-US" sz="1800" dirty="0"/>
              <a:t> is a risk factor for this: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30734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551C498-CCDA-46AF-B45B-7C707D63FD4B}" type="slidenum">
              <a:rPr lang="en-US" altLang="en-US" sz="1000"/>
              <a:pPr algn="r" eaLnBrk="1" hangingPunct="1"/>
              <a:t>146</a:t>
            </a:fld>
            <a:endParaRPr lang="en-US" altLang="en-US" sz="100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C4148374-C6A8-4063-A13E-89420F5A7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189D6796-B455-4AB4-B892-9EADCC841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D3D8DFDC-726E-4FDE-91D7-1C8A258E2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DCCF284D-9AEC-430D-9577-B4660EFA1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74" y="3870325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E9308B66-9C46-45C4-93B9-255DBDD05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87547413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32134E-D6EA-4959-B50B-EEB2B663E682}"/>
              </a:ext>
            </a:extLst>
          </p:cNvPr>
          <p:cNvSpPr/>
          <p:nvPr/>
        </p:nvSpPr>
        <p:spPr>
          <a:xfrm>
            <a:off x="3733800" y="4495800"/>
            <a:ext cx="1219200" cy="304800"/>
          </a:xfrm>
          <a:prstGeom prst="rect">
            <a:avLst/>
          </a:prstGeom>
          <a:solidFill>
            <a:srgbClr val="00206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45720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U/S buzzword--</a:t>
            </a:r>
            <a:r>
              <a:rPr lang="en-US" altLang="en-US" sz="1800" i="1" dirty="0"/>
              <a:t>shadowing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Choroidal osteoma</a:t>
            </a:r>
          </a:p>
          <a:p>
            <a:pPr eaLnBrk="1" hangingPunct="1"/>
            <a:r>
              <a:rPr lang="en-US" altLang="en-US" sz="1800" dirty="0"/>
              <a:t>Slightly more common in females: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rgbClr val="0000FF"/>
                </a:solidFill>
              </a:rPr>
              <a:t>; ARMD (wet)</a:t>
            </a:r>
          </a:p>
          <a:p>
            <a:r>
              <a:rPr lang="en-US" altLang="en-US" sz="1800" dirty="0"/>
              <a:t>Bilaterality </a:t>
            </a:r>
            <a:r>
              <a:rPr lang="en-US" altLang="en-US" sz="1800" dirty="0">
                <a:sym typeface="Wingdings" pitchFamily="2" charset="2"/>
              </a:rPr>
              <a:t></a:t>
            </a:r>
            <a:r>
              <a:rPr lang="en-US" altLang="en-US" sz="1800" dirty="0"/>
              <a:t> </a:t>
            </a:r>
            <a:r>
              <a:rPr lang="en-US" altLang="en-US" sz="1800" dirty="0">
                <a:cs typeface="Arial" charset="0"/>
              </a:rPr>
              <a:t>↑</a:t>
            </a:r>
            <a:r>
              <a:rPr lang="en-US" altLang="en-US" sz="1800" dirty="0"/>
              <a:t> risk of colon Ca: </a:t>
            </a:r>
            <a:r>
              <a:rPr lang="en-US" altLang="en-US" sz="1800" dirty="0">
                <a:solidFill>
                  <a:srgbClr val="0000FF"/>
                </a:solidFill>
              </a:rPr>
              <a:t>None</a:t>
            </a:r>
          </a:p>
          <a:p>
            <a:pPr eaLnBrk="1" hangingPunct="1"/>
            <a:r>
              <a:rPr lang="en-US" altLang="en-US" sz="1800" dirty="0"/>
              <a:t>Associated with CNVM: </a:t>
            </a:r>
            <a:r>
              <a:rPr lang="en-US" altLang="en-US" sz="1800" dirty="0">
                <a:solidFill>
                  <a:srgbClr val="0000FF"/>
                </a:solidFill>
              </a:rPr>
              <a:t>ARMD; osteoma</a:t>
            </a:r>
          </a:p>
          <a:p>
            <a:pPr eaLnBrk="1" hangingPunct="1"/>
            <a:r>
              <a:rPr lang="en-US" altLang="en-US" sz="1800" dirty="0"/>
              <a:t>10% show minimal but definite growth over 5 years: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endParaRPr lang="en-US" altLang="en-US" sz="18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800" dirty="0"/>
              <a:t>Appearance typically darker than melanoma: </a:t>
            </a:r>
            <a:r>
              <a:rPr lang="en-US" altLang="en-US" sz="1800" dirty="0">
                <a:solidFill>
                  <a:srgbClr val="0000FF"/>
                </a:solidFill>
              </a:rPr>
              <a:t>CHRPE;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endParaRPr lang="en-US" altLang="en-US" sz="18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800" dirty="0" err="1"/>
              <a:t>Nanophthalmos</a:t>
            </a:r>
            <a:r>
              <a:rPr lang="en-US" altLang="en-US" sz="1800" dirty="0"/>
              <a:t> is a risk factor for this: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Are also on the DDx for an </a:t>
            </a:r>
            <a:r>
              <a:rPr lang="en-US" altLang="en-US" sz="1800" i="1" dirty="0">
                <a:solidFill>
                  <a:schemeClr val="accent5"/>
                </a:solidFill>
              </a:rPr>
              <a:t>amelanotic</a:t>
            </a:r>
            <a:r>
              <a:rPr lang="en-US" altLang="en-US" sz="1800" dirty="0"/>
              <a:t> choroidal mass: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 dirty="0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 dirty="0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 dirty="0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30734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551C498-CCDA-46AF-B45B-7C707D63FD4B}" type="slidenum">
              <a:rPr lang="en-US" altLang="en-US" sz="1000"/>
              <a:pPr algn="r" eaLnBrk="1" hangingPunct="1"/>
              <a:t>147</a:t>
            </a:fld>
            <a:endParaRPr lang="en-US" altLang="en-US" sz="100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C4148374-C6A8-4063-A13E-89420F5A7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189D6796-B455-4AB4-B892-9EADCC841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D3D8DFDC-726E-4FDE-91D7-1C8A258E2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DCCF284D-9AEC-430D-9577-B4660EFA1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74" y="3870325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E9308B66-9C46-45C4-93B9-255DBDD05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12CFCF68-9AA4-4281-942D-77F3DB26C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42030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45955726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32134E-D6EA-4959-B50B-EEB2B663E682}"/>
              </a:ext>
            </a:extLst>
          </p:cNvPr>
          <p:cNvSpPr/>
          <p:nvPr/>
        </p:nvSpPr>
        <p:spPr>
          <a:xfrm>
            <a:off x="3733800" y="4495800"/>
            <a:ext cx="1219200" cy="304800"/>
          </a:xfrm>
          <a:prstGeom prst="rect">
            <a:avLst/>
          </a:prstGeom>
          <a:solidFill>
            <a:srgbClr val="00206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45720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U/S buzzword--</a:t>
            </a:r>
            <a:r>
              <a:rPr lang="en-US" altLang="en-US" sz="1800" i="1" dirty="0"/>
              <a:t>shadowing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Choroidal osteoma</a:t>
            </a:r>
          </a:p>
          <a:p>
            <a:pPr eaLnBrk="1" hangingPunct="1"/>
            <a:r>
              <a:rPr lang="en-US" altLang="en-US" sz="1800" dirty="0"/>
              <a:t>Slightly more common in females: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rgbClr val="0000FF"/>
                </a:solidFill>
              </a:rPr>
              <a:t>; ARMD (wet)</a:t>
            </a:r>
          </a:p>
          <a:p>
            <a:r>
              <a:rPr lang="en-US" altLang="en-US" sz="1800" dirty="0"/>
              <a:t>Bilaterality </a:t>
            </a:r>
            <a:r>
              <a:rPr lang="en-US" altLang="en-US" sz="1800" dirty="0">
                <a:sym typeface="Wingdings" pitchFamily="2" charset="2"/>
              </a:rPr>
              <a:t></a:t>
            </a:r>
            <a:r>
              <a:rPr lang="en-US" altLang="en-US" sz="1800" dirty="0"/>
              <a:t> </a:t>
            </a:r>
            <a:r>
              <a:rPr lang="en-US" altLang="en-US" sz="1800" dirty="0">
                <a:cs typeface="Arial" charset="0"/>
              </a:rPr>
              <a:t>↑</a:t>
            </a:r>
            <a:r>
              <a:rPr lang="en-US" altLang="en-US" sz="1800" dirty="0"/>
              <a:t> risk of colon Ca: </a:t>
            </a:r>
            <a:r>
              <a:rPr lang="en-US" altLang="en-US" sz="1800" dirty="0">
                <a:solidFill>
                  <a:srgbClr val="0000FF"/>
                </a:solidFill>
              </a:rPr>
              <a:t>None</a:t>
            </a:r>
          </a:p>
          <a:p>
            <a:pPr eaLnBrk="1" hangingPunct="1"/>
            <a:r>
              <a:rPr lang="en-US" altLang="en-US" sz="1800" dirty="0"/>
              <a:t>Associated with CNVM: </a:t>
            </a:r>
            <a:r>
              <a:rPr lang="en-US" altLang="en-US" sz="1800" dirty="0">
                <a:solidFill>
                  <a:srgbClr val="0000FF"/>
                </a:solidFill>
              </a:rPr>
              <a:t>ARMD; osteoma</a:t>
            </a:r>
          </a:p>
          <a:p>
            <a:pPr eaLnBrk="1" hangingPunct="1"/>
            <a:r>
              <a:rPr lang="en-US" altLang="en-US" sz="1800" dirty="0"/>
              <a:t>10% show minimal but definite growth over 5 years: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endParaRPr lang="en-US" altLang="en-US" sz="18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800" dirty="0"/>
              <a:t>Appearance typically darker than melanoma: </a:t>
            </a:r>
            <a:r>
              <a:rPr lang="en-US" altLang="en-US" sz="1800" dirty="0">
                <a:solidFill>
                  <a:srgbClr val="0000FF"/>
                </a:solidFill>
              </a:rPr>
              <a:t>CHRPE;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endParaRPr lang="en-US" altLang="en-US" sz="18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800" dirty="0" err="1"/>
              <a:t>Nanophthalmos</a:t>
            </a:r>
            <a:r>
              <a:rPr lang="en-US" altLang="en-US" sz="1800" dirty="0"/>
              <a:t> is a risk factor for this: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Are also on the DDx for an </a:t>
            </a:r>
            <a:r>
              <a:rPr lang="en-US" altLang="en-US" sz="1800" i="1" dirty="0">
                <a:solidFill>
                  <a:schemeClr val="accent5"/>
                </a:solidFill>
              </a:rPr>
              <a:t>amelanotic</a:t>
            </a:r>
            <a:r>
              <a:rPr lang="en-US" altLang="en-US" sz="1800" dirty="0"/>
              <a:t> choroidal mass: </a:t>
            </a:r>
            <a:r>
              <a:rPr lang="en-US" altLang="en-US" sz="1800" dirty="0">
                <a:solidFill>
                  <a:srgbClr val="0000FF"/>
                </a:solidFill>
              </a:rPr>
              <a:t>Melanoma; osteoma; focal choroidal hemangioma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 dirty="0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 dirty="0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 dirty="0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30734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551C498-CCDA-46AF-B45B-7C707D63FD4B}" type="slidenum">
              <a:rPr lang="en-US" altLang="en-US" sz="1000"/>
              <a:pPr algn="r" eaLnBrk="1" hangingPunct="1"/>
              <a:t>148</a:t>
            </a:fld>
            <a:endParaRPr lang="en-US" altLang="en-US" sz="100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C4148374-C6A8-4063-A13E-89420F5A7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189D6796-B455-4AB4-B892-9EADCC841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D3D8DFDC-726E-4FDE-91D7-1C8A258E2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DCCF284D-9AEC-430D-9577-B4660EFA1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74" y="3870325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E9308B66-9C46-45C4-93B9-255DBDD05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12CFCF68-9AA4-4281-942D-77F3DB26C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42030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227117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6172200" cy="4572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15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01B85-D7DF-4E8F-B9A8-E7EB5E08544A}"/>
              </a:ext>
            </a:extLst>
          </p:cNvPr>
          <p:cNvSpPr txBox="1"/>
          <p:nvPr/>
        </p:nvSpPr>
        <p:spPr>
          <a:xfrm>
            <a:off x="361156" y="1958975"/>
            <a:ext cx="81732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Hol</a:t>
            </a:r>
            <a:r>
              <a:rPr lang="en-US" sz="1600" dirty="0">
                <a:solidFill>
                  <a:srgbClr val="FF0000"/>
                </a:solidFill>
              </a:rPr>
              <a:t> up—before we answer this one, let’s talk about </a:t>
            </a:r>
            <a:r>
              <a:rPr lang="en-US" sz="1600" b="1" dirty="0">
                <a:solidFill>
                  <a:srgbClr val="FF0000"/>
                </a:solidFill>
              </a:rPr>
              <a:t>ocular ultrasonography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are the two modalities of ocular ultrasonography?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 scan and </a:t>
            </a:r>
            <a:r>
              <a:rPr lang="en-US" sz="1600" i="1" dirty="0">
                <a:solidFill>
                  <a:srgbClr val="0000FF"/>
                </a:solidFill>
              </a:rPr>
              <a:t>B </a:t>
            </a:r>
            <a:r>
              <a:rPr lang="en-US" sz="1600" dirty="0">
                <a:solidFill>
                  <a:srgbClr val="0000FF"/>
                </a:solidFill>
              </a:rPr>
              <a:t>scan</a:t>
            </a:r>
            <a:endParaRPr lang="en-US" sz="1600" i="1" dirty="0">
              <a:solidFill>
                <a:srgbClr val="0000FF"/>
              </a:solidFill>
            </a:endParaRP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is the fundamental difference between the two?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-scan is one-dimensional, whereas </a:t>
            </a:r>
            <a:r>
              <a:rPr lang="en-US" sz="1600" i="1" dirty="0">
                <a:solidFill>
                  <a:srgbClr val="0000FF"/>
                </a:solidFill>
              </a:rPr>
              <a:t>B</a:t>
            </a:r>
            <a:r>
              <a:rPr lang="en-US" sz="1600" dirty="0">
                <a:solidFill>
                  <a:srgbClr val="0000FF"/>
                </a:solidFill>
              </a:rPr>
              <a:t>-scan is two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Which modality is being referenced in discussing </a:t>
            </a:r>
            <a:r>
              <a:rPr lang="en-US" sz="1600" dirty="0">
                <a:solidFill>
                  <a:srgbClr val="0000FF"/>
                </a:solidFill>
              </a:rPr>
              <a:t>internal reflectivity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 scan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An </a:t>
            </a:r>
            <a:r>
              <a:rPr lang="en-US" sz="1600" dirty="0">
                <a:solidFill>
                  <a:srgbClr val="0000FF"/>
                </a:solidFill>
              </a:rPr>
              <a:t>A</a:t>
            </a:r>
            <a:r>
              <a:rPr lang="en-US" sz="1600" i="1" dirty="0">
                <a:solidFill>
                  <a:srgbClr val="0000FF"/>
                </a:solidFill>
              </a:rPr>
              <a:t>-scan consists of a series of spikes of varying heights. What causes the spikes,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what does the sound wave encounter that makes it reflect?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sound reflects when it encounters an </a:t>
            </a:r>
            <a:r>
              <a:rPr lang="en-US" sz="1600" b="1" dirty="0">
                <a:solidFill>
                  <a:srgbClr val="0000FF"/>
                </a:solidFill>
              </a:rPr>
              <a:t>interface</a:t>
            </a:r>
            <a:r>
              <a:rPr lang="en-US" sz="1600" dirty="0">
                <a:solidFill>
                  <a:srgbClr val="0000FF"/>
                </a:solidFill>
              </a:rPr>
              <a:t> between substances that differ in their acoustic density; no change in density = no reflection = no spike. As a result, there is little to no spiking when the signal passes through a homogeneous structure (</a:t>
            </a:r>
            <a:r>
              <a:rPr lang="en-US" sz="1600" dirty="0" err="1">
                <a:solidFill>
                  <a:srgbClr val="0000FF"/>
                </a:solidFill>
              </a:rPr>
              <a:t>eg</a:t>
            </a:r>
            <a:r>
              <a:rPr lang="en-US" sz="1600" dirty="0">
                <a:solidFill>
                  <a:srgbClr val="0000FF"/>
                </a:solidFill>
              </a:rPr>
              <a:t>, the vitreous; a solid tumor), </a:t>
            </a:r>
            <a:r>
              <a:rPr lang="en-US" sz="1600" dirty="0"/>
              <a:t>but lots of spiking when it encounters a heterogeneous structure (</a:t>
            </a:r>
            <a:r>
              <a:rPr lang="en-US" sz="1600" dirty="0" err="1"/>
              <a:t>eg</a:t>
            </a:r>
            <a:r>
              <a:rPr lang="en-US" sz="1600" dirty="0"/>
              <a:t>, a vascular tumor; the contents of the retrobulbar orbit).</a:t>
            </a:r>
          </a:p>
        </p:txBody>
      </p:sp>
    </p:spTree>
    <p:extLst>
      <p:ext uri="{BB962C8B-B14F-4D97-AF65-F5344CB8AC3E}">
        <p14:creationId xmlns:p14="http://schemas.microsoft.com/office/powerpoint/2010/main" val="165674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0C40F5-E22E-4EC0-929D-6CF19B94C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23" y="2023307"/>
            <a:ext cx="5553377" cy="38653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58D022-5607-4A09-892A-FDCEA7185115}"/>
              </a:ext>
            </a:extLst>
          </p:cNvPr>
          <p:cNvSpPr txBox="1"/>
          <p:nvPr/>
        </p:nvSpPr>
        <p:spPr>
          <a:xfrm>
            <a:off x="2173452" y="228600"/>
            <a:ext cx="160306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dirty="0"/>
              <a:t>Posterior lens capsule/vitreous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6606DA-22D2-4D6D-AFAB-29361F3CF7FE}"/>
              </a:ext>
            </a:extLst>
          </p:cNvPr>
          <p:cNvCxnSpPr>
            <a:cxnSpLocks/>
          </p:cNvCxnSpPr>
          <p:nvPr/>
        </p:nvCxnSpPr>
        <p:spPr>
          <a:xfrm flipV="1">
            <a:off x="2938312" y="680006"/>
            <a:ext cx="0" cy="1287464"/>
          </a:xfrm>
          <a:prstGeom prst="line">
            <a:avLst/>
          </a:prstGeom>
          <a:ln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36341C-EDE2-420E-A136-8AC502BED223}"/>
              </a:ext>
            </a:extLst>
          </p:cNvPr>
          <p:cNvCxnSpPr>
            <a:cxnSpLocks/>
          </p:cNvCxnSpPr>
          <p:nvPr/>
        </p:nvCxnSpPr>
        <p:spPr>
          <a:xfrm flipV="1">
            <a:off x="2591740" y="1292348"/>
            <a:ext cx="0" cy="664294"/>
          </a:xfrm>
          <a:prstGeom prst="line">
            <a:avLst/>
          </a:prstGeom>
          <a:ln>
            <a:solidFill>
              <a:srgbClr val="0000FF"/>
            </a:solidFill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7D2B3C7-1B7F-4A32-B77A-43C957C2B9D3}"/>
              </a:ext>
            </a:extLst>
          </p:cNvPr>
          <p:cNvSpPr txBox="1"/>
          <p:nvPr/>
        </p:nvSpPr>
        <p:spPr>
          <a:xfrm>
            <a:off x="1642912" y="914400"/>
            <a:ext cx="1603060" cy="4514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dirty="0">
                <a:solidFill>
                  <a:srgbClr val="0000FF"/>
                </a:solidFill>
              </a:rPr>
              <a:t>Aqueous/anterior lens capsule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98C74F-E0F3-414C-8DC3-D985F2BDDDC1}"/>
              </a:ext>
            </a:extLst>
          </p:cNvPr>
          <p:cNvCxnSpPr>
            <a:cxnSpLocks/>
          </p:cNvCxnSpPr>
          <p:nvPr/>
        </p:nvCxnSpPr>
        <p:spPr>
          <a:xfrm flipV="1">
            <a:off x="5300512" y="1292348"/>
            <a:ext cx="0" cy="654114"/>
          </a:xfrm>
          <a:prstGeom prst="line">
            <a:avLst/>
          </a:prstGeom>
          <a:ln>
            <a:solidFill>
              <a:srgbClr val="0000FF"/>
            </a:solidFill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91AAF4-5159-40B2-A4C4-3116FC3395A0}"/>
              </a:ext>
            </a:extLst>
          </p:cNvPr>
          <p:cNvSpPr txBox="1"/>
          <p:nvPr/>
        </p:nvSpPr>
        <p:spPr>
          <a:xfrm>
            <a:off x="4716065" y="976870"/>
            <a:ext cx="1016494" cy="4514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dirty="0">
                <a:solidFill>
                  <a:srgbClr val="0000FF"/>
                </a:solidFill>
              </a:rPr>
              <a:t>Sclera/ orbital fat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34308A-A2CD-4FB4-98AF-ED1CC16CAD52}"/>
              </a:ext>
            </a:extLst>
          </p:cNvPr>
          <p:cNvCxnSpPr/>
          <p:nvPr/>
        </p:nvCxnSpPr>
        <p:spPr>
          <a:xfrm flipV="1">
            <a:off x="5300512" y="2043670"/>
            <a:ext cx="0" cy="381000"/>
          </a:xfrm>
          <a:prstGeom prst="line">
            <a:avLst/>
          </a:prstGeom>
          <a:ln w="41275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A9DFDB89-ED29-4F09-9776-CE84C2B45ACF}"/>
              </a:ext>
            </a:extLst>
          </p:cNvPr>
          <p:cNvSpPr/>
          <p:nvPr/>
        </p:nvSpPr>
        <p:spPr>
          <a:xfrm>
            <a:off x="1566711" y="304800"/>
            <a:ext cx="195111" cy="171850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4E518-0A9D-4CF9-90A6-4D723E7A3134}"/>
              </a:ext>
            </a:extLst>
          </p:cNvPr>
          <p:cNvSpPr txBox="1"/>
          <p:nvPr/>
        </p:nvSpPr>
        <p:spPr>
          <a:xfrm>
            <a:off x="10954" y="879328"/>
            <a:ext cx="14864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US" sz="1400" i="1" dirty="0"/>
              <a:t>Interface responsible for each spike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7FC76B-F163-43EC-A7A3-10993CA2DAB5}"/>
              </a:ext>
            </a:extLst>
          </p:cNvPr>
          <p:cNvSpPr txBox="1"/>
          <p:nvPr/>
        </p:nvSpPr>
        <p:spPr>
          <a:xfrm>
            <a:off x="3014512" y="4136839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</a:rPr>
              <a:t>This relatively spike-free portion represents the homogeneous </a:t>
            </a:r>
            <a:r>
              <a:rPr lang="en-US" sz="1200" i="1" dirty="0">
                <a:solidFill>
                  <a:schemeClr val="bg1"/>
                </a:solidFill>
              </a:rPr>
              <a:t>vitreous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8644CB0-4DE5-4EA5-BB6C-6D9949BF24E6}"/>
              </a:ext>
            </a:extLst>
          </p:cNvPr>
          <p:cNvCxnSpPr>
            <a:cxnSpLocks/>
          </p:cNvCxnSpPr>
          <p:nvPr/>
        </p:nvCxnSpPr>
        <p:spPr>
          <a:xfrm>
            <a:off x="5008964" y="1686914"/>
            <a:ext cx="0" cy="269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BC9F322-4D19-4E76-8153-433DB2923EA7}"/>
              </a:ext>
            </a:extLst>
          </p:cNvPr>
          <p:cNvSpPr/>
          <p:nvPr/>
        </p:nvSpPr>
        <p:spPr>
          <a:xfrm>
            <a:off x="4919512" y="1510270"/>
            <a:ext cx="262080" cy="2697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08792-117A-4089-8565-9951999F4B70}"/>
              </a:ext>
            </a:extLst>
          </p:cNvPr>
          <p:cNvSpPr txBox="1"/>
          <p:nvPr/>
        </p:nvSpPr>
        <p:spPr>
          <a:xfrm>
            <a:off x="4114800" y="1543983"/>
            <a:ext cx="114299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dirty="0"/>
              <a:t>Vitreous/ retina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F602C5-3DA7-4792-8574-1A700F2FDF5D}"/>
              </a:ext>
            </a:extLst>
          </p:cNvPr>
          <p:cNvCxnSpPr>
            <a:cxnSpLocks/>
          </p:cNvCxnSpPr>
          <p:nvPr/>
        </p:nvCxnSpPr>
        <p:spPr>
          <a:xfrm>
            <a:off x="2099752" y="1733917"/>
            <a:ext cx="0" cy="269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2E062FB-A705-4F79-8852-5A8B2BDE5F35}"/>
              </a:ext>
            </a:extLst>
          </p:cNvPr>
          <p:cNvSpPr/>
          <p:nvPr/>
        </p:nvSpPr>
        <p:spPr>
          <a:xfrm>
            <a:off x="2010300" y="1557273"/>
            <a:ext cx="262080" cy="2697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00789-33B2-43F5-B86D-1A963852B4EC}"/>
              </a:ext>
            </a:extLst>
          </p:cNvPr>
          <p:cNvSpPr txBox="1"/>
          <p:nvPr/>
        </p:nvSpPr>
        <p:spPr>
          <a:xfrm>
            <a:off x="1631109" y="1447800"/>
            <a:ext cx="960631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dirty="0"/>
              <a:t>Cornea/ aqueous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BF53FC-6D0E-47BA-8B95-953ED501C34B}"/>
              </a:ext>
            </a:extLst>
          </p:cNvPr>
          <p:cNvSpPr txBox="1"/>
          <p:nvPr/>
        </p:nvSpPr>
        <p:spPr>
          <a:xfrm>
            <a:off x="1416784" y="6172200"/>
            <a:ext cx="631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</a:t>
            </a:r>
            <a:r>
              <a:rPr lang="en-US" dirty="0"/>
              <a:t>-scan of a phakic, normal eye. Take note of the ‘five spikes’</a:t>
            </a:r>
          </a:p>
        </p:txBody>
      </p:sp>
    </p:spTree>
    <p:extLst>
      <p:ext uri="{BB962C8B-B14F-4D97-AF65-F5344CB8AC3E}">
        <p14:creationId xmlns:p14="http://schemas.microsoft.com/office/powerpoint/2010/main" val="3731631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4572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17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99545-E5B5-4C1F-9001-0AF7687EAB7F}"/>
              </a:ext>
            </a:extLst>
          </p:cNvPr>
          <p:cNvSpPr txBox="1"/>
          <p:nvPr/>
        </p:nvSpPr>
        <p:spPr>
          <a:xfrm>
            <a:off x="128588" y="2248230"/>
            <a:ext cx="1515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Number of answers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D13A34-E76D-4257-AE46-DA3712D56CDD}"/>
              </a:ext>
            </a:extLst>
          </p:cNvPr>
          <p:cNvCxnSpPr/>
          <p:nvPr/>
        </p:nvCxnSpPr>
        <p:spPr>
          <a:xfrm flipH="1" flipV="1">
            <a:off x="361156" y="1866900"/>
            <a:ext cx="112713" cy="395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24D453B-BAF6-4A15-9928-D3D2B51B6C0B}"/>
              </a:ext>
            </a:extLst>
          </p:cNvPr>
          <p:cNvSpPr txBox="1"/>
          <p:nvPr/>
        </p:nvSpPr>
        <p:spPr>
          <a:xfrm>
            <a:off x="3190852" y="1960827"/>
            <a:ext cx="2762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(OK, now answer this question)</a:t>
            </a:r>
          </a:p>
        </p:txBody>
      </p:sp>
    </p:spTree>
    <p:extLst>
      <p:ext uri="{BB962C8B-B14F-4D97-AF65-F5344CB8AC3E}">
        <p14:creationId xmlns:p14="http://schemas.microsoft.com/office/powerpoint/2010/main" val="231269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4572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18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021985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F0E03F-57AD-4C1B-86A2-6D235C35F96E}"/>
              </a:ext>
            </a:extLst>
          </p:cNvPr>
          <p:cNvSpPr txBox="1"/>
          <p:nvPr/>
        </p:nvSpPr>
        <p:spPr>
          <a:xfrm>
            <a:off x="1454441" y="5943600"/>
            <a:ext cx="660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Focal choroidal hemangioma. Note the high internal reflectivity of the tumor (represented by the spikes between the arrows)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5871B-EC07-4055-A02E-B1090C281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28" y="762000"/>
            <a:ext cx="3462544" cy="478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9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410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CB8D01E-0534-43BA-A7A9-8B4133F6B49B}" type="slidenum">
              <a:rPr lang="en-US" altLang="en-US" sz="1000"/>
              <a:pPr algn="r" eaLnBrk="1" hangingPunct="1"/>
              <a:t>2</a:t>
            </a:fld>
            <a:endParaRPr lang="en-US" altLang="en-US" sz="10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4381031-9594-426B-81A0-ED2321822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6324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/>
              <a:t>Melanotic choroidal mass DDx:</a:t>
            </a:r>
          </a:p>
          <a:p>
            <a:pPr lvl="1"/>
            <a:r>
              <a:rPr lang="en-US" altLang="en-US" kern="0" dirty="0">
                <a:solidFill>
                  <a:srgbClr val="0000FF"/>
                </a:solidFill>
              </a:rPr>
              <a:t>Melanoma</a:t>
            </a:r>
          </a:p>
          <a:p>
            <a:pPr lvl="1"/>
            <a:r>
              <a:rPr lang="en-US" altLang="en-US" kern="0" dirty="0">
                <a:solidFill>
                  <a:srgbClr val="0000FF"/>
                </a:solidFill>
              </a:rPr>
              <a:t>Nevus                               </a:t>
            </a:r>
          </a:p>
          <a:p>
            <a:pPr lvl="1"/>
            <a:r>
              <a:rPr lang="en-US" altLang="en-US" kern="0" dirty="0">
                <a:solidFill>
                  <a:srgbClr val="0000FF"/>
                </a:solidFill>
              </a:rPr>
              <a:t>ARMD</a:t>
            </a:r>
          </a:p>
          <a:p>
            <a:pPr lvl="1"/>
            <a:r>
              <a:rPr lang="en-US" altLang="en-US" kern="0" dirty="0">
                <a:solidFill>
                  <a:srgbClr val="0000FF"/>
                </a:solidFill>
              </a:rPr>
              <a:t>CHRPE                                           </a:t>
            </a:r>
          </a:p>
          <a:p>
            <a:pPr lvl="1"/>
            <a:r>
              <a:rPr lang="en-US" altLang="en-US" kern="0" dirty="0">
                <a:solidFill>
                  <a:srgbClr val="0000FF"/>
                </a:solidFill>
              </a:rPr>
              <a:t>Melanocytoma</a:t>
            </a:r>
          </a:p>
          <a:p>
            <a:pPr lvl="1"/>
            <a:r>
              <a:rPr lang="en-US" altLang="en-US" kern="0" dirty="0">
                <a:solidFill>
                  <a:srgbClr val="0000FF"/>
                </a:solidFill>
              </a:rPr>
              <a:t>Suprachoroidal detachment             </a:t>
            </a:r>
          </a:p>
          <a:p>
            <a:pPr lvl="1"/>
            <a:r>
              <a:rPr lang="en-US" altLang="en-US" kern="0" dirty="0">
                <a:solidFill>
                  <a:srgbClr val="0000FF"/>
                </a:solidFill>
              </a:rPr>
              <a:t>Osteoma</a:t>
            </a:r>
          </a:p>
          <a:p>
            <a:pPr lvl="1"/>
            <a:r>
              <a:rPr lang="en-US" altLang="en-US" kern="0" dirty="0">
                <a:solidFill>
                  <a:srgbClr val="0000FF"/>
                </a:solidFill>
              </a:rPr>
              <a:t>Focal choroidal hemangioma</a:t>
            </a:r>
          </a:p>
          <a:p>
            <a:pPr lvl="1"/>
            <a:endParaRPr lang="en-US" altLang="en-US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6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rgbClr val="0000FF"/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20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Circumscribed</a:t>
            </a:r>
            <a:r>
              <a:rPr lang="en-US" sz="1600" dirty="0">
                <a:solidFill>
                  <a:srgbClr val="0000FF"/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Isolated</a:t>
            </a:r>
            <a:r>
              <a:rPr lang="en-US" sz="1600" dirty="0">
                <a:solidFill>
                  <a:srgbClr val="0000FF"/>
                </a:solidFill>
              </a:rPr>
              <a:t>  choroidal hemangioma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Rare</a:t>
            </a: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How does it present?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, is it syndromic?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AF440B-B623-49FB-AFAB-6D39B389FD70}"/>
              </a:ext>
            </a:extLst>
          </p:cNvPr>
          <p:cNvSpPr/>
          <p:nvPr/>
        </p:nvSpPr>
        <p:spPr>
          <a:xfrm>
            <a:off x="4343399" y="2714763"/>
            <a:ext cx="1600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E31F0-320E-4C05-9670-A2BC62130053}"/>
              </a:ext>
            </a:extLst>
          </p:cNvPr>
          <p:cNvSpPr/>
          <p:nvPr/>
        </p:nvSpPr>
        <p:spPr>
          <a:xfrm>
            <a:off x="4343399" y="2943363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27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rgbClr val="0000FF"/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21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Circumscribed</a:t>
            </a:r>
            <a:r>
              <a:rPr lang="en-US" sz="1600" dirty="0">
                <a:solidFill>
                  <a:srgbClr val="0000FF"/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Isolated</a:t>
            </a:r>
            <a:r>
              <a:rPr lang="en-US" sz="1600" dirty="0">
                <a:solidFill>
                  <a:srgbClr val="0000FF"/>
                </a:solidFill>
              </a:rPr>
              <a:t>  choroidal hemangioma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Rare</a:t>
            </a: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How does it present?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, is it syndromic?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449221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rgbClr val="0000FF"/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22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Circumscribed</a:t>
            </a:r>
            <a:r>
              <a:rPr lang="en-US" sz="1600" dirty="0">
                <a:solidFill>
                  <a:srgbClr val="0000FF"/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Isolated</a:t>
            </a:r>
            <a:r>
              <a:rPr lang="en-US" sz="1600" dirty="0">
                <a:solidFill>
                  <a:srgbClr val="0000FF"/>
                </a:solidFill>
              </a:rPr>
              <a:t>  choroidal hemangioma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Rare</a:t>
            </a: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How does it present?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, is it syndromic?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462618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rgbClr val="0000FF"/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23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Circumscribed</a:t>
            </a:r>
            <a:r>
              <a:rPr lang="en-US" sz="1600" dirty="0">
                <a:solidFill>
                  <a:srgbClr val="0000FF"/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Isolated</a:t>
            </a:r>
            <a:r>
              <a:rPr lang="en-US" sz="1600" dirty="0">
                <a:solidFill>
                  <a:srgbClr val="0000FF"/>
                </a:solidFill>
              </a:rPr>
              <a:t>  choroidal hemangioma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Rare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How does it present?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, is it syndromic?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886532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rgbClr val="0000FF"/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24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Circumscribed</a:t>
            </a:r>
            <a:r>
              <a:rPr lang="en-US" sz="1600" dirty="0">
                <a:solidFill>
                  <a:srgbClr val="0000FF"/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Isolated</a:t>
            </a:r>
            <a:r>
              <a:rPr lang="en-US" sz="1600" dirty="0">
                <a:solidFill>
                  <a:srgbClr val="0000FF"/>
                </a:solidFill>
              </a:rPr>
              <a:t>  choroidal hemangioma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Rare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How does it present?</a:t>
            </a:r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, is it syndromic?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476079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rgbClr val="0000FF"/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25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Circumscribed</a:t>
            </a:r>
            <a:r>
              <a:rPr lang="en-US" sz="1600" dirty="0">
                <a:solidFill>
                  <a:srgbClr val="0000FF"/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Isolated</a:t>
            </a:r>
            <a:r>
              <a:rPr lang="en-US" sz="1600" dirty="0">
                <a:solidFill>
                  <a:srgbClr val="0000FF"/>
                </a:solidFill>
              </a:rPr>
              <a:t>  choroidal hemangioma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Rare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How does it present?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, is it syndromic?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443951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rcumscribed choroidal hemangioma: An overview of clinical manifestation,  diagnosis and management Sen M, Honavar SG - Indian J Ophthalmol">
            <a:extLst>
              <a:ext uri="{FF2B5EF4-FFF2-40B4-BE49-F238E27FC236}">
                <a16:creationId xmlns:a16="http://schemas.microsoft.com/office/drawing/2014/main" id="{48AD141E-CDEB-4301-B7F2-CDCE60216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127" y="1328737"/>
            <a:ext cx="5577746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A66E13-E3C1-4B94-8802-89B14825FA6D}"/>
              </a:ext>
            </a:extLst>
          </p:cNvPr>
          <p:cNvSpPr txBox="1"/>
          <p:nvPr/>
        </p:nvSpPr>
        <p:spPr>
          <a:xfrm>
            <a:off x="2998492" y="6172200"/>
            <a:ext cx="314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Focal choroidal hemangioma</a:t>
            </a:r>
          </a:p>
        </p:txBody>
      </p:sp>
    </p:spTree>
    <p:extLst>
      <p:ext uri="{BB962C8B-B14F-4D97-AF65-F5344CB8AC3E}">
        <p14:creationId xmlns:p14="http://schemas.microsoft.com/office/powerpoint/2010/main" val="2880310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rgbClr val="0000FF"/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27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Circumscribed</a:t>
            </a:r>
            <a:r>
              <a:rPr lang="en-US" sz="1600" dirty="0">
                <a:solidFill>
                  <a:srgbClr val="0000FF"/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Isolated</a:t>
            </a:r>
            <a:r>
              <a:rPr lang="en-US" sz="1600" dirty="0">
                <a:solidFill>
                  <a:srgbClr val="0000FF"/>
                </a:solidFill>
              </a:rPr>
              <a:t>  choroidal hemangioma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Rare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How does it present?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is it syndromic?</a:t>
            </a:r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183028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rgbClr val="0000FF"/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28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Circumscribed</a:t>
            </a:r>
            <a:r>
              <a:rPr lang="en-US" sz="1600" dirty="0">
                <a:solidFill>
                  <a:srgbClr val="0000FF"/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Isolated</a:t>
            </a:r>
            <a:r>
              <a:rPr lang="en-US" sz="1600" dirty="0">
                <a:solidFill>
                  <a:srgbClr val="0000FF"/>
                </a:solidFill>
              </a:rPr>
              <a:t>  choroidal hemangioma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Rare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How does it present?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is it syndromic?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863369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rgbClr val="0000FF"/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29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Circumscribed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Isolated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Rare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does it present?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1" i="1" dirty="0">
                <a:solidFill>
                  <a:srgbClr val="0000FF"/>
                </a:solidFill>
              </a:rPr>
              <a:t>is it syndromic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No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EF3596-BC0B-4B2F-B30F-58D2AC72C5D3}"/>
              </a:ext>
            </a:extLst>
          </p:cNvPr>
          <p:cNvSpPr/>
          <p:nvPr/>
        </p:nvSpPr>
        <p:spPr>
          <a:xfrm>
            <a:off x="4487517" y="5014912"/>
            <a:ext cx="1905000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D7E748-B8EE-47CD-9784-B2B024C4F78B}"/>
              </a:ext>
            </a:extLst>
          </p:cNvPr>
          <p:cNvSpPr txBox="1"/>
          <p:nvPr/>
        </p:nvSpPr>
        <p:spPr>
          <a:xfrm>
            <a:off x="1638300" y="4069459"/>
            <a:ext cx="66294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But isn’t choroidal hemangioma associated with Sturge-Weber syndrome?</a:t>
            </a:r>
            <a:endParaRPr lang="en-US" sz="14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Yes and no. SWS is associated with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diffuse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choroidal hemangioma; we’re talking about </a:t>
            </a:r>
            <a:r>
              <a:rPr 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focal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choroidal hemangioma here.</a:t>
            </a:r>
          </a:p>
        </p:txBody>
      </p:sp>
    </p:spTree>
    <p:extLst>
      <p:ext uri="{BB962C8B-B14F-4D97-AF65-F5344CB8AC3E}">
        <p14:creationId xmlns:p14="http://schemas.microsoft.com/office/powerpoint/2010/main" val="140338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447800" y="1828800"/>
            <a:ext cx="6096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each fact, assign the appropriate diagnosis from the DDx above (some will have more than one)</a:t>
            </a:r>
          </a:p>
        </p:txBody>
      </p:sp>
      <p:sp>
        <p:nvSpPr>
          <p:cNvPr id="513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0122A8-AD3F-441E-A20E-F2783FEDE020}" type="slidenum">
              <a:rPr lang="en-US" altLang="en-US" sz="1000"/>
              <a:pPr algn="r" eaLnBrk="1" hangingPunct="1"/>
              <a:t>3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8319E9-12A8-4BF5-AB1F-A0D14AA21F1D}"/>
              </a:ext>
            </a:extLst>
          </p:cNvPr>
          <p:cNvSpPr txBox="1"/>
          <p:nvPr/>
        </p:nvSpPr>
        <p:spPr>
          <a:xfrm>
            <a:off x="3271088" y="6248400"/>
            <a:ext cx="2481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(Questions start on the next slide)</a:t>
            </a:r>
          </a:p>
        </p:txBody>
      </p:sp>
    </p:spTree>
    <p:extLst>
      <p:ext uri="{BB962C8B-B14F-4D97-AF65-F5344CB8AC3E}">
        <p14:creationId xmlns:p14="http://schemas.microsoft.com/office/powerpoint/2010/main" val="1744879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rgbClr val="0000FF"/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30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Circumscribed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Isolated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Rare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does it present?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1" i="1" dirty="0">
                <a:solidFill>
                  <a:srgbClr val="0000FF"/>
                </a:solidFill>
              </a:rPr>
              <a:t>is it syndromic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No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EF3596-BC0B-4B2F-B30F-58D2AC72C5D3}"/>
              </a:ext>
            </a:extLst>
          </p:cNvPr>
          <p:cNvSpPr/>
          <p:nvPr/>
        </p:nvSpPr>
        <p:spPr>
          <a:xfrm>
            <a:off x="4487517" y="5014912"/>
            <a:ext cx="1905000" cy="533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D7E748-B8EE-47CD-9784-B2B024C4F78B}"/>
              </a:ext>
            </a:extLst>
          </p:cNvPr>
          <p:cNvSpPr txBox="1"/>
          <p:nvPr/>
        </p:nvSpPr>
        <p:spPr>
          <a:xfrm>
            <a:off x="1638300" y="4069459"/>
            <a:ext cx="66294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But isn’t choroidal hemangioma associated with Sturge-Weber syndrome?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 and no. SWS is associated with </a:t>
            </a:r>
            <a:r>
              <a:rPr lang="en-US" sz="1400" b="1" dirty="0">
                <a:solidFill>
                  <a:srgbClr val="0000FF"/>
                </a:solidFill>
              </a:rPr>
              <a:t>diffuse</a:t>
            </a:r>
            <a:r>
              <a:rPr lang="en-US" sz="1400" dirty="0">
                <a:solidFill>
                  <a:srgbClr val="0000FF"/>
                </a:solidFill>
              </a:rPr>
              <a:t> choroidal hemangioma; we’re talking about </a:t>
            </a:r>
            <a:r>
              <a:rPr lang="en-US" sz="1400" b="1" dirty="0">
                <a:solidFill>
                  <a:srgbClr val="0000FF"/>
                </a:solidFill>
              </a:rPr>
              <a:t>focal</a:t>
            </a:r>
            <a:r>
              <a:rPr lang="en-US" sz="1400" dirty="0">
                <a:solidFill>
                  <a:srgbClr val="0000FF"/>
                </a:solidFill>
              </a:rPr>
              <a:t> choroidal hemangioma here.</a:t>
            </a:r>
          </a:p>
        </p:txBody>
      </p:sp>
    </p:spTree>
    <p:extLst>
      <p:ext uri="{BB962C8B-B14F-4D97-AF65-F5344CB8AC3E}">
        <p14:creationId xmlns:p14="http://schemas.microsoft.com/office/powerpoint/2010/main" val="1140753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31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Circumscribed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Isolated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Rare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does it present?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is it syndromic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D7E748-B8EE-47CD-9784-B2B024C4F78B}"/>
              </a:ext>
            </a:extLst>
          </p:cNvPr>
          <p:cNvSpPr txBox="1"/>
          <p:nvPr/>
        </p:nvSpPr>
        <p:spPr>
          <a:xfrm>
            <a:off x="1638300" y="4069459"/>
            <a:ext cx="66294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But isn’t choroidal hemangioma associated with </a:t>
            </a:r>
            <a:r>
              <a:rPr lang="en-US" sz="1400" b="1" i="1" dirty="0">
                <a:solidFill>
                  <a:srgbClr val="0000FF"/>
                </a:solidFill>
              </a:rPr>
              <a:t>Sturge-Weber syndrome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Yes and no. SWS is associated with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diffuse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choroidal hemangioma; we’re talking about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focal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choroidal hemangioma here.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EF3596-BC0B-4B2F-B30F-58D2AC72C5D3}"/>
              </a:ext>
            </a:extLst>
          </p:cNvPr>
          <p:cNvSpPr/>
          <p:nvPr/>
        </p:nvSpPr>
        <p:spPr>
          <a:xfrm>
            <a:off x="5410200" y="3941833"/>
            <a:ext cx="2286000" cy="56390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D7A96C-1DB0-4765-99BA-534D14986D5B}"/>
              </a:ext>
            </a:extLst>
          </p:cNvPr>
          <p:cNvSpPr/>
          <p:nvPr/>
        </p:nvSpPr>
        <p:spPr>
          <a:xfrm>
            <a:off x="4487517" y="5014912"/>
            <a:ext cx="1905000" cy="5334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FC75C0-DB82-4920-8889-61574FEAA4DD}"/>
              </a:ext>
            </a:extLst>
          </p:cNvPr>
          <p:cNvSpPr txBox="1"/>
          <p:nvPr/>
        </p:nvSpPr>
        <p:spPr>
          <a:xfrm>
            <a:off x="1028700" y="2859959"/>
            <a:ext cx="4267200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In one word, what sort of condition is SWS?</a:t>
            </a:r>
            <a:endParaRPr lang="en-US" sz="14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phakomatosis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Phakomatoses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usually involve eye and skin findings. What is the classic skin finding in SWS?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nevus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flammus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aka  port-wine stain</a:t>
            </a: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is the appearance of the posterior pole when a diffuse choroidal hemangioma is present?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It has a uniformly deep-red appearance that has led to the nickname ‘ tomato catsup  fundus’</a:t>
            </a:r>
          </a:p>
        </p:txBody>
      </p:sp>
    </p:spTree>
    <p:extLst>
      <p:ext uri="{BB962C8B-B14F-4D97-AF65-F5344CB8AC3E}">
        <p14:creationId xmlns:p14="http://schemas.microsoft.com/office/powerpoint/2010/main" val="3986346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32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Circumscribed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Isolated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Rare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does it present?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is it syndromic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D7E748-B8EE-47CD-9784-B2B024C4F78B}"/>
              </a:ext>
            </a:extLst>
          </p:cNvPr>
          <p:cNvSpPr txBox="1"/>
          <p:nvPr/>
        </p:nvSpPr>
        <p:spPr>
          <a:xfrm>
            <a:off x="1638300" y="4069459"/>
            <a:ext cx="66294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But isn’t choroidal hemangioma associated with </a:t>
            </a:r>
            <a:r>
              <a:rPr lang="en-US" sz="1400" b="1" i="1" dirty="0">
                <a:solidFill>
                  <a:srgbClr val="0000FF"/>
                </a:solidFill>
              </a:rPr>
              <a:t>Sturge-Weber syndrome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Yes and no. SWS is associated with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diffuse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choroidal hemangioma; we’re talking about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focal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choroidal hemangioma here.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EF3596-BC0B-4B2F-B30F-58D2AC72C5D3}"/>
              </a:ext>
            </a:extLst>
          </p:cNvPr>
          <p:cNvSpPr/>
          <p:nvPr/>
        </p:nvSpPr>
        <p:spPr>
          <a:xfrm>
            <a:off x="5410200" y="3941833"/>
            <a:ext cx="2286000" cy="56390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D7A96C-1DB0-4765-99BA-534D14986D5B}"/>
              </a:ext>
            </a:extLst>
          </p:cNvPr>
          <p:cNvSpPr/>
          <p:nvPr/>
        </p:nvSpPr>
        <p:spPr>
          <a:xfrm>
            <a:off x="4487517" y="5014912"/>
            <a:ext cx="1905000" cy="5334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FC75C0-DB82-4920-8889-61574FEAA4DD}"/>
              </a:ext>
            </a:extLst>
          </p:cNvPr>
          <p:cNvSpPr txBox="1"/>
          <p:nvPr/>
        </p:nvSpPr>
        <p:spPr>
          <a:xfrm>
            <a:off x="1028700" y="2859959"/>
            <a:ext cx="4267200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In one word, what sort of condition is SWS?</a:t>
            </a:r>
          </a:p>
          <a:p>
            <a:r>
              <a:rPr lang="en-US" sz="1400" dirty="0"/>
              <a:t>A </a:t>
            </a:r>
            <a:r>
              <a:rPr lang="en-US" sz="1400" dirty="0" err="1"/>
              <a:t>phakomatosis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Phakomatoses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usually involve eye and skin findings. What is the classic skin finding in SWS?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nevus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flammus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aka  port-wine stain</a:t>
            </a: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is the appearance of the posterior pole when a diffuse choroidal hemangioma is present?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It has a uniformly deep-red appearance that has led to the nickname ‘ tomato catsup  fundus’</a:t>
            </a:r>
          </a:p>
        </p:txBody>
      </p:sp>
    </p:spTree>
    <p:extLst>
      <p:ext uri="{BB962C8B-B14F-4D97-AF65-F5344CB8AC3E}">
        <p14:creationId xmlns:p14="http://schemas.microsoft.com/office/powerpoint/2010/main" val="1191318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33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Circumscribed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Isolated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Rare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does it present?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is it syndromic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D7E748-B8EE-47CD-9784-B2B024C4F78B}"/>
              </a:ext>
            </a:extLst>
          </p:cNvPr>
          <p:cNvSpPr txBox="1"/>
          <p:nvPr/>
        </p:nvSpPr>
        <p:spPr>
          <a:xfrm>
            <a:off x="1638300" y="4069459"/>
            <a:ext cx="66294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But isn’t choroidal hemangioma associated with </a:t>
            </a:r>
            <a:r>
              <a:rPr lang="en-US" sz="1400" b="1" i="1" dirty="0">
                <a:solidFill>
                  <a:srgbClr val="0000FF"/>
                </a:solidFill>
              </a:rPr>
              <a:t>Sturge-Weber syndrome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Yes and no. SWS is associated with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diffuse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choroidal hemangioma; we’re talking about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focal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choroidal hemangioma here.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EF3596-BC0B-4B2F-B30F-58D2AC72C5D3}"/>
              </a:ext>
            </a:extLst>
          </p:cNvPr>
          <p:cNvSpPr/>
          <p:nvPr/>
        </p:nvSpPr>
        <p:spPr>
          <a:xfrm>
            <a:off x="5410200" y="3941833"/>
            <a:ext cx="2286000" cy="56390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D7A96C-1DB0-4765-99BA-534D14986D5B}"/>
              </a:ext>
            </a:extLst>
          </p:cNvPr>
          <p:cNvSpPr/>
          <p:nvPr/>
        </p:nvSpPr>
        <p:spPr>
          <a:xfrm>
            <a:off x="4487517" y="5014912"/>
            <a:ext cx="1905000" cy="5334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FC75C0-DB82-4920-8889-61574FEAA4DD}"/>
              </a:ext>
            </a:extLst>
          </p:cNvPr>
          <p:cNvSpPr txBox="1"/>
          <p:nvPr/>
        </p:nvSpPr>
        <p:spPr>
          <a:xfrm>
            <a:off x="1028700" y="2859959"/>
            <a:ext cx="4267200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In one word, what sort of condition is SWS?</a:t>
            </a:r>
          </a:p>
          <a:p>
            <a:r>
              <a:rPr lang="en-US" sz="1400" dirty="0"/>
              <a:t>A </a:t>
            </a:r>
            <a:r>
              <a:rPr lang="en-US" sz="1400" dirty="0" err="1"/>
              <a:t>phakomatosis</a:t>
            </a:r>
            <a:endParaRPr lang="en-US" sz="1400" dirty="0"/>
          </a:p>
          <a:p>
            <a:endParaRPr lang="en-US" sz="1400" dirty="0"/>
          </a:p>
          <a:p>
            <a:r>
              <a:rPr lang="en-US" sz="1400" i="1" dirty="0" err="1"/>
              <a:t>Phakomatoses</a:t>
            </a:r>
            <a:r>
              <a:rPr lang="en-US" sz="1400" i="1" dirty="0"/>
              <a:t> usually involve eye and skin findings. What is the classic skin finding in SWS?</a:t>
            </a:r>
            <a:endParaRPr lang="en-US" sz="14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nevus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flammus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aka  port-wine stain</a:t>
            </a: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is the appearance of the posterior pole when a diffuse choroidal hemangioma is present?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It has a uniformly deep-red appearance that has led to the nickname ‘ tomato catsup  fundus’</a:t>
            </a:r>
          </a:p>
        </p:txBody>
      </p:sp>
    </p:spTree>
    <p:extLst>
      <p:ext uri="{BB962C8B-B14F-4D97-AF65-F5344CB8AC3E}">
        <p14:creationId xmlns:p14="http://schemas.microsoft.com/office/powerpoint/2010/main" val="2466549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34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Circumscribed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Isolated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Rare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does it present?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is it syndromic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D7E748-B8EE-47CD-9784-B2B024C4F78B}"/>
              </a:ext>
            </a:extLst>
          </p:cNvPr>
          <p:cNvSpPr txBox="1"/>
          <p:nvPr/>
        </p:nvSpPr>
        <p:spPr>
          <a:xfrm>
            <a:off x="1638300" y="4069459"/>
            <a:ext cx="66294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But isn’t choroidal hemangioma associated with </a:t>
            </a:r>
            <a:r>
              <a:rPr lang="en-US" sz="1400" b="1" i="1" dirty="0">
                <a:solidFill>
                  <a:srgbClr val="0000FF"/>
                </a:solidFill>
              </a:rPr>
              <a:t>Sturge-Weber syndrome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Yes and no. SWS is associated with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diffuse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choroidal hemangioma; we’re talking about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focal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choroidal hemangioma here.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EF3596-BC0B-4B2F-B30F-58D2AC72C5D3}"/>
              </a:ext>
            </a:extLst>
          </p:cNvPr>
          <p:cNvSpPr/>
          <p:nvPr/>
        </p:nvSpPr>
        <p:spPr>
          <a:xfrm>
            <a:off x="5410200" y="3941833"/>
            <a:ext cx="2286000" cy="56390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D7A96C-1DB0-4765-99BA-534D14986D5B}"/>
              </a:ext>
            </a:extLst>
          </p:cNvPr>
          <p:cNvSpPr/>
          <p:nvPr/>
        </p:nvSpPr>
        <p:spPr>
          <a:xfrm>
            <a:off x="4487517" y="5014912"/>
            <a:ext cx="1905000" cy="5334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FC75C0-DB82-4920-8889-61574FEAA4DD}"/>
              </a:ext>
            </a:extLst>
          </p:cNvPr>
          <p:cNvSpPr txBox="1"/>
          <p:nvPr/>
        </p:nvSpPr>
        <p:spPr>
          <a:xfrm>
            <a:off x="1028700" y="2859959"/>
            <a:ext cx="4267200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In one word, what sort of condition is SWS?</a:t>
            </a:r>
          </a:p>
          <a:p>
            <a:r>
              <a:rPr lang="en-US" sz="1400" dirty="0"/>
              <a:t>A </a:t>
            </a:r>
            <a:r>
              <a:rPr lang="en-US" sz="1400" dirty="0" err="1"/>
              <a:t>phakomatosis</a:t>
            </a:r>
            <a:endParaRPr lang="en-US" sz="1400" dirty="0"/>
          </a:p>
          <a:p>
            <a:endParaRPr lang="en-US" sz="1400" dirty="0"/>
          </a:p>
          <a:p>
            <a:r>
              <a:rPr lang="en-US" sz="1400" i="1" dirty="0" err="1"/>
              <a:t>Phakomatoses</a:t>
            </a:r>
            <a:r>
              <a:rPr lang="en-US" sz="1400" i="1" dirty="0"/>
              <a:t> usually involve eye and skin findings. What is the classic skin finding in SWS?</a:t>
            </a:r>
          </a:p>
          <a:p>
            <a:r>
              <a:rPr lang="en-US" sz="1400" dirty="0"/>
              <a:t>The nevus </a:t>
            </a:r>
            <a:r>
              <a:rPr lang="en-US" sz="1400" dirty="0" err="1"/>
              <a:t>flammus</a:t>
            </a:r>
            <a:r>
              <a:rPr lang="en-US" sz="1400" dirty="0"/>
              <a:t>, aka  </a:t>
            </a:r>
            <a:r>
              <a:rPr lang="en-US" sz="1400" b="1" dirty="0">
                <a:solidFill>
                  <a:srgbClr val="7030A0"/>
                </a:solidFill>
              </a:rPr>
              <a:t>port-wine stain</a:t>
            </a:r>
            <a:endParaRPr lang="en-US" sz="1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is the appearance of the posterior pole when a diffuse choroidal hemangioma is present?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It has a uniformly deep-red appearance that has led to the nickname ‘ tomato catsup  fundus’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65EC13-AB74-4968-B73D-D5EAA98E4F8B}"/>
              </a:ext>
            </a:extLst>
          </p:cNvPr>
          <p:cNvSpPr/>
          <p:nvPr/>
        </p:nvSpPr>
        <p:spPr>
          <a:xfrm>
            <a:off x="3124200" y="3962400"/>
            <a:ext cx="1363317" cy="249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three words</a:t>
            </a:r>
          </a:p>
        </p:txBody>
      </p:sp>
    </p:spTree>
    <p:extLst>
      <p:ext uri="{BB962C8B-B14F-4D97-AF65-F5344CB8AC3E}">
        <p14:creationId xmlns:p14="http://schemas.microsoft.com/office/powerpoint/2010/main" val="2600463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35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Circumscribed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Isolated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Rare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does it present?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is it syndromic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D7E748-B8EE-47CD-9784-B2B024C4F78B}"/>
              </a:ext>
            </a:extLst>
          </p:cNvPr>
          <p:cNvSpPr txBox="1"/>
          <p:nvPr/>
        </p:nvSpPr>
        <p:spPr>
          <a:xfrm>
            <a:off x="1638300" y="4069459"/>
            <a:ext cx="66294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But isn’t choroidal hemangioma associated with </a:t>
            </a:r>
            <a:r>
              <a:rPr lang="en-US" sz="1400" b="1" i="1" dirty="0">
                <a:solidFill>
                  <a:srgbClr val="0000FF"/>
                </a:solidFill>
              </a:rPr>
              <a:t>Sturge-Weber syndrome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Yes and no. SWS is associated with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diffuse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choroidal hemangioma; we’re talking about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focal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choroidal hemangioma here.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EF3596-BC0B-4B2F-B30F-58D2AC72C5D3}"/>
              </a:ext>
            </a:extLst>
          </p:cNvPr>
          <p:cNvSpPr/>
          <p:nvPr/>
        </p:nvSpPr>
        <p:spPr>
          <a:xfrm>
            <a:off x="5410200" y="3941833"/>
            <a:ext cx="2286000" cy="56390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D7A96C-1DB0-4765-99BA-534D14986D5B}"/>
              </a:ext>
            </a:extLst>
          </p:cNvPr>
          <p:cNvSpPr/>
          <p:nvPr/>
        </p:nvSpPr>
        <p:spPr>
          <a:xfrm>
            <a:off x="4487517" y="5014912"/>
            <a:ext cx="1905000" cy="5334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FC75C0-DB82-4920-8889-61574FEAA4DD}"/>
              </a:ext>
            </a:extLst>
          </p:cNvPr>
          <p:cNvSpPr txBox="1"/>
          <p:nvPr/>
        </p:nvSpPr>
        <p:spPr>
          <a:xfrm>
            <a:off x="1028700" y="2859959"/>
            <a:ext cx="4267200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In one word, what sort of condition is SWS?</a:t>
            </a:r>
          </a:p>
          <a:p>
            <a:r>
              <a:rPr lang="en-US" sz="1400" dirty="0"/>
              <a:t>A </a:t>
            </a:r>
            <a:r>
              <a:rPr lang="en-US" sz="1400" dirty="0" err="1"/>
              <a:t>phakomatosis</a:t>
            </a:r>
            <a:endParaRPr lang="en-US" sz="1400" dirty="0"/>
          </a:p>
          <a:p>
            <a:endParaRPr lang="en-US" sz="1400" dirty="0"/>
          </a:p>
          <a:p>
            <a:r>
              <a:rPr lang="en-US" sz="1400" i="1" dirty="0" err="1"/>
              <a:t>Phakomatoses</a:t>
            </a:r>
            <a:r>
              <a:rPr lang="en-US" sz="1400" i="1" dirty="0"/>
              <a:t> usually involve eye and skin findings. What is the classic skin finding in SWS?</a:t>
            </a:r>
          </a:p>
          <a:p>
            <a:r>
              <a:rPr lang="en-US" sz="1400" dirty="0"/>
              <a:t>The nevus </a:t>
            </a:r>
            <a:r>
              <a:rPr lang="en-US" sz="1400" dirty="0" err="1"/>
              <a:t>flammus</a:t>
            </a:r>
            <a:r>
              <a:rPr lang="en-US" sz="1400" dirty="0"/>
              <a:t>, aka  </a:t>
            </a:r>
            <a:r>
              <a:rPr lang="en-US" sz="1400" b="1" dirty="0">
                <a:solidFill>
                  <a:srgbClr val="7030A0"/>
                </a:solidFill>
              </a:rPr>
              <a:t>port-wine stain</a:t>
            </a:r>
            <a:endParaRPr lang="en-US" sz="1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is the appearance of the posterior pole when a diffuse choroidal hemangioma is present?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It has a uniformly deep-red appearance that has led to the nickname ‘ tomato catsup  fundus’</a:t>
            </a:r>
          </a:p>
        </p:txBody>
      </p:sp>
    </p:spTree>
    <p:extLst>
      <p:ext uri="{BB962C8B-B14F-4D97-AF65-F5344CB8AC3E}">
        <p14:creationId xmlns:p14="http://schemas.microsoft.com/office/powerpoint/2010/main" val="3998917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AD8A7846-DE9F-4B72-84BA-3C2DB493C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 err="1"/>
              <a:t>Phakomatoses</a:t>
            </a:r>
            <a:endParaRPr lang="en-US" altLang="en-US" sz="3500" b="0" dirty="0"/>
          </a:p>
        </p:txBody>
      </p:sp>
      <p:sp>
        <p:nvSpPr>
          <p:cNvPr id="178184" name="Slide Number Placeholder 1">
            <a:extLst>
              <a:ext uri="{FF2B5EF4-FFF2-40B4-BE49-F238E27FC236}">
                <a16:creationId xmlns:a16="http://schemas.microsoft.com/office/drawing/2014/main" id="{0DF9DF95-C878-4F93-B822-172575B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5DD8A6-2914-49EA-BB3F-5E43534EF10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EBD07C-8BE1-453E-82C0-3C9AE0C013BF}"/>
              </a:ext>
            </a:extLst>
          </p:cNvPr>
          <p:cNvSpPr txBox="1"/>
          <p:nvPr/>
        </p:nvSpPr>
        <p:spPr>
          <a:xfrm>
            <a:off x="2936491" y="6089733"/>
            <a:ext cx="327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Sturge-Weber: Port-wine stain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3A801-F98E-4493-AEC9-0BE3DEE92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742047"/>
            <a:ext cx="2741210" cy="3659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13C16F-D1DC-47AF-A392-1537898E8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56" y="1742045"/>
            <a:ext cx="2590544" cy="3659657"/>
          </a:xfrm>
          <a:prstGeom prst="rect">
            <a:avLst/>
          </a:prstGeom>
        </p:spPr>
      </p:pic>
      <p:pic>
        <p:nvPicPr>
          <p:cNvPr id="7" name="Picture 8" descr="port wine stain">
            <a:extLst>
              <a:ext uri="{FF2B5EF4-FFF2-40B4-BE49-F238E27FC236}">
                <a16:creationId xmlns:a16="http://schemas.microsoft.com/office/drawing/2014/main" id="{0859C177-F89F-46BB-8948-D25AAFF3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75" y="1742047"/>
            <a:ext cx="2927725" cy="365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688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37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Circumscribed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Isolated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Rare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does it present?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is it syndromic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D7E748-B8EE-47CD-9784-B2B024C4F78B}"/>
              </a:ext>
            </a:extLst>
          </p:cNvPr>
          <p:cNvSpPr txBox="1"/>
          <p:nvPr/>
        </p:nvSpPr>
        <p:spPr>
          <a:xfrm>
            <a:off x="1638300" y="4069459"/>
            <a:ext cx="66294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But isn’t choroidal hemangioma associated with </a:t>
            </a:r>
            <a:r>
              <a:rPr lang="en-US" sz="1400" b="1" i="1" dirty="0">
                <a:solidFill>
                  <a:srgbClr val="0000FF"/>
                </a:solidFill>
              </a:rPr>
              <a:t>Sturge-Weber syndrome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Yes and no. SWS is associated with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diffuse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choroidal hemangioma; we’re talking about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focal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choroidal hemangioma here.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EF3596-BC0B-4B2F-B30F-58D2AC72C5D3}"/>
              </a:ext>
            </a:extLst>
          </p:cNvPr>
          <p:cNvSpPr/>
          <p:nvPr/>
        </p:nvSpPr>
        <p:spPr>
          <a:xfrm>
            <a:off x="5410200" y="3941833"/>
            <a:ext cx="2286000" cy="56390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D7A96C-1DB0-4765-99BA-534D14986D5B}"/>
              </a:ext>
            </a:extLst>
          </p:cNvPr>
          <p:cNvSpPr/>
          <p:nvPr/>
        </p:nvSpPr>
        <p:spPr>
          <a:xfrm>
            <a:off x="4487517" y="5014912"/>
            <a:ext cx="1905000" cy="5334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FC75C0-DB82-4920-8889-61574FEAA4DD}"/>
              </a:ext>
            </a:extLst>
          </p:cNvPr>
          <p:cNvSpPr txBox="1"/>
          <p:nvPr/>
        </p:nvSpPr>
        <p:spPr>
          <a:xfrm>
            <a:off x="1028700" y="2859959"/>
            <a:ext cx="4267200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In one word, what sort of condition is SWS?</a:t>
            </a:r>
          </a:p>
          <a:p>
            <a:r>
              <a:rPr lang="en-US" sz="1400" dirty="0"/>
              <a:t>A </a:t>
            </a:r>
            <a:r>
              <a:rPr lang="en-US" sz="1400" dirty="0" err="1"/>
              <a:t>phakomatosis</a:t>
            </a:r>
            <a:endParaRPr lang="en-US" sz="1400" dirty="0"/>
          </a:p>
          <a:p>
            <a:endParaRPr lang="en-US" sz="1400" dirty="0"/>
          </a:p>
          <a:p>
            <a:r>
              <a:rPr lang="en-US" sz="1400" i="1" dirty="0" err="1"/>
              <a:t>Phakomatoses</a:t>
            </a:r>
            <a:r>
              <a:rPr lang="en-US" sz="1400" i="1" dirty="0"/>
              <a:t> usually involve eye and skin findings. What is the classic skin finding in SWS?</a:t>
            </a:r>
          </a:p>
          <a:p>
            <a:r>
              <a:rPr lang="en-US" sz="1400" dirty="0"/>
              <a:t>The nevus </a:t>
            </a:r>
            <a:r>
              <a:rPr lang="en-US" sz="1400" dirty="0" err="1"/>
              <a:t>flammus</a:t>
            </a:r>
            <a:r>
              <a:rPr lang="en-US" sz="1400" dirty="0"/>
              <a:t>, aka  </a:t>
            </a:r>
            <a:r>
              <a:rPr lang="en-US" sz="1400" b="1" dirty="0">
                <a:solidFill>
                  <a:srgbClr val="7030A0"/>
                </a:solidFill>
              </a:rPr>
              <a:t>port-wine stain</a:t>
            </a:r>
          </a:p>
          <a:p>
            <a:endParaRPr lang="en-US" sz="1400" dirty="0"/>
          </a:p>
          <a:p>
            <a:r>
              <a:rPr lang="en-US" sz="1400" i="1" dirty="0"/>
              <a:t>What is the appearance of the posterior pole when a </a:t>
            </a:r>
            <a:r>
              <a:rPr lang="en-US" sz="1400" b="1" dirty="0"/>
              <a:t>diffuse</a:t>
            </a:r>
            <a:r>
              <a:rPr lang="en-US" sz="1400" i="1" dirty="0"/>
              <a:t> choroidal hemangioma is present?</a:t>
            </a:r>
            <a:endParaRPr lang="en-US" sz="14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It has a uniformly deep-red appearance that has led to the nickname ‘ tomato catsup  fundus’</a:t>
            </a:r>
          </a:p>
        </p:txBody>
      </p:sp>
    </p:spTree>
    <p:extLst>
      <p:ext uri="{BB962C8B-B14F-4D97-AF65-F5344CB8AC3E}">
        <p14:creationId xmlns:p14="http://schemas.microsoft.com/office/powerpoint/2010/main" val="1089398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38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Circumscribed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Isolated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Rare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does it present?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is it syndromic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D7E748-B8EE-47CD-9784-B2B024C4F78B}"/>
              </a:ext>
            </a:extLst>
          </p:cNvPr>
          <p:cNvSpPr txBox="1"/>
          <p:nvPr/>
        </p:nvSpPr>
        <p:spPr>
          <a:xfrm>
            <a:off x="1638300" y="4069459"/>
            <a:ext cx="66294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But isn’t choroidal hemangioma associated with </a:t>
            </a:r>
            <a:r>
              <a:rPr lang="en-US" sz="1400" b="1" i="1" dirty="0">
                <a:solidFill>
                  <a:srgbClr val="0000FF"/>
                </a:solidFill>
              </a:rPr>
              <a:t>Sturge-Weber syndrome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Yes and no. SWS is associated with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diffuse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choroidal hemangioma; we’re talking about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focal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choroidal hemangioma here.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EF3596-BC0B-4B2F-B30F-58D2AC72C5D3}"/>
              </a:ext>
            </a:extLst>
          </p:cNvPr>
          <p:cNvSpPr/>
          <p:nvPr/>
        </p:nvSpPr>
        <p:spPr>
          <a:xfrm>
            <a:off x="5410200" y="3941833"/>
            <a:ext cx="2286000" cy="56390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D7A96C-1DB0-4765-99BA-534D14986D5B}"/>
              </a:ext>
            </a:extLst>
          </p:cNvPr>
          <p:cNvSpPr/>
          <p:nvPr/>
        </p:nvSpPr>
        <p:spPr>
          <a:xfrm>
            <a:off x="4487517" y="5014912"/>
            <a:ext cx="1905000" cy="5334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FC75C0-DB82-4920-8889-61574FEAA4DD}"/>
              </a:ext>
            </a:extLst>
          </p:cNvPr>
          <p:cNvSpPr txBox="1"/>
          <p:nvPr/>
        </p:nvSpPr>
        <p:spPr>
          <a:xfrm>
            <a:off x="1028700" y="2859959"/>
            <a:ext cx="4267200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In one word, what sort of condition is SWS?</a:t>
            </a:r>
          </a:p>
          <a:p>
            <a:r>
              <a:rPr lang="en-US" sz="1400" dirty="0"/>
              <a:t>A </a:t>
            </a:r>
            <a:r>
              <a:rPr lang="en-US" sz="1400" dirty="0" err="1"/>
              <a:t>phakomatosis</a:t>
            </a:r>
            <a:endParaRPr lang="en-US" sz="1400" dirty="0"/>
          </a:p>
          <a:p>
            <a:endParaRPr lang="en-US" sz="1400" dirty="0"/>
          </a:p>
          <a:p>
            <a:r>
              <a:rPr lang="en-US" sz="1400" i="1" dirty="0" err="1"/>
              <a:t>Phakomatoses</a:t>
            </a:r>
            <a:r>
              <a:rPr lang="en-US" sz="1400" i="1" dirty="0"/>
              <a:t> usually involve eye and skin findings. What is the classic skin finding in SWS?</a:t>
            </a:r>
          </a:p>
          <a:p>
            <a:r>
              <a:rPr lang="en-US" sz="1400" dirty="0"/>
              <a:t>The nevus </a:t>
            </a:r>
            <a:r>
              <a:rPr lang="en-US" sz="1400" dirty="0" err="1"/>
              <a:t>flammus</a:t>
            </a:r>
            <a:r>
              <a:rPr lang="en-US" sz="1400" dirty="0"/>
              <a:t>, aka  </a:t>
            </a:r>
            <a:r>
              <a:rPr lang="en-US" sz="1400" b="1" dirty="0">
                <a:solidFill>
                  <a:srgbClr val="7030A0"/>
                </a:solidFill>
              </a:rPr>
              <a:t>port-wine stain</a:t>
            </a:r>
          </a:p>
          <a:p>
            <a:endParaRPr lang="en-US" sz="1400" dirty="0"/>
          </a:p>
          <a:p>
            <a:r>
              <a:rPr lang="en-US" sz="1400" i="1" dirty="0"/>
              <a:t>What is the appearance of the posterior pole when a </a:t>
            </a:r>
            <a:r>
              <a:rPr lang="en-US" sz="1400" b="1" dirty="0"/>
              <a:t>diffuse</a:t>
            </a:r>
            <a:r>
              <a:rPr lang="en-US" sz="1400" i="1" dirty="0"/>
              <a:t> choroidal hemangioma is present?</a:t>
            </a:r>
          </a:p>
          <a:p>
            <a:r>
              <a:rPr lang="en-US" sz="1400" dirty="0"/>
              <a:t>It has a uniformly deep-red appearance that has led to the nickname ‘ </a:t>
            </a:r>
            <a:r>
              <a:rPr lang="en-US" sz="1400" b="1" dirty="0">
                <a:solidFill>
                  <a:srgbClr val="FF0000"/>
                </a:solidFill>
              </a:rPr>
              <a:t>tomato catsup fundus </a:t>
            </a:r>
            <a:r>
              <a:rPr lang="en-US" sz="1400" dirty="0"/>
              <a:t>’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564D74-D147-4F4F-A5CC-95E89C3B29AA}"/>
              </a:ext>
            </a:extLst>
          </p:cNvPr>
          <p:cNvSpPr/>
          <p:nvPr/>
        </p:nvSpPr>
        <p:spPr>
          <a:xfrm>
            <a:off x="2498034" y="5032445"/>
            <a:ext cx="1845366" cy="289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three words</a:t>
            </a:r>
          </a:p>
        </p:txBody>
      </p:sp>
    </p:spTree>
    <p:extLst>
      <p:ext uri="{BB962C8B-B14F-4D97-AF65-F5344CB8AC3E}">
        <p14:creationId xmlns:p14="http://schemas.microsoft.com/office/powerpoint/2010/main" val="3029767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610600" cy="4572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</a:t>
            </a: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</a:rPr>
              <a:t>focal choroidal hemangioma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39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B816A43-8636-4E50-9143-4EBC4B3E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D4C7A0-105E-4014-84DD-750A1D1A9EF3}"/>
              </a:ext>
            </a:extLst>
          </p:cNvPr>
          <p:cNvSpPr/>
          <p:nvPr/>
        </p:nvSpPr>
        <p:spPr>
          <a:xfrm>
            <a:off x="5791200" y="1309688"/>
            <a:ext cx="3352800" cy="82391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A757C-4340-4CD8-B440-B1BDFF1B0EE0}"/>
              </a:ext>
            </a:extLst>
          </p:cNvPr>
          <p:cNvSpPr txBox="1"/>
          <p:nvPr/>
        </p:nvSpPr>
        <p:spPr>
          <a:xfrm>
            <a:off x="4343400" y="2406650"/>
            <a:ext cx="4038600" cy="32932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By what other names is this lesion known?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Circumscribed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Isolated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choroidal hemangioma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Rare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does it present?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As a reddish-orange mass in the macula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Is it associated with a systemic condition;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is it syndromic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D7E748-B8EE-47CD-9784-B2B024C4F78B}"/>
              </a:ext>
            </a:extLst>
          </p:cNvPr>
          <p:cNvSpPr txBox="1"/>
          <p:nvPr/>
        </p:nvSpPr>
        <p:spPr>
          <a:xfrm>
            <a:off x="1638300" y="4069459"/>
            <a:ext cx="66294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But isn’t choroidal hemangioma associated with </a:t>
            </a:r>
            <a:r>
              <a:rPr lang="en-US" sz="1400" b="1" i="1" dirty="0">
                <a:solidFill>
                  <a:srgbClr val="0000FF"/>
                </a:solidFill>
              </a:rPr>
              <a:t>Sturge-Weber syndrome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Yes and no. SWS is associated with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diffuse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choroidal hemangioma; we’re talking about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focal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choroidal hemangioma here.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EF3596-BC0B-4B2F-B30F-58D2AC72C5D3}"/>
              </a:ext>
            </a:extLst>
          </p:cNvPr>
          <p:cNvSpPr/>
          <p:nvPr/>
        </p:nvSpPr>
        <p:spPr>
          <a:xfrm>
            <a:off x="5410200" y="3941833"/>
            <a:ext cx="2286000" cy="563905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D7A96C-1DB0-4765-99BA-534D14986D5B}"/>
              </a:ext>
            </a:extLst>
          </p:cNvPr>
          <p:cNvSpPr/>
          <p:nvPr/>
        </p:nvSpPr>
        <p:spPr>
          <a:xfrm>
            <a:off x="4487517" y="5014912"/>
            <a:ext cx="1905000" cy="5334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FC75C0-DB82-4920-8889-61574FEAA4DD}"/>
              </a:ext>
            </a:extLst>
          </p:cNvPr>
          <p:cNvSpPr txBox="1"/>
          <p:nvPr/>
        </p:nvSpPr>
        <p:spPr>
          <a:xfrm>
            <a:off x="1028700" y="2859959"/>
            <a:ext cx="4267200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In one word, what sort of condition is SWS?</a:t>
            </a:r>
          </a:p>
          <a:p>
            <a:r>
              <a:rPr lang="en-US" sz="1400" dirty="0"/>
              <a:t>A </a:t>
            </a:r>
            <a:r>
              <a:rPr lang="en-US" sz="1400" dirty="0" err="1"/>
              <a:t>phakomatosis</a:t>
            </a:r>
            <a:endParaRPr lang="en-US" sz="1400" dirty="0"/>
          </a:p>
          <a:p>
            <a:endParaRPr lang="en-US" sz="1400" dirty="0"/>
          </a:p>
          <a:p>
            <a:r>
              <a:rPr lang="en-US" sz="1400" i="1" dirty="0" err="1"/>
              <a:t>Phakomatoses</a:t>
            </a:r>
            <a:r>
              <a:rPr lang="en-US" sz="1400" i="1" dirty="0"/>
              <a:t> usually involve eye and skin findings. What is the classic skin finding in SWS?</a:t>
            </a:r>
          </a:p>
          <a:p>
            <a:r>
              <a:rPr lang="en-US" sz="1400" dirty="0"/>
              <a:t>The nevus </a:t>
            </a:r>
            <a:r>
              <a:rPr lang="en-US" sz="1400" dirty="0" err="1"/>
              <a:t>flammus</a:t>
            </a:r>
            <a:r>
              <a:rPr lang="en-US" sz="1400" dirty="0"/>
              <a:t>, aka  </a:t>
            </a:r>
            <a:r>
              <a:rPr lang="en-US" sz="1400" b="1" dirty="0">
                <a:solidFill>
                  <a:srgbClr val="7030A0"/>
                </a:solidFill>
              </a:rPr>
              <a:t>port-wine stain</a:t>
            </a:r>
          </a:p>
          <a:p>
            <a:endParaRPr lang="en-US" sz="1400" dirty="0"/>
          </a:p>
          <a:p>
            <a:r>
              <a:rPr lang="en-US" sz="1400" i="1" dirty="0"/>
              <a:t>What is the appearance of the posterior pole when a </a:t>
            </a:r>
            <a:r>
              <a:rPr lang="en-US" sz="1400" b="1" dirty="0"/>
              <a:t>diffuse</a:t>
            </a:r>
            <a:r>
              <a:rPr lang="en-US" sz="1400" i="1" dirty="0"/>
              <a:t> choroidal hemangioma is present?</a:t>
            </a:r>
          </a:p>
          <a:p>
            <a:r>
              <a:rPr lang="en-US" sz="1400" dirty="0"/>
              <a:t>It has a uniformly deep-red appearance that has led to the nickname ‘ </a:t>
            </a:r>
            <a:r>
              <a:rPr lang="en-US" sz="1400" b="1" dirty="0">
                <a:solidFill>
                  <a:srgbClr val="FF0000"/>
                </a:solidFill>
              </a:rPr>
              <a:t>tomato catsup fundus </a:t>
            </a:r>
            <a:r>
              <a:rPr lang="en-US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1322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5562600" cy="12192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</a:t>
            </a:r>
            <a:r>
              <a:rPr lang="en-US" altLang="en-US" sz="1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513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0122A8-AD3F-441E-A20E-F2783FEDE020}" type="slidenum">
              <a:rPr lang="en-US" altLang="en-US" sz="1000"/>
              <a:pPr algn="r" eaLnBrk="1" hangingPunct="1"/>
              <a:t>4</a:t>
            </a:fld>
            <a:endParaRPr lang="en-US" altLang="en-US" sz="10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6C817BD-AE03-421A-910F-57FA5DF29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BD540-C838-4866-B061-905A2A058A94}"/>
              </a:ext>
            </a:extLst>
          </p:cNvPr>
          <p:cNvSpPr txBox="1"/>
          <p:nvPr/>
        </p:nvSpPr>
        <p:spPr>
          <a:xfrm>
            <a:off x="1000125" y="1889125"/>
            <a:ext cx="1502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(U/S = ‘ultrasound’)</a:t>
            </a:r>
          </a:p>
        </p:txBody>
      </p:sp>
    </p:spTree>
    <p:extLst>
      <p:ext uri="{BB962C8B-B14F-4D97-AF65-F5344CB8AC3E}">
        <p14:creationId xmlns:p14="http://schemas.microsoft.com/office/powerpoint/2010/main" val="4087237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AD8A7846-DE9F-4B72-84BA-3C2DB493C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 err="1"/>
              <a:t>Phakomatoses</a:t>
            </a:r>
            <a:endParaRPr lang="en-US" altLang="en-US" sz="3500" b="0" dirty="0"/>
          </a:p>
        </p:txBody>
      </p:sp>
      <p:sp>
        <p:nvSpPr>
          <p:cNvPr id="178184" name="Slide Number Placeholder 1">
            <a:extLst>
              <a:ext uri="{FF2B5EF4-FFF2-40B4-BE49-F238E27FC236}">
                <a16:creationId xmlns:a16="http://schemas.microsoft.com/office/drawing/2014/main" id="{0DF9DF95-C878-4F93-B822-172575B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5DD8A6-2914-49EA-BB3F-5E43534EF10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EBD07C-8BE1-453E-82C0-3C9AE0C013BF}"/>
              </a:ext>
            </a:extLst>
          </p:cNvPr>
          <p:cNvSpPr txBox="1"/>
          <p:nvPr/>
        </p:nvSpPr>
        <p:spPr>
          <a:xfrm>
            <a:off x="2821046" y="6089733"/>
            <a:ext cx="350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SWS: Tomato catsup fundus OD</a:t>
            </a:r>
          </a:p>
        </p:txBody>
      </p:sp>
      <p:pic>
        <p:nvPicPr>
          <p:cNvPr id="8" name="Picture 8" descr="SWS Choroidal-hemangioma">
            <a:extLst>
              <a:ext uri="{FF2B5EF4-FFF2-40B4-BE49-F238E27FC236}">
                <a16:creationId xmlns:a16="http://schemas.microsoft.com/office/drawing/2014/main" id="{2FB498D5-9789-4F0E-B482-FE4E5904F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809750"/>
            <a:ext cx="87439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621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20032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B2B2B2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B2B2B2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B2B2B2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B2B2B2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B2B2B2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B2B2B2"/>
                </a:solidFill>
              </a:rPr>
              <a:t>--Focal choroidal hemangioma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B2B2B2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B2B2B2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B2B2B2"/>
                </a:solidFill>
              </a:rPr>
              <a:t>will have more than one)</a:t>
            </a:r>
          </a:p>
        </p:txBody>
      </p:sp>
      <p:sp>
        <p:nvSpPr>
          <p:cNvPr id="615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1F89F8-0187-4345-B1FE-B64B97B29E93}" type="slidenum">
              <a:rPr lang="en-US" altLang="en-US" sz="1000"/>
              <a:pPr algn="r" eaLnBrk="1" hangingPunct="1"/>
              <a:t>41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2057400" y="2055094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contrast, how would one describe the internal reflectivity of choroidal </a:t>
            </a:r>
            <a:r>
              <a:rPr lang="en-US" sz="1600" dirty="0">
                <a:solidFill>
                  <a:srgbClr val="0000FF"/>
                </a:solidFill>
              </a:rPr>
              <a:t>melanomas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8BD081E-D791-4A15-A186-87259A177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C794734-AD05-45AE-813A-29D88D986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>
                <a:solidFill>
                  <a:schemeClr val="bg1">
                    <a:lumMod val="75000"/>
                  </a:schemeClr>
                </a:solidFill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422664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20032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B2B2B2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B2B2B2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B2B2B2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B2B2B2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B2B2B2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B2B2B2"/>
                </a:solidFill>
              </a:rPr>
              <a:t>--Focal choroidal hemangioma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B2B2B2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B2B2B2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B2B2B2"/>
                </a:solidFill>
              </a:rPr>
              <a:t>will have more than one)</a:t>
            </a:r>
          </a:p>
        </p:txBody>
      </p:sp>
      <p:sp>
        <p:nvSpPr>
          <p:cNvPr id="615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1F89F8-0187-4345-B1FE-B64B97B29E93}" type="slidenum">
              <a:rPr lang="en-US" altLang="en-US" sz="1000"/>
              <a:pPr algn="r" eaLnBrk="1" hangingPunct="1"/>
              <a:t>42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2057400" y="2055094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contrast, how would one describe the internal reflectivity of choroidal </a:t>
            </a:r>
            <a:r>
              <a:rPr lang="en-US" sz="1600" dirty="0">
                <a:solidFill>
                  <a:srgbClr val="0000FF"/>
                </a:solidFill>
              </a:rPr>
              <a:t>melanomas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It is </a:t>
            </a:r>
            <a:r>
              <a:rPr lang="en-US" sz="1600" b="1" dirty="0">
                <a:solidFill>
                  <a:srgbClr val="0000FF"/>
                </a:solidFill>
              </a:rPr>
              <a:t>low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8BD081E-D791-4A15-A186-87259A177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C794734-AD05-45AE-813A-29D88D986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>
                <a:solidFill>
                  <a:schemeClr val="bg1">
                    <a:lumMod val="75000"/>
                  </a:schemeClr>
                </a:solidFill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493264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erience With Ultrasonography in the diagnosis and treatment of Uveal  melanoma">
            <a:extLst>
              <a:ext uri="{FF2B5EF4-FFF2-40B4-BE49-F238E27FC236}">
                <a16:creationId xmlns:a16="http://schemas.microsoft.com/office/drawing/2014/main" id="{9BEA4F87-23AA-49F7-B779-A14F8487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22975"/>
            <a:ext cx="6248400" cy="37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403A9E-E062-4DFC-8BFE-F61442771CB0}"/>
              </a:ext>
            </a:extLst>
          </p:cNvPr>
          <p:cNvSpPr txBox="1"/>
          <p:nvPr/>
        </p:nvSpPr>
        <p:spPr>
          <a:xfrm>
            <a:off x="2280347" y="609600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an </a:t>
            </a:r>
            <a:r>
              <a:rPr lang="en-US" i="1" dirty="0"/>
              <a:t>A</a:t>
            </a:r>
            <a:r>
              <a:rPr lang="en-US" dirty="0"/>
              <a:t>-scan of a choroidal melanoma.</a:t>
            </a:r>
          </a:p>
        </p:txBody>
      </p:sp>
    </p:spTree>
    <p:extLst>
      <p:ext uri="{BB962C8B-B14F-4D97-AF65-F5344CB8AC3E}">
        <p14:creationId xmlns:p14="http://schemas.microsoft.com/office/powerpoint/2010/main" val="2593209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erience With Ultrasonography in the diagnosis and treatment of Uveal  melanoma">
            <a:extLst>
              <a:ext uri="{FF2B5EF4-FFF2-40B4-BE49-F238E27FC236}">
                <a16:creationId xmlns:a16="http://schemas.microsoft.com/office/drawing/2014/main" id="{9BEA4F87-23AA-49F7-B779-A14F8487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22975"/>
            <a:ext cx="6248400" cy="37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02B09E-BC2A-4E7A-A3A1-3F8EBA2EB3FB}"/>
              </a:ext>
            </a:extLst>
          </p:cNvPr>
          <p:cNvCxnSpPr>
            <a:cxnSpLocks/>
          </p:cNvCxnSpPr>
          <p:nvPr/>
        </p:nvCxnSpPr>
        <p:spPr>
          <a:xfrm flipV="1">
            <a:off x="3657600" y="2184975"/>
            <a:ext cx="0" cy="2743200"/>
          </a:xfrm>
          <a:prstGeom prst="line">
            <a:avLst/>
          </a:prstGeom>
          <a:ln w="889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FAD911-9C07-4CD5-886C-B12EFDC76E52}"/>
              </a:ext>
            </a:extLst>
          </p:cNvPr>
          <p:cNvSpPr txBox="1"/>
          <p:nvPr/>
        </p:nvSpPr>
        <p:spPr>
          <a:xfrm>
            <a:off x="304800" y="3437613"/>
            <a:ext cx="309631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C000"/>
                </a:solidFill>
              </a:rPr>
              <a:t>What does this spike represent?</a:t>
            </a:r>
          </a:p>
          <a:p>
            <a:r>
              <a:rPr lang="en-US" sz="1600" dirty="0">
                <a:solidFill>
                  <a:srgbClr val="0070C0"/>
                </a:solidFill>
              </a:rPr>
              <a:t>The retina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E0220-3D30-48A9-8132-358FCAF8F9B5}"/>
              </a:ext>
            </a:extLst>
          </p:cNvPr>
          <p:cNvSpPr txBox="1"/>
          <p:nvPr/>
        </p:nvSpPr>
        <p:spPr>
          <a:xfrm>
            <a:off x="2280347" y="609600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an </a:t>
            </a:r>
            <a:r>
              <a:rPr lang="en-US" i="1" dirty="0"/>
              <a:t>A</a:t>
            </a:r>
            <a:r>
              <a:rPr lang="en-US" dirty="0"/>
              <a:t>-scan of a choroidal melanoma.</a:t>
            </a:r>
          </a:p>
        </p:txBody>
      </p:sp>
    </p:spTree>
    <p:extLst>
      <p:ext uri="{BB962C8B-B14F-4D97-AF65-F5344CB8AC3E}">
        <p14:creationId xmlns:p14="http://schemas.microsoft.com/office/powerpoint/2010/main" val="1514242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erience With Ultrasonography in the diagnosis and treatment of Uveal  melanoma">
            <a:extLst>
              <a:ext uri="{FF2B5EF4-FFF2-40B4-BE49-F238E27FC236}">
                <a16:creationId xmlns:a16="http://schemas.microsoft.com/office/drawing/2014/main" id="{9BEA4F87-23AA-49F7-B779-A14F8487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22975"/>
            <a:ext cx="6248400" cy="37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02B09E-BC2A-4E7A-A3A1-3F8EBA2EB3FB}"/>
              </a:ext>
            </a:extLst>
          </p:cNvPr>
          <p:cNvCxnSpPr>
            <a:cxnSpLocks/>
          </p:cNvCxnSpPr>
          <p:nvPr/>
        </p:nvCxnSpPr>
        <p:spPr>
          <a:xfrm flipV="1">
            <a:off x="3657600" y="2184975"/>
            <a:ext cx="0" cy="2743200"/>
          </a:xfrm>
          <a:prstGeom prst="line">
            <a:avLst/>
          </a:prstGeom>
          <a:ln w="889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FAD911-9C07-4CD5-886C-B12EFDC76E52}"/>
              </a:ext>
            </a:extLst>
          </p:cNvPr>
          <p:cNvSpPr txBox="1"/>
          <p:nvPr/>
        </p:nvSpPr>
        <p:spPr>
          <a:xfrm>
            <a:off x="304800" y="3437613"/>
            <a:ext cx="309631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C000"/>
                </a:solidFill>
              </a:rPr>
              <a:t>What does this spike represent?</a:t>
            </a:r>
          </a:p>
          <a:p>
            <a:r>
              <a:rPr lang="en-US" sz="1600" dirty="0">
                <a:solidFill>
                  <a:srgbClr val="FFC000"/>
                </a:solidFill>
              </a:rPr>
              <a:t>The retina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D77B38-EAB0-4F90-8CDC-C710C5659D4A}"/>
              </a:ext>
            </a:extLst>
          </p:cNvPr>
          <p:cNvSpPr txBox="1"/>
          <p:nvPr/>
        </p:nvSpPr>
        <p:spPr>
          <a:xfrm>
            <a:off x="2280347" y="609600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an </a:t>
            </a:r>
            <a:r>
              <a:rPr lang="en-US" i="1" dirty="0"/>
              <a:t>A</a:t>
            </a:r>
            <a:r>
              <a:rPr lang="en-US" dirty="0"/>
              <a:t>-scan of a choroidal melanoma.</a:t>
            </a:r>
          </a:p>
        </p:txBody>
      </p:sp>
    </p:spTree>
    <p:extLst>
      <p:ext uri="{BB962C8B-B14F-4D97-AF65-F5344CB8AC3E}">
        <p14:creationId xmlns:p14="http://schemas.microsoft.com/office/powerpoint/2010/main" val="3145735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erience With Ultrasonography in the diagnosis and treatment of Uveal  melanoma">
            <a:extLst>
              <a:ext uri="{FF2B5EF4-FFF2-40B4-BE49-F238E27FC236}">
                <a16:creationId xmlns:a16="http://schemas.microsoft.com/office/drawing/2014/main" id="{9BEA4F87-23AA-49F7-B779-A14F8487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22975"/>
            <a:ext cx="6248400" cy="37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02B09E-BC2A-4E7A-A3A1-3F8EBA2EB3FB}"/>
              </a:ext>
            </a:extLst>
          </p:cNvPr>
          <p:cNvCxnSpPr>
            <a:cxnSpLocks/>
          </p:cNvCxnSpPr>
          <p:nvPr/>
        </p:nvCxnSpPr>
        <p:spPr>
          <a:xfrm flipV="1">
            <a:off x="3657600" y="2184975"/>
            <a:ext cx="0" cy="2743200"/>
          </a:xfrm>
          <a:prstGeom prst="line">
            <a:avLst/>
          </a:prstGeom>
          <a:ln w="889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FAD911-9C07-4CD5-886C-B12EFDC76E52}"/>
              </a:ext>
            </a:extLst>
          </p:cNvPr>
          <p:cNvSpPr txBox="1"/>
          <p:nvPr/>
        </p:nvSpPr>
        <p:spPr>
          <a:xfrm>
            <a:off x="304800" y="3437613"/>
            <a:ext cx="309631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C000"/>
                </a:solidFill>
              </a:rPr>
              <a:t>What does this spike represent?</a:t>
            </a:r>
          </a:p>
          <a:p>
            <a:r>
              <a:rPr lang="en-US" sz="1600" dirty="0">
                <a:solidFill>
                  <a:srgbClr val="FFC000"/>
                </a:solidFill>
              </a:rPr>
              <a:t>The retina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9725A-DBDB-4061-B978-48AFED0BB7AC}"/>
              </a:ext>
            </a:extLst>
          </p:cNvPr>
          <p:cNvCxnSpPr>
            <a:cxnSpLocks/>
          </p:cNvCxnSpPr>
          <p:nvPr/>
        </p:nvCxnSpPr>
        <p:spPr>
          <a:xfrm flipH="1" flipV="1">
            <a:off x="3657600" y="2184975"/>
            <a:ext cx="533400" cy="2099718"/>
          </a:xfrm>
          <a:prstGeom prst="line">
            <a:avLst/>
          </a:prstGeom>
          <a:ln w="88900">
            <a:solidFill>
              <a:srgbClr val="5F5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AA6880-DC4E-4A89-A977-21FE0A4D00D9}"/>
              </a:ext>
            </a:extLst>
          </p:cNvPr>
          <p:cNvCxnSpPr>
            <a:cxnSpLocks/>
          </p:cNvCxnSpPr>
          <p:nvPr/>
        </p:nvCxnSpPr>
        <p:spPr>
          <a:xfrm flipV="1">
            <a:off x="4191000" y="2413575"/>
            <a:ext cx="328960" cy="1952988"/>
          </a:xfrm>
          <a:prstGeom prst="line">
            <a:avLst/>
          </a:prstGeom>
          <a:ln w="88900">
            <a:solidFill>
              <a:srgbClr val="5F5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CE38DF-C690-4330-A531-E60BA6127165}"/>
              </a:ext>
            </a:extLst>
          </p:cNvPr>
          <p:cNvSpPr txBox="1"/>
          <p:nvPr/>
        </p:nvSpPr>
        <p:spPr>
          <a:xfrm>
            <a:off x="2656779" y="4418919"/>
            <a:ext cx="412502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5F5E20"/>
                </a:solidFill>
              </a:rPr>
              <a:t>What does this </a:t>
            </a:r>
            <a:r>
              <a:rPr lang="en-US" sz="1600" i="1" dirty="0" err="1">
                <a:solidFill>
                  <a:srgbClr val="5F5E20"/>
                </a:solidFill>
              </a:rPr>
              <a:t>ultrasonographically</a:t>
            </a:r>
            <a:r>
              <a:rPr lang="en-US" sz="1600" i="1" dirty="0">
                <a:solidFill>
                  <a:srgbClr val="5F5E20"/>
                </a:solidFill>
              </a:rPr>
              <a:t> hollow portion represent?</a:t>
            </a:r>
            <a:endParaRPr lang="en-US" sz="1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tumor itself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94AEFF-A05F-4A80-83B3-80C8C8CEABFB}"/>
              </a:ext>
            </a:extLst>
          </p:cNvPr>
          <p:cNvSpPr txBox="1"/>
          <p:nvPr/>
        </p:nvSpPr>
        <p:spPr>
          <a:xfrm>
            <a:off x="2280347" y="609600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an </a:t>
            </a:r>
            <a:r>
              <a:rPr lang="en-US" i="1" dirty="0"/>
              <a:t>A</a:t>
            </a:r>
            <a:r>
              <a:rPr lang="en-US" dirty="0"/>
              <a:t>-scan of a choroidal melanoma.</a:t>
            </a:r>
          </a:p>
        </p:txBody>
      </p:sp>
    </p:spTree>
    <p:extLst>
      <p:ext uri="{BB962C8B-B14F-4D97-AF65-F5344CB8AC3E}">
        <p14:creationId xmlns:p14="http://schemas.microsoft.com/office/powerpoint/2010/main" val="23167947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erience With Ultrasonography in the diagnosis and treatment of Uveal  melanoma">
            <a:extLst>
              <a:ext uri="{FF2B5EF4-FFF2-40B4-BE49-F238E27FC236}">
                <a16:creationId xmlns:a16="http://schemas.microsoft.com/office/drawing/2014/main" id="{9BEA4F87-23AA-49F7-B779-A14F8487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22975"/>
            <a:ext cx="6248400" cy="37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02B09E-BC2A-4E7A-A3A1-3F8EBA2EB3FB}"/>
              </a:ext>
            </a:extLst>
          </p:cNvPr>
          <p:cNvCxnSpPr>
            <a:cxnSpLocks/>
          </p:cNvCxnSpPr>
          <p:nvPr/>
        </p:nvCxnSpPr>
        <p:spPr>
          <a:xfrm flipV="1">
            <a:off x="3657600" y="2184975"/>
            <a:ext cx="0" cy="2743200"/>
          </a:xfrm>
          <a:prstGeom prst="line">
            <a:avLst/>
          </a:prstGeom>
          <a:ln w="889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FAD911-9C07-4CD5-886C-B12EFDC76E52}"/>
              </a:ext>
            </a:extLst>
          </p:cNvPr>
          <p:cNvSpPr txBox="1"/>
          <p:nvPr/>
        </p:nvSpPr>
        <p:spPr>
          <a:xfrm>
            <a:off x="304800" y="3437613"/>
            <a:ext cx="309631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C000"/>
                </a:solidFill>
              </a:rPr>
              <a:t>What does this spike represent?</a:t>
            </a:r>
          </a:p>
          <a:p>
            <a:r>
              <a:rPr lang="en-US" sz="1600" dirty="0">
                <a:solidFill>
                  <a:srgbClr val="FFC000"/>
                </a:solidFill>
              </a:rPr>
              <a:t>The retina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9725A-DBDB-4061-B978-48AFED0BB7AC}"/>
              </a:ext>
            </a:extLst>
          </p:cNvPr>
          <p:cNvCxnSpPr>
            <a:cxnSpLocks/>
          </p:cNvCxnSpPr>
          <p:nvPr/>
        </p:nvCxnSpPr>
        <p:spPr>
          <a:xfrm flipH="1" flipV="1">
            <a:off x="3657600" y="2184975"/>
            <a:ext cx="533400" cy="2099718"/>
          </a:xfrm>
          <a:prstGeom prst="line">
            <a:avLst/>
          </a:prstGeom>
          <a:ln w="88900">
            <a:solidFill>
              <a:srgbClr val="5F5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AA6880-DC4E-4A89-A977-21FE0A4D00D9}"/>
              </a:ext>
            </a:extLst>
          </p:cNvPr>
          <p:cNvCxnSpPr>
            <a:cxnSpLocks/>
          </p:cNvCxnSpPr>
          <p:nvPr/>
        </p:nvCxnSpPr>
        <p:spPr>
          <a:xfrm flipV="1">
            <a:off x="4191000" y="2413575"/>
            <a:ext cx="328960" cy="1952988"/>
          </a:xfrm>
          <a:prstGeom prst="line">
            <a:avLst/>
          </a:prstGeom>
          <a:ln w="88900">
            <a:solidFill>
              <a:srgbClr val="5F5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CE38DF-C690-4330-A531-E60BA6127165}"/>
              </a:ext>
            </a:extLst>
          </p:cNvPr>
          <p:cNvSpPr txBox="1"/>
          <p:nvPr/>
        </p:nvSpPr>
        <p:spPr>
          <a:xfrm>
            <a:off x="2656779" y="4418919"/>
            <a:ext cx="412502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5F5E20"/>
                </a:solidFill>
              </a:rPr>
              <a:t>What does this </a:t>
            </a:r>
            <a:r>
              <a:rPr lang="en-US" sz="1600" i="1" dirty="0" err="1">
                <a:solidFill>
                  <a:srgbClr val="5F5E20"/>
                </a:solidFill>
              </a:rPr>
              <a:t>ultrasonographically</a:t>
            </a:r>
            <a:r>
              <a:rPr lang="en-US" sz="1600" i="1" dirty="0">
                <a:solidFill>
                  <a:srgbClr val="5F5E20"/>
                </a:solidFill>
              </a:rPr>
              <a:t> hollow portion represent?</a:t>
            </a:r>
          </a:p>
          <a:p>
            <a:r>
              <a:rPr lang="en-US" sz="1600" dirty="0">
                <a:solidFill>
                  <a:srgbClr val="5F5E20"/>
                </a:solidFill>
              </a:rPr>
              <a:t>The tumor itself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60E7A-8624-45B1-9BE5-90E9A4132B9E}"/>
              </a:ext>
            </a:extLst>
          </p:cNvPr>
          <p:cNvSpPr txBox="1"/>
          <p:nvPr/>
        </p:nvSpPr>
        <p:spPr>
          <a:xfrm>
            <a:off x="2280347" y="609600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an </a:t>
            </a:r>
            <a:r>
              <a:rPr lang="en-US" i="1" dirty="0"/>
              <a:t>A</a:t>
            </a:r>
            <a:r>
              <a:rPr lang="en-US" dirty="0"/>
              <a:t>-scan of a choroidal melanoma.</a:t>
            </a:r>
          </a:p>
        </p:txBody>
      </p:sp>
    </p:spTree>
    <p:extLst>
      <p:ext uri="{BB962C8B-B14F-4D97-AF65-F5344CB8AC3E}">
        <p14:creationId xmlns:p14="http://schemas.microsoft.com/office/powerpoint/2010/main" val="4016334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erience With Ultrasonography in the diagnosis and treatment of Uveal  melanoma">
            <a:extLst>
              <a:ext uri="{FF2B5EF4-FFF2-40B4-BE49-F238E27FC236}">
                <a16:creationId xmlns:a16="http://schemas.microsoft.com/office/drawing/2014/main" id="{9BEA4F87-23AA-49F7-B779-A14F8487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22975"/>
            <a:ext cx="6248400" cy="37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02B09E-BC2A-4E7A-A3A1-3F8EBA2EB3FB}"/>
              </a:ext>
            </a:extLst>
          </p:cNvPr>
          <p:cNvCxnSpPr>
            <a:cxnSpLocks/>
          </p:cNvCxnSpPr>
          <p:nvPr/>
        </p:nvCxnSpPr>
        <p:spPr>
          <a:xfrm flipV="1">
            <a:off x="3657600" y="2184975"/>
            <a:ext cx="0" cy="2743200"/>
          </a:xfrm>
          <a:prstGeom prst="line">
            <a:avLst/>
          </a:prstGeom>
          <a:ln w="889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FAD911-9C07-4CD5-886C-B12EFDC76E52}"/>
              </a:ext>
            </a:extLst>
          </p:cNvPr>
          <p:cNvSpPr txBox="1"/>
          <p:nvPr/>
        </p:nvSpPr>
        <p:spPr>
          <a:xfrm>
            <a:off x="304800" y="3437613"/>
            <a:ext cx="309631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C000"/>
                </a:solidFill>
              </a:rPr>
              <a:t>What does this spike represent?</a:t>
            </a:r>
          </a:p>
          <a:p>
            <a:r>
              <a:rPr lang="en-US" sz="1600" dirty="0">
                <a:solidFill>
                  <a:srgbClr val="FFC000"/>
                </a:solidFill>
              </a:rPr>
              <a:t>The retina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9725A-DBDB-4061-B978-48AFED0BB7AC}"/>
              </a:ext>
            </a:extLst>
          </p:cNvPr>
          <p:cNvCxnSpPr>
            <a:cxnSpLocks/>
          </p:cNvCxnSpPr>
          <p:nvPr/>
        </p:nvCxnSpPr>
        <p:spPr>
          <a:xfrm flipH="1" flipV="1">
            <a:off x="3657600" y="2184975"/>
            <a:ext cx="533400" cy="2099718"/>
          </a:xfrm>
          <a:prstGeom prst="line">
            <a:avLst/>
          </a:prstGeom>
          <a:ln w="88900">
            <a:solidFill>
              <a:srgbClr val="5F5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AA6880-DC4E-4A89-A977-21FE0A4D00D9}"/>
              </a:ext>
            </a:extLst>
          </p:cNvPr>
          <p:cNvCxnSpPr>
            <a:cxnSpLocks/>
          </p:cNvCxnSpPr>
          <p:nvPr/>
        </p:nvCxnSpPr>
        <p:spPr>
          <a:xfrm flipV="1">
            <a:off x="4191000" y="2413575"/>
            <a:ext cx="328960" cy="1952988"/>
          </a:xfrm>
          <a:prstGeom prst="line">
            <a:avLst/>
          </a:prstGeom>
          <a:ln w="88900">
            <a:solidFill>
              <a:srgbClr val="5F5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C48FBD-CFFF-4221-8B87-D01602EC9099}"/>
              </a:ext>
            </a:extLst>
          </p:cNvPr>
          <p:cNvCxnSpPr>
            <a:cxnSpLocks/>
          </p:cNvCxnSpPr>
          <p:nvPr/>
        </p:nvCxnSpPr>
        <p:spPr>
          <a:xfrm flipH="1">
            <a:off x="4519960" y="2108775"/>
            <a:ext cx="52040" cy="3048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D55984-994F-415F-81B1-1CF17B0916C4}"/>
              </a:ext>
            </a:extLst>
          </p:cNvPr>
          <p:cNvCxnSpPr>
            <a:cxnSpLocks/>
          </p:cNvCxnSpPr>
          <p:nvPr/>
        </p:nvCxnSpPr>
        <p:spPr>
          <a:xfrm>
            <a:off x="4547840" y="2108775"/>
            <a:ext cx="163551" cy="3048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A2C98CA-894D-4B29-8B98-04E5FF048423}"/>
              </a:ext>
            </a:extLst>
          </p:cNvPr>
          <p:cNvSpPr txBox="1"/>
          <p:nvPr/>
        </p:nvSpPr>
        <p:spPr>
          <a:xfrm>
            <a:off x="2743200" y="1295400"/>
            <a:ext cx="3538148" cy="584775"/>
          </a:xfrm>
          <a:prstGeom prst="rect">
            <a:avLst/>
          </a:prstGeom>
          <a:solidFill>
            <a:srgbClr val="33CC33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does this little spike represent?</a:t>
            </a:r>
          </a:p>
          <a:p>
            <a:r>
              <a:rPr lang="en-US" sz="1600" dirty="0">
                <a:solidFill>
                  <a:srgbClr val="33CC33"/>
                </a:solidFill>
              </a:rPr>
              <a:t>The sclera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E38DF-C690-4330-A531-E60BA6127165}"/>
              </a:ext>
            </a:extLst>
          </p:cNvPr>
          <p:cNvSpPr txBox="1"/>
          <p:nvPr/>
        </p:nvSpPr>
        <p:spPr>
          <a:xfrm>
            <a:off x="2656779" y="4418919"/>
            <a:ext cx="412502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5F5E20"/>
                </a:solidFill>
              </a:rPr>
              <a:t>What does this </a:t>
            </a:r>
            <a:r>
              <a:rPr lang="en-US" sz="1600" i="1" dirty="0" err="1">
                <a:solidFill>
                  <a:srgbClr val="5F5E20"/>
                </a:solidFill>
              </a:rPr>
              <a:t>ultrasonographically</a:t>
            </a:r>
            <a:r>
              <a:rPr lang="en-US" sz="1600" i="1" dirty="0">
                <a:solidFill>
                  <a:srgbClr val="5F5E20"/>
                </a:solidFill>
              </a:rPr>
              <a:t> hollow portion represent?</a:t>
            </a:r>
          </a:p>
          <a:p>
            <a:r>
              <a:rPr lang="en-US" sz="1600" dirty="0">
                <a:solidFill>
                  <a:srgbClr val="5F5E20"/>
                </a:solidFill>
              </a:rPr>
              <a:t>The tumor itself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560AAC-F705-49DA-B506-5103171ACE44}"/>
              </a:ext>
            </a:extLst>
          </p:cNvPr>
          <p:cNvSpPr txBox="1"/>
          <p:nvPr/>
        </p:nvSpPr>
        <p:spPr>
          <a:xfrm>
            <a:off x="2280347" y="609600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an </a:t>
            </a:r>
            <a:r>
              <a:rPr lang="en-US" i="1" dirty="0"/>
              <a:t>A</a:t>
            </a:r>
            <a:r>
              <a:rPr lang="en-US" dirty="0"/>
              <a:t>-scan of a choroidal melanoma.</a:t>
            </a:r>
          </a:p>
        </p:txBody>
      </p:sp>
    </p:spTree>
    <p:extLst>
      <p:ext uri="{BB962C8B-B14F-4D97-AF65-F5344CB8AC3E}">
        <p14:creationId xmlns:p14="http://schemas.microsoft.com/office/powerpoint/2010/main" val="2850626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erience With Ultrasonography in the diagnosis and treatment of Uveal  melanoma">
            <a:extLst>
              <a:ext uri="{FF2B5EF4-FFF2-40B4-BE49-F238E27FC236}">
                <a16:creationId xmlns:a16="http://schemas.microsoft.com/office/drawing/2014/main" id="{9BEA4F87-23AA-49F7-B779-A14F8487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22975"/>
            <a:ext cx="6248400" cy="37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02B09E-BC2A-4E7A-A3A1-3F8EBA2EB3FB}"/>
              </a:ext>
            </a:extLst>
          </p:cNvPr>
          <p:cNvCxnSpPr>
            <a:cxnSpLocks/>
          </p:cNvCxnSpPr>
          <p:nvPr/>
        </p:nvCxnSpPr>
        <p:spPr>
          <a:xfrm flipV="1">
            <a:off x="3657600" y="2184975"/>
            <a:ext cx="0" cy="2743200"/>
          </a:xfrm>
          <a:prstGeom prst="line">
            <a:avLst/>
          </a:prstGeom>
          <a:ln w="889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FAD911-9C07-4CD5-886C-B12EFDC76E52}"/>
              </a:ext>
            </a:extLst>
          </p:cNvPr>
          <p:cNvSpPr txBox="1"/>
          <p:nvPr/>
        </p:nvSpPr>
        <p:spPr>
          <a:xfrm>
            <a:off x="304800" y="3437613"/>
            <a:ext cx="309631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C000"/>
                </a:solidFill>
              </a:rPr>
              <a:t>What does this spike represent?</a:t>
            </a:r>
          </a:p>
          <a:p>
            <a:r>
              <a:rPr lang="en-US" sz="1600" dirty="0">
                <a:solidFill>
                  <a:srgbClr val="FFC000"/>
                </a:solidFill>
              </a:rPr>
              <a:t>The retina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9725A-DBDB-4061-B978-48AFED0BB7AC}"/>
              </a:ext>
            </a:extLst>
          </p:cNvPr>
          <p:cNvCxnSpPr>
            <a:cxnSpLocks/>
          </p:cNvCxnSpPr>
          <p:nvPr/>
        </p:nvCxnSpPr>
        <p:spPr>
          <a:xfrm flipH="1" flipV="1">
            <a:off x="3657600" y="2184975"/>
            <a:ext cx="533400" cy="2099718"/>
          </a:xfrm>
          <a:prstGeom prst="line">
            <a:avLst/>
          </a:prstGeom>
          <a:ln w="88900">
            <a:solidFill>
              <a:srgbClr val="5F5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AA6880-DC4E-4A89-A977-21FE0A4D00D9}"/>
              </a:ext>
            </a:extLst>
          </p:cNvPr>
          <p:cNvCxnSpPr>
            <a:cxnSpLocks/>
          </p:cNvCxnSpPr>
          <p:nvPr/>
        </p:nvCxnSpPr>
        <p:spPr>
          <a:xfrm flipV="1">
            <a:off x="4191000" y="2413575"/>
            <a:ext cx="328960" cy="1952988"/>
          </a:xfrm>
          <a:prstGeom prst="line">
            <a:avLst/>
          </a:prstGeom>
          <a:ln w="88900">
            <a:solidFill>
              <a:srgbClr val="5F5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C48FBD-CFFF-4221-8B87-D01602EC9099}"/>
              </a:ext>
            </a:extLst>
          </p:cNvPr>
          <p:cNvCxnSpPr>
            <a:cxnSpLocks/>
          </p:cNvCxnSpPr>
          <p:nvPr/>
        </p:nvCxnSpPr>
        <p:spPr>
          <a:xfrm flipH="1">
            <a:off x="4519960" y="2108775"/>
            <a:ext cx="52040" cy="3048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D55984-994F-415F-81B1-1CF17B0916C4}"/>
              </a:ext>
            </a:extLst>
          </p:cNvPr>
          <p:cNvCxnSpPr>
            <a:cxnSpLocks/>
          </p:cNvCxnSpPr>
          <p:nvPr/>
        </p:nvCxnSpPr>
        <p:spPr>
          <a:xfrm>
            <a:off x="4547840" y="2108775"/>
            <a:ext cx="163551" cy="3048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A2C98CA-894D-4B29-8B98-04E5FF048423}"/>
              </a:ext>
            </a:extLst>
          </p:cNvPr>
          <p:cNvSpPr txBox="1"/>
          <p:nvPr/>
        </p:nvSpPr>
        <p:spPr>
          <a:xfrm>
            <a:off x="2743200" y="1295400"/>
            <a:ext cx="3538148" cy="584775"/>
          </a:xfrm>
          <a:prstGeom prst="rect">
            <a:avLst/>
          </a:prstGeom>
          <a:solidFill>
            <a:srgbClr val="33CC33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does this little spike represent?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sclera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E38DF-C690-4330-A531-E60BA6127165}"/>
              </a:ext>
            </a:extLst>
          </p:cNvPr>
          <p:cNvSpPr txBox="1"/>
          <p:nvPr/>
        </p:nvSpPr>
        <p:spPr>
          <a:xfrm>
            <a:off x="2656779" y="4418919"/>
            <a:ext cx="412502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5F5E20"/>
                </a:solidFill>
              </a:rPr>
              <a:t>What does this </a:t>
            </a:r>
            <a:r>
              <a:rPr lang="en-US" sz="1600" i="1" dirty="0" err="1">
                <a:solidFill>
                  <a:srgbClr val="5F5E20"/>
                </a:solidFill>
              </a:rPr>
              <a:t>ultrasonographically</a:t>
            </a:r>
            <a:r>
              <a:rPr lang="en-US" sz="1600" i="1" dirty="0">
                <a:solidFill>
                  <a:srgbClr val="5F5E20"/>
                </a:solidFill>
              </a:rPr>
              <a:t> hollow portion represent?</a:t>
            </a:r>
          </a:p>
          <a:p>
            <a:r>
              <a:rPr lang="en-US" sz="1600" dirty="0">
                <a:solidFill>
                  <a:srgbClr val="5F5E20"/>
                </a:solidFill>
              </a:rPr>
              <a:t>The tumor itself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4EA309-AE52-4AF8-8683-8EFEB2EEC46A}"/>
              </a:ext>
            </a:extLst>
          </p:cNvPr>
          <p:cNvSpPr txBox="1"/>
          <p:nvPr/>
        </p:nvSpPr>
        <p:spPr>
          <a:xfrm>
            <a:off x="2280347" y="609600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an </a:t>
            </a:r>
            <a:r>
              <a:rPr lang="en-US" i="1" dirty="0"/>
              <a:t>A</a:t>
            </a:r>
            <a:r>
              <a:rPr lang="en-US" dirty="0"/>
              <a:t>-scan of a choroidal melanoma.</a:t>
            </a:r>
          </a:p>
        </p:txBody>
      </p:sp>
    </p:spTree>
    <p:extLst>
      <p:ext uri="{BB962C8B-B14F-4D97-AF65-F5344CB8AC3E}">
        <p14:creationId xmlns:p14="http://schemas.microsoft.com/office/powerpoint/2010/main" val="203155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6172200" cy="4572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5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01B85-D7DF-4E8F-B9A8-E7EB5E08544A}"/>
              </a:ext>
            </a:extLst>
          </p:cNvPr>
          <p:cNvSpPr txBox="1"/>
          <p:nvPr/>
        </p:nvSpPr>
        <p:spPr>
          <a:xfrm>
            <a:off x="361156" y="1958975"/>
            <a:ext cx="8173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Hol</a:t>
            </a:r>
            <a:r>
              <a:rPr lang="en-US" sz="1600" dirty="0">
                <a:solidFill>
                  <a:srgbClr val="FF0000"/>
                </a:solidFill>
              </a:rPr>
              <a:t> up—before we answer this one, let’s talk about </a:t>
            </a:r>
            <a:r>
              <a:rPr lang="en-US" sz="1600" b="1" dirty="0">
                <a:solidFill>
                  <a:srgbClr val="FF0000"/>
                </a:solidFill>
              </a:rPr>
              <a:t>ocular ultrasonography</a:t>
            </a:r>
          </a:p>
        </p:txBody>
      </p:sp>
    </p:spTree>
    <p:extLst>
      <p:ext uri="{BB962C8B-B14F-4D97-AF65-F5344CB8AC3E}">
        <p14:creationId xmlns:p14="http://schemas.microsoft.com/office/powerpoint/2010/main" val="29052299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erience With Ultrasonography in the diagnosis and treatment of Uveal  melanoma">
            <a:extLst>
              <a:ext uri="{FF2B5EF4-FFF2-40B4-BE49-F238E27FC236}">
                <a16:creationId xmlns:a16="http://schemas.microsoft.com/office/drawing/2014/main" id="{9BEA4F87-23AA-49F7-B779-A14F8487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22975"/>
            <a:ext cx="6248400" cy="37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02B09E-BC2A-4E7A-A3A1-3F8EBA2EB3FB}"/>
              </a:ext>
            </a:extLst>
          </p:cNvPr>
          <p:cNvCxnSpPr>
            <a:cxnSpLocks/>
          </p:cNvCxnSpPr>
          <p:nvPr/>
        </p:nvCxnSpPr>
        <p:spPr>
          <a:xfrm flipV="1">
            <a:off x="3657600" y="2184975"/>
            <a:ext cx="0" cy="2743200"/>
          </a:xfrm>
          <a:prstGeom prst="line">
            <a:avLst/>
          </a:prstGeom>
          <a:ln w="889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FAD911-9C07-4CD5-886C-B12EFDC76E52}"/>
              </a:ext>
            </a:extLst>
          </p:cNvPr>
          <p:cNvSpPr txBox="1"/>
          <p:nvPr/>
        </p:nvSpPr>
        <p:spPr>
          <a:xfrm>
            <a:off x="304800" y="3437613"/>
            <a:ext cx="309631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C000"/>
                </a:solidFill>
              </a:rPr>
              <a:t>What does this spike represent?</a:t>
            </a:r>
          </a:p>
          <a:p>
            <a:r>
              <a:rPr lang="en-US" sz="1600" dirty="0">
                <a:solidFill>
                  <a:srgbClr val="FFC000"/>
                </a:solidFill>
              </a:rPr>
              <a:t>The retina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9725A-DBDB-4061-B978-48AFED0BB7AC}"/>
              </a:ext>
            </a:extLst>
          </p:cNvPr>
          <p:cNvCxnSpPr>
            <a:cxnSpLocks/>
          </p:cNvCxnSpPr>
          <p:nvPr/>
        </p:nvCxnSpPr>
        <p:spPr>
          <a:xfrm flipH="1" flipV="1">
            <a:off x="3657600" y="2184975"/>
            <a:ext cx="533400" cy="2099718"/>
          </a:xfrm>
          <a:prstGeom prst="line">
            <a:avLst/>
          </a:prstGeom>
          <a:ln w="88900">
            <a:solidFill>
              <a:srgbClr val="5F5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AA6880-DC4E-4A89-A977-21FE0A4D00D9}"/>
              </a:ext>
            </a:extLst>
          </p:cNvPr>
          <p:cNvCxnSpPr>
            <a:cxnSpLocks/>
          </p:cNvCxnSpPr>
          <p:nvPr/>
        </p:nvCxnSpPr>
        <p:spPr>
          <a:xfrm flipV="1">
            <a:off x="4191000" y="2413575"/>
            <a:ext cx="328960" cy="1952988"/>
          </a:xfrm>
          <a:prstGeom prst="line">
            <a:avLst/>
          </a:prstGeom>
          <a:ln w="88900">
            <a:solidFill>
              <a:srgbClr val="5F5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C48FBD-CFFF-4221-8B87-D01602EC9099}"/>
              </a:ext>
            </a:extLst>
          </p:cNvPr>
          <p:cNvCxnSpPr>
            <a:cxnSpLocks/>
          </p:cNvCxnSpPr>
          <p:nvPr/>
        </p:nvCxnSpPr>
        <p:spPr>
          <a:xfrm flipH="1">
            <a:off x="4519960" y="2108775"/>
            <a:ext cx="52040" cy="3048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D55984-994F-415F-81B1-1CF17B0916C4}"/>
              </a:ext>
            </a:extLst>
          </p:cNvPr>
          <p:cNvCxnSpPr>
            <a:cxnSpLocks/>
          </p:cNvCxnSpPr>
          <p:nvPr/>
        </p:nvCxnSpPr>
        <p:spPr>
          <a:xfrm>
            <a:off x="4547840" y="2108775"/>
            <a:ext cx="163551" cy="3048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A2C98CA-894D-4B29-8B98-04E5FF048423}"/>
              </a:ext>
            </a:extLst>
          </p:cNvPr>
          <p:cNvSpPr txBox="1"/>
          <p:nvPr/>
        </p:nvSpPr>
        <p:spPr>
          <a:xfrm>
            <a:off x="2743200" y="1295400"/>
            <a:ext cx="3538148" cy="584775"/>
          </a:xfrm>
          <a:prstGeom prst="rect">
            <a:avLst/>
          </a:prstGeom>
          <a:solidFill>
            <a:srgbClr val="33CC33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does this little spike represent?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sclera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3BC336-C06C-4E8F-B387-956D96484866}"/>
              </a:ext>
            </a:extLst>
          </p:cNvPr>
          <p:cNvCxnSpPr>
            <a:cxnSpLocks/>
          </p:cNvCxnSpPr>
          <p:nvPr/>
        </p:nvCxnSpPr>
        <p:spPr>
          <a:xfrm flipH="1" flipV="1">
            <a:off x="4660280" y="2340073"/>
            <a:ext cx="1118840" cy="2094088"/>
          </a:xfrm>
          <a:prstGeom prst="line">
            <a:avLst/>
          </a:prstGeom>
          <a:ln w="889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E8C0647-E313-46FA-B33F-E5C18825FEEA}"/>
              </a:ext>
            </a:extLst>
          </p:cNvPr>
          <p:cNvSpPr txBox="1"/>
          <p:nvPr/>
        </p:nvSpPr>
        <p:spPr>
          <a:xfrm>
            <a:off x="5382319" y="2275864"/>
            <a:ext cx="3265638" cy="584775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does this portion represent?</a:t>
            </a:r>
          </a:p>
          <a:p>
            <a:r>
              <a:rPr lang="en-US" sz="1600" dirty="0">
                <a:solidFill>
                  <a:srgbClr val="FF66FF"/>
                </a:solidFill>
              </a:rPr>
              <a:t>The orbit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E38DF-C690-4330-A531-E60BA6127165}"/>
              </a:ext>
            </a:extLst>
          </p:cNvPr>
          <p:cNvSpPr txBox="1"/>
          <p:nvPr/>
        </p:nvSpPr>
        <p:spPr>
          <a:xfrm>
            <a:off x="2656779" y="4418919"/>
            <a:ext cx="412502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5F5E20"/>
                </a:solidFill>
              </a:rPr>
              <a:t>What does this </a:t>
            </a:r>
            <a:r>
              <a:rPr lang="en-US" sz="1600" i="1" dirty="0" err="1">
                <a:solidFill>
                  <a:srgbClr val="5F5E20"/>
                </a:solidFill>
              </a:rPr>
              <a:t>ultrasonographically</a:t>
            </a:r>
            <a:r>
              <a:rPr lang="en-US" sz="1600" i="1" dirty="0">
                <a:solidFill>
                  <a:srgbClr val="5F5E20"/>
                </a:solidFill>
              </a:rPr>
              <a:t> hollow portion represent?</a:t>
            </a:r>
          </a:p>
          <a:p>
            <a:r>
              <a:rPr lang="en-US" sz="1600" dirty="0">
                <a:solidFill>
                  <a:srgbClr val="5F5E20"/>
                </a:solidFill>
              </a:rPr>
              <a:t>The tumor itself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94279-A806-412A-AA99-4DBFDCAB201C}"/>
              </a:ext>
            </a:extLst>
          </p:cNvPr>
          <p:cNvSpPr txBox="1"/>
          <p:nvPr/>
        </p:nvSpPr>
        <p:spPr>
          <a:xfrm>
            <a:off x="2280347" y="609600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an</a:t>
            </a:r>
            <a:r>
              <a:rPr lang="en-US" i="1" dirty="0"/>
              <a:t> A</a:t>
            </a:r>
            <a:r>
              <a:rPr lang="en-US" dirty="0"/>
              <a:t>-scan</a:t>
            </a:r>
            <a:r>
              <a:rPr lang="en-US" i="1" dirty="0"/>
              <a:t> </a:t>
            </a:r>
            <a:r>
              <a:rPr lang="en-US" dirty="0"/>
              <a:t>of a choroidal melanoma.</a:t>
            </a:r>
          </a:p>
        </p:txBody>
      </p:sp>
    </p:spTree>
    <p:extLst>
      <p:ext uri="{BB962C8B-B14F-4D97-AF65-F5344CB8AC3E}">
        <p14:creationId xmlns:p14="http://schemas.microsoft.com/office/powerpoint/2010/main" val="17290567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erience With Ultrasonography in the diagnosis and treatment of Uveal  melanoma">
            <a:extLst>
              <a:ext uri="{FF2B5EF4-FFF2-40B4-BE49-F238E27FC236}">
                <a16:creationId xmlns:a16="http://schemas.microsoft.com/office/drawing/2014/main" id="{9BEA4F87-23AA-49F7-B779-A14F8487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22975"/>
            <a:ext cx="6248400" cy="37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02B09E-BC2A-4E7A-A3A1-3F8EBA2EB3FB}"/>
              </a:ext>
            </a:extLst>
          </p:cNvPr>
          <p:cNvCxnSpPr>
            <a:cxnSpLocks/>
          </p:cNvCxnSpPr>
          <p:nvPr/>
        </p:nvCxnSpPr>
        <p:spPr>
          <a:xfrm flipV="1">
            <a:off x="3657600" y="2184975"/>
            <a:ext cx="0" cy="2743200"/>
          </a:xfrm>
          <a:prstGeom prst="line">
            <a:avLst/>
          </a:prstGeom>
          <a:ln w="889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FAD911-9C07-4CD5-886C-B12EFDC76E52}"/>
              </a:ext>
            </a:extLst>
          </p:cNvPr>
          <p:cNvSpPr txBox="1"/>
          <p:nvPr/>
        </p:nvSpPr>
        <p:spPr>
          <a:xfrm>
            <a:off x="304800" y="3437613"/>
            <a:ext cx="309631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C000"/>
                </a:solidFill>
              </a:rPr>
              <a:t>What does this spike represent?</a:t>
            </a:r>
          </a:p>
          <a:p>
            <a:r>
              <a:rPr lang="en-US" sz="1600" dirty="0">
                <a:solidFill>
                  <a:srgbClr val="FFC000"/>
                </a:solidFill>
              </a:rPr>
              <a:t>The retina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9725A-DBDB-4061-B978-48AFED0BB7AC}"/>
              </a:ext>
            </a:extLst>
          </p:cNvPr>
          <p:cNvCxnSpPr>
            <a:cxnSpLocks/>
          </p:cNvCxnSpPr>
          <p:nvPr/>
        </p:nvCxnSpPr>
        <p:spPr>
          <a:xfrm flipH="1" flipV="1">
            <a:off x="3657600" y="2184975"/>
            <a:ext cx="533400" cy="2099718"/>
          </a:xfrm>
          <a:prstGeom prst="line">
            <a:avLst/>
          </a:prstGeom>
          <a:ln w="88900">
            <a:solidFill>
              <a:srgbClr val="5F5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AA6880-DC4E-4A89-A977-21FE0A4D00D9}"/>
              </a:ext>
            </a:extLst>
          </p:cNvPr>
          <p:cNvCxnSpPr>
            <a:cxnSpLocks/>
          </p:cNvCxnSpPr>
          <p:nvPr/>
        </p:nvCxnSpPr>
        <p:spPr>
          <a:xfrm flipV="1">
            <a:off x="4191000" y="2413575"/>
            <a:ext cx="328960" cy="1952988"/>
          </a:xfrm>
          <a:prstGeom prst="line">
            <a:avLst/>
          </a:prstGeom>
          <a:ln w="88900">
            <a:solidFill>
              <a:srgbClr val="5F5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C48FBD-CFFF-4221-8B87-D01602EC9099}"/>
              </a:ext>
            </a:extLst>
          </p:cNvPr>
          <p:cNvCxnSpPr>
            <a:cxnSpLocks/>
          </p:cNvCxnSpPr>
          <p:nvPr/>
        </p:nvCxnSpPr>
        <p:spPr>
          <a:xfrm flipH="1">
            <a:off x="4519960" y="2108775"/>
            <a:ext cx="52040" cy="3048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D55984-994F-415F-81B1-1CF17B0916C4}"/>
              </a:ext>
            </a:extLst>
          </p:cNvPr>
          <p:cNvCxnSpPr>
            <a:cxnSpLocks/>
          </p:cNvCxnSpPr>
          <p:nvPr/>
        </p:nvCxnSpPr>
        <p:spPr>
          <a:xfrm>
            <a:off x="4547840" y="2108775"/>
            <a:ext cx="163551" cy="30480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A2C98CA-894D-4B29-8B98-04E5FF048423}"/>
              </a:ext>
            </a:extLst>
          </p:cNvPr>
          <p:cNvSpPr txBox="1"/>
          <p:nvPr/>
        </p:nvSpPr>
        <p:spPr>
          <a:xfrm>
            <a:off x="2743200" y="1295400"/>
            <a:ext cx="3538148" cy="584775"/>
          </a:xfrm>
          <a:prstGeom prst="rect">
            <a:avLst/>
          </a:prstGeom>
          <a:solidFill>
            <a:srgbClr val="33CC33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does this little spike represent?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sclera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3BC336-C06C-4E8F-B387-956D96484866}"/>
              </a:ext>
            </a:extLst>
          </p:cNvPr>
          <p:cNvCxnSpPr>
            <a:cxnSpLocks/>
          </p:cNvCxnSpPr>
          <p:nvPr/>
        </p:nvCxnSpPr>
        <p:spPr>
          <a:xfrm flipH="1" flipV="1">
            <a:off x="4660280" y="2340073"/>
            <a:ext cx="1118840" cy="2094088"/>
          </a:xfrm>
          <a:prstGeom prst="line">
            <a:avLst/>
          </a:prstGeom>
          <a:ln w="889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E8C0647-E313-46FA-B33F-E5C18825FEEA}"/>
              </a:ext>
            </a:extLst>
          </p:cNvPr>
          <p:cNvSpPr txBox="1"/>
          <p:nvPr/>
        </p:nvSpPr>
        <p:spPr>
          <a:xfrm>
            <a:off x="5382319" y="2275864"/>
            <a:ext cx="3265638" cy="584775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does this portion represent?</a:t>
            </a:r>
          </a:p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orbit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E38DF-C690-4330-A531-E60BA6127165}"/>
              </a:ext>
            </a:extLst>
          </p:cNvPr>
          <p:cNvSpPr txBox="1"/>
          <p:nvPr/>
        </p:nvSpPr>
        <p:spPr>
          <a:xfrm>
            <a:off x="2656779" y="4418919"/>
            <a:ext cx="412502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5F5E20"/>
                </a:solidFill>
              </a:rPr>
              <a:t>What does this </a:t>
            </a:r>
            <a:r>
              <a:rPr lang="en-US" sz="1600" i="1" dirty="0" err="1">
                <a:solidFill>
                  <a:srgbClr val="5F5E20"/>
                </a:solidFill>
              </a:rPr>
              <a:t>ultrasonographically</a:t>
            </a:r>
            <a:r>
              <a:rPr lang="en-US" sz="1600" i="1" dirty="0">
                <a:solidFill>
                  <a:srgbClr val="5F5E20"/>
                </a:solidFill>
              </a:rPr>
              <a:t> hollow portion represent?</a:t>
            </a:r>
          </a:p>
          <a:p>
            <a:r>
              <a:rPr lang="en-US" sz="1600" dirty="0">
                <a:solidFill>
                  <a:srgbClr val="5F5E20"/>
                </a:solidFill>
              </a:rPr>
              <a:t>The tumor itself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E34A15-63B1-447F-8422-BCA197303B94}"/>
              </a:ext>
            </a:extLst>
          </p:cNvPr>
          <p:cNvSpPr txBox="1"/>
          <p:nvPr/>
        </p:nvSpPr>
        <p:spPr>
          <a:xfrm>
            <a:off x="2280347" y="609600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an </a:t>
            </a:r>
            <a:r>
              <a:rPr lang="en-US" i="1" dirty="0"/>
              <a:t>A</a:t>
            </a:r>
            <a:r>
              <a:rPr lang="en-US" dirty="0"/>
              <a:t>-scan of a choroidal melanoma.</a:t>
            </a:r>
          </a:p>
        </p:txBody>
      </p:sp>
    </p:spTree>
    <p:extLst>
      <p:ext uri="{BB962C8B-B14F-4D97-AF65-F5344CB8AC3E}">
        <p14:creationId xmlns:p14="http://schemas.microsoft.com/office/powerpoint/2010/main" val="40639857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erience With Ultrasonography in the diagnosis and treatment of Uveal  melanoma">
            <a:extLst>
              <a:ext uri="{FF2B5EF4-FFF2-40B4-BE49-F238E27FC236}">
                <a16:creationId xmlns:a16="http://schemas.microsoft.com/office/drawing/2014/main" id="{9BEA4F87-23AA-49F7-B779-A14F8487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22975"/>
            <a:ext cx="6248400" cy="37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02B09E-BC2A-4E7A-A3A1-3F8EBA2EB3FB}"/>
              </a:ext>
            </a:extLst>
          </p:cNvPr>
          <p:cNvCxnSpPr>
            <a:cxnSpLocks/>
          </p:cNvCxnSpPr>
          <p:nvPr/>
        </p:nvCxnSpPr>
        <p:spPr>
          <a:xfrm flipV="1">
            <a:off x="3657600" y="2184975"/>
            <a:ext cx="0" cy="2743200"/>
          </a:xfrm>
          <a:prstGeom prst="line">
            <a:avLst/>
          </a:prstGeom>
          <a:ln w="889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9725A-DBDB-4061-B978-48AFED0BB7AC}"/>
              </a:ext>
            </a:extLst>
          </p:cNvPr>
          <p:cNvCxnSpPr>
            <a:cxnSpLocks/>
          </p:cNvCxnSpPr>
          <p:nvPr/>
        </p:nvCxnSpPr>
        <p:spPr>
          <a:xfrm flipH="1" flipV="1">
            <a:off x="3657600" y="2184975"/>
            <a:ext cx="533400" cy="2099718"/>
          </a:xfrm>
          <a:prstGeom prst="line">
            <a:avLst/>
          </a:prstGeom>
          <a:ln w="889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AA6880-DC4E-4A89-A977-21FE0A4D00D9}"/>
              </a:ext>
            </a:extLst>
          </p:cNvPr>
          <p:cNvCxnSpPr>
            <a:cxnSpLocks/>
          </p:cNvCxnSpPr>
          <p:nvPr/>
        </p:nvCxnSpPr>
        <p:spPr>
          <a:xfrm flipV="1">
            <a:off x="4191000" y="2413575"/>
            <a:ext cx="328960" cy="1952988"/>
          </a:xfrm>
          <a:prstGeom prst="line">
            <a:avLst/>
          </a:prstGeom>
          <a:ln w="889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C48FBD-CFFF-4221-8B87-D01602EC9099}"/>
              </a:ext>
            </a:extLst>
          </p:cNvPr>
          <p:cNvCxnSpPr>
            <a:cxnSpLocks/>
          </p:cNvCxnSpPr>
          <p:nvPr/>
        </p:nvCxnSpPr>
        <p:spPr>
          <a:xfrm flipH="1">
            <a:off x="4519960" y="2108775"/>
            <a:ext cx="52040" cy="304800"/>
          </a:xfrm>
          <a:prstGeom prst="line">
            <a:avLst/>
          </a:prstGeom>
          <a:ln w="889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D55984-994F-415F-81B1-1CF17B0916C4}"/>
              </a:ext>
            </a:extLst>
          </p:cNvPr>
          <p:cNvCxnSpPr>
            <a:cxnSpLocks/>
          </p:cNvCxnSpPr>
          <p:nvPr/>
        </p:nvCxnSpPr>
        <p:spPr>
          <a:xfrm>
            <a:off x="4547840" y="2108775"/>
            <a:ext cx="163551" cy="304800"/>
          </a:xfrm>
          <a:prstGeom prst="line">
            <a:avLst/>
          </a:prstGeom>
          <a:ln w="889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3BC336-C06C-4E8F-B387-956D96484866}"/>
              </a:ext>
            </a:extLst>
          </p:cNvPr>
          <p:cNvCxnSpPr>
            <a:cxnSpLocks/>
          </p:cNvCxnSpPr>
          <p:nvPr/>
        </p:nvCxnSpPr>
        <p:spPr>
          <a:xfrm flipH="1" flipV="1">
            <a:off x="4660280" y="2340073"/>
            <a:ext cx="1118840" cy="2094088"/>
          </a:xfrm>
          <a:prstGeom prst="line">
            <a:avLst/>
          </a:prstGeom>
          <a:ln w="889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466B0AA-B2E8-4706-93AE-C2B6346D26FB}"/>
              </a:ext>
            </a:extLst>
          </p:cNvPr>
          <p:cNvSpPr txBox="1"/>
          <p:nvPr/>
        </p:nvSpPr>
        <p:spPr>
          <a:xfrm>
            <a:off x="457200" y="4648200"/>
            <a:ext cx="825738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5F5E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it all together and you have…</a:t>
            </a:r>
            <a:r>
              <a:rPr lang="en-US" sz="28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for melanoma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FA7543-23BD-4B64-A7F4-0A06598828CF}"/>
              </a:ext>
            </a:extLst>
          </p:cNvPr>
          <p:cNvSpPr txBox="1"/>
          <p:nvPr/>
        </p:nvSpPr>
        <p:spPr>
          <a:xfrm>
            <a:off x="2280347" y="609600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an </a:t>
            </a:r>
            <a:r>
              <a:rPr lang="en-US" i="1" dirty="0"/>
              <a:t>A</a:t>
            </a:r>
            <a:r>
              <a:rPr lang="en-US" dirty="0"/>
              <a:t>-scan of a choroidal melanoma.</a:t>
            </a:r>
          </a:p>
        </p:txBody>
      </p:sp>
    </p:spTree>
    <p:extLst>
      <p:ext uri="{BB962C8B-B14F-4D97-AF65-F5344CB8AC3E}">
        <p14:creationId xmlns:p14="http://schemas.microsoft.com/office/powerpoint/2010/main" val="34600102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erience With Ultrasonography in the diagnosis and treatment of Uveal  melanoma">
            <a:extLst>
              <a:ext uri="{FF2B5EF4-FFF2-40B4-BE49-F238E27FC236}">
                <a16:creationId xmlns:a16="http://schemas.microsoft.com/office/drawing/2014/main" id="{9BEA4F87-23AA-49F7-B779-A14F8487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22975"/>
            <a:ext cx="6248400" cy="37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02B09E-BC2A-4E7A-A3A1-3F8EBA2EB3FB}"/>
              </a:ext>
            </a:extLst>
          </p:cNvPr>
          <p:cNvCxnSpPr>
            <a:cxnSpLocks/>
          </p:cNvCxnSpPr>
          <p:nvPr/>
        </p:nvCxnSpPr>
        <p:spPr>
          <a:xfrm flipV="1">
            <a:off x="3657600" y="2184975"/>
            <a:ext cx="0" cy="2743200"/>
          </a:xfrm>
          <a:prstGeom prst="line">
            <a:avLst/>
          </a:prstGeom>
          <a:ln w="889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9725A-DBDB-4061-B978-48AFED0BB7AC}"/>
              </a:ext>
            </a:extLst>
          </p:cNvPr>
          <p:cNvCxnSpPr>
            <a:cxnSpLocks/>
          </p:cNvCxnSpPr>
          <p:nvPr/>
        </p:nvCxnSpPr>
        <p:spPr>
          <a:xfrm flipH="1" flipV="1">
            <a:off x="3657600" y="2184975"/>
            <a:ext cx="533400" cy="2099718"/>
          </a:xfrm>
          <a:prstGeom prst="line">
            <a:avLst/>
          </a:prstGeom>
          <a:ln w="889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AA6880-DC4E-4A89-A977-21FE0A4D00D9}"/>
              </a:ext>
            </a:extLst>
          </p:cNvPr>
          <p:cNvCxnSpPr>
            <a:cxnSpLocks/>
          </p:cNvCxnSpPr>
          <p:nvPr/>
        </p:nvCxnSpPr>
        <p:spPr>
          <a:xfrm flipV="1">
            <a:off x="4191000" y="2413575"/>
            <a:ext cx="328960" cy="1952988"/>
          </a:xfrm>
          <a:prstGeom prst="line">
            <a:avLst/>
          </a:prstGeom>
          <a:ln w="889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C48FBD-CFFF-4221-8B87-D01602EC9099}"/>
              </a:ext>
            </a:extLst>
          </p:cNvPr>
          <p:cNvCxnSpPr>
            <a:cxnSpLocks/>
          </p:cNvCxnSpPr>
          <p:nvPr/>
        </p:nvCxnSpPr>
        <p:spPr>
          <a:xfrm flipH="1">
            <a:off x="4519960" y="2108775"/>
            <a:ext cx="52040" cy="304800"/>
          </a:xfrm>
          <a:prstGeom prst="line">
            <a:avLst/>
          </a:prstGeom>
          <a:ln w="889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D55984-994F-415F-81B1-1CF17B0916C4}"/>
              </a:ext>
            </a:extLst>
          </p:cNvPr>
          <p:cNvCxnSpPr>
            <a:cxnSpLocks/>
          </p:cNvCxnSpPr>
          <p:nvPr/>
        </p:nvCxnSpPr>
        <p:spPr>
          <a:xfrm>
            <a:off x="4547840" y="2108775"/>
            <a:ext cx="163551" cy="304800"/>
          </a:xfrm>
          <a:prstGeom prst="line">
            <a:avLst/>
          </a:prstGeom>
          <a:ln w="889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3BC336-C06C-4E8F-B387-956D96484866}"/>
              </a:ext>
            </a:extLst>
          </p:cNvPr>
          <p:cNvCxnSpPr>
            <a:cxnSpLocks/>
          </p:cNvCxnSpPr>
          <p:nvPr/>
        </p:nvCxnSpPr>
        <p:spPr>
          <a:xfrm flipH="1" flipV="1">
            <a:off x="4660280" y="2340073"/>
            <a:ext cx="1118840" cy="2094088"/>
          </a:xfrm>
          <a:prstGeom prst="line">
            <a:avLst/>
          </a:prstGeom>
          <a:ln w="889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935D1A6-1FD6-406F-867A-025EBB82B988}"/>
              </a:ext>
            </a:extLst>
          </p:cNvPr>
          <p:cNvSpPr txBox="1"/>
          <p:nvPr/>
        </p:nvSpPr>
        <p:spPr>
          <a:xfrm>
            <a:off x="5705881" y="3809043"/>
            <a:ext cx="3392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Perpetua Titling MT" panose="02020502060505020804" pitchFamily="18" charset="0"/>
              </a:rPr>
              <a:t>elanoma</a:t>
            </a:r>
            <a:r>
              <a:rPr lang="en-US" sz="4400" b="1" dirty="0">
                <a:solidFill>
                  <a:srgbClr val="0000FF"/>
                </a:solidFill>
                <a:latin typeface="Perpetua Titling MT" panose="02020502060505020804" pitchFamily="18" charset="0"/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6DB8F-96BD-4902-82CC-8E319350C0EC}"/>
              </a:ext>
            </a:extLst>
          </p:cNvPr>
          <p:cNvSpPr/>
          <p:nvPr/>
        </p:nvSpPr>
        <p:spPr>
          <a:xfrm>
            <a:off x="3412896" y="4419599"/>
            <a:ext cx="397089" cy="50857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DA93AD-AB0F-4FBC-8A30-A530FD0853E3}"/>
              </a:ext>
            </a:extLst>
          </p:cNvPr>
          <p:cNvSpPr/>
          <p:nvPr/>
        </p:nvSpPr>
        <p:spPr>
          <a:xfrm>
            <a:off x="3083937" y="4498768"/>
            <a:ext cx="5747520" cy="4571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E0194D-5740-40EB-9A63-E2C5BFAB7E98}"/>
              </a:ext>
            </a:extLst>
          </p:cNvPr>
          <p:cNvSpPr txBox="1"/>
          <p:nvPr/>
        </p:nvSpPr>
        <p:spPr>
          <a:xfrm>
            <a:off x="457200" y="4648200"/>
            <a:ext cx="825738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5F5E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it all together and you have…</a:t>
            </a:r>
            <a:r>
              <a:rPr lang="en-US" sz="2800" b="1" i="1" dirty="0">
                <a:solidFill>
                  <a:srgbClr val="5F5E20"/>
                </a:solidFill>
              </a:rPr>
              <a:t>M</a:t>
            </a:r>
            <a:r>
              <a:rPr lang="en-US" sz="2800" b="1" dirty="0">
                <a:solidFill>
                  <a:srgbClr val="5F5E20"/>
                </a:solidFill>
              </a:rPr>
              <a:t> for melanoma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4850FF-8806-4FE2-BEC0-8550AD718852}"/>
              </a:ext>
            </a:extLst>
          </p:cNvPr>
          <p:cNvSpPr txBox="1"/>
          <p:nvPr/>
        </p:nvSpPr>
        <p:spPr>
          <a:xfrm>
            <a:off x="2280347" y="609600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an </a:t>
            </a:r>
            <a:r>
              <a:rPr lang="en-US" i="1" dirty="0"/>
              <a:t>A</a:t>
            </a:r>
            <a:r>
              <a:rPr lang="en-US" dirty="0"/>
              <a:t>-scan of a choroidal melanoma.</a:t>
            </a:r>
          </a:p>
        </p:txBody>
      </p:sp>
    </p:spTree>
    <p:extLst>
      <p:ext uri="{BB962C8B-B14F-4D97-AF65-F5344CB8AC3E}">
        <p14:creationId xmlns:p14="http://schemas.microsoft.com/office/powerpoint/2010/main" val="35167331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chemeClr val="bg1"/>
                </a:solidFill>
              </a:rPr>
              <a:t>hemangioma)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9226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B43BB7C-C8C5-4A65-9947-51CFBB14DEAF}" type="slidenum">
              <a:rPr lang="en-US" altLang="en-US" sz="1000"/>
              <a:pPr algn="r" eaLnBrk="1" hangingPunct="1"/>
              <a:t>54</a:t>
            </a:fld>
            <a:endParaRPr lang="en-US" altLang="en-US" sz="100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29F3ACF-07F3-4696-B4B1-6167011E5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3CD14F38-3CD0-449A-8259-C165EF203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4509969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6764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hemangioma)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1274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E044378-D3C4-4C9A-809A-9D35E2F7EFEC}" type="slidenum">
              <a:rPr lang="en-US" altLang="en-US" sz="1000"/>
              <a:pPr algn="r" eaLnBrk="1" hangingPunct="1"/>
              <a:t>55</a:t>
            </a:fld>
            <a:endParaRPr lang="en-US" altLang="en-US" sz="100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E8ACEB0-185C-4E11-B6F2-40D0CFB90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FAD42817-E55F-432D-ACE6-E1BDB5785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7272484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04A296C-D1ED-49CB-AD61-DD40CC2A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87" y="1173956"/>
            <a:ext cx="6034625" cy="45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D9063-1A04-43C9-A1BF-3A877CD68032}"/>
              </a:ext>
            </a:extLst>
          </p:cNvPr>
          <p:cNvSpPr txBox="1"/>
          <p:nvPr/>
        </p:nvSpPr>
        <p:spPr>
          <a:xfrm>
            <a:off x="2338053" y="6096000"/>
            <a:ext cx="446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Hemorrhagic suprachoroidal detachments</a:t>
            </a:r>
          </a:p>
        </p:txBody>
      </p:sp>
    </p:spTree>
    <p:extLst>
      <p:ext uri="{BB962C8B-B14F-4D97-AF65-F5344CB8AC3E}">
        <p14:creationId xmlns:p14="http://schemas.microsoft.com/office/powerpoint/2010/main" val="1925945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6764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U/S buzzword--</a:t>
            </a:r>
            <a:r>
              <a:rPr lang="en-US" altLang="en-US" sz="1800" i="1" dirty="0"/>
              <a:t>shadowing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chemeClr val="bg1"/>
                </a:solidFill>
              </a:rPr>
              <a:t>hemangioma)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1274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E044378-D3C4-4C9A-809A-9D35E2F7EFEC}" type="slidenum">
              <a:rPr lang="en-US" altLang="en-US" sz="1000"/>
              <a:pPr algn="r" eaLnBrk="1" hangingPunct="1"/>
              <a:t>57</a:t>
            </a:fld>
            <a:endParaRPr lang="en-US" altLang="en-US" sz="100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2046D10-9809-408A-A3D2-C70A117B2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A2AC8ACF-6036-4982-B150-B454B410B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0506729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9050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U/S buzzword--</a:t>
            </a:r>
            <a:r>
              <a:rPr lang="en-US" altLang="en-US" sz="1800" i="1" dirty="0"/>
              <a:t>shadowing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Choroidal osteoma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33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0D95E9-BD7B-4AEC-B200-0F52B3FACFB0}" type="slidenum">
              <a:rPr lang="en-US" altLang="en-US" sz="1000"/>
              <a:pPr algn="r" eaLnBrk="1" hangingPunct="1"/>
              <a:t>58</a:t>
            </a:fld>
            <a:endParaRPr lang="en-US" altLang="en-US" sz="10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4D7E6FE-EAE8-4D9C-9460-D3956C41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2D38DCD-EFEE-40F3-B0C7-0291F065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40143158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57200" y="2819400"/>
            <a:ext cx="3810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054113E-8D8A-4172-9E33-F6CF280B788C}" type="slidenum">
              <a:rPr lang="en-US" altLang="en-US" sz="1000"/>
              <a:pPr algn="r" eaLnBrk="1" hangingPunct="1"/>
              <a:t>59</a:t>
            </a:fld>
            <a:endParaRPr lang="en-US" altLang="en-US" sz="1000"/>
          </a:p>
        </p:txBody>
      </p:sp>
      <p:pic>
        <p:nvPicPr>
          <p:cNvPr id="122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35" y="1669299"/>
            <a:ext cx="4372494" cy="32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A1F51-126A-4CC4-9579-93D4FA4CEEDB}"/>
              </a:ext>
            </a:extLst>
          </p:cNvPr>
          <p:cNvSpPr txBox="1"/>
          <p:nvPr/>
        </p:nvSpPr>
        <p:spPr>
          <a:xfrm>
            <a:off x="3511455" y="60960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Choroidal osteoma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9D7BBE47-EE6E-4999-8E7C-B8F6FEC39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0" y="1665986"/>
            <a:ext cx="4033780" cy="321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21AE02-9688-4C12-94D5-CBC522BFF5AA}"/>
              </a:ext>
            </a:extLst>
          </p:cNvPr>
          <p:cNvSpPr txBox="1"/>
          <p:nvPr/>
        </p:nvSpPr>
        <p:spPr>
          <a:xfrm>
            <a:off x="4840782" y="5029200"/>
            <a:ext cx="380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B-</a:t>
            </a:r>
            <a:r>
              <a:rPr lang="en-US" sz="1600" dirty="0"/>
              <a:t>scan. Note the acoustic shadowing behind the lesion</a:t>
            </a:r>
          </a:p>
        </p:txBody>
      </p:sp>
    </p:spTree>
    <p:extLst>
      <p:ext uri="{BB962C8B-B14F-4D97-AF65-F5344CB8AC3E}">
        <p14:creationId xmlns:p14="http://schemas.microsoft.com/office/powerpoint/2010/main" val="81904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6172200" cy="4572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6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01B85-D7DF-4E8F-B9A8-E7EB5E08544A}"/>
              </a:ext>
            </a:extLst>
          </p:cNvPr>
          <p:cNvSpPr txBox="1"/>
          <p:nvPr/>
        </p:nvSpPr>
        <p:spPr>
          <a:xfrm>
            <a:off x="361156" y="1958975"/>
            <a:ext cx="8173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Hol</a:t>
            </a:r>
            <a:r>
              <a:rPr lang="en-US" sz="1600" dirty="0">
                <a:solidFill>
                  <a:srgbClr val="FF0000"/>
                </a:solidFill>
              </a:rPr>
              <a:t> up—before we answer this one, let’s talk about </a:t>
            </a:r>
            <a:r>
              <a:rPr lang="en-US" sz="1600" b="1" dirty="0">
                <a:solidFill>
                  <a:srgbClr val="FF0000"/>
                </a:solidFill>
              </a:rPr>
              <a:t>ocular ultrasonography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are the two modalities of ocular ultrasonography?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71145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905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1800" b="1" dirty="0">
                <a:solidFill>
                  <a:srgbClr val="0000FF"/>
                </a:solidFill>
              </a:rPr>
              <a:t>Choroidal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osteoma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33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0D95E9-BD7B-4AEC-B200-0F52B3FACFB0}" type="slidenum">
              <a:rPr lang="en-US" altLang="en-US" sz="1000"/>
              <a:pPr algn="r" eaLnBrk="1" hangingPunct="1"/>
              <a:t>60</a:t>
            </a:fld>
            <a:endParaRPr lang="en-US" altLang="en-US" sz="10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4D7E6FE-EAE8-4D9C-9460-D3956C41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2D38DCD-EFEE-40F3-B0C7-0291F065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DB1DDA-FD9A-4422-BE5E-424C3D4F4CED}"/>
              </a:ext>
            </a:extLst>
          </p:cNvPr>
          <p:cNvSpPr/>
          <p:nvPr/>
        </p:nvSpPr>
        <p:spPr>
          <a:xfrm>
            <a:off x="3581400" y="2101850"/>
            <a:ext cx="2514599" cy="52705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F71FB-DD98-49E1-A812-2AF622D874D4}"/>
              </a:ext>
            </a:extLst>
          </p:cNvPr>
          <p:cNvSpPr txBox="1"/>
          <p:nvPr/>
        </p:nvSpPr>
        <p:spPr>
          <a:xfrm>
            <a:off x="694910" y="2819400"/>
            <a:ext cx="70683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a word, what is a choroidal osteoma composed of?</a:t>
            </a:r>
            <a:endParaRPr lang="en-US" sz="16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065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905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1800" b="1" dirty="0">
                <a:solidFill>
                  <a:srgbClr val="0000FF"/>
                </a:solidFill>
              </a:rPr>
              <a:t>Choroidal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osteoma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33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0D95E9-BD7B-4AEC-B200-0F52B3FACFB0}" type="slidenum">
              <a:rPr lang="en-US" altLang="en-US" sz="1000"/>
              <a:pPr algn="r" eaLnBrk="1" hangingPunct="1"/>
              <a:t>61</a:t>
            </a:fld>
            <a:endParaRPr lang="en-US" altLang="en-US" sz="10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4D7E6FE-EAE8-4D9C-9460-D3956C41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2D38DCD-EFEE-40F3-B0C7-0291F065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DB1DDA-FD9A-4422-BE5E-424C3D4F4CED}"/>
              </a:ext>
            </a:extLst>
          </p:cNvPr>
          <p:cNvSpPr/>
          <p:nvPr/>
        </p:nvSpPr>
        <p:spPr>
          <a:xfrm>
            <a:off x="3581400" y="2101850"/>
            <a:ext cx="2514599" cy="52705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F71FB-DD98-49E1-A812-2AF622D874D4}"/>
              </a:ext>
            </a:extLst>
          </p:cNvPr>
          <p:cNvSpPr txBox="1"/>
          <p:nvPr/>
        </p:nvSpPr>
        <p:spPr>
          <a:xfrm>
            <a:off x="694910" y="2819400"/>
            <a:ext cx="70683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a word, what is a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choroidal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osteoma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composed of?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Bone</a:t>
            </a:r>
          </a:p>
        </p:txBody>
      </p:sp>
    </p:spTree>
    <p:extLst>
      <p:ext uri="{BB962C8B-B14F-4D97-AF65-F5344CB8AC3E}">
        <p14:creationId xmlns:p14="http://schemas.microsoft.com/office/powerpoint/2010/main" val="3999429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120F7D-8ADD-498C-B7FF-2FC986FEB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76" y="1631054"/>
            <a:ext cx="6079047" cy="3595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42A85-9CAD-4E75-B7D7-EF67265F5AEA}"/>
              </a:ext>
            </a:extLst>
          </p:cNvPr>
          <p:cNvSpPr txBox="1"/>
          <p:nvPr/>
        </p:nvSpPr>
        <p:spPr>
          <a:xfrm>
            <a:off x="1081299" y="5943600"/>
            <a:ext cx="6981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Bilateral osteomas. Note they are the same density as bone on CT</a:t>
            </a:r>
          </a:p>
        </p:txBody>
      </p:sp>
    </p:spTree>
    <p:extLst>
      <p:ext uri="{BB962C8B-B14F-4D97-AF65-F5344CB8AC3E}">
        <p14:creationId xmlns:p14="http://schemas.microsoft.com/office/powerpoint/2010/main" val="42738665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905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1800" b="1" dirty="0">
                <a:solidFill>
                  <a:srgbClr val="0000FF"/>
                </a:solidFill>
              </a:rPr>
              <a:t>Choroidal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osteoma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33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0D95E9-BD7B-4AEC-B200-0F52B3FACFB0}" type="slidenum">
              <a:rPr lang="en-US" altLang="en-US" sz="1000"/>
              <a:pPr algn="r" eaLnBrk="1" hangingPunct="1"/>
              <a:t>63</a:t>
            </a:fld>
            <a:endParaRPr lang="en-US" altLang="en-US" sz="10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4D7E6FE-EAE8-4D9C-9460-D3956C41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2D38DCD-EFEE-40F3-B0C7-0291F065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DB1DDA-FD9A-4422-BE5E-424C3D4F4CED}"/>
              </a:ext>
            </a:extLst>
          </p:cNvPr>
          <p:cNvSpPr/>
          <p:nvPr/>
        </p:nvSpPr>
        <p:spPr>
          <a:xfrm>
            <a:off x="3581400" y="2101850"/>
            <a:ext cx="2514599" cy="52705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F71FB-DD98-49E1-A812-2AF622D874D4}"/>
              </a:ext>
            </a:extLst>
          </p:cNvPr>
          <p:cNvSpPr txBox="1"/>
          <p:nvPr/>
        </p:nvSpPr>
        <p:spPr>
          <a:xfrm>
            <a:off x="694910" y="2819400"/>
            <a:ext cx="70683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a word, what is a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choroidal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osteoma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composed of?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Bone</a:t>
            </a:r>
            <a:endParaRPr lang="en-US" sz="16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it common, or rare?</a:t>
            </a:r>
          </a:p>
        </p:txBody>
      </p:sp>
    </p:spTree>
    <p:extLst>
      <p:ext uri="{BB962C8B-B14F-4D97-AF65-F5344CB8AC3E}">
        <p14:creationId xmlns:p14="http://schemas.microsoft.com/office/powerpoint/2010/main" val="2124582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905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1800" b="1" dirty="0">
                <a:solidFill>
                  <a:srgbClr val="0000FF"/>
                </a:solidFill>
              </a:rPr>
              <a:t>Choroidal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osteoma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33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0D95E9-BD7B-4AEC-B200-0F52B3FACFB0}" type="slidenum">
              <a:rPr lang="en-US" altLang="en-US" sz="1000"/>
              <a:pPr algn="r" eaLnBrk="1" hangingPunct="1"/>
              <a:t>64</a:t>
            </a:fld>
            <a:endParaRPr lang="en-US" altLang="en-US" sz="10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4D7E6FE-EAE8-4D9C-9460-D3956C41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2D38DCD-EFEE-40F3-B0C7-0291F065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DB1DDA-FD9A-4422-BE5E-424C3D4F4CED}"/>
              </a:ext>
            </a:extLst>
          </p:cNvPr>
          <p:cNvSpPr/>
          <p:nvPr/>
        </p:nvSpPr>
        <p:spPr>
          <a:xfrm>
            <a:off x="3581400" y="2101850"/>
            <a:ext cx="2514599" cy="52705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F71FB-DD98-49E1-A812-2AF622D874D4}"/>
              </a:ext>
            </a:extLst>
          </p:cNvPr>
          <p:cNvSpPr txBox="1"/>
          <p:nvPr/>
        </p:nvSpPr>
        <p:spPr>
          <a:xfrm>
            <a:off x="694910" y="2819400"/>
            <a:ext cx="70683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a word, what is a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choroidal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osteoma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composed of?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Bone</a:t>
            </a:r>
            <a:endParaRPr lang="en-US" sz="16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it common, or rare?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Very rare</a:t>
            </a:r>
          </a:p>
        </p:txBody>
      </p:sp>
    </p:spTree>
    <p:extLst>
      <p:ext uri="{BB962C8B-B14F-4D97-AF65-F5344CB8AC3E}">
        <p14:creationId xmlns:p14="http://schemas.microsoft.com/office/powerpoint/2010/main" val="21861564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905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1800" b="1" dirty="0">
                <a:solidFill>
                  <a:srgbClr val="0000FF"/>
                </a:solidFill>
              </a:rPr>
              <a:t>Choroidal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osteoma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33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0D95E9-BD7B-4AEC-B200-0F52B3FACFB0}" type="slidenum">
              <a:rPr lang="en-US" altLang="en-US" sz="1000"/>
              <a:pPr algn="r" eaLnBrk="1" hangingPunct="1"/>
              <a:t>65</a:t>
            </a:fld>
            <a:endParaRPr lang="en-US" altLang="en-US" sz="10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4D7E6FE-EAE8-4D9C-9460-D3956C41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2D38DCD-EFEE-40F3-B0C7-0291F065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DB1DDA-FD9A-4422-BE5E-424C3D4F4CED}"/>
              </a:ext>
            </a:extLst>
          </p:cNvPr>
          <p:cNvSpPr/>
          <p:nvPr/>
        </p:nvSpPr>
        <p:spPr>
          <a:xfrm>
            <a:off x="3581400" y="2101850"/>
            <a:ext cx="2514599" cy="52705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F71FB-DD98-49E1-A812-2AF622D874D4}"/>
              </a:ext>
            </a:extLst>
          </p:cNvPr>
          <p:cNvSpPr txBox="1"/>
          <p:nvPr/>
        </p:nvSpPr>
        <p:spPr>
          <a:xfrm>
            <a:off x="694910" y="2819400"/>
            <a:ext cx="70683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a word, what is a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choroidal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osteoma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composed of?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Bone</a:t>
            </a:r>
            <a:endParaRPr lang="en-US" sz="16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it common, or rare? </a:t>
            </a:r>
            <a:r>
              <a:rPr lang="en-US" sz="1600" i="1" dirty="0">
                <a:latin typeface="Arial" charset="0"/>
              </a:rPr>
              <a:t>Benign, or malignant?</a:t>
            </a:r>
            <a:endParaRPr lang="en-US" sz="1600" i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Very rare.</a:t>
            </a:r>
            <a:r>
              <a:rPr lang="en-US" sz="1600" dirty="0">
                <a:latin typeface="Arial" charset="0"/>
              </a:rPr>
              <a:t> </a:t>
            </a:r>
            <a:endParaRPr lang="en-US" sz="16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9076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905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1800" b="1" dirty="0">
                <a:solidFill>
                  <a:srgbClr val="0000FF"/>
                </a:solidFill>
              </a:rPr>
              <a:t>Choroidal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osteoma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33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0D95E9-BD7B-4AEC-B200-0F52B3FACFB0}" type="slidenum">
              <a:rPr lang="en-US" altLang="en-US" sz="1000"/>
              <a:pPr algn="r" eaLnBrk="1" hangingPunct="1"/>
              <a:t>66</a:t>
            </a:fld>
            <a:endParaRPr lang="en-US" altLang="en-US" sz="10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4D7E6FE-EAE8-4D9C-9460-D3956C41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2D38DCD-EFEE-40F3-B0C7-0291F065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DB1DDA-FD9A-4422-BE5E-424C3D4F4CED}"/>
              </a:ext>
            </a:extLst>
          </p:cNvPr>
          <p:cNvSpPr/>
          <p:nvPr/>
        </p:nvSpPr>
        <p:spPr>
          <a:xfrm>
            <a:off x="3581400" y="2101850"/>
            <a:ext cx="2514599" cy="52705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F71FB-DD98-49E1-A812-2AF622D874D4}"/>
              </a:ext>
            </a:extLst>
          </p:cNvPr>
          <p:cNvSpPr txBox="1"/>
          <p:nvPr/>
        </p:nvSpPr>
        <p:spPr>
          <a:xfrm>
            <a:off x="694910" y="2819400"/>
            <a:ext cx="70683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a word, what is a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choroidal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osteoma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composed of?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Bone</a:t>
            </a:r>
            <a:endParaRPr lang="en-US" sz="16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it common, or rare? </a:t>
            </a:r>
            <a:r>
              <a:rPr lang="en-US" sz="1600" i="1" dirty="0">
                <a:latin typeface="Arial" charset="0"/>
              </a:rPr>
              <a:t>Benign, or malignant?</a:t>
            </a:r>
            <a:endParaRPr lang="en-US" sz="1600" i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Very rare. </a:t>
            </a:r>
            <a:r>
              <a:rPr lang="en-US" sz="1600" dirty="0">
                <a:latin typeface="Arial" charset="0"/>
              </a:rPr>
              <a:t>Benign. </a:t>
            </a:r>
            <a:endParaRPr lang="en-US" sz="16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285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905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1800" b="1" dirty="0">
                <a:solidFill>
                  <a:srgbClr val="0000FF"/>
                </a:solidFill>
              </a:rPr>
              <a:t>Choroidal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osteoma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33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0D95E9-BD7B-4AEC-B200-0F52B3FACFB0}" type="slidenum">
              <a:rPr lang="en-US" altLang="en-US" sz="1000"/>
              <a:pPr algn="r" eaLnBrk="1" hangingPunct="1"/>
              <a:t>67</a:t>
            </a:fld>
            <a:endParaRPr lang="en-US" altLang="en-US" sz="10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4D7E6FE-EAE8-4D9C-9460-D3956C41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2D38DCD-EFEE-40F3-B0C7-0291F065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DB1DDA-FD9A-4422-BE5E-424C3D4F4CED}"/>
              </a:ext>
            </a:extLst>
          </p:cNvPr>
          <p:cNvSpPr/>
          <p:nvPr/>
        </p:nvSpPr>
        <p:spPr>
          <a:xfrm>
            <a:off x="3581400" y="2101850"/>
            <a:ext cx="2514599" cy="52705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F71FB-DD98-49E1-A812-2AF622D874D4}"/>
              </a:ext>
            </a:extLst>
          </p:cNvPr>
          <p:cNvSpPr txBox="1"/>
          <p:nvPr/>
        </p:nvSpPr>
        <p:spPr>
          <a:xfrm>
            <a:off x="694910" y="2819400"/>
            <a:ext cx="70683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a word, what is a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choroidal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osteoma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composed of?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Bone</a:t>
            </a:r>
            <a:endParaRPr lang="en-US" sz="16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it common, or rare? </a:t>
            </a:r>
            <a:r>
              <a:rPr lang="en-US" sz="1600" i="1" dirty="0">
                <a:latin typeface="Arial" charset="0"/>
              </a:rPr>
              <a:t>Benign, or malignant? 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Unilateral, or bilateral?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Very rare. </a:t>
            </a:r>
            <a:r>
              <a:rPr lang="en-US" sz="1600" dirty="0">
                <a:latin typeface="Arial" charset="0"/>
              </a:rPr>
              <a:t>Benign. </a:t>
            </a:r>
            <a:endParaRPr lang="en-US" sz="16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278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905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1800" b="1" dirty="0">
                <a:solidFill>
                  <a:srgbClr val="0000FF"/>
                </a:solidFill>
              </a:rPr>
              <a:t>Choroidal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osteoma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33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0D95E9-BD7B-4AEC-B200-0F52B3FACFB0}" type="slidenum">
              <a:rPr lang="en-US" altLang="en-US" sz="1000"/>
              <a:pPr algn="r" eaLnBrk="1" hangingPunct="1"/>
              <a:t>68</a:t>
            </a:fld>
            <a:endParaRPr lang="en-US" altLang="en-US" sz="10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4D7E6FE-EAE8-4D9C-9460-D3956C41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2D38DCD-EFEE-40F3-B0C7-0291F065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DB1DDA-FD9A-4422-BE5E-424C3D4F4CED}"/>
              </a:ext>
            </a:extLst>
          </p:cNvPr>
          <p:cNvSpPr/>
          <p:nvPr/>
        </p:nvSpPr>
        <p:spPr>
          <a:xfrm>
            <a:off x="3581400" y="2101850"/>
            <a:ext cx="2514599" cy="52705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F71FB-DD98-49E1-A812-2AF622D874D4}"/>
              </a:ext>
            </a:extLst>
          </p:cNvPr>
          <p:cNvSpPr txBox="1"/>
          <p:nvPr/>
        </p:nvSpPr>
        <p:spPr>
          <a:xfrm>
            <a:off x="694910" y="2819400"/>
            <a:ext cx="70683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a word, what is a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choroidal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osteoma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composed of?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Bone</a:t>
            </a:r>
            <a:endParaRPr lang="en-US" sz="16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it common, or rare? </a:t>
            </a:r>
            <a:r>
              <a:rPr lang="en-US" sz="1600" i="1" dirty="0">
                <a:latin typeface="Arial" charset="0"/>
              </a:rPr>
              <a:t>Benign, or malignant? 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Unilateral, or bilateral?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Very rare. </a:t>
            </a:r>
            <a:r>
              <a:rPr lang="en-US" sz="1600" dirty="0">
                <a:latin typeface="Arial" charset="0"/>
              </a:rPr>
              <a:t>Benign. 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Usually unilateral.</a:t>
            </a:r>
          </a:p>
        </p:txBody>
      </p:sp>
    </p:spTree>
    <p:extLst>
      <p:ext uri="{BB962C8B-B14F-4D97-AF65-F5344CB8AC3E}">
        <p14:creationId xmlns:p14="http://schemas.microsoft.com/office/powerpoint/2010/main" val="11719295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905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1800" b="1" dirty="0">
                <a:solidFill>
                  <a:srgbClr val="0000FF"/>
                </a:solidFill>
              </a:rPr>
              <a:t>Choroidal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osteoma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33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0D95E9-BD7B-4AEC-B200-0F52B3FACFB0}" type="slidenum">
              <a:rPr lang="en-US" altLang="en-US" sz="1000"/>
              <a:pPr algn="r" eaLnBrk="1" hangingPunct="1"/>
              <a:t>69</a:t>
            </a:fld>
            <a:endParaRPr lang="en-US" altLang="en-US" sz="10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4D7E6FE-EAE8-4D9C-9460-D3956C41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2D38DCD-EFEE-40F3-B0C7-0291F065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DB1DDA-FD9A-4422-BE5E-424C3D4F4CED}"/>
              </a:ext>
            </a:extLst>
          </p:cNvPr>
          <p:cNvSpPr/>
          <p:nvPr/>
        </p:nvSpPr>
        <p:spPr>
          <a:xfrm>
            <a:off x="3581400" y="2101850"/>
            <a:ext cx="2514599" cy="52705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F71FB-DD98-49E1-A812-2AF622D874D4}"/>
              </a:ext>
            </a:extLst>
          </p:cNvPr>
          <p:cNvSpPr txBox="1"/>
          <p:nvPr/>
        </p:nvSpPr>
        <p:spPr>
          <a:xfrm>
            <a:off x="694910" y="2819400"/>
            <a:ext cx="70683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a word, what is a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choroidal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osteoma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composed of?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Bone</a:t>
            </a:r>
            <a:endParaRPr lang="en-US" sz="16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it common, or rare? </a:t>
            </a:r>
            <a:r>
              <a:rPr lang="en-US" sz="1600" i="1" dirty="0">
                <a:latin typeface="Arial" charset="0"/>
              </a:rPr>
              <a:t>Benign, or malignant? 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Unilateral, or bilateral?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Very rare. </a:t>
            </a:r>
            <a:r>
              <a:rPr lang="en-US" sz="1600" dirty="0">
                <a:latin typeface="Arial" charset="0"/>
              </a:rPr>
              <a:t>Benign. 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Usually unilateral.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there a gender predilection?</a:t>
            </a:r>
            <a:endParaRPr lang="en-US" sz="16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6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6172200" cy="4572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7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01B85-D7DF-4E8F-B9A8-E7EB5E08544A}"/>
              </a:ext>
            </a:extLst>
          </p:cNvPr>
          <p:cNvSpPr txBox="1"/>
          <p:nvPr/>
        </p:nvSpPr>
        <p:spPr>
          <a:xfrm>
            <a:off x="361156" y="1958975"/>
            <a:ext cx="8173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Hol</a:t>
            </a:r>
            <a:r>
              <a:rPr lang="en-US" sz="1600" dirty="0">
                <a:solidFill>
                  <a:srgbClr val="FF0000"/>
                </a:solidFill>
              </a:rPr>
              <a:t> up—before we answer this one, let’s talk about </a:t>
            </a:r>
            <a:r>
              <a:rPr lang="en-US" sz="1600" b="1" dirty="0">
                <a:solidFill>
                  <a:srgbClr val="FF0000"/>
                </a:solidFill>
              </a:rPr>
              <a:t>ocular ultrasonography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are the two modalities of ocular ultrasonography?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 scan and </a:t>
            </a:r>
            <a:r>
              <a:rPr lang="en-US" sz="1600" i="1" dirty="0">
                <a:solidFill>
                  <a:srgbClr val="0000FF"/>
                </a:solidFill>
              </a:rPr>
              <a:t>B </a:t>
            </a:r>
            <a:r>
              <a:rPr lang="en-US" sz="1600" dirty="0">
                <a:solidFill>
                  <a:srgbClr val="0000FF"/>
                </a:solidFill>
              </a:rPr>
              <a:t>scan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96095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905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1800" b="1" dirty="0">
                <a:solidFill>
                  <a:srgbClr val="0000FF"/>
                </a:solidFill>
              </a:rPr>
              <a:t>Choroidal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osteoma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33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0D95E9-BD7B-4AEC-B200-0F52B3FACFB0}" type="slidenum">
              <a:rPr lang="en-US" altLang="en-US" sz="1000"/>
              <a:pPr algn="r" eaLnBrk="1" hangingPunct="1"/>
              <a:t>70</a:t>
            </a:fld>
            <a:endParaRPr lang="en-US" altLang="en-US" sz="10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4D7E6FE-EAE8-4D9C-9460-D3956C41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2D38DCD-EFEE-40F3-B0C7-0291F065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DB1DDA-FD9A-4422-BE5E-424C3D4F4CED}"/>
              </a:ext>
            </a:extLst>
          </p:cNvPr>
          <p:cNvSpPr/>
          <p:nvPr/>
        </p:nvSpPr>
        <p:spPr>
          <a:xfrm>
            <a:off x="3581400" y="2101850"/>
            <a:ext cx="2514599" cy="52705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F71FB-DD98-49E1-A812-2AF622D874D4}"/>
              </a:ext>
            </a:extLst>
          </p:cNvPr>
          <p:cNvSpPr txBox="1"/>
          <p:nvPr/>
        </p:nvSpPr>
        <p:spPr>
          <a:xfrm>
            <a:off x="694910" y="2819400"/>
            <a:ext cx="706837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a word, what is a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choroidal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osteoma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composed of?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Bone</a:t>
            </a:r>
            <a:endParaRPr lang="en-US" sz="16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it common, or rare? </a:t>
            </a:r>
            <a:r>
              <a:rPr lang="en-US" sz="1600" i="1" dirty="0">
                <a:latin typeface="Arial" charset="0"/>
              </a:rPr>
              <a:t>Benign, or malignant? 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Unilateral, or bilateral?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Very rare. </a:t>
            </a:r>
            <a:r>
              <a:rPr lang="en-US" sz="1600" dirty="0">
                <a:latin typeface="Arial" charset="0"/>
              </a:rPr>
              <a:t>Benign. 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Usually unilateral.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there a gender predilection?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Yes, it is more common in  females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3FB1E-2AC6-487A-A633-9DA100340598}"/>
              </a:ext>
            </a:extLst>
          </p:cNvPr>
          <p:cNvSpPr/>
          <p:nvPr/>
        </p:nvSpPr>
        <p:spPr>
          <a:xfrm>
            <a:off x="3200400" y="4572000"/>
            <a:ext cx="76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70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905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1800" b="1" dirty="0">
                <a:solidFill>
                  <a:srgbClr val="0000FF"/>
                </a:solidFill>
              </a:rPr>
              <a:t>Choroidal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osteoma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33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0D95E9-BD7B-4AEC-B200-0F52B3FACFB0}" type="slidenum">
              <a:rPr lang="en-US" altLang="en-US" sz="1000"/>
              <a:pPr algn="r" eaLnBrk="1" hangingPunct="1"/>
              <a:t>71</a:t>
            </a:fld>
            <a:endParaRPr lang="en-US" altLang="en-US" sz="10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4D7E6FE-EAE8-4D9C-9460-D3956C41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2D38DCD-EFEE-40F3-B0C7-0291F065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DB1DDA-FD9A-4422-BE5E-424C3D4F4CED}"/>
              </a:ext>
            </a:extLst>
          </p:cNvPr>
          <p:cNvSpPr/>
          <p:nvPr/>
        </p:nvSpPr>
        <p:spPr>
          <a:xfrm>
            <a:off x="3581400" y="2101850"/>
            <a:ext cx="2514599" cy="52705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F71FB-DD98-49E1-A812-2AF622D874D4}"/>
              </a:ext>
            </a:extLst>
          </p:cNvPr>
          <p:cNvSpPr txBox="1"/>
          <p:nvPr/>
        </p:nvSpPr>
        <p:spPr>
          <a:xfrm>
            <a:off x="694910" y="2819400"/>
            <a:ext cx="706837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a word, what is a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choroidal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osteoma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composed of?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Bone</a:t>
            </a:r>
            <a:endParaRPr lang="en-US" sz="16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it common, or rare? </a:t>
            </a:r>
            <a:r>
              <a:rPr lang="en-US" sz="1600" i="1" dirty="0">
                <a:latin typeface="Arial" charset="0"/>
              </a:rPr>
              <a:t>Benign, or malignant? 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Unilateral, or bilateral?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Very rare. </a:t>
            </a:r>
            <a:r>
              <a:rPr lang="en-US" sz="1600" dirty="0">
                <a:latin typeface="Arial" charset="0"/>
              </a:rPr>
              <a:t>Benign. 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Usually unilateral.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there a gender predilection?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Yes, it is more common in  females</a:t>
            </a:r>
          </a:p>
        </p:txBody>
      </p:sp>
    </p:spTree>
    <p:extLst>
      <p:ext uri="{BB962C8B-B14F-4D97-AF65-F5344CB8AC3E}">
        <p14:creationId xmlns:p14="http://schemas.microsoft.com/office/powerpoint/2010/main" val="23021307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905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1800" b="1" dirty="0">
                <a:solidFill>
                  <a:srgbClr val="0000FF"/>
                </a:solidFill>
              </a:rPr>
              <a:t>Choroidal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osteoma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33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0D95E9-BD7B-4AEC-B200-0F52B3FACFB0}" type="slidenum">
              <a:rPr lang="en-US" altLang="en-US" sz="1000"/>
              <a:pPr algn="r" eaLnBrk="1" hangingPunct="1"/>
              <a:t>72</a:t>
            </a:fld>
            <a:endParaRPr lang="en-US" altLang="en-US" sz="10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4D7E6FE-EAE8-4D9C-9460-D3956C41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2D38DCD-EFEE-40F3-B0C7-0291F065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DB1DDA-FD9A-4422-BE5E-424C3D4F4CED}"/>
              </a:ext>
            </a:extLst>
          </p:cNvPr>
          <p:cNvSpPr/>
          <p:nvPr/>
        </p:nvSpPr>
        <p:spPr>
          <a:xfrm>
            <a:off x="3581400" y="2101850"/>
            <a:ext cx="2514599" cy="52705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F71FB-DD98-49E1-A812-2AF622D874D4}"/>
              </a:ext>
            </a:extLst>
          </p:cNvPr>
          <p:cNvSpPr txBox="1"/>
          <p:nvPr/>
        </p:nvSpPr>
        <p:spPr>
          <a:xfrm>
            <a:off x="694910" y="2819400"/>
            <a:ext cx="706837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a word, what is a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choroidal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osteoma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composed of?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Bone</a:t>
            </a:r>
            <a:endParaRPr lang="en-US" sz="16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it common, or rare? </a:t>
            </a:r>
            <a:r>
              <a:rPr lang="en-US" sz="1600" i="1" dirty="0">
                <a:latin typeface="Arial" charset="0"/>
              </a:rPr>
              <a:t>Benign, or malignant? 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Unilateral, or bilateral?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Very rare. </a:t>
            </a:r>
            <a:r>
              <a:rPr lang="en-US" sz="1600" dirty="0">
                <a:latin typeface="Arial" charset="0"/>
              </a:rPr>
              <a:t>Benign. 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Usually unilateral.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there a gender predilection?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Yes, it is more common in  females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During what age range does it typically present? </a:t>
            </a:r>
            <a:endParaRPr lang="en-US" sz="16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101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905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1800" b="1" dirty="0">
                <a:solidFill>
                  <a:srgbClr val="0000FF"/>
                </a:solidFill>
              </a:rPr>
              <a:t>Choroidal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osteoma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33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0D95E9-BD7B-4AEC-B200-0F52B3FACFB0}" type="slidenum">
              <a:rPr lang="en-US" altLang="en-US" sz="1000"/>
              <a:pPr algn="r" eaLnBrk="1" hangingPunct="1"/>
              <a:t>73</a:t>
            </a:fld>
            <a:endParaRPr lang="en-US" altLang="en-US" sz="10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4D7E6FE-EAE8-4D9C-9460-D3956C41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2D38DCD-EFEE-40F3-B0C7-0291F065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DB1DDA-FD9A-4422-BE5E-424C3D4F4CED}"/>
              </a:ext>
            </a:extLst>
          </p:cNvPr>
          <p:cNvSpPr/>
          <p:nvPr/>
        </p:nvSpPr>
        <p:spPr>
          <a:xfrm>
            <a:off x="3581400" y="2101850"/>
            <a:ext cx="2514599" cy="52705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F71FB-DD98-49E1-A812-2AF622D874D4}"/>
              </a:ext>
            </a:extLst>
          </p:cNvPr>
          <p:cNvSpPr txBox="1"/>
          <p:nvPr/>
        </p:nvSpPr>
        <p:spPr>
          <a:xfrm>
            <a:off x="694910" y="2819400"/>
            <a:ext cx="706837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a word, what is a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choroidal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osteoma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composed of?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Bone</a:t>
            </a:r>
            <a:endParaRPr lang="en-US" sz="16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it common, or rare? </a:t>
            </a:r>
            <a:r>
              <a:rPr lang="en-US" sz="1600" i="1" dirty="0">
                <a:latin typeface="Arial" charset="0"/>
              </a:rPr>
              <a:t>Benign, or malignant? 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Unilateral, or bilateral?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Very rare. </a:t>
            </a:r>
            <a:r>
              <a:rPr lang="en-US" sz="1600" dirty="0">
                <a:latin typeface="Arial" charset="0"/>
              </a:rPr>
              <a:t>Benign. 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Usually unilateral.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there a gender predilection?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Yes, it is more common in  females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During what age range does it typically present? 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Late teens to early adulthood</a:t>
            </a:r>
          </a:p>
        </p:txBody>
      </p:sp>
    </p:spTree>
    <p:extLst>
      <p:ext uri="{BB962C8B-B14F-4D97-AF65-F5344CB8AC3E}">
        <p14:creationId xmlns:p14="http://schemas.microsoft.com/office/powerpoint/2010/main" val="15091408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905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1800" b="1" dirty="0">
                <a:solidFill>
                  <a:srgbClr val="0000FF"/>
                </a:solidFill>
              </a:rPr>
              <a:t>Choroidal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osteoma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33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0D95E9-BD7B-4AEC-B200-0F52B3FACFB0}" type="slidenum">
              <a:rPr lang="en-US" altLang="en-US" sz="1000"/>
              <a:pPr algn="r" eaLnBrk="1" hangingPunct="1"/>
              <a:t>74</a:t>
            </a:fld>
            <a:endParaRPr lang="en-US" altLang="en-US" sz="10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4D7E6FE-EAE8-4D9C-9460-D3956C41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2D38DCD-EFEE-40F3-B0C7-0291F065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DB1DDA-FD9A-4422-BE5E-424C3D4F4CED}"/>
              </a:ext>
            </a:extLst>
          </p:cNvPr>
          <p:cNvSpPr/>
          <p:nvPr/>
        </p:nvSpPr>
        <p:spPr>
          <a:xfrm>
            <a:off x="3581400" y="2101850"/>
            <a:ext cx="2514599" cy="52705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F71FB-DD98-49E1-A812-2AF622D874D4}"/>
              </a:ext>
            </a:extLst>
          </p:cNvPr>
          <p:cNvSpPr txBox="1"/>
          <p:nvPr/>
        </p:nvSpPr>
        <p:spPr>
          <a:xfrm>
            <a:off x="694910" y="2819400"/>
            <a:ext cx="706837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a word, what is a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choroidal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osteoma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composed of?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Bone</a:t>
            </a:r>
            <a:endParaRPr lang="en-US" sz="16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it common, or rare? </a:t>
            </a:r>
            <a:r>
              <a:rPr lang="en-US" sz="1600" i="1" dirty="0">
                <a:latin typeface="Arial" charset="0"/>
              </a:rPr>
              <a:t>Benign, or malignant? 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Unilateral, or bilateral?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Very rare. </a:t>
            </a:r>
            <a:r>
              <a:rPr lang="en-US" sz="1600" dirty="0">
                <a:latin typeface="Arial" charset="0"/>
              </a:rPr>
              <a:t>Benign. 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Usually unilateral.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there a gender predilection?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Yes, it is more common in  females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During what age range does it typically present? 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Late teens to early adulthood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If significant vision loss occurs, what complication is usually the culprit?</a:t>
            </a:r>
          </a:p>
        </p:txBody>
      </p:sp>
    </p:spTree>
    <p:extLst>
      <p:ext uri="{BB962C8B-B14F-4D97-AF65-F5344CB8AC3E}">
        <p14:creationId xmlns:p14="http://schemas.microsoft.com/office/powerpoint/2010/main" val="23681290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905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1800" b="1" dirty="0">
                <a:solidFill>
                  <a:srgbClr val="0000FF"/>
                </a:solidFill>
              </a:rPr>
              <a:t>Choroidal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osteoma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33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0D95E9-BD7B-4AEC-B200-0F52B3FACFB0}" type="slidenum">
              <a:rPr lang="en-US" altLang="en-US" sz="1000"/>
              <a:pPr algn="r" eaLnBrk="1" hangingPunct="1"/>
              <a:t>75</a:t>
            </a:fld>
            <a:endParaRPr lang="en-US" altLang="en-US" sz="10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4D7E6FE-EAE8-4D9C-9460-D3956C41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2D38DCD-EFEE-40F3-B0C7-0291F065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DB1DDA-FD9A-4422-BE5E-424C3D4F4CED}"/>
              </a:ext>
            </a:extLst>
          </p:cNvPr>
          <p:cNvSpPr/>
          <p:nvPr/>
        </p:nvSpPr>
        <p:spPr>
          <a:xfrm>
            <a:off x="3581400" y="2101850"/>
            <a:ext cx="2514599" cy="52705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F71FB-DD98-49E1-A812-2AF622D874D4}"/>
              </a:ext>
            </a:extLst>
          </p:cNvPr>
          <p:cNvSpPr txBox="1"/>
          <p:nvPr/>
        </p:nvSpPr>
        <p:spPr>
          <a:xfrm>
            <a:off x="694910" y="2819400"/>
            <a:ext cx="70683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In a word, what is a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choroidal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osteoma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composed of?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Bone</a:t>
            </a:r>
            <a:endParaRPr lang="en-US" sz="16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it common, or rare? </a:t>
            </a:r>
            <a:r>
              <a:rPr lang="en-US" sz="1600" i="1" dirty="0">
                <a:latin typeface="Arial" charset="0"/>
              </a:rPr>
              <a:t>Benign, or malignant? 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Unilateral, or bilateral?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Very rare. </a:t>
            </a:r>
            <a:r>
              <a:rPr lang="en-US" sz="1600" dirty="0">
                <a:latin typeface="Arial" charset="0"/>
              </a:rPr>
              <a:t>Benign. 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Usually unilateral.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Is there a gender predilection?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Yes, it is more common in  females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During what age range does it typically present? 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Late teens to early adulthood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If significant vision loss occurs, what complication is usually the culprit?</a:t>
            </a:r>
          </a:p>
          <a:p>
            <a:pPr eaLnBrk="1" hangingPunct="1">
              <a:defRPr/>
            </a:pP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Choroidal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neovascular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 membrane </a:t>
            </a:r>
          </a:p>
        </p:txBody>
      </p:sp>
    </p:spTree>
    <p:extLst>
      <p:ext uri="{BB962C8B-B14F-4D97-AF65-F5344CB8AC3E}">
        <p14:creationId xmlns:p14="http://schemas.microsoft.com/office/powerpoint/2010/main" val="28250250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19050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U/S buzzword--</a:t>
            </a:r>
            <a:r>
              <a:rPr lang="en-US" altLang="en-US" sz="1800" i="1" dirty="0"/>
              <a:t>shadowing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Choroidal osteoma</a:t>
            </a:r>
          </a:p>
          <a:p>
            <a:pPr eaLnBrk="1" hangingPunct="1"/>
            <a:r>
              <a:rPr lang="en-US" altLang="en-US" sz="1800" dirty="0"/>
              <a:t>Slightly more common in females: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33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0D95E9-BD7B-4AEC-B200-0F52B3FACFB0}" type="slidenum">
              <a:rPr lang="en-US" altLang="en-US" sz="1000"/>
              <a:pPr algn="r" eaLnBrk="1" hangingPunct="1"/>
              <a:t>76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FFE7129-A311-4966-B303-477B585CE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B99BEC64-866B-4AC4-B018-9ED876D68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211DF83-488D-4784-B74F-7019221BB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867374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1336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U/S buzzword--</a:t>
            </a:r>
            <a:r>
              <a:rPr lang="en-US" altLang="en-US" sz="1800" i="1" dirty="0"/>
              <a:t>shadowing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Choroidal osteoma</a:t>
            </a:r>
          </a:p>
          <a:p>
            <a:pPr eaLnBrk="1" hangingPunct="1"/>
            <a:r>
              <a:rPr lang="en-US" altLang="en-US" sz="1800" dirty="0"/>
              <a:t>Slightly more common in females: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rgbClr val="0000FF"/>
                </a:solidFill>
              </a:rPr>
              <a:t>; ARMD (wet)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434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4B16A65-CACD-446C-AD50-8C6A7B3763BC}" type="slidenum">
              <a:rPr lang="en-US" altLang="en-US" sz="1000"/>
              <a:pPr algn="r" eaLnBrk="1" hangingPunct="1"/>
              <a:t>77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073ABDB-AEFE-4FC3-98DB-2362BCAE8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75528595-5ED6-4368-A1B8-F4857B57A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34D80269-73E6-4950-B25E-3886790C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4074141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133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b="1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434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4B16A65-CACD-446C-AD50-8C6A7B3763BC}" type="slidenum">
              <a:rPr lang="en-US" altLang="en-US" sz="1000"/>
              <a:pPr algn="r" eaLnBrk="1" hangingPunct="1"/>
              <a:t>78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073ABDB-AEFE-4FC3-98DB-2362BCAE8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75528595-5ED6-4368-A1B8-F4857B57A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34D80269-73E6-4950-B25E-3886790C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05AECF-39DD-416F-8A7D-0A2C4026A77E}"/>
              </a:ext>
            </a:extLst>
          </p:cNvPr>
          <p:cNvSpPr/>
          <p:nvPr/>
        </p:nvSpPr>
        <p:spPr>
          <a:xfrm>
            <a:off x="4343400" y="2362200"/>
            <a:ext cx="1905000" cy="6858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7320A-1ECB-41C4-A4E6-BCD577858C8B}"/>
              </a:ext>
            </a:extLst>
          </p:cNvPr>
          <p:cNvSpPr txBox="1"/>
          <p:nvPr/>
        </p:nvSpPr>
        <p:spPr>
          <a:xfrm>
            <a:off x="1618421" y="3166170"/>
            <a:ext cx="5449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does melanocytoma look like at the slit-lamp?</a:t>
            </a:r>
            <a:endParaRPr lang="en-US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323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133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b="1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434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4B16A65-CACD-446C-AD50-8C6A7B3763BC}" type="slidenum">
              <a:rPr lang="en-US" altLang="en-US" sz="1000"/>
              <a:pPr algn="r" eaLnBrk="1" hangingPunct="1"/>
              <a:t>79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073ABDB-AEFE-4FC3-98DB-2362BCAE8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75528595-5ED6-4368-A1B8-F4857B57A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34D80269-73E6-4950-B25E-3886790C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05AECF-39DD-416F-8A7D-0A2C4026A77E}"/>
              </a:ext>
            </a:extLst>
          </p:cNvPr>
          <p:cNvSpPr/>
          <p:nvPr/>
        </p:nvSpPr>
        <p:spPr>
          <a:xfrm>
            <a:off x="4343400" y="2362200"/>
            <a:ext cx="1905000" cy="6858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7320A-1ECB-41C4-A4E6-BCD577858C8B}"/>
              </a:ext>
            </a:extLst>
          </p:cNvPr>
          <p:cNvSpPr txBox="1"/>
          <p:nvPr/>
        </p:nvSpPr>
        <p:spPr>
          <a:xfrm>
            <a:off x="1618421" y="3166170"/>
            <a:ext cx="544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does melanocytoma look like at the slit-lamp?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As the name implies, it is a deeply pigmented lesion</a:t>
            </a:r>
          </a:p>
        </p:txBody>
      </p:sp>
    </p:spTree>
    <p:extLst>
      <p:ext uri="{BB962C8B-B14F-4D97-AF65-F5344CB8AC3E}">
        <p14:creationId xmlns:p14="http://schemas.microsoft.com/office/powerpoint/2010/main" val="240756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6172200" cy="4572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8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01B85-D7DF-4E8F-B9A8-E7EB5E08544A}"/>
              </a:ext>
            </a:extLst>
          </p:cNvPr>
          <p:cNvSpPr txBox="1"/>
          <p:nvPr/>
        </p:nvSpPr>
        <p:spPr>
          <a:xfrm>
            <a:off x="361156" y="1958975"/>
            <a:ext cx="8173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Hol</a:t>
            </a:r>
            <a:r>
              <a:rPr lang="en-US" sz="1600" dirty="0">
                <a:solidFill>
                  <a:srgbClr val="FF0000"/>
                </a:solidFill>
              </a:rPr>
              <a:t> up—before we answer this one, let’s talk about </a:t>
            </a:r>
            <a:r>
              <a:rPr lang="en-US" sz="1600" b="1" dirty="0">
                <a:solidFill>
                  <a:srgbClr val="FF0000"/>
                </a:solidFill>
              </a:rPr>
              <a:t>ocular ultrasonography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are the two modalities of ocular ultrasonography?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 scan and </a:t>
            </a:r>
            <a:r>
              <a:rPr lang="en-US" sz="1600" i="1" dirty="0">
                <a:solidFill>
                  <a:srgbClr val="0000FF"/>
                </a:solidFill>
              </a:rPr>
              <a:t>B </a:t>
            </a:r>
            <a:r>
              <a:rPr lang="en-US" sz="1600" dirty="0">
                <a:solidFill>
                  <a:srgbClr val="0000FF"/>
                </a:solidFill>
              </a:rPr>
              <a:t>scan</a:t>
            </a:r>
            <a:endParaRPr lang="en-US" sz="1600" i="1" dirty="0">
              <a:solidFill>
                <a:srgbClr val="0000FF"/>
              </a:solidFill>
            </a:endParaRP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is the fundamental difference between the two?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80601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133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b="1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434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4B16A65-CACD-446C-AD50-8C6A7B3763BC}" type="slidenum">
              <a:rPr lang="en-US" altLang="en-US" sz="1000"/>
              <a:pPr algn="r" eaLnBrk="1" hangingPunct="1"/>
              <a:t>80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073ABDB-AEFE-4FC3-98DB-2362BCAE8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75528595-5ED6-4368-A1B8-F4857B57A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34D80269-73E6-4950-B25E-3886790C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05AECF-39DD-416F-8A7D-0A2C4026A77E}"/>
              </a:ext>
            </a:extLst>
          </p:cNvPr>
          <p:cNvSpPr/>
          <p:nvPr/>
        </p:nvSpPr>
        <p:spPr>
          <a:xfrm>
            <a:off x="4343400" y="2362200"/>
            <a:ext cx="1905000" cy="6858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7320A-1ECB-41C4-A4E6-BCD577858C8B}"/>
              </a:ext>
            </a:extLst>
          </p:cNvPr>
          <p:cNvSpPr txBox="1"/>
          <p:nvPr/>
        </p:nvSpPr>
        <p:spPr>
          <a:xfrm>
            <a:off x="1618421" y="3166170"/>
            <a:ext cx="5449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does melanocytoma look like at the slit-lamp?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As the name implies, it is a deeply pigmented lesion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Where is it always located?</a:t>
            </a:r>
            <a:endParaRPr lang="en-US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888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133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b="1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434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4B16A65-CACD-446C-AD50-8C6A7B3763BC}" type="slidenum">
              <a:rPr lang="en-US" altLang="en-US" sz="1000"/>
              <a:pPr algn="r" eaLnBrk="1" hangingPunct="1"/>
              <a:t>81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073ABDB-AEFE-4FC3-98DB-2362BCAE8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75528595-5ED6-4368-A1B8-F4857B57A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34D80269-73E6-4950-B25E-3886790C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05AECF-39DD-416F-8A7D-0A2C4026A77E}"/>
              </a:ext>
            </a:extLst>
          </p:cNvPr>
          <p:cNvSpPr/>
          <p:nvPr/>
        </p:nvSpPr>
        <p:spPr>
          <a:xfrm>
            <a:off x="4343400" y="2362200"/>
            <a:ext cx="1905000" cy="6858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7320A-1ECB-41C4-A4E6-BCD577858C8B}"/>
              </a:ext>
            </a:extLst>
          </p:cNvPr>
          <p:cNvSpPr txBox="1"/>
          <p:nvPr/>
        </p:nvSpPr>
        <p:spPr>
          <a:xfrm>
            <a:off x="1618421" y="3166170"/>
            <a:ext cx="5449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does melanocytoma look like at the slit-lamp?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As the name implies, it is a deeply pigmented lesion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Where is it always located?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On some portion of the optic disc</a:t>
            </a:r>
            <a:endParaRPr lang="en-US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136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ACA1F-F1F3-4245-B81E-8117D489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F5367-E769-4F7D-9670-9C7F735E91F6}" type="slidenum">
              <a:rPr lang="en-US" altLang="en-US" smtClean="0"/>
              <a:pPr>
                <a:defRPr/>
              </a:pPr>
              <a:t>82</a:t>
            </a:fld>
            <a:endParaRPr lang="en-US" altLang="en-US"/>
          </a:p>
        </p:txBody>
      </p:sp>
      <p:pic>
        <p:nvPicPr>
          <p:cNvPr id="1026" name="Picture 2" descr="Melanocytoma, choroidal nevus">
            <a:extLst>
              <a:ext uri="{FF2B5EF4-FFF2-40B4-BE49-F238E27FC236}">
                <a16:creationId xmlns:a16="http://schemas.microsoft.com/office/drawing/2014/main" id="{0032A810-24D8-424F-BD22-91634C50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34" y="762001"/>
            <a:ext cx="3110333" cy="233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tic Nerve Melanocytoma » New York Eye Cancer Center">
            <a:extLst>
              <a:ext uri="{FF2B5EF4-FFF2-40B4-BE49-F238E27FC236}">
                <a16:creationId xmlns:a16="http://schemas.microsoft.com/office/drawing/2014/main" id="{F5953F24-2B39-43EA-B189-E93C6377C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68" y="3347483"/>
            <a:ext cx="2799300" cy="233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tic nerve melanocytoma 2 - Retina Image Bank">
            <a:extLst>
              <a:ext uri="{FF2B5EF4-FFF2-40B4-BE49-F238E27FC236}">
                <a16:creationId xmlns:a16="http://schemas.microsoft.com/office/drawing/2014/main" id="{5CD81A7C-65E5-465A-8229-E9CEBEB5D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41" y="3340857"/>
            <a:ext cx="2383118" cy="23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lanocytoma of the Optic Disk: A Review - ScienceDirect">
            <a:extLst>
              <a:ext uri="{FF2B5EF4-FFF2-40B4-BE49-F238E27FC236}">
                <a16:creationId xmlns:a16="http://schemas.microsoft.com/office/drawing/2014/main" id="{A137C974-744E-4824-8585-887CD570A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6" y="3368579"/>
            <a:ext cx="2655873" cy="23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BF022F-1A64-46DC-8F85-58EC8A2DF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86" y="762001"/>
            <a:ext cx="3110332" cy="232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904D80-DFE1-459F-A792-B3C039FE1C36}"/>
              </a:ext>
            </a:extLst>
          </p:cNvPr>
          <p:cNvSpPr txBox="1"/>
          <p:nvPr/>
        </p:nvSpPr>
        <p:spPr>
          <a:xfrm>
            <a:off x="3729461" y="6096000"/>
            <a:ext cx="168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Melanocytoma</a:t>
            </a:r>
          </a:p>
        </p:txBody>
      </p:sp>
    </p:spTree>
    <p:extLst>
      <p:ext uri="{BB962C8B-B14F-4D97-AF65-F5344CB8AC3E}">
        <p14:creationId xmlns:p14="http://schemas.microsoft.com/office/powerpoint/2010/main" val="4015121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133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b="1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434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4B16A65-CACD-446C-AD50-8C6A7B3763BC}" type="slidenum">
              <a:rPr lang="en-US" altLang="en-US" sz="1000"/>
              <a:pPr algn="r" eaLnBrk="1" hangingPunct="1"/>
              <a:t>83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073ABDB-AEFE-4FC3-98DB-2362BCAE8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75528595-5ED6-4368-A1B8-F4857B57A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34D80269-73E6-4950-B25E-3886790C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05AECF-39DD-416F-8A7D-0A2C4026A77E}"/>
              </a:ext>
            </a:extLst>
          </p:cNvPr>
          <p:cNvSpPr/>
          <p:nvPr/>
        </p:nvSpPr>
        <p:spPr>
          <a:xfrm>
            <a:off x="4343400" y="2362200"/>
            <a:ext cx="1905000" cy="6858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7320A-1ECB-41C4-A4E6-BCD577858C8B}"/>
              </a:ext>
            </a:extLst>
          </p:cNvPr>
          <p:cNvSpPr txBox="1"/>
          <p:nvPr/>
        </p:nvSpPr>
        <p:spPr>
          <a:xfrm>
            <a:off x="1618421" y="3166170"/>
            <a:ext cx="54499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does melanocytoma look like at the slit-lamp?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As the name implies, it is a deeply pigmented lesion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Where is it always located?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On some portion of the optic disc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Histologically, what sort of lesion is melanocytoma?</a:t>
            </a:r>
            <a:endParaRPr lang="en-US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572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133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b="1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434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4B16A65-CACD-446C-AD50-8C6A7B3763BC}" type="slidenum">
              <a:rPr lang="en-US" altLang="en-US" sz="1000"/>
              <a:pPr algn="r" eaLnBrk="1" hangingPunct="1"/>
              <a:t>84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073ABDB-AEFE-4FC3-98DB-2362BCAE8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75528595-5ED6-4368-A1B8-F4857B57A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34D80269-73E6-4950-B25E-3886790C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05AECF-39DD-416F-8A7D-0A2C4026A77E}"/>
              </a:ext>
            </a:extLst>
          </p:cNvPr>
          <p:cNvSpPr/>
          <p:nvPr/>
        </p:nvSpPr>
        <p:spPr>
          <a:xfrm>
            <a:off x="4343400" y="2362200"/>
            <a:ext cx="1905000" cy="6858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7320A-1ECB-41C4-A4E6-BCD577858C8B}"/>
              </a:ext>
            </a:extLst>
          </p:cNvPr>
          <p:cNvSpPr txBox="1"/>
          <p:nvPr/>
        </p:nvSpPr>
        <p:spPr>
          <a:xfrm>
            <a:off x="1618421" y="3166170"/>
            <a:ext cx="54499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does melanocytoma look like at the slit-lamp?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As the name implies, it is a deeply pigmented lesion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Where is it always located?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On some portion of the optic disc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Histologically, what sort of lesion is melanocytoma?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It is a magnocellular nevus</a:t>
            </a:r>
            <a:endParaRPr lang="en-US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71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133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b="1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434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4B16A65-CACD-446C-AD50-8C6A7B3763BC}" type="slidenum">
              <a:rPr lang="en-US" altLang="en-US" sz="1000"/>
              <a:pPr algn="r" eaLnBrk="1" hangingPunct="1"/>
              <a:t>85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073ABDB-AEFE-4FC3-98DB-2362BCAE8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75528595-5ED6-4368-A1B8-F4857B57A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34D80269-73E6-4950-B25E-3886790C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05AECF-39DD-416F-8A7D-0A2C4026A77E}"/>
              </a:ext>
            </a:extLst>
          </p:cNvPr>
          <p:cNvSpPr/>
          <p:nvPr/>
        </p:nvSpPr>
        <p:spPr>
          <a:xfrm>
            <a:off x="4343400" y="2362200"/>
            <a:ext cx="1905000" cy="6858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7320A-1ECB-41C4-A4E6-BCD577858C8B}"/>
              </a:ext>
            </a:extLst>
          </p:cNvPr>
          <p:cNvSpPr txBox="1"/>
          <p:nvPr/>
        </p:nvSpPr>
        <p:spPr>
          <a:xfrm>
            <a:off x="1618421" y="3166170"/>
            <a:ext cx="54499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does melanocytoma look like at the slit-lamp?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As the name implies, it is a deeply pigmented lesion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Where is it always located?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On some portion of the optic disc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Histologically, what sort of lesion is melanocytoma?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It is a magnocellular nevus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unilateral, or bilateral? </a:t>
            </a:r>
            <a:endParaRPr lang="en-US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147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133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b="1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434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4B16A65-CACD-446C-AD50-8C6A7B3763BC}" type="slidenum">
              <a:rPr lang="en-US" altLang="en-US" sz="1000"/>
              <a:pPr algn="r" eaLnBrk="1" hangingPunct="1"/>
              <a:t>86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073ABDB-AEFE-4FC3-98DB-2362BCAE8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75528595-5ED6-4368-A1B8-F4857B57A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34D80269-73E6-4950-B25E-3886790C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05AECF-39DD-416F-8A7D-0A2C4026A77E}"/>
              </a:ext>
            </a:extLst>
          </p:cNvPr>
          <p:cNvSpPr/>
          <p:nvPr/>
        </p:nvSpPr>
        <p:spPr>
          <a:xfrm>
            <a:off x="4343400" y="2362200"/>
            <a:ext cx="1905000" cy="6858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7320A-1ECB-41C4-A4E6-BCD577858C8B}"/>
              </a:ext>
            </a:extLst>
          </p:cNvPr>
          <p:cNvSpPr txBox="1"/>
          <p:nvPr/>
        </p:nvSpPr>
        <p:spPr>
          <a:xfrm>
            <a:off x="1618421" y="3166170"/>
            <a:ext cx="54499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does melanocytoma look like at the slit-lamp?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As the name implies, it is a deeply pigmented lesion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Where is it always located?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On some portion of the optic disc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Histologically, what sort of lesion is melanocytoma?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It is a magnocellular nevus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unilateral, or bilateral?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Unilateral</a:t>
            </a:r>
            <a:endParaRPr lang="en-US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621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133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b="1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434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4B16A65-CACD-446C-AD50-8C6A7B3763BC}" type="slidenum">
              <a:rPr lang="en-US" altLang="en-US" sz="1000"/>
              <a:pPr algn="r" eaLnBrk="1" hangingPunct="1"/>
              <a:t>87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073ABDB-AEFE-4FC3-98DB-2362BCAE8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75528595-5ED6-4368-A1B8-F4857B57A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34D80269-73E6-4950-B25E-3886790C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05AECF-39DD-416F-8A7D-0A2C4026A77E}"/>
              </a:ext>
            </a:extLst>
          </p:cNvPr>
          <p:cNvSpPr/>
          <p:nvPr/>
        </p:nvSpPr>
        <p:spPr>
          <a:xfrm>
            <a:off x="4343400" y="2362200"/>
            <a:ext cx="1905000" cy="6858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7320A-1ECB-41C4-A4E6-BCD577858C8B}"/>
              </a:ext>
            </a:extLst>
          </p:cNvPr>
          <p:cNvSpPr txBox="1"/>
          <p:nvPr/>
        </p:nvSpPr>
        <p:spPr>
          <a:xfrm>
            <a:off x="1618421" y="3166170"/>
            <a:ext cx="54499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does melanocytoma look like at the slit-lamp?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As the name implies, it is a deeply pigmented lesion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Where is it always located?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On some portion of the optic disc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Histologically, what sort of lesion is melanocytoma?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It is a magnocellular nevus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unilateral, or bilateral?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benign, or malignant?</a:t>
            </a:r>
            <a:endParaRPr lang="en-US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568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133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b="1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434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4B16A65-CACD-446C-AD50-8C6A7B3763BC}" type="slidenum">
              <a:rPr lang="en-US" altLang="en-US" sz="1000"/>
              <a:pPr algn="r" eaLnBrk="1" hangingPunct="1"/>
              <a:t>88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D073ABDB-AEFE-4FC3-98DB-2362BCAE8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75528595-5ED6-4368-A1B8-F4857B57A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34D80269-73E6-4950-B25E-3886790C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05AECF-39DD-416F-8A7D-0A2C4026A77E}"/>
              </a:ext>
            </a:extLst>
          </p:cNvPr>
          <p:cNvSpPr/>
          <p:nvPr/>
        </p:nvSpPr>
        <p:spPr>
          <a:xfrm>
            <a:off x="4343400" y="2362200"/>
            <a:ext cx="1905000" cy="6858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7320A-1ECB-41C4-A4E6-BCD577858C8B}"/>
              </a:ext>
            </a:extLst>
          </p:cNvPr>
          <p:cNvSpPr txBox="1"/>
          <p:nvPr/>
        </p:nvSpPr>
        <p:spPr>
          <a:xfrm>
            <a:off x="1618421" y="3166170"/>
            <a:ext cx="54499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does melanocytoma look like at the slit-lamp?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As the name implies, it is a deeply pigmented lesion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Where is it always located?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On some portion of the optic disc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Histologically, what sort of lesion is melanocytoma?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It is a magnocellular nevus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unilateral, or bilateral?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benign, or malignant?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Benign (but rarely undergoes malignant transformation)</a:t>
            </a:r>
            <a:endParaRPr lang="en-US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112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8194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U/S buzzword--</a:t>
            </a:r>
            <a:r>
              <a:rPr lang="en-US" altLang="en-US" sz="1800" i="1" dirty="0"/>
              <a:t>shadowing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Choroidal osteoma</a:t>
            </a:r>
          </a:p>
          <a:p>
            <a:pPr eaLnBrk="1" hangingPunct="1"/>
            <a:r>
              <a:rPr lang="en-US" altLang="en-US" sz="1800" dirty="0"/>
              <a:t>Slightly more common in females: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rgbClr val="0000FF"/>
                </a:solidFill>
              </a:rPr>
              <a:t>; ARMD (wet)</a:t>
            </a:r>
          </a:p>
          <a:p>
            <a:pPr eaLnBrk="1" hangingPunct="1"/>
            <a:r>
              <a:rPr lang="en-US" altLang="en-US" sz="1800" dirty="0"/>
              <a:t>Bilaterality </a:t>
            </a:r>
            <a:r>
              <a:rPr lang="en-US" altLang="en-US" sz="1800" dirty="0">
                <a:sym typeface="Wingdings" pitchFamily="2" charset="2"/>
              </a:rPr>
              <a:t></a:t>
            </a:r>
            <a:r>
              <a:rPr lang="en-US" altLang="en-US" sz="1800" dirty="0"/>
              <a:t> </a:t>
            </a:r>
            <a:r>
              <a:rPr lang="en-US" altLang="en-US" sz="1800" dirty="0">
                <a:cs typeface="Arial" charset="0"/>
              </a:rPr>
              <a:t>↑</a:t>
            </a:r>
            <a:r>
              <a:rPr lang="en-US" altLang="en-US" sz="1800" dirty="0"/>
              <a:t> risk of colon Ca: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741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71DD334-A48F-4CBF-9BDC-BC79726DA078}" type="slidenum">
              <a:rPr lang="en-US" altLang="en-US" sz="1000"/>
              <a:pPr algn="r" eaLnBrk="1" hangingPunct="1"/>
              <a:t>89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959B4D33-70DB-450B-951C-B9E73B032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C94C3DED-C34E-43F3-B575-EAEE66040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D1F23666-A549-4E28-A79B-797345FA4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708615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6172200" cy="4572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717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20FF3F-5DDB-4CBE-9E59-6F55D2E021C2}" type="slidenum">
              <a:rPr lang="en-US" altLang="en-US" sz="1000"/>
              <a:pPr algn="r" eaLnBrk="1" hangingPunct="1"/>
              <a:t>9</a:t>
            </a:fld>
            <a:endParaRPr lang="en-US" altLang="en-US" sz="10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E0EBA0E-07CA-4299-A7D7-FBF623A3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01B85-D7DF-4E8F-B9A8-E7EB5E08544A}"/>
              </a:ext>
            </a:extLst>
          </p:cNvPr>
          <p:cNvSpPr txBox="1"/>
          <p:nvPr/>
        </p:nvSpPr>
        <p:spPr>
          <a:xfrm>
            <a:off x="361156" y="1958975"/>
            <a:ext cx="81732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Hol</a:t>
            </a:r>
            <a:r>
              <a:rPr lang="en-US" sz="1600" dirty="0">
                <a:solidFill>
                  <a:srgbClr val="FF0000"/>
                </a:solidFill>
              </a:rPr>
              <a:t> up—before we answer this one, let’s talk about </a:t>
            </a:r>
            <a:r>
              <a:rPr lang="en-US" sz="1600" b="1" dirty="0">
                <a:solidFill>
                  <a:srgbClr val="FF0000"/>
                </a:solidFill>
              </a:rPr>
              <a:t>ocular ultrasonography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are the two modalities of ocular ultrasonography?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 scan and </a:t>
            </a:r>
            <a:r>
              <a:rPr lang="en-US" sz="1600" i="1" dirty="0">
                <a:solidFill>
                  <a:srgbClr val="0000FF"/>
                </a:solidFill>
              </a:rPr>
              <a:t>B </a:t>
            </a:r>
            <a:r>
              <a:rPr lang="en-US" sz="1600" dirty="0">
                <a:solidFill>
                  <a:srgbClr val="0000FF"/>
                </a:solidFill>
              </a:rPr>
              <a:t>scan</a:t>
            </a:r>
            <a:endParaRPr lang="en-US" sz="1600" i="1" dirty="0">
              <a:solidFill>
                <a:srgbClr val="0000FF"/>
              </a:solidFill>
            </a:endParaRP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is the fundamental difference between the two?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-scan is one-dimensional, whereas </a:t>
            </a:r>
            <a:r>
              <a:rPr lang="en-US" sz="1600" i="1" dirty="0">
                <a:solidFill>
                  <a:srgbClr val="0000FF"/>
                </a:solidFill>
              </a:rPr>
              <a:t>B</a:t>
            </a:r>
            <a:r>
              <a:rPr lang="en-US" sz="1600" dirty="0">
                <a:solidFill>
                  <a:srgbClr val="0000FF"/>
                </a:solidFill>
              </a:rPr>
              <a:t>-scan is two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57878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U/S buzzwords--</a:t>
            </a:r>
            <a:r>
              <a:rPr lang="en-US" altLang="en-US" sz="1800" i="1" dirty="0"/>
              <a:t>high internal reflectivity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Nevus; focal choroidal hemangioma</a:t>
            </a:r>
          </a:p>
          <a:p>
            <a:pPr eaLnBrk="1" hangingPunct="1"/>
            <a:r>
              <a:rPr lang="en-US" altLang="en-US" sz="1800" dirty="0"/>
              <a:t>Can be serous or hemorrhagic: </a:t>
            </a:r>
            <a:r>
              <a:rPr lang="en-US" altLang="en-US" sz="1800" dirty="0">
                <a:solidFill>
                  <a:srgbClr val="0000FF"/>
                </a:solidFill>
              </a:rPr>
              <a:t>Suprachoroidal detachment</a:t>
            </a:r>
          </a:p>
          <a:p>
            <a:pPr eaLnBrk="1" hangingPunct="1"/>
            <a:r>
              <a:rPr lang="en-US" altLang="en-US" sz="1800" dirty="0"/>
              <a:t>U/S buzzword--</a:t>
            </a:r>
            <a:r>
              <a:rPr lang="en-US" altLang="en-US" sz="1800" i="1" dirty="0"/>
              <a:t>shadowing</a:t>
            </a:r>
            <a:r>
              <a:rPr lang="en-US" altLang="en-US" sz="1800" dirty="0"/>
              <a:t>: </a:t>
            </a:r>
            <a:r>
              <a:rPr lang="en-US" altLang="en-US" sz="1800" dirty="0">
                <a:solidFill>
                  <a:srgbClr val="0000FF"/>
                </a:solidFill>
              </a:rPr>
              <a:t>Choroidal osteoma</a:t>
            </a:r>
          </a:p>
          <a:p>
            <a:pPr eaLnBrk="1" hangingPunct="1"/>
            <a:r>
              <a:rPr lang="en-US" altLang="en-US" sz="1800" dirty="0"/>
              <a:t>Slightly more common in females: </a:t>
            </a:r>
            <a:r>
              <a:rPr lang="en-US" altLang="en-US" sz="1800" dirty="0" err="1">
                <a:solidFill>
                  <a:srgbClr val="0000FF"/>
                </a:solidFill>
              </a:rPr>
              <a:t>Melanocytoma</a:t>
            </a:r>
            <a:r>
              <a:rPr lang="en-US" altLang="en-US" sz="1800" dirty="0">
                <a:solidFill>
                  <a:srgbClr val="0000FF"/>
                </a:solidFill>
              </a:rPr>
              <a:t>; ARMD (wet)</a:t>
            </a:r>
          </a:p>
          <a:p>
            <a:pPr eaLnBrk="1" hangingPunct="1"/>
            <a:r>
              <a:rPr lang="en-US" altLang="en-US" sz="1800" dirty="0"/>
              <a:t>Bilaterality </a:t>
            </a:r>
            <a:r>
              <a:rPr lang="en-US" altLang="en-US" sz="1800" dirty="0">
                <a:sym typeface="Wingdings" pitchFamily="2" charset="2"/>
              </a:rPr>
              <a:t></a:t>
            </a:r>
            <a:r>
              <a:rPr lang="en-US" altLang="en-US" sz="1800" dirty="0"/>
              <a:t> </a:t>
            </a:r>
            <a:r>
              <a:rPr lang="en-US" altLang="en-US" sz="1800" dirty="0">
                <a:cs typeface="Arial" charset="0"/>
              </a:rPr>
              <a:t>↑</a:t>
            </a:r>
            <a:r>
              <a:rPr lang="en-US" altLang="en-US" sz="1800" dirty="0"/>
              <a:t> risk of colon Ca: </a:t>
            </a:r>
            <a:r>
              <a:rPr lang="en-US" altLang="en-US" sz="1800" dirty="0">
                <a:solidFill>
                  <a:srgbClr val="0000FF"/>
                </a:solidFill>
              </a:rPr>
              <a:t>None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90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3897467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91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33746-DCFD-48AA-8618-9421AFAEC074}"/>
              </a:ext>
            </a:extLst>
          </p:cNvPr>
          <p:cNvSpPr txBox="1"/>
          <p:nvPr/>
        </p:nvSpPr>
        <p:spPr>
          <a:xfrm>
            <a:off x="1066800" y="338334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rgbClr val="0000FF"/>
                </a:solidFill>
              </a:rPr>
              <a:t>Wadda</a:t>
            </a:r>
            <a:r>
              <a:rPr lang="en-US" sz="1600" i="1" dirty="0">
                <a:solidFill>
                  <a:srgbClr val="0000FF"/>
                </a:solidFill>
              </a:rPr>
              <a:t> </a:t>
            </a:r>
            <a:r>
              <a:rPr lang="en-US" sz="1600" i="1" dirty="0" err="1">
                <a:solidFill>
                  <a:srgbClr val="0000FF"/>
                </a:solidFill>
              </a:rPr>
              <a:t>ya</a:t>
            </a:r>
            <a:r>
              <a:rPr lang="en-US" sz="1600" i="1" dirty="0">
                <a:solidFill>
                  <a:srgbClr val="0000FF"/>
                </a:solidFill>
              </a:rPr>
              <a:t> mean, ‘none’? </a:t>
            </a:r>
            <a:r>
              <a:rPr lang="en-US" sz="1600" i="1" dirty="0" err="1">
                <a:solidFill>
                  <a:srgbClr val="0000FF"/>
                </a:solidFill>
              </a:rPr>
              <a:t>Errbody</a:t>
            </a:r>
            <a:r>
              <a:rPr lang="en-US" sz="1600" i="1" dirty="0">
                <a:solidFill>
                  <a:srgbClr val="0000FF"/>
                </a:solidFill>
              </a:rPr>
              <a:t> knows the answer is CHRPE. What gives?</a:t>
            </a:r>
          </a:p>
        </p:txBody>
      </p:sp>
    </p:spTree>
    <p:extLst>
      <p:ext uri="{BB962C8B-B14F-4D97-AF65-F5344CB8AC3E}">
        <p14:creationId xmlns:p14="http://schemas.microsoft.com/office/powerpoint/2010/main" val="426752655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pPr eaLnBrk="1" hangingPunct="1"/>
            <a:r>
              <a:rPr lang="en-US" altLang="en-US" sz="1800" b="1" dirty="0"/>
              <a:t>Bilaterality </a:t>
            </a:r>
            <a:r>
              <a:rPr lang="en-US" altLang="en-US" sz="1800" b="1" dirty="0">
                <a:sym typeface="Wingdings" pitchFamily="2" charset="2"/>
              </a:rPr>
              <a:t>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cs typeface="Arial" charset="0"/>
              </a:rPr>
              <a:t>↑</a:t>
            </a:r>
            <a:r>
              <a:rPr lang="en-US" altLang="en-US" sz="1800" b="1" dirty="0"/>
              <a:t> risk of colon Ca: </a:t>
            </a:r>
            <a:r>
              <a:rPr lang="en-US" altLang="en-US" sz="1800" b="1" dirty="0">
                <a:solidFill>
                  <a:srgbClr val="0000FF"/>
                </a:solidFill>
              </a:rPr>
              <a:t>None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92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33746-DCFD-48AA-8618-9421AFAEC074}"/>
              </a:ext>
            </a:extLst>
          </p:cNvPr>
          <p:cNvSpPr txBox="1"/>
          <p:nvPr/>
        </p:nvSpPr>
        <p:spPr>
          <a:xfrm>
            <a:off x="1066800" y="338334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rgbClr val="0000FF"/>
                </a:solidFill>
              </a:rPr>
              <a:t>Wadda</a:t>
            </a:r>
            <a:r>
              <a:rPr lang="en-US" sz="1600" i="1" dirty="0">
                <a:solidFill>
                  <a:srgbClr val="0000FF"/>
                </a:solidFill>
              </a:rPr>
              <a:t> </a:t>
            </a:r>
            <a:r>
              <a:rPr lang="en-US" sz="1600" i="1" dirty="0" err="1">
                <a:solidFill>
                  <a:srgbClr val="0000FF"/>
                </a:solidFill>
              </a:rPr>
              <a:t>ya</a:t>
            </a:r>
            <a:r>
              <a:rPr lang="en-US" sz="1600" i="1" dirty="0">
                <a:solidFill>
                  <a:srgbClr val="0000FF"/>
                </a:solidFill>
              </a:rPr>
              <a:t> mean, ‘none’? </a:t>
            </a:r>
            <a:r>
              <a:rPr lang="en-US" sz="1600" i="1" dirty="0" err="1">
                <a:solidFill>
                  <a:srgbClr val="0000FF"/>
                </a:solidFill>
              </a:rPr>
              <a:t>Errbody</a:t>
            </a:r>
            <a:r>
              <a:rPr lang="en-US" sz="1600" i="1" dirty="0">
                <a:solidFill>
                  <a:srgbClr val="0000FF"/>
                </a:solidFill>
              </a:rPr>
              <a:t> knows the answer is CHRPE. What gives?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This is a common misunderstanding. Truth is, while the lesion associated with colon cancer is similar in appearance to CHRPE, it is </a:t>
            </a:r>
            <a:r>
              <a:rPr lang="en-US" sz="1600" b="1" dirty="0">
                <a:solidFill>
                  <a:srgbClr val="0000FF"/>
                </a:solidFill>
              </a:rPr>
              <a:t>not</a:t>
            </a:r>
            <a:r>
              <a:rPr lang="en-US" sz="1600" dirty="0">
                <a:solidFill>
                  <a:srgbClr val="0000FF"/>
                </a:solidFill>
              </a:rPr>
              <a:t> the same thing!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/>
              <a:t>Let’s talk more about both CHRPE and the CHRPE-like lesion in question…</a:t>
            </a:r>
          </a:p>
        </p:txBody>
      </p:sp>
    </p:spTree>
    <p:extLst>
      <p:ext uri="{BB962C8B-B14F-4D97-AF65-F5344CB8AC3E}">
        <p14:creationId xmlns:p14="http://schemas.microsoft.com/office/powerpoint/2010/main" val="10461790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Bilaterality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↑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risk of colon Ca: None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93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6DB85-BA6A-44D9-BB15-FD515464A23A}"/>
              </a:ext>
            </a:extLst>
          </p:cNvPr>
          <p:cNvSpPr txBox="1"/>
          <p:nvPr/>
        </p:nvSpPr>
        <p:spPr>
          <a:xfrm>
            <a:off x="361156" y="3335357"/>
            <a:ext cx="4137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clinical appearance of CHRPE?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079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Bilaterality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↑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risk of colon Ca: None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94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6DB85-BA6A-44D9-BB15-FD515464A23A}"/>
              </a:ext>
            </a:extLst>
          </p:cNvPr>
          <p:cNvSpPr txBox="1"/>
          <p:nvPr/>
        </p:nvSpPr>
        <p:spPr>
          <a:xfrm>
            <a:off x="361156" y="3335357"/>
            <a:ext cx="6112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clinical appearance of CHRPE?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Flat, mainly black lesion(s) ranging in size from a 1 mm up to ~10</a:t>
            </a:r>
          </a:p>
        </p:txBody>
      </p:sp>
    </p:spTree>
    <p:extLst>
      <p:ext uri="{BB962C8B-B14F-4D97-AF65-F5344CB8AC3E}">
        <p14:creationId xmlns:p14="http://schemas.microsoft.com/office/powerpoint/2010/main" val="266361135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Bilaterality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↑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risk of colon Ca: None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95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6DB85-BA6A-44D9-BB15-FD515464A23A}"/>
              </a:ext>
            </a:extLst>
          </p:cNvPr>
          <p:cNvSpPr txBox="1"/>
          <p:nvPr/>
        </p:nvSpPr>
        <p:spPr>
          <a:xfrm>
            <a:off x="361156" y="3335357"/>
            <a:ext cx="61125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clinical appearance of CHRPE?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Flat, mainly black lesion(s) ranging in size from a 1 mm up to ~10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6084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Bilaterality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↑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risk of colon Ca: None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96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6DB85-BA6A-44D9-BB15-FD515464A23A}"/>
              </a:ext>
            </a:extLst>
          </p:cNvPr>
          <p:cNvSpPr txBox="1"/>
          <p:nvPr/>
        </p:nvSpPr>
        <p:spPr>
          <a:xfrm>
            <a:off x="361156" y="3335357"/>
            <a:ext cx="6112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clinical appearance of CHRPE?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Flat, mainly black lesion(s) ranging in size from a 1 mm up to ~10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Common</a:t>
            </a:r>
          </a:p>
        </p:txBody>
      </p:sp>
    </p:spTree>
    <p:extLst>
      <p:ext uri="{BB962C8B-B14F-4D97-AF65-F5344CB8AC3E}">
        <p14:creationId xmlns:p14="http://schemas.microsoft.com/office/powerpoint/2010/main" val="36068019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Bilaterality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↑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risk of colon Ca: None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97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6DB85-BA6A-44D9-BB15-FD515464A23A}"/>
              </a:ext>
            </a:extLst>
          </p:cNvPr>
          <p:cNvSpPr txBox="1"/>
          <p:nvPr/>
        </p:nvSpPr>
        <p:spPr>
          <a:xfrm>
            <a:off x="361156" y="3335357"/>
            <a:ext cx="82141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clinical appearance of CHRPE?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Flat, mainly black lesion(s) ranging in size from a 1 mm up to ~10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Common</a:t>
            </a:r>
          </a:p>
          <a:p>
            <a:endParaRPr lang="en-US" alt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CHRPE is characterized according to its presentation. In what two ways does it present?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04573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Bilaterality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↑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risk of colon Ca: None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98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Q/A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6DB85-BA6A-44D9-BB15-FD515464A23A}"/>
              </a:ext>
            </a:extLst>
          </p:cNvPr>
          <p:cNvSpPr txBox="1"/>
          <p:nvPr/>
        </p:nvSpPr>
        <p:spPr>
          <a:xfrm>
            <a:off x="361156" y="3335357"/>
            <a:ext cx="82141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clinical appearance of CHRPE?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Flat, mainly black lesion(s) ranging in size from a 1 mm up to ~10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Common</a:t>
            </a:r>
          </a:p>
          <a:p>
            <a:endParaRPr lang="en-US" alt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CHRPE is characterized according to its presentation. In what two ways does it present?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Solitary</a:t>
            </a:r>
            <a:r>
              <a:rPr lang="en-US" sz="1600" dirty="0">
                <a:solidFill>
                  <a:srgbClr val="0000FF"/>
                </a:solidFill>
              </a:rPr>
              <a:t>  CHRPE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Multifocal  </a:t>
            </a:r>
            <a:r>
              <a:rPr lang="en-US" sz="1600" dirty="0">
                <a:solidFill>
                  <a:srgbClr val="0000FF"/>
                </a:solidFill>
              </a:rPr>
              <a:t>or </a:t>
            </a:r>
            <a:r>
              <a:rPr lang="en-US" sz="1600" b="1" dirty="0">
                <a:solidFill>
                  <a:srgbClr val="0000FF"/>
                </a:solidFill>
              </a:rPr>
              <a:t> Grouped  </a:t>
            </a:r>
            <a:r>
              <a:rPr lang="en-US" sz="1600" dirty="0">
                <a:solidFill>
                  <a:srgbClr val="0000FF"/>
                </a:solidFill>
              </a:rPr>
              <a:t>CHRPE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E4028-7B52-4854-946C-06BC64CB1023}"/>
              </a:ext>
            </a:extLst>
          </p:cNvPr>
          <p:cNvSpPr/>
          <p:nvPr/>
        </p:nvSpPr>
        <p:spPr>
          <a:xfrm>
            <a:off x="633959" y="5102569"/>
            <a:ext cx="753358" cy="258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FFF132-AFAC-4295-890B-E7D560028B31}"/>
              </a:ext>
            </a:extLst>
          </p:cNvPr>
          <p:cNvSpPr/>
          <p:nvPr/>
        </p:nvSpPr>
        <p:spPr>
          <a:xfrm>
            <a:off x="609600" y="5334000"/>
            <a:ext cx="956026" cy="258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974B32-3375-46BA-94E4-495F7B189535}"/>
              </a:ext>
            </a:extLst>
          </p:cNvPr>
          <p:cNvSpPr/>
          <p:nvPr/>
        </p:nvSpPr>
        <p:spPr>
          <a:xfrm>
            <a:off x="1863374" y="5334000"/>
            <a:ext cx="956026" cy="258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36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43800" y="762000"/>
            <a:ext cx="1447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534400" cy="26670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buzzwords--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high internal reflectivity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Nevus; focal choroidal hemangioma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Can be serous or hemorrhagic: Suprachoroidal detachment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U/S buzzword--</a:t>
            </a:r>
            <a:r>
              <a:rPr lang="en-US" altLang="en-US" sz="1800" i="1" dirty="0">
                <a:solidFill>
                  <a:schemeClr val="bg1">
                    <a:lumMod val="75000"/>
                  </a:schemeClr>
                </a:solidFill>
              </a:rPr>
              <a:t>shadowing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: Choroidal osteoma</a:t>
            </a:r>
          </a:p>
          <a:p>
            <a:pPr eaLnBrk="1" hangingPunct="1"/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Slightly more common in females: </a:t>
            </a:r>
            <a:r>
              <a:rPr lang="en-US" altLang="en-US" sz="1800" dirty="0" err="1">
                <a:solidFill>
                  <a:schemeClr val="bg1">
                    <a:lumMod val="75000"/>
                  </a:schemeClr>
                </a:solidFill>
              </a:rPr>
              <a:t>Melanocytoma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; ARMD (wet)</a:t>
            </a:r>
          </a:p>
          <a:p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Bilaterality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cs typeface="Arial" charset="0"/>
              </a:rPr>
              <a:t>↑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</a:rPr>
              <a:t> risk of colon Ca: None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152400"/>
            <a:ext cx="54102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altLang="en-US" sz="1400" b="1" i="1">
                <a:solidFill>
                  <a:srgbClr val="0000FF"/>
                </a:solidFill>
              </a:rPr>
              <a:t>                                 </a:t>
            </a:r>
            <a:r>
              <a:rPr lang="en-US" altLang="en-US" sz="1600" b="1" i="1">
                <a:solidFill>
                  <a:srgbClr val="0000FF"/>
                </a:solidFill>
              </a:rPr>
              <a:t>Melanoma DDx: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--Choroidal nevus                               --ARMD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--CHRPE                                            --Melanocytoma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--Suprachoroidal detachment             --Choroidal osteoma</a:t>
            </a:r>
          </a:p>
          <a:p>
            <a:pPr lvl="1" eaLnBrk="1" hangingPunct="1"/>
            <a:r>
              <a:rPr lang="en-US" altLang="en-US" sz="1400">
                <a:solidFill>
                  <a:srgbClr val="0000FF"/>
                </a:solidFill>
              </a:rPr>
              <a:t>--Focal choroidal hemangioma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8588" y="741363"/>
            <a:ext cx="2320925" cy="56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For each fact, assign the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appropriate diagnosis (some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1200" b="1" i="1">
                <a:solidFill>
                  <a:srgbClr val="FFC000"/>
                </a:solidFill>
              </a:rPr>
              <a:t>will have more than one)</a:t>
            </a:r>
          </a:p>
        </p:txBody>
      </p:sp>
      <p:sp>
        <p:nvSpPr>
          <p:cNvPr id="184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597898-2504-450C-A182-A049DD89BDE6}" type="slidenum">
              <a:rPr lang="en-US" altLang="en-US" sz="1000"/>
              <a:pPr algn="r" eaLnBrk="1" hangingPunct="1"/>
              <a:t>99</a:t>
            </a:fld>
            <a:endParaRPr lang="en-US" altLang="en-US" sz="10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FEDA21E-334E-4A2A-8DC0-023FF333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238"/>
            <a:ext cx="754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" b="1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9D1CD7B-C58D-4298-90C3-91A47653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8450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/>
              <a:t>(2)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0F213963-47CD-4E32-B180-9CA82D09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40" y="2559049"/>
            <a:ext cx="417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500" dirty="0"/>
              <a:t>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6DB85-BA6A-44D9-BB15-FD515464A23A}"/>
              </a:ext>
            </a:extLst>
          </p:cNvPr>
          <p:cNvSpPr txBox="1"/>
          <p:nvPr/>
        </p:nvSpPr>
        <p:spPr>
          <a:xfrm>
            <a:off x="361156" y="3335357"/>
            <a:ext cx="82141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clinical appearance of CHRPE?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Flat, mainly black lesion(s) ranging in size from a 1 mm up to ~10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Common</a:t>
            </a:r>
          </a:p>
          <a:p>
            <a:endParaRPr lang="en-US" alt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CHRPE is characterized according to its presentation. In what two ways does it present?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Solitary</a:t>
            </a:r>
            <a:r>
              <a:rPr lang="en-US" sz="1600" dirty="0">
                <a:solidFill>
                  <a:srgbClr val="0000FF"/>
                </a:solidFill>
              </a:rPr>
              <a:t>  CHRPE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Multifocal  </a:t>
            </a:r>
            <a:r>
              <a:rPr lang="en-US" sz="1600" dirty="0">
                <a:solidFill>
                  <a:srgbClr val="0000FF"/>
                </a:solidFill>
              </a:rPr>
              <a:t>or </a:t>
            </a:r>
            <a:r>
              <a:rPr lang="en-US" sz="1600" b="1" dirty="0">
                <a:solidFill>
                  <a:srgbClr val="0000FF"/>
                </a:solidFill>
              </a:rPr>
              <a:t> Grouped  </a:t>
            </a:r>
            <a:r>
              <a:rPr lang="en-US" sz="1600" dirty="0">
                <a:solidFill>
                  <a:srgbClr val="0000FF"/>
                </a:solidFill>
              </a:rPr>
              <a:t>CHRPE</a:t>
            </a:r>
          </a:p>
        </p:txBody>
      </p:sp>
    </p:spTree>
    <p:extLst>
      <p:ext uri="{BB962C8B-B14F-4D97-AF65-F5344CB8AC3E}">
        <p14:creationId xmlns:p14="http://schemas.microsoft.com/office/powerpoint/2010/main" val="174682940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999</TotalTime>
  <Words>18008</Words>
  <Application>Microsoft Office PowerPoint</Application>
  <PresentationFormat>On-screen Show (4:3)</PresentationFormat>
  <Paragraphs>2850</Paragraphs>
  <Slides>148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148</vt:i4>
      </vt:variant>
    </vt:vector>
  </HeadingPairs>
  <TitlesOfParts>
    <vt:vector size="154" baseType="lpstr">
      <vt:lpstr>Arial</vt:lpstr>
      <vt:lpstr>Calibri</vt:lpstr>
      <vt:lpstr>Perpetua Titling MT</vt:lpstr>
      <vt:lpstr>Segoe Script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Phakomatoses</vt:lpstr>
      <vt:lpstr>PowerPoint Presentation</vt:lpstr>
      <vt:lpstr>PowerPoint Presentation</vt:lpstr>
      <vt:lpstr>PowerPoint Presentation</vt:lpstr>
      <vt:lpstr>Phakomatoses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Steven Flynn</cp:lastModifiedBy>
  <cp:revision>94</cp:revision>
  <dcterms:created xsi:type="dcterms:W3CDTF">2013-12-19T04:00:29Z</dcterms:created>
  <dcterms:modified xsi:type="dcterms:W3CDTF">2021-03-09T21:42:09Z</dcterms:modified>
</cp:coreProperties>
</file>