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6"/>
  </p:notesMasterIdLst>
  <p:sldIdLst>
    <p:sldId id="1460" r:id="rId2"/>
    <p:sldId id="1461" r:id="rId3"/>
    <p:sldId id="1331" r:id="rId4"/>
    <p:sldId id="1333" r:id="rId5"/>
    <p:sldId id="1334" r:id="rId6"/>
    <p:sldId id="1335" r:id="rId7"/>
    <p:sldId id="1336" r:id="rId8"/>
    <p:sldId id="1337" r:id="rId9"/>
    <p:sldId id="1338" r:id="rId10"/>
    <p:sldId id="1339" r:id="rId11"/>
    <p:sldId id="1340" r:id="rId12"/>
    <p:sldId id="1341" r:id="rId13"/>
    <p:sldId id="1342" r:id="rId14"/>
    <p:sldId id="1343" r:id="rId15"/>
    <p:sldId id="1345" r:id="rId16"/>
    <p:sldId id="1473" r:id="rId17"/>
    <p:sldId id="1474" r:id="rId18"/>
    <p:sldId id="1475" r:id="rId19"/>
    <p:sldId id="1476" r:id="rId20"/>
    <p:sldId id="1332" r:id="rId21"/>
    <p:sldId id="1391" r:id="rId22"/>
    <p:sldId id="1392" r:id="rId23"/>
    <p:sldId id="1393" r:id="rId24"/>
    <p:sldId id="1330" r:id="rId25"/>
    <p:sldId id="1390" r:id="rId26"/>
    <p:sldId id="1030" r:id="rId27"/>
    <p:sldId id="1032" r:id="rId28"/>
    <p:sldId id="1031" r:id="rId29"/>
    <p:sldId id="1479" r:id="rId30"/>
    <p:sldId id="1478" r:id="rId31"/>
    <p:sldId id="1480" r:id="rId32"/>
    <p:sldId id="1481" r:id="rId33"/>
    <p:sldId id="1483" r:id="rId34"/>
    <p:sldId id="1482" r:id="rId35"/>
    <p:sldId id="1484" r:id="rId36"/>
    <p:sldId id="1477" r:id="rId37"/>
    <p:sldId id="1395" r:id="rId38"/>
    <p:sldId id="1394" r:id="rId39"/>
    <p:sldId id="1397" r:id="rId40"/>
    <p:sldId id="1396" r:id="rId41"/>
    <p:sldId id="1399" r:id="rId42"/>
    <p:sldId id="1409" r:id="rId43"/>
    <p:sldId id="1398" r:id="rId44"/>
    <p:sldId id="1401" r:id="rId45"/>
    <p:sldId id="1400" r:id="rId46"/>
    <p:sldId id="1403" r:id="rId47"/>
    <p:sldId id="1402" r:id="rId48"/>
    <p:sldId id="1404" r:id="rId49"/>
    <p:sldId id="1405" r:id="rId50"/>
    <p:sldId id="1407" r:id="rId51"/>
    <p:sldId id="1410" r:id="rId52"/>
    <p:sldId id="1498" r:id="rId53"/>
    <p:sldId id="1406" r:id="rId54"/>
    <p:sldId id="1408" r:id="rId55"/>
    <p:sldId id="1411" r:id="rId56"/>
    <p:sldId id="1465" r:id="rId57"/>
    <p:sldId id="1486" r:id="rId58"/>
    <p:sldId id="1487" r:id="rId59"/>
    <p:sldId id="1488" r:id="rId60"/>
    <p:sldId id="1033" r:id="rId61"/>
    <p:sldId id="1415" r:id="rId62"/>
    <p:sldId id="1041" r:id="rId63"/>
    <p:sldId id="1042" r:id="rId64"/>
    <p:sldId id="1043" r:id="rId65"/>
    <p:sldId id="1122" r:id="rId66"/>
    <p:sldId id="1123" r:id="rId67"/>
    <p:sldId id="1124" r:id="rId68"/>
    <p:sldId id="1054" r:id="rId69"/>
    <p:sldId id="1055" r:id="rId70"/>
    <p:sldId id="1051" r:id="rId71"/>
    <p:sldId id="1052" r:id="rId72"/>
    <p:sldId id="1125" r:id="rId73"/>
    <p:sldId id="1044" r:id="rId74"/>
    <p:sldId id="1045" r:id="rId75"/>
    <p:sldId id="1046" r:id="rId76"/>
    <p:sldId id="1048" r:id="rId77"/>
    <p:sldId id="1040" r:id="rId78"/>
    <p:sldId id="1049" r:id="rId79"/>
    <p:sldId id="1050" r:id="rId80"/>
    <p:sldId id="545" r:id="rId81"/>
    <p:sldId id="1056" r:id="rId82"/>
    <p:sldId id="1059" r:id="rId83"/>
    <p:sldId id="1060" r:id="rId84"/>
    <p:sldId id="1061" r:id="rId85"/>
    <p:sldId id="1062" r:id="rId86"/>
    <p:sldId id="1064" r:id="rId87"/>
    <p:sldId id="1065" r:id="rId88"/>
    <p:sldId id="1067" r:id="rId89"/>
    <p:sldId id="1066" r:id="rId90"/>
    <p:sldId id="547" r:id="rId91"/>
    <p:sldId id="1068" r:id="rId92"/>
    <p:sldId id="1069" r:id="rId93"/>
    <p:sldId id="1082" r:id="rId94"/>
    <p:sldId id="1083" r:id="rId95"/>
    <p:sldId id="1084" r:id="rId96"/>
    <p:sldId id="1085" r:id="rId97"/>
    <p:sldId id="1098" r:id="rId98"/>
    <p:sldId id="1097" r:id="rId99"/>
    <p:sldId id="1099" r:id="rId100"/>
    <p:sldId id="1086" r:id="rId101"/>
    <p:sldId id="1087" r:id="rId102"/>
    <p:sldId id="1088" r:id="rId103"/>
    <p:sldId id="1089" r:id="rId104"/>
    <p:sldId id="1090" r:id="rId105"/>
    <p:sldId id="1091" r:id="rId106"/>
    <p:sldId id="1092" r:id="rId107"/>
    <p:sldId id="503" r:id="rId108"/>
    <p:sldId id="1093" r:id="rId109"/>
    <p:sldId id="1094" r:id="rId110"/>
    <p:sldId id="1095" r:id="rId111"/>
    <p:sldId id="1096" r:id="rId112"/>
    <p:sldId id="1038" r:id="rId113"/>
    <p:sldId id="1100" r:id="rId114"/>
    <p:sldId id="1101" r:id="rId115"/>
    <p:sldId id="1102" r:id="rId116"/>
    <p:sldId id="1103" r:id="rId117"/>
    <p:sldId id="1104" r:id="rId118"/>
    <p:sldId id="1118" r:id="rId119"/>
    <p:sldId id="1119" r:id="rId120"/>
    <p:sldId id="1120" r:id="rId121"/>
    <p:sldId id="1105" r:id="rId122"/>
    <p:sldId id="1106" r:id="rId123"/>
    <p:sldId id="1107" r:id="rId124"/>
    <p:sldId id="1108" r:id="rId125"/>
    <p:sldId id="1109" r:id="rId126"/>
    <p:sldId id="1110" r:id="rId127"/>
    <p:sldId id="1115" r:id="rId128"/>
    <p:sldId id="1111" r:id="rId129"/>
    <p:sldId id="1489" r:id="rId130"/>
    <p:sldId id="1490" r:id="rId131"/>
    <p:sldId id="1112" r:id="rId132"/>
    <p:sldId id="1121" r:id="rId133"/>
    <p:sldId id="1113" r:id="rId134"/>
    <p:sldId id="1114" r:id="rId135"/>
    <p:sldId id="1116" r:id="rId136"/>
    <p:sldId id="1117" r:id="rId137"/>
    <p:sldId id="1491" r:id="rId138"/>
    <p:sldId id="1493" r:id="rId139"/>
    <p:sldId id="1495" r:id="rId140"/>
    <p:sldId id="1494" r:id="rId141"/>
    <p:sldId id="1496" r:id="rId142"/>
    <p:sldId id="1492" r:id="rId143"/>
    <p:sldId id="1497" r:id="rId144"/>
    <p:sldId id="1485" r:id="rId1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FF99"/>
    <a:srgbClr val="FF7C80"/>
    <a:srgbClr val="33CC33"/>
    <a:srgbClr val="CCFFCC"/>
    <a:srgbClr val="009AD0"/>
    <a:srgbClr val="FFCCFF"/>
    <a:srgbClr val="F6F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112" autoAdjust="0"/>
  </p:normalViewPr>
  <p:slideViewPr>
    <p:cSldViewPr>
      <p:cViewPr varScale="1">
        <p:scale>
          <a:sx n="72" d="100"/>
          <a:sy n="72" d="100"/>
        </p:scale>
        <p:origin x="132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8C4071F-C96F-46B3-AF99-7280CEA4F47D}" type="datetimeFigureOut">
              <a:rPr lang="en-US"/>
              <a:pPr>
                <a:defRPr/>
              </a:pPr>
              <a:t>11/10/2023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3EFD1A6-B67B-4BD4-9464-D31C90A0FB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5120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smtClean="0"/>
            </a:lvl1pPr>
          </a:lstStyle>
          <a:p>
            <a:pPr>
              <a:defRPr/>
            </a:pPr>
            <a:fld id="{85487EEF-C760-4224-856C-DDBD46D25692}" type="slidenum">
              <a:rPr lang="en-US" altLang="en-US"/>
              <a:pPr>
                <a:defRPr/>
              </a:pPr>
              <a:t>‹#›</a:t>
            </a:fld>
            <a:endParaRPr lang="en-US" altLang="en-US"/>
          </a:p>
        </p:txBody>
      </p:sp>
    </p:spTree>
    <p:extLst>
      <p:ext uri="{BB962C8B-B14F-4D97-AF65-F5344CB8AC3E}">
        <p14:creationId xmlns:p14="http://schemas.microsoft.com/office/powerpoint/2010/main" val="196051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6D522C0-C50D-4F5D-A439-A8F57F73A229}" type="slidenum">
              <a:rPr lang="en-US" altLang="en-US"/>
              <a:pPr>
                <a:defRPr/>
              </a:pPr>
              <a:t>‹#›</a:t>
            </a:fld>
            <a:endParaRPr lang="en-US" altLang="en-US"/>
          </a:p>
        </p:txBody>
      </p:sp>
    </p:spTree>
    <p:extLst>
      <p:ext uri="{BB962C8B-B14F-4D97-AF65-F5344CB8AC3E}">
        <p14:creationId xmlns:p14="http://schemas.microsoft.com/office/powerpoint/2010/main" val="365383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2815D083-3EF2-47F8-9729-0211603D6743}" type="slidenum">
              <a:rPr lang="en-US" altLang="en-US"/>
              <a:pPr>
                <a:defRPr/>
              </a:pPr>
              <a:t>‹#›</a:t>
            </a:fld>
            <a:endParaRPr lang="en-US" altLang="en-US"/>
          </a:p>
        </p:txBody>
      </p:sp>
    </p:spTree>
    <p:extLst>
      <p:ext uri="{BB962C8B-B14F-4D97-AF65-F5344CB8AC3E}">
        <p14:creationId xmlns:p14="http://schemas.microsoft.com/office/powerpoint/2010/main" val="2187666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D52D7CE-BA89-4BF2-9896-EC627EC466A4}" type="slidenum">
              <a:rPr lang="en-US" altLang="en-US"/>
              <a:pPr>
                <a:defRPr/>
              </a:pPr>
              <a:t>‹#›</a:t>
            </a:fld>
            <a:endParaRPr lang="en-US" altLang="en-US"/>
          </a:p>
        </p:txBody>
      </p:sp>
    </p:spTree>
    <p:extLst>
      <p:ext uri="{BB962C8B-B14F-4D97-AF65-F5344CB8AC3E}">
        <p14:creationId xmlns:p14="http://schemas.microsoft.com/office/powerpoint/2010/main" val="17643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463504F1-6A4B-4BFB-A6E4-7EEA445934CF}" type="slidenum">
              <a:rPr lang="en-US" altLang="en-US"/>
              <a:pPr>
                <a:defRPr/>
              </a:pPr>
              <a:t>‹#›</a:t>
            </a:fld>
            <a:endParaRPr lang="en-US" altLang="en-US"/>
          </a:p>
        </p:txBody>
      </p:sp>
    </p:spTree>
    <p:extLst>
      <p:ext uri="{BB962C8B-B14F-4D97-AF65-F5344CB8AC3E}">
        <p14:creationId xmlns:p14="http://schemas.microsoft.com/office/powerpoint/2010/main" val="298285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7F5D1A3-CD12-42D2-995A-2E24DB05828B}" type="slidenum">
              <a:rPr lang="en-US" altLang="en-US"/>
              <a:pPr>
                <a:defRPr/>
              </a:pPr>
              <a:t>‹#›</a:t>
            </a:fld>
            <a:endParaRPr lang="en-US" altLang="en-US"/>
          </a:p>
        </p:txBody>
      </p:sp>
    </p:spTree>
    <p:extLst>
      <p:ext uri="{BB962C8B-B14F-4D97-AF65-F5344CB8AC3E}">
        <p14:creationId xmlns:p14="http://schemas.microsoft.com/office/powerpoint/2010/main" val="111570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5F3B5B0-423A-47AF-AECD-32BF6AFE4BFB}" type="slidenum">
              <a:rPr lang="en-US" altLang="en-US"/>
              <a:pPr>
                <a:defRPr/>
              </a:pPr>
              <a:t>‹#›</a:t>
            </a:fld>
            <a:endParaRPr lang="en-US" altLang="en-US"/>
          </a:p>
        </p:txBody>
      </p:sp>
    </p:spTree>
    <p:extLst>
      <p:ext uri="{BB962C8B-B14F-4D97-AF65-F5344CB8AC3E}">
        <p14:creationId xmlns:p14="http://schemas.microsoft.com/office/powerpoint/2010/main" val="303632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6E152F30-AA2B-438E-8FCE-CCB3E7E97264}" type="slidenum">
              <a:rPr lang="en-US" altLang="en-US"/>
              <a:pPr>
                <a:defRPr/>
              </a:pPr>
              <a:t>‹#›</a:t>
            </a:fld>
            <a:endParaRPr lang="en-US" altLang="en-US"/>
          </a:p>
        </p:txBody>
      </p:sp>
    </p:spTree>
    <p:extLst>
      <p:ext uri="{BB962C8B-B14F-4D97-AF65-F5344CB8AC3E}">
        <p14:creationId xmlns:p14="http://schemas.microsoft.com/office/powerpoint/2010/main" val="264462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D27180CF-76ED-4322-8182-3AF6290015C6}" type="slidenum">
              <a:rPr lang="en-US" altLang="en-US"/>
              <a:pPr>
                <a:defRPr/>
              </a:pPr>
              <a:t>‹#›</a:t>
            </a:fld>
            <a:endParaRPr lang="en-US" altLang="en-US"/>
          </a:p>
        </p:txBody>
      </p:sp>
    </p:spTree>
    <p:extLst>
      <p:ext uri="{BB962C8B-B14F-4D97-AF65-F5344CB8AC3E}">
        <p14:creationId xmlns:p14="http://schemas.microsoft.com/office/powerpoint/2010/main" val="117590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7119A34E-F28B-4294-82D8-A3C955E4FB3B}" type="slidenum">
              <a:rPr lang="en-US" altLang="en-US"/>
              <a:pPr>
                <a:defRPr/>
              </a:pPr>
              <a:t>‹#›</a:t>
            </a:fld>
            <a:endParaRPr lang="en-US" altLang="en-US"/>
          </a:p>
        </p:txBody>
      </p:sp>
    </p:spTree>
    <p:extLst>
      <p:ext uri="{BB962C8B-B14F-4D97-AF65-F5344CB8AC3E}">
        <p14:creationId xmlns:p14="http://schemas.microsoft.com/office/powerpoint/2010/main" val="344724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C23B89EC-B79B-4163-B440-56E6ABBCB01B}" type="slidenum">
              <a:rPr lang="en-US" altLang="en-US"/>
              <a:pPr>
                <a:defRPr/>
              </a:pPr>
              <a:t>‹#›</a:t>
            </a:fld>
            <a:endParaRPr lang="en-US" altLang="en-US"/>
          </a:p>
        </p:txBody>
      </p:sp>
    </p:spTree>
    <p:extLst>
      <p:ext uri="{BB962C8B-B14F-4D97-AF65-F5344CB8AC3E}">
        <p14:creationId xmlns:p14="http://schemas.microsoft.com/office/powerpoint/2010/main" val="244119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CEB0028-91E3-4469-A57B-AD3DBCBE3490}" type="slidenum">
              <a:rPr lang="en-US" altLang="en-US"/>
              <a:pPr>
                <a:defRPr/>
              </a:pPr>
              <a:t>‹#›</a:t>
            </a:fld>
            <a:endParaRPr lang="en-US" altLang="en-US"/>
          </a:p>
        </p:txBody>
      </p:sp>
    </p:spTree>
    <p:extLst>
      <p:ext uri="{BB962C8B-B14F-4D97-AF65-F5344CB8AC3E}">
        <p14:creationId xmlns:p14="http://schemas.microsoft.com/office/powerpoint/2010/main" val="249007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1" name="Rectangle 5"/>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ltLang="en-US"/>
          </a:p>
        </p:txBody>
      </p:sp>
      <p:sp>
        <p:nvSpPr>
          <p:cNvPr id="50182"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ltLang="en-US"/>
          </a:p>
        </p:txBody>
      </p:sp>
      <p:sp>
        <p:nvSpPr>
          <p:cNvPr id="50183" name="Rectangle 7"/>
          <p:cNvSpPr>
            <a:spLocks noGrp="1" noChangeArrowheads="1"/>
          </p:cNvSpPr>
          <p:nvPr>
            <p:ph type="sldNum" sz="quarter" idx="4"/>
          </p:nvPr>
        </p:nvSpPr>
        <p:spPr bwMode="auto">
          <a:xfrm>
            <a:off x="7010400" y="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8D96DD02-52B7-415A-8A25-9F5711DEAB22}"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39" name="Oval 15"/>
            <p:cNvSpPr>
              <a:spLocks noChangeArrowheads="1"/>
            </p:cNvSpPr>
            <p:nvPr/>
          </p:nvSpPr>
          <p:spPr bwMode="auto">
            <a:xfrm>
              <a:off x="5472" y="1072"/>
              <a:ext cx="73" cy="77"/>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0" name="Oval 16"/>
            <p:cNvSpPr>
              <a:spLocks noChangeArrowheads="1"/>
            </p:cNvSpPr>
            <p:nvPr/>
          </p:nvSpPr>
          <p:spPr bwMode="auto">
            <a:xfrm>
              <a:off x="5136" y="1184"/>
              <a:ext cx="80" cy="73"/>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1" name="Oval 17"/>
            <p:cNvSpPr>
              <a:spLocks noChangeArrowheads="1"/>
            </p:cNvSpPr>
            <p:nvPr/>
          </p:nvSpPr>
          <p:spPr bwMode="auto">
            <a:xfrm>
              <a:off x="5248" y="1184"/>
              <a:ext cx="79" cy="73"/>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2" name="Oval 18"/>
            <p:cNvSpPr>
              <a:spLocks noChangeArrowheads="1"/>
            </p:cNvSpPr>
            <p:nvPr/>
          </p:nvSpPr>
          <p:spPr bwMode="auto">
            <a:xfrm>
              <a:off x="5360" y="1184"/>
              <a:ext cx="76" cy="73"/>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3" name="Oval 19"/>
            <p:cNvSpPr>
              <a:spLocks noChangeArrowheads="1"/>
            </p:cNvSpPr>
            <p:nvPr/>
          </p:nvSpPr>
          <p:spPr bwMode="auto">
            <a:xfrm>
              <a:off x="5472" y="1184"/>
              <a:ext cx="73" cy="73"/>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4" name="Oval 20"/>
            <p:cNvSpPr>
              <a:spLocks noChangeArrowheads="1"/>
            </p:cNvSpPr>
            <p:nvPr/>
          </p:nvSpPr>
          <p:spPr bwMode="auto">
            <a:xfrm>
              <a:off x="5584" y="1184"/>
              <a:ext cx="80" cy="73"/>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8" name="Oval 24"/>
            <p:cNvSpPr>
              <a:spLocks noChangeArrowheads="1"/>
            </p:cNvSpPr>
            <p:nvPr/>
          </p:nvSpPr>
          <p:spPr bwMode="auto">
            <a:xfrm>
              <a:off x="5472" y="1296"/>
              <a:ext cx="73" cy="80"/>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2" name="Oval 28"/>
            <p:cNvSpPr>
              <a:spLocks noChangeArrowheads="1"/>
            </p:cNvSpPr>
            <p:nvPr/>
          </p:nvSpPr>
          <p:spPr bwMode="auto">
            <a:xfrm>
              <a:off x="5472" y="1408"/>
              <a:ext cx="73" cy="80"/>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7" name="Oval 33"/>
            <p:cNvSpPr>
              <a:spLocks noChangeArrowheads="1"/>
            </p:cNvSpPr>
            <p:nvPr/>
          </p:nvSpPr>
          <p:spPr bwMode="auto">
            <a:xfrm>
              <a:off x="5472" y="1520"/>
              <a:ext cx="73" cy="79"/>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8" name="Oval 34"/>
            <p:cNvSpPr>
              <a:spLocks noChangeArrowheads="1"/>
            </p:cNvSpPr>
            <p:nvPr/>
          </p:nvSpPr>
          <p:spPr bwMode="auto">
            <a:xfrm>
              <a:off x="5136" y="1632"/>
              <a:ext cx="80" cy="75"/>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59" name="Oval 35"/>
            <p:cNvSpPr>
              <a:spLocks noChangeArrowheads="1"/>
            </p:cNvSpPr>
            <p:nvPr/>
          </p:nvSpPr>
          <p:spPr bwMode="auto">
            <a:xfrm>
              <a:off x="5248" y="1632"/>
              <a:ext cx="79" cy="75"/>
            </a:xfrm>
            <a:prstGeom prst="ellipse">
              <a:avLst/>
            </a:prstGeom>
            <a:solidFill>
              <a:schemeClr val="accent1"/>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0" name="Oval 36"/>
            <p:cNvSpPr>
              <a:spLocks noChangeArrowheads="1"/>
            </p:cNvSpPr>
            <p:nvPr/>
          </p:nvSpPr>
          <p:spPr bwMode="auto">
            <a:xfrm>
              <a:off x="5360" y="1632"/>
              <a:ext cx="76" cy="75"/>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1" name="Oval 37"/>
            <p:cNvSpPr>
              <a:spLocks noChangeArrowheads="1"/>
            </p:cNvSpPr>
            <p:nvPr/>
          </p:nvSpPr>
          <p:spPr bwMode="auto">
            <a:xfrm>
              <a:off x="5472" y="1632"/>
              <a:ext cx="73" cy="75"/>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1063" name="Oval 39"/>
            <p:cNvSpPr>
              <a:spLocks noChangeArrowheads="1"/>
            </p:cNvSpPr>
            <p:nvPr/>
          </p:nvSpPr>
          <p:spPr bwMode="auto">
            <a:xfrm>
              <a:off x="5472" y="1744"/>
              <a:ext cx="73" cy="80"/>
            </a:xfrm>
            <a:prstGeom prst="ellipse">
              <a:avLst/>
            </a:prstGeom>
            <a:solidFill>
              <a:schemeClr val="folHlink"/>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grpSp>
    </p:spTree>
  </p:cSld>
  <p:clrMap bg1="lt1" tx1="dk1" bg2="lt2" tx2="dk2" accent1="accent1" accent2="accent2" accent3="accent3" accent4="accent4" accent5="accent5" accent6="accent6" hlink="hlink" folHlink="folHlink"/>
  <p:sldLayoutIdLst>
    <p:sldLayoutId id="2147484519"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46125" y="609600"/>
            <a:ext cx="3016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b="1" i="1"/>
              <a:t>?</a:t>
            </a:r>
            <a:endParaRPr lang="en-US" altLang="en-US" sz="1500" i="1">
              <a:solidFill>
                <a:srgbClr val="0000FF"/>
              </a:solidFill>
            </a:endParaRPr>
          </a:p>
        </p:txBody>
      </p:sp>
      <p:sp>
        <p:nvSpPr>
          <p:cNvPr id="4099" name="Text Box 4"/>
          <p:cNvSpPr txBox="1">
            <a:spLocks noChangeArrowheads="1"/>
          </p:cNvSpPr>
          <p:nvPr/>
        </p:nvSpPr>
        <p:spPr bwMode="auto">
          <a:xfrm>
            <a:off x="762000" y="2322513"/>
            <a:ext cx="3016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b="1" i="1"/>
              <a:t>?</a:t>
            </a:r>
            <a:endParaRPr lang="en-US" altLang="en-US" sz="1500" i="1">
              <a:solidFill>
                <a:srgbClr val="0000FF"/>
              </a:solidFill>
            </a:endParaRPr>
          </a:p>
        </p:txBody>
      </p:sp>
      <p:sp>
        <p:nvSpPr>
          <p:cNvPr id="4100" name="Text Box 7"/>
          <p:cNvSpPr txBox="1">
            <a:spLocks noChangeArrowheads="1"/>
          </p:cNvSpPr>
          <p:nvPr/>
        </p:nvSpPr>
        <p:spPr bwMode="auto">
          <a:xfrm>
            <a:off x="762000" y="5751513"/>
            <a:ext cx="3016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b="1" i="1"/>
              <a:t>?</a:t>
            </a:r>
            <a:endParaRPr lang="en-US" altLang="en-US" sz="1500" i="1">
              <a:solidFill>
                <a:srgbClr val="0000FF"/>
              </a:solidFill>
            </a:endParaRPr>
          </a:p>
        </p:txBody>
      </p:sp>
      <p:sp>
        <p:nvSpPr>
          <p:cNvPr id="410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0D248AF-95C0-4240-AFCD-54C6F832FC15}" type="slidenum">
              <a:rPr lang="en-US" altLang="en-US" sz="1000"/>
              <a:pPr>
                <a:spcBef>
                  <a:spcPct val="0"/>
                </a:spcBef>
                <a:buClrTx/>
                <a:buSzTx/>
                <a:buFontTx/>
                <a:buNone/>
              </a:pPr>
              <a:t>1</a:t>
            </a:fld>
            <a:endParaRPr lang="en-US" altLang="en-US" sz="1000"/>
          </a:p>
        </p:txBody>
      </p:sp>
      <p:sp>
        <p:nvSpPr>
          <p:cNvPr id="4102" name="Text Box 5"/>
          <p:cNvSpPr txBox="1">
            <a:spLocks noChangeArrowheads="1"/>
          </p:cNvSpPr>
          <p:nvPr/>
        </p:nvSpPr>
        <p:spPr bwMode="auto">
          <a:xfrm>
            <a:off x="762000" y="4038600"/>
            <a:ext cx="25892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500" b="1" i="1"/>
              <a:t>?</a:t>
            </a:r>
            <a:endParaRPr lang="en-US" altLang="en-US" sz="1500" i="1">
              <a:solidFill>
                <a:srgbClr val="0000FF"/>
              </a:solidFill>
            </a:endParaRPr>
          </a:p>
        </p:txBody>
      </p:sp>
      <p:sp>
        <p:nvSpPr>
          <p:cNvPr id="4103" name="TextBox 10"/>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4104" name="TextBox 1"/>
          <p:cNvSpPr txBox="1">
            <a:spLocks noChangeArrowheads="1"/>
          </p:cNvSpPr>
          <p:nvPr/>
        </p:nvSpPr>
        <p:spPr bwMode="auto">
          <a:xfrm>
            <a:off x="5638800" y="34290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t>What are the four categories of corneal dystrophies?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3316"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331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99F9D45-E27E-4142-A046-3AC09F663B51}" type="slidenum">
              <a:rPr lang="en-US" altLang="en-US" sz="1000"/>
              <a:pPr>
                <a:spcBef>
                  <a:spcPct val="0"/>
                </a:spcBef>
                <a:buClrTx/>
                <a:buSzTx/>
                <a:buFontTx/>
                <a:buNone/>
              </a:pPr>
              <a:t>10</a:t>
            </a:fld>
            <a:endParaRPr lang="en-US" altLang="en-US" sz="1000"/>
          </a:p>
        </p:txBody>
      </p:sp>
      <p:sp>
        <p:nvSpPr>
          <p:cNvPr id="1331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a:t>
            </a:r>
            <a:r>
              <a:rPr lang="en-US" altLang="en-US" sz="1400" dirty="0">
                <a:solidFill>
                  <a:schemeClr val="bg1">
                    <a:lumMod val="75000"/>
                  </a:schemeClr>
                </a:solidFill>
              </a:rPr>
              <a:t>beta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1722437" y="2163763"/>
            <a:ext cx="212725" cy="21336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322" name="TextBox 15"/>
          <p:cNvSpPr txBox="1">
            <a:spLocks noChangeArrowheads="1"/>
          </p:cNvSpPr>
          <p:nvPr/>
        </p:nvSpPr>
        <p:spPr bwMode="auto">
          <a:xfrm>
            <a:off x="152400" y="3505200"/>
            <a:ext cx="470217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To what does the term </a:t>
            </a:r>
            <a:r>
              <a:rPr lang="en-US" altLang="en-US" sz="1400" b="1">
                <a:solidFill>
                  <a:srgbClr val="0000FF"/>
                </a:solidFill>
              </a:rPr>
              <a:t>transforming</a:t>
            </a:r>
            <a:r>
              <a:rPr lang="en-US" altLang="en-US" sz="1400" i="1">
                <a:solidFill>
                  <a:srgbClr val="0000FF"/>
                </a:solidFill>
              </a:rPr>
              <a:t> growth factor refer?</a:t>
            </a:r>
          </a:p>
          <a:p>
            <a:r>
              <a:rPr lang="en-US" altLang="en-US" sz="1400">
                <a:solidFill>
                  <a:srgbClr val="0000FF"/>
                </a:solidFill>
              </a:rPr>
              <a:t>A superfamily of related growth factors</a:t>
            </a: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445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59CEDF-AEA0-44B5-8AEC-874ABEFDF04C}" type="slidenum">
              <a:rPr lang="en-US" altLang="en-US" sz="1000"/>
              <a:pPr>
                <a:spcBef>
                  <a:spcPct val="0"/>
                </a:spcBef>
                <a:buClrTx/>
                <a:buSzTx/>
                <a:buFontTx/>
                <a:buNone/>
              </a:pPr>
              <a:t>100</a:t>
            </a:fld>
            <a:endParaRPr lang="en-US" altLang="en-US" sz="1000"/>
          </a:p>
        </p:txBody>
      </p:sp>
      <p:sp>
        <p:nvSpPr>
          <p:cNvPr id="10445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4454"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endParaRPr lang="en-US" altLang="en-US" sz="1400" i="1">
              <a:solidFill>
                <a:srgbClr val="FFCCFF"/>
              </a:solidFill>
            </a:endParaRP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Glare and stromal haze result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547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7C1D524-6F56-49E6-B05E-1792039BBB6E}" type="slidenum">
              <a:rPr lang="en-US" altLang="en-US" sz="1000"/>
              <a:pPr>
                <a:spcBef>
                  <a:spcPct val="0"/>
                </a:spcBef>
                <a:buClrTx/>
                <a:buSzTx/>
                <a:buFontTx/>
                <a:buNone/>
              </a:pPr>
              <a:t>101</a:t>
            </a:fld>
            <a:endParaRPr lang="en-US" altLang="en-US" sz="1000"/>
          </a:p>
        </p:txBody>
      </p:sp>
      <p:sp>
        <p:nvSpPr>
          <p:cNvPr id="10547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5478"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endParaRPr lang="en-US" altLang="en-US" sz="1400">
              <a:solidFill>
                <a:srgbClr val="FFCCFF"/>
              </a:solidFill>
            </a:endParaRP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Glare and stromal haze result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650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7B56F19-4930-4C60-A8BF-C2177DAD2FC3}" type="slidenum">
              <a:rPr lang="en-US" altLang="en-US" sz="1000"/>
              <a:pPr>
                <a:spcBef>
                  <a:spcPct val="0"/>
                </a:spcBef>
                <a:buClrTx/>
                <a:buSzTx/>
                <a:buFontTx/>
                <a:buNone/>
              </a:pPr>
              <a:t>102</a:t>
            </a:fld>
            <a:endParaRPr lang="en-US" altLang="en-US" sz="1000"/>
          </a:p>
        </p:txBody>
      </p:sp>
      <p:sp>
        <p:nvSpPr>
          <p:cNvPr id="10650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6502"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endParaRPr lang="en-US" altLang="en-US" sz="1400" i="1">
              <a:solidFill>
                <a:srgbClr val="FFCCFF"/>
              </a:solidFill>
            </a:endParaRPr>
          </a:p>
          <a:p>
            <a:pPr eaLnBrk="1" hangingPunct="1">
              <a:spcBef>
                <a:spcPct val="0"/>
              </a:spcBef>
              <a:buClrTx/>
              <a:buSzTx/>
              <a:buFontTx/>
              <a:buNone/>
            </a:pPr>
            <a:r>
              <a:rPr lang="en-US" altLang="en-US" sz="1400">
                <a:solidFill>
                  <a:srgbClr val="FFCCFF"/>
                </a:solidFill>
              </a:rPr>
              <a:t>Glare and stromal haze result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752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8A8E336-9765-44F6-BC96-8771676CD4EE}" type="slidenum">
              <a:rPr lang="en-US" altLang="en-US" sz="1000"/>
              <a:pPr>
                <a:spcBef>
                  <a:spcPct val="0"/>
                </a:spcBef>
                <a:buClrTx/>
                <a:buSzTx/>
                <a:buFontTx/>
                <a:buNone/>
              </a:pPr>
              <a:t>103</a:t>
            </a:fld>
            <a:endParaRPr lang="en-US" altLang="en-US" sz="1000"/>
          </a:p>
        </p:txBody>
      </p:sp>
      <p:sp>
        <p:nvSpPr>
          <p:cNvPr id="10752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7526"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endParaRPr lang="en-US" altLang="en-US" sz="1400">
              <a:solidFill>
                <a:srgbClr val="FFCCFF"/>
              </a:solidFill>
            </a:endParaRP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854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6D40C0B-575B-4D8B-8818-258A68E2C051}" type="slidenum">
              <a:rPr lang="en-US" altLang="en-US" sz="1000"/>
              <a:pPr>
                <a:spcBef>
                  <a:spcPct val="0"/>
                </a:spcBef>
                <a:buClrTx/>
                <a:buSzTx/>
                <a:buFontTx/>
                <a:buNone/>
              </a:pPr>
              <a:t>104</a:t>
            </a:fld>
            <a:endParaRPr lang="en-US" altLang="en-US" sz="1000"/>
          </a:p>
        </p:txBody>
      </p:sp>
      <p:sp>
        <p:nvSpPr>
          <p:cNvPr id="10854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8550"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957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B7C65E0-121A-42FF-A8FC-1BE22A780BBC}" type="slidenum">
              <a:rPr lang="en-US" altLang="en-US" sz="1000"/>
              <a:pPr>
                <a:spcBef>
                  <a:spcPct val="0"/>
                </a:spcBef>
                <a:buClrTx/>
                <a:buSzTx/>
                <a:buFontTx/>
                <a:buNone/>
              </a:pPr>
              <a:t>105</a:t>
            </a:fld>
            <a:endParaRPr lang="en-US" altLang="en-US" sz="1000"/>
          </a:p>
        </p:txBody>
      </p:sp>
      <p:sp>
        <p:nvSpPr>
          <p:cNvPr id="10957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9574"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a:t>
            </a:r>
            <a:r>
              <a:rPr lang="en-US" altLang="en-US" sz="1400" b="1">
                <a:solidFill>
                  <a:srgbClr val="0000FF"/>
                </a:solidFill>
              </a:rPr>
              <a:t>hyaline  </a:t>
            </a:r>
            <a:r>
              <a:rPr lang="en-US" altLang="en-US" sz="1400">
                <a:solidFill>
                  <a:srgbClr val="0000FF"/>
                </a:solidFill>
              </a:rPr>
              <a:t>in the subepithelial space and anterior stroma (just like Reis-Bücklers). It stains bright  </a:t>
            </a:r>
            <a:r>
              <a:rPr lang="en-US" altLang="en-US" sz="1400" b="1">
                <a:solidFill>
                  <a:srgbClr val="CC0000"/>
                </a:solidFill>
              </a:rPr>
              <a:t>red  </a:t>
            </a:r>
            <a:r>
              <a:rPr lang="en-US" altLang="en-US" sz="1400">
                <a:solidFill>
                  <a:srgbClr val="0000FF"/>
                </a:solidFill>
              </a:rPr>
              <a:t>with  </a:t>
            </a:r>
            <a:r>
              <a:rPr lang="en-US" altLang="en-US" sz="1400" b="1">
                <a:solidFill>
                  <a:srgbClr val="0000FF"/>
                </a:solidFill>
              </a:rPr>
              <a:t>Masson trichrome  </a:t>
            </a:r>
            <a:r>
              <a:rPr lang="en-US" altLang="en-US" sz="1400">
                <a:solidFill>
                  <a:srgbClr val="0000FF"/>
                </a:solidFill>
              </a:rPr>
              <a:t>(just like Reis-Bücklers).</a:t>
            </a:r>
            <a:endParaRPr lang="en-US" altLang="en-US" sz="1400">
              <a:solidFill>
                <a:srgbClr val="FFCCFF"/>
              </a:solidFill>
            </a:endParaRP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2" name="Rectangle 1"/>
          <p:cNvSpPr/>
          <p:nvPr/>
        </p:nvSpPr>
        <p:spPr>
          <a:xfrm>
            <a:off x="5181600" y="5029200"/>
            <a:ext cx="611188"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one word</a:t>
            </a:r>
          </a:p>
        </p:txBody>
      </p:sp>
      <p:sp>
        <p:nvSpPr>
          <p:cNvPr id="3" name="Rectangle 2"/>
          <p:cNvSpPr/>
          <p:nvPr/>
        </p:nvSpPr>
        <p:spPr>
          <a:xfrm>
            <a:off x="8153400" y="52324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color</a:t>
            </a:r>
          </a:p>
        </p:txBody>
      </p:sp>
      <p:sp>
        <p:nvSpPr>
          <p:cNvPr id="4" name="Rectangle 3"/>
          <p:cNvSpPr/>
          <p:nvPr/>
        </p:nvSpPr>
        <p:spPr>
          <a:xfrm>
            <a:off x="4191000" y="5461000"/>
            <a:ext cx="1601788" cy="24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two words</a:t>
            </a:r>
          </a:p>
        </p:txBody>
      </p:sp>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1059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0BFCFF-2EDD-42D0-8A59-E0A99237758F}" type="slidenum">
              <a:rPr lang="en-US" altLang="en-US" sz="1000"/>
              <a:pPr>
                <a:spcBef>
                  <a:spcPct val="0"/>
                </a:spcBef>
                <a:buClrTx/>
                <a:buSzTx/>
                <a:buFontTx/>
                <a:buNone/>
              </a:pPr>
              <a:t>106</a:t>
            </a:fld>
            <a:endParaRPr lang="en-US" altLang="en-US" sz="1000"/>
          </a:p>
        </p:txBody>
      </p:sp>
      <p:sp>
        <p:nvSpPr>
          <p:cNvPr id="11059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0598"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a:t>
            </a:r>
            <a:r>
              <a:rPr lang="en-US" altLang="en-US" sz="1400" b="1">
                <a:solidFill>
                  <a:srgbClr val="0000FF"/>
                </a:solidFill>
              </a:rPr>
              <a:t>hyaline  </a:t>
            </a:r>
            <a:r>
              <a:rPr lang="en-US" altLang="en-US" sz="1400">
                <a:solidFill>
                  <a:srgbClr val="0000FF"/>
                </a:solidFill>
              </a:rPr>
              <a:t>in the subepithelial space and anterior stroma (just like Reis-Bücklers). It stains bright  </a:t>
            </a:r>
            <a:r>
              <a:rPr lang="en-US" altLang="en-US" sz="1400" b="1">
                <a:solidFill>
                  <a:srgbClr val="CC0000"/>
                </a:solidFill>
              </a:rPr>
              <a:t>red  </a:t>
            </a:r>
            <a:r>
              <a:rPr lang="en-US" altLang="en-US" sz="1400">
                <a:solidFill>
                  <a:srgbClr val="0000FF"/>
                </a:solidFill>
              </a:rPr>
              <a:t>with  </a:t>
            </a:r>
            <a:r>
              <a:rPr lang="en-US" altLang="en-US" sz="1400" b="1">
                <a:solidFill>
                  <a:srgbClr val="0000FF"/>
                </a:solidFill>
              </a:rPr>
              <a:t>Masson trichrome  </a:t>
            </a:r>
            <a:r>
              <a:rPr lang="en-US" altLang="en-US" sz="1400">
                <a:solidFill>
                  <a:srgbClr val="0000FF"/>
                </a:solidFill>
              </a:rPr>
              <a:t>(just like Reis-Bücklers).</a:t>
            </a:r>
            <a:endParaRPr lang="en-US" altLang="en-US" sz="1400">
              <a:solidFill>
                <a:srgbClr val="FFCCFF"/>
              </a:solidFill>
            </a:endParaRP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1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DE334B-1057-4323-8097-2308FB61A572}" type="slidenum">
              <a:rPr lang="en-US" altLang="en-US"/>
              <a:pPr/>
              <a:t>107</a:t>
            </a:fld>
            <a:endParaRPr lang="en-US" altLang="en-US"/>
          </a:p>
        </p:txBody>
      </p:sp>
      <p:pic>
        <p:nvPicPr>
          <p:cNvPr id="1116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7188"/>
            <a:ext cx="7624763"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Box 3"/>
          <p:cNvSpPr txBox="1">
            <a:spLocks noChangeArrowheads="1"/>
          </p:cNvSpPr>
          <p:nvPr/>
        </p:nvSpPr>
        <p:spPr bwMode="auto">
          <a:xfrm>
            <a:off x="914400" y="5294313"/>
            <a:ext cx="76406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Granular corneal dystrophy, type 1. </a:t>
            </a:r>
            <a:r>
              <a:rPr lang="en-US" altLang="en-US" sz="1600"/>
              <a:t>Light microscopy—Masson trichrome highlights deposits of hyaline at various stromal layers and partial destruction of the Bowman layer (between arrowheads).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1264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4A9766C-EAEF-42A6-AAD3-F60275768D4A}" type="slidenum">
              <a:rPr lang="en-US" altLang="en-US" sz="1000"/>
              <a:pPr>
                <a:spcBef>
                  <a:spcPct val="0"/>
                </a:spcBef>
                <a:buClrTx/>
                <a:buSzTx/>
                <a:buFontTx/>
                <a:buNone/>
              </a:pPr>
              <a:t>108</a:t>
            </a:fld>
            <a:endParaRPr lang="en-US" altLang="en-US" sz="1000"/>
          </a:p>
        </p:txBody>
      </p:sp>
      <p:sp>
        <p:nvSpPr>
          <p:cNvPr id="11264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2646"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a:t>
            </a:r>
            <a:r>
              <a:rPr lang="en-US" altLang="en-US" sz="1400" b="1">
                <a:solidFill>
                  <a:srgbClr val="0000FF"/>
                </a:solidFill>
              </a:rPr>
              <a:t>hyaline  </a:t>
            </a:r>
            <a:r>
              <a:rPr lang="en-US" altLang="en-US" sz="1400">
                <a:solidFill>
                  <a:srgbClr val="0000FF"/>
                </a:solidFill>
              </a:rPr>
              <a:t>in the subepithelial space and anterior stroma (just like Reis-Bücklers). It stains bright  </a:t>
            </a:r>
            <a:r>
              <a:rPr lang="en-US" altLang="en-US" sz="1400" b="1">
                <a:solidFill>
                  <a:srgbClr val="CC0000"/>
                </a:solidFill>
              </a:rPr>
              <a:t>red  </a:t>
            </a:r>
            <a:r>
              <a:rPr lang="en-US" altLang="en-US" sz="1400">
                <a:solidFill>
                  <a:srgbClr val="0000FF"/>
                </a:solidFill>
              </a:rPr>
              <a:t>with  </a:t>
            </a:r>
            <a:r>
              <a:rPr lang="en-US" altLang="en-US" sz="1400" b="1">
                <a:solidFill>
                  <a:srgbClr val="0000FF"/>
                </a:solidFill>
              </a:rPr>
              <a:t>Masson trichrome  </a:t>
            </a:r>
            <a:r>
              <a:rPr lang="en-US" altLang="en-US" sz="1400">
                <a:solidFill>
                  <a:srgbClr val="0000FF"/>
                </a:solidFill>
              </a:rPr>
              <a:t>(just like Reis-Bücklers).</a:t>
            </a:r>
            <a:endParaRPr lang="en-US" altLang="en-US" sz="1400">
              <a:solidFill>
                <a:srgbClr val="FFCCFF"/>
              </a:solidFill>
            </a:endParaRP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 typeface="Wingdings" panose="05000000000000000000" pitchFamily="2" charset="2"/>
              <a:buNone/>
            </a:pPr>
            <a:r>
              <a:rPr lang="en-US" altLang="en-US" sz="1400" i="1">
                <a:solidFill>
                  <a:srgbClr val="0000FF"/>
                </a:solidFill>
              </a:rPr>
              <a:t>What is the hallmark of GCD1 on electron microscopy?</a:t>
            </a:r>
            <a:endParaRPr lang="en-US" altLang="en-US" sz="1400" i="1">
              <a:solidFill>
                <a:srgbClr val="FFCCFF"/>
              </a:solidFill>
            </a:endParaRP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1366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E37071A-9937-48F2-BCF8-69801300A7DF}" type="slidenum">
              <a:rPr lang="en-US" altLang="en-US" sz="1000"/>
              <a:pPr>
                <a:spcBef>
                  <a:spcPct val="0"/>
                </a:spcBef>
                <a:buClrTx/>
                <a:buSzTx/>
                <a:buFontTx/>
                <a:buNone/>
              </a:pPr>
              <a:t>109</a:t>
            </a:fld>
            <a:endParaRPr lang="en-US" altLang="en-US" sz="1000"/>
          </a:p>
        </p:txBody>
      </p:sp>
      <p:sp>
        <p:nvSpPr>
          <p:cNvPr id="11366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3670"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a:t>
            </a:r>
            <a:r>
              <a:rPr lang="en-US" altLang="en-US" sz="1400" b="1">
                <a:solidFill>
                  <a:srgbClr val="0000FF"/>
                </a:solidFill>
              </a:rPr>
              <a:t>hyaline  </a:t>
            </a:r>
            <a:r>
              <a:rPr lang="en-US" altLang="en-US" sz="1400">
                <a:solidFill>
                  <a:srgbClr val="0000FF"/>
                </a:solidFill>
              </a:rPr>
              <a:t>in the subepithelial space and anterior stroma (just like Reis-Bücklers). It stains bright  </a:t>
            </a:r>
            <a:r>
              <a:rPr lang="en-US" altLang="en-US" sz="1400" b="1">
                <a:solidFill>
                  <a:srgbClr val="CC0000"/>
                </a:solidFill>
              </a:rPr>
              <a:t>red  </a:t>
            </a:r>
            <a:r>
              <a:rPr lang="en-US" altLang="en-US" sz="1400">
                <a:solidFill>
                  <a:srgbClr val="0000FF"/>
                </a:solidFill>
              </a:rPr>
              <a:t>with  </a:t>
            </a:r>
            <a:r>
              <a:rPr lang="en-US" altLang="en-US" sz="1400" b="1">
                <a:solidFill>
                  <a:srgbClr val="0000FF"/>
                </a:solidFill>
              </a:rPr>
              <a:t>Masson trichrome  </a:t>
            </a:r>
            <a:r>
              <a:rPr lang="en-US" altLang="en-US" sz="1400">
                <a:solidFill>
                  <a:srgbClr val="0000FF"/>
                </a:solidFill>
              </a:rPr>
              <a:t>(just like Reis-Bücklers).</a:t>
            </a:r>
            <a:endParaRPr lang="en-US" altLang="en-US" sz="1400">
              <a:solidFill>
                <a:srgbClr val="FFCCFF"/>
              </a:solidFill>
            </a:endParaRP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 typeface="Wingdings" panose="05000000000000000000" pitchFamily="2" charset="2"/>
              <a:buNone/>
            </a:pPr>
            <a:r>
              <a:rPr lang="en-US" altLang="en-US" sz="1400" i="1">
                <a:solidFill>
                  <a:srgbClr val="0000FF"/>
                </a:solidFill>
              </a:rPr>
              <a:t>What is the hallmark of GCD1 on electron microscopy?</a:t>
            </a:r>
          </a:p>
          <a:p>
            <a:pPr eaLnBrk="1" hangingPunct="1">
              <a:spcBef>
                <a:spcPct val="0"/>
              </a:spcBef>
              <a:buClrTx/>
              <a:buSzTx/>
              <a:buFontTx/>
              <a:buNone/>
            </a:pPr>
            <a:r>
              <a:rPr lang="en-US" altLang="en-US" sz="1400" b="1">
                <a:solidFill>
                  <a:srgbClr val="0000FF"/>
                </a:solidFill>
              </a:rPr>
              <a:t>Rod-shaped fibers  </a:t>
            </a:r>
            <a:r>
              <a:rPr lang="en-US" altLang="en-US" sz="1400">
                <a:solidFill>
                  <a:srgbClr val="0000FF"/>
                </a:solidFill>
              </a:rPr>
              <a:t>(just like Reis-Bücklers)</a:t>
            </a:r>
          </a:p>
        </p:txBody>
      </p:sp>
      <p:sp>
        <p:nvSpPr>
          <p:cNvPr id="7" name="Rectangle 6"/>
          <p:cNvSpPr/>
          <p:nvPr/>
        </p:nvSpPr>
        <p:spPr>
          <a:xfrm>
            <a:off x="3770313" y="6096000"/>
            <a:ext cx="1635125" cy="241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three words</a:t>
            </a:r>
          </a:p>
        </p:txBody>
      </p:sp>
      <p:sp>
        <p:nvSpPr>
          <p:cNvPr id="8"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9"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2"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4340"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434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9E988B5-A76C-423A-A819-B68CD23A4E88}" type="slidenum">
              <a:rPr lang="en-US" altLang="en-US" sz="1000"/>
              <a:pPr>
                <a:spcBef>
                  <a:spcPct val="0"/>
                </a:spcBef>
                <a:buClrTx/>
                <a:buSzTx/>
                <a:buFontTx/>
                <a:buNone/>
              </a:pPr>
              <a:t>11</a:t>
            </a:fld>
            <a:endParaRPr lang="en-US" altLang="en-US" sz="1000"/>
          </a:p>
        </p:txBody>
      </p:sp>
      <p:sp>
        <p:nvSpPr>
          <p:cNvPr id="1434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1912937" y="1973263"/>
            <a:ext cx="212725" cy="25146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TextBox 9"/>
          <p:cNvSpPr txBox="1"/>
          <p:nvPr/>
        </p:nvSpPr>
        <p:spPr>
          <a:xfrm>
            <a:off x="152400" y="3505200"/>
            <a:ext cx="5029200" cy="738188"/>
          </a:xfrm>
          <a:prstGeom prst="rect">
            <a:avLst/>
          </a:prstGeom>
          <a:solidFill>
            <a:schemeClr val="accent5">
              <a:lumMod val="75000"/>
            </a:schemeClr>
          </a:solidFill>
        </p:spPr>
        <p:txBody>
          <a:bodyPr>
            <a:spAutoFit/>
          </a:bodyPr>
          <a:lstStyle/>
          <a:p>
            <a:pPr>
              <a:defRPr/>
            </a:pPr>
            <a:r>
              <a:rPr lang="en-US" sz="1400" i="1" dirty="0">
                <a:solidFill>
                  <a:srgbClr val="0000FF"/>
                </a:solidFill>
              </a:rPr>
              <a:t>To what does the term transforming growth factor </a:t>
            </a:r>
            <a:r>
              <a:rPr lang="en-US" sz="1400" b="1" dirty="0">
                <a:solidFill>
                  <a:srgbClr val="0000FF"/>
                </a:solidFill>
              </a:rPr>
              <a:t>beta</a:t>
            </a:r>
            <a:r>
              <a:rPr lang="en-US" sz="1400" i="1" dirty="0">
                <a:solidFill>
                  <a:srgbClr val="0000FF"/>
                </a:solidFill>
              </a:rPr>
              <a:t> refer?</a:t>
            </a:r>
          </a:p>
          <a:p>
            <a:pPr>
              <a:defRPr/>
            </a:pPr>
            <a:r>
              <a:rPr lang="en-US" sz="1400" dirty="0">
                <a:solidFill>
                  <a:schemeClr val="accent5">
                    <a:lumMod val="75000"/>
                  </a:schemeClr>
                </a:solidFill>
              </a:rPr>
              <a:t>A subclass of transforming growth factors (the other subclass is, not surprisingly, transforming growth factor alpha)</a:t>
            </a:r>
          </a:p>
        </p:txBody>
      </p:sp>
      <p:sp>
        <p:nvSpPr>
          <p:cNvPr id="1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1469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182CE94-CD19-41ED-BFA3-FAAC30E82017}" type="slidenum">
              <a:rPr lang="en-US" altLang="en-US" sz="1000"/>
              <a:pPr>
                <a:spcBef>
                  <a:spcPct val="0"/>
                </a:spcBef>
                <a:buClrTx/>
                <a:buSzTx/>
                <a:buFontTx/>
                <a:buNone/>
              </a:pPr>
              <a:t>110</a:t>
            </a:fld>
            <a:endParaRPr lang="en-US" altLang="en-US" sz="1000"/>
          </a:p>
        </p:txBody>
      </p:sp>
      <p:sp>
        <p:nvSpPr>
          <p:cNvPr id="11469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4694"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a:t>
            </a:r>
            <a:r>
              <a:rPr lang="en-US" altLang="en-US" sz="1400" b="1">
                <a:solidFill>
                  <a:srgbClr val="0000FF"/>
                </a:solidFill>
              </a:rPr>
              <a:t>hyaline  </a:t>
            </a:r>
            <a:r>
              <a:rPr lang="en-US" altLang="en-US" sz="1400">
                <a:solidFill>
                  <a:srgbClr val="0000FF"/>
                </a:solidFill>
              </a:rPr>
              <a:t>in the subepithelial space and anterior stroma (just like Reis-Bücklers). It stains bright  </a:t>
            </a:r>
            <a:r>
              <a:rPr lang="en-US" altLang="en-US" sz="1400" b="1">
                <a:solidFill>
                  <a:srgbClr val="CC0000"/>
                </a:solidFill>
              </a:rPr>
              <a:t>red  </a:t>
            </a:r>
            <a:r>
              <a:rPr lang="en-US" altLang="en-US" sz="1400">
                <a:solidFill>
                  <a:srgbClr val="0000FF"/>
                </a:solidFill>
              </a:rPr>
              <a:t>with  </a:t>
            </a:r>
            <a:r>
              <a:rPr lang="en-US" altLang="en-US" sz="1400" b="1">
                <a:solidFill>
                  <a:srgbClr val="0000FF"/>
                </a:solidFill>
              </a:rPr>
              <a:t>Masson trichrome  </a:t>
            </a:r>
            <a:r>
              <a:rPr lang="en-US" altLang="en-US" sz="1400">
                <a:solidFill>
                  <a:srgbClr val="0000FF"/>
                </a:solidFill>
              </a:rPr>
              <a:t>(just like Reis-Bücklers).</a:t>
            </a:r>
            <a:endParaRPr lang="en-US" altLang="en-US" sz="1400">
              <a:solidFill>
                <a:srgbClr val="FFCCFF"/>
              </a:solidFill>
            </a:endParaRP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 typeface="Wingdings" panose="05000000000000000000" pitchFamily="2" charset="2"/>
              <a:buNone/>
            </a:pPr>
            <a:r>
              <a:rPr lang="en-US" altLang="en-US" sz="1400" i="1">
                <a:solidFill>
                  <a:srgbClr val="0000FF"/>
                </a:solidFill>
              </a:rPr>
              <a:t>What is the hallmark of GCD1 on electron microscopy?</a:t>
            </a:r>
          </a:p>
          <a:p>
            <a:pPr eaLnBrk="1" hangingPunct="1">
              <a:spcBef>
                <a:spcPct val="0"/>
              </a:spcBef>
              <a:buClrTx/>
              <a:buSzTx/>
              <a:buFontTx/>
              <a:buNone/>
            </a:pPr>
            <a:r>
              <a:rPr lang="en-US" altLang="en-US" sz="1400" b="1">
                <a:solidFill>
                  <a:srgbClr val="0000FF"/>
                </a:solidFill>
              </a:rPr>
              <a:t>Rod-shaped fibers  </a:t>
            </a:r>
            <a:r>
              <a:rPr lang="en-US" altLang="en-US" sz="1400">
                <a:solidFill>
                  <a:srgbClr val="0000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1571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9BB75BE-3B42-4032-A47D-49353DE6D1DE}" type="slidenum">
              <a:rPr lang="en-US" altLang="en-US" sz="1000"/>
              <a:pPr>
                <a:spcBef>
                  <a:spcPct val="0"/>
                </a:spcBef>
                <a:buClrTx/>
                <a:buSzTx/>
                <a:buFontTx/>
                <a:buNone/>
              </a:pPr>
              <a:t>111</a:t>
            </a:fld>
            <a:endParaRPr lang="en-US" altLang="en-US" sz="1000"/>
          </a:p>
        </p:txBody>
      </p:sp>
      <p:sp>
        <p:nvSpPr>
          <p:cNvPr id="11571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Box 1"/>
          <p:cNvSpPr txBox="1">
            <a:spLocks noChangeArrowheads="1"/>
          </p:cNvSpPr>
          <p:nvPr/>
        </p:nvSpPr>
        <p:spPr bwMode="auto">
          <a:xfrm>
            <a:off x="3733800" y="1784350"/>
            <a:ext cx="5029200" cy="4616450"/>
          </a:xfrm>
          <a:prstGeom prst="rect">
            <a:avLst/>
          </a:prstGeom>
          <a:solidFill>
            <a:srgbClr val="FFCCFF"/>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At what age does GCD1 begin to manifest?</a:t>
            </a:r>
          </a:p>
          <a:p>
            <a:pPr eaLnBrk="1" hangingPunct="1">
              <a:spcBef>
                <a:spcPct val="0"/>
              </a:spcBef>
              <a:buClrTx/>
              <a:buSzTx/>
              <a:buFontTx/>
              <a:buNone/>
              <a:defRPr/>
            </a:pPr>
            <a:r>
              <a:rPr lang="en-US" altLang="en-US" sz="1400" dirty="0">
                <a:solidFill>
                  <a:schemeClr val="bg1">
                    <a:lumMod val="65000"/>
                  </a:schemeClr>
                </a:solidFill>
              </a:rPr>
              <a:t>Early childhood</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65000"/>
                  </a:schemeClr>
                </a:solidFill>
              </a:rPr>
              <a:t>In early disease, tiny </a:t>
            </a:r>
            <a:r>
              <a:rPr lang="en-US" altLang="en-US" sz="1400" dirty="0" err="1">
                <a:solidFill>
                  <a:schemeClr val="bg1">
                    <a:lumMod val="65000"/>
                  </a:schemeClr>
                </a:solidFill>
              </a:rPr>
              <a:t>crumblike</a:t>
            </a:r>
            <a:r>
              <a:rPr lang="en-US" altLang="en-US" sz="1400" dirty="0">
                <a:solidFill>
                  <a:schemeClr val="bg1">
                    <a:lumMod val="65000"/>
                  </a:schemeClr>
                </a:solidFill>
              </a:rPr>
              <a:t> granules appear. As the disease progresses, the size and density of the granules increases. The granules never reach as far as the limbus.</a:t>
            </a:r>
          </a:p>
          <a:p>
            <a:pPr eaLnBrk="1" hangingPunct="1">
              <a:spcBef>
                <a:spcPct val="0"/>
              </a:spcBef>
              <a:buClrTx/>
              <a:buSzTx/>
              <a:buFontTx/>
              <a:buNone/>
              <a:defRPr/>
            </a:pPr>
            <a:endParaRPr lang="en-US" altLang="en-US" sz="1400" i="1"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Is it painful?</a:t>
            </a:r>
          </a:p>
          <a:p>
            <a:pPr eaLnBrk="1" hangingPunct="1">
              <a:spcBef>
                <a:spcPct val="0"/>
              </a:spcBef>
              <a:buClrTx/>
              <a:buSzTx/>
              <a:buFontTx/>
              <a:buNone/>
              <a:defRPr/>
            </a:pPr>
            <a:r>
              <a:rPr lang="en-US" altLang="en-US" sz="1400" dirty="0">
                <a:solidFill>
                  <a:schemeClr val="bg1">
                    <a:lumMod val="65000"/>
                  </a:schemeClr>
                </a:solidFill>
              </a:rPr>
              <a:t>Yes; pts get recurrent epithelial erosions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Does it affect vision?</a:t>
            </a:r>
          </a:p>
          <a:p>
            <a:pPr eaLnBrk="1" hangingPunct="1">
              <a:spcBef>
                <a:spcPct val="0"/>
              </a:spcBef>
              <a:buClrTx/>
              <a:buSzTx/>
              <a:buFontTx/>
              <a:buNone/>
              <a:defRPr/>
            </a:pPr>
            <a:r>
              <a:rPr lang="en-US" altLang="en-US" sz="1400" dirty="0">
                <a:solidFill>
                  <a:schemeClr val="bg1">
                    <a:lumMod val="6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65000"/>
                  </a:schemeClr>
                </a:solidFill>
              </a:rPr>
              <a:t>The presence of  </a:t>
            </a:r>
            <a:r>
              <a:rPr lang="en-US" altLang="en-US" sz="1400" b="1" dirty="0">
                <a:solidFill>
                  <a:schemeClr val="bg1">
                    <a:lumMod val="65000"/>
                  </a:schemeClr>
                </a:solidFill>
              </a:rPr>
              <a:t>hyaline  </a:t>
            </a:r>
            <a:r>
              <a:rPr lang="en-US" altLang="en-US" sz="1400" dirty="0">
                <a:solidFill>
                  <a:schemeClr val="bg1">
                    <a:lumMod val="65000"/>
                  </a:schemeClr>
                </a:solidFill>
              </a:rPr>
              <a:t>in the </a:t>
            </a:r>
            <a:r>
              <a:rPr lang="en-US" altLang="en-US" sz="1400" dirty="0" err="1">
                <a:solidFill>
                  <a:schemeClr val="bg1">
                    <a:lumMod val="65000"/>
                  </a:schemeClr>
                </a:solidFill>
              </a:rPr>
              <a:t>subepithelial</a:t>
            </a:r>
            <a:r>
              <a:rPr lang="en-US" altLang="en-US" sz="1400" dirty="0">
                <a:solidFill>
                  <a:schemeClr val="bg1">
                    <a:lumMod val="65000"/>
                  </a:schemeClr>
                </a:solidFill>
              </a:rPr>
              <a:t> space and anterior stroma (</a:t>
            </a:r>
            <a:r>
              <a:rPr lang="en-US" altLang="en-US" sz="1400" b="1" dirty="0">
                <a:solidFill>
                  <a:srgbClr val="0000FF"/>
                </a:solidFill>
              </a:rPr>
              <a:t>just like Reis-</a:t>
            </a:r>
            <a:r>
              <a:rPr lang="en-US" altLang="en-US" sz="1400" b="1" dirty="0" err="1">
                <a:solidFill>
                  <a:srgbClr val="0000FF"/>
                </a:solidFill>
              </a:rPr>
              <a:t>Bücklers</a:t>
            </a:r>
            <a:r>
              <a:rPr lang="en-US" altLang="en-US" sz="1400" dirty="0">
                <a:solidFill>
                  <a:schemeClr val="bg1">
                    <a:lumMod val="65000"/>
                  </a:schemeClr>
                </a:solidFill>
              </a:rPr>
              <a:t>). It stains bright  </a:t>
            </a:r>
            <a:r>
              <a:rPr lang="en-US" altLang="en-US" sz="1400" b="1" dirty="0">
                <a:solidFill>
                  <a:schemeClr val="bg1">
                    <a:lumMod val="65000"/>
                  </a:schemeClr>
                </a:solidFill>
              </a:rPr>
              <a:t>red  </a:t>
            </a:r>
            <a:r>
              <a:rPr lang="en-US" altLang="en-US" sz="1400" dirty="0">
                <a:solidFill>
                  <a:schemeClr val="bg1">
                    <a:lumMod val="65000"/>
                  </a:schemeClr>
                </a:solidFill>
              </a:rPr>
              <a:t>with  </a:t>
            </a:r>
            <a:r>
              <a:rPr lang="en-US" altLang="en-US" sz="1400" b="1" dirty="0">
                <a:solidFill>
                  <a:schemeClr val="bg1">
                    <a:lumMod val="65000"/>
                  </a:schemeClr>
                </a:solidFill>
              </a:rPr>
              <a:t>Masson trichrome  </a:t>
            </a:r>
            <a:r>
              <a:rPr lang="en-US" altLang="en-US" sz="1400" dirty="0">
                <a:solidFill>
                  <a:schemeClr val="bg1">
                    <a:lumMod val="65000"/>
                  </a:schemeClr>
                </a:solidFill>
              </a:rPr>
              <a:t>(</a:t>
            </a:r>
            <a:r>
              <a:rPr lang="en-US" altLang="en-US" sz="1400" b="1" dirty="0">
                <a:solidFill>
                  <a:srgbClr val="0000FF"/>
                </a:solidFill>
              </a:rPr>
              <a:t>just like Reis-</a:t>
            </a:r>
            <a:r>
              <a:rPr lang="en-US" altLang="en-US" sz="1400" b="1" dirty="0" err="1">
                <a:solidFill>
                  <a:srgbClr val="0000FF"/>
                </a:solidFill>
              </a:rPr>
              <a:t>Bücklers</a:t>
            </a:r>
            <a:r>
              <a:rPr lang="en-US" altLang="en-US" sz="1400" dirty="0">
                <a:solidFill>
                  <a:schemeClr val="bg1">
                    <a:lumMod val="65000"/>
                  </a:schemeClr>
                </a:solidFill>
              </a:rPr>
              <a:t>).</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65000"/>
                  </a:schemeClr>
                </a:solidFill>
              </a:rPr>
              <a:t>What is the hallmark of GCD1 on electron microscopy?</a:t>
            </a:r>
          </a:p>
          <a:p>
            <a:pPr eaLnBrk="1" hangingPunct="1">
              <a:spcBef>
                <a:spcPct val="0"/>
              </a:spcBef>
              <a:buClrTx/>
              <a:buSzTx/>
              <a:buFontTx/>
              <a:buNone/>
              <a:defRPr/>
            </a:pPr>
            <a:r>
              <a:rPr lang="en-US" altLang="en-US" sz="1400" b="1" dirty="0">
                <a:solidFill>
                  <a:schemeClr val="bg1">
                    <a:lumMod val="65000"/>
                  </a:schemeClr>
                </a:solidFill>
              </a:rPr>
              <a:t>Rod-shaped fibers  </a:t>
            </a:r>
            <a:r>
              <a:rPr lang="en-US" altLang="en-US" sz="1400" dirty="0">
                <a:solidFill>
                  <a:schemeClr val="bg1">
                    <a:lumMod val="65000"/>
                  </a:schemeClr>
                </a:solidFill>
              </a:rPr>
              <a:t>(</a:t>
            </a:r>
            <a:r>
              <a:rPr lang="en-US" altLang="en-US" sz="1400" b="1" dirty="0">
                <a:solidFill>
                  <a:srgbClr val="0000FF"/>
                </a:solidFill>
              </a:rPr>
              <a:t>just like Reis-</a:t>
            </a:r>
            <a:r>
              <a:rPr lang="en-US" altLang="en-US" sz="1400" b="1" dirty="0" err="1">
                <a:solidFill>
                  <a:srgbClr val="0000FF"/>
                </a:solidFill>
              </a:rPr>
              <a:t>Bücklers</a:t>
            </a:r>
            <a:r>
              <a:rPr lang="en-US" altLang="en-US" sz="1400" dirty="0">
                <a:solidFill>
                  <a:schemeClr val="bg1">
                    <a:lumMod val="65000"/>
                  </a:schemeClr>
                </a:solidFill>
              </a:rPr>
              <a:t>)</a:t>
            </a:r>
          </a:p>
        </p:txBody>
      </p:sp>
      <p:pic>
        <p:nvPicPr>
          <p:cNvPr id="11572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3413" y="3810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495800" y="5029200"/>
            <a:ext cx="3657600" cy="15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1674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BB954D-230E-4312-A5BB-321FD1DDDB77}" type="slidenum">
              <a:rPr lang="en-US" altLang="en-US" sz="1000"/>
              <a:pPr>
                <a:spcBef>
                  <a:spcPct val="0"/>
                </a:spcBef>
                <a:buClrTx/>
                <a:buSzTx/>
                <a:buFontTx/>
                <a:buNone/>
              </a:pPr>
              <a:t>112</a:t>
            </a:fld>
            <a:endParaRPr lang="en-US" altLang="en-US" sz="1000"/>
          </a:p>
        </p:txBody>
      </p:sp>
      <p:sp>
        <p:nvSpPr>
          <p:cNvPr id="11674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6742"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Combined granular-lattice dystrophy; Avellino dystrophy</a:t>
            </a:r>
          </a:p>
          <a:p>
            <a:pPr eaLnBrk="1" hangingPunct="1">
              <a:spcBef>
                <a:spcPct val="0"/>
              </a:spcBef>
              <a:buClrTx/>
              <a:buSzTx/>
              <a:buFontTx/>
              <a:buNone/>
            </a:pPr>
            <a:endParaRPr lang="en-US" altLang="en-US" sz="1400" i="1">
              <a:solidFill>
                <a:srgbClr val="CCFFCC"/>
              </a:solidFill>
            </a:endParaRPr>
          </a:p>
          <a:p>
            <a:pPr eaLnBrk="1" hangingPunct="1">
              <a:spcBef>
                <a:spcPct val="0"/>
              </a:spcBef>
              <a:buClrTx/>
              <a:buSzTx/>
              <a:buFontTx/>
              <a:buNone/>
            </a:pPr>
            <a:r>
              <a:rPr lang="en-US" altLang="en-US" sz="1400" i="1">
                <a:solidFill>
                  <a:srgbClr val="CCFFCC"/>
                </a:solidFill>
              </a:rPr>
              <a:t>At what age does GCD2 begin to manifest?</a:t>
            </a:r>
          </a:p>
          <a:p>
            <a:pPr eaLnBrk="1" hangingPunct="1">
              <a:spcBef>
                <a:spcPct val="0"/>
              </a:spcBef>
              <a:buClrTx/>
              <a:buSzTx/>
              <a:buFontTx/>
              <a:buNone/>
            </a:pPr>
            <a:r>
              <a:rPr lang="en-US" altLang="en-US" sz="1400">
                <a:solidFill>
                  <a:srgbClr val="CCFFCC"/>
                </a:solidFill>
              </a:rPr>
              <a:t>Usually in the teen to early-adult years, can be younger </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How does it present? What is seen at the slit lamp?</a:t>
            </a:r>
          </a:p>
          <a:p>
            <a:pPr eaLnBrk="1" hangingPunct="1">
              <a:spcBef>
                <a:spcPct val="0"/>
              </a:spcBef>
              <a:buClrTx/>
              <a:buSzTx/>
              <a:buFontTx/>
              <a:buNone/>
            </a:pPr>
            <a:r>
              <a:rPr lang="en-US" altLang="en-US" sz="1400">
                <a:solidFill>
                  <a:srgbClr val="CCFFCC"/>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CCFFCC"/>
              </a:solidFill>
            </a:endParaRPr>
          </a:p>
          <a:p>
            <a:pPr eaLnBrk="1" hangingPunct="1">
              <a:spcBef>
                <a:spcPct val="0"/>
              </a:spcBef>
              <a:buClrTx/>
              <a:buSzTx/>
              <a:buFontTx/>
              <a:buNone/>
            </a:pPr>
            <a:r>
              <a:rPr lang="en-US" altLang="en-US" sz="1400" i="1">
                <a:solidFill>
                  <a:srgbClr val="CCFFCC"/>
                </a:solidFill>
              </a:rPr>
              <a:t>Is it painful?</a:t>
            </a:r>
          </a:p>
          <a:p>
            <a:pPr eaLnBrk="1" hangingPunct="1">
              <a:spcBef>
                <a:spcPct val="0"/>
              </a:spcBef>
              <a:buClrTx/>
              <a:buSzTx/>
              <a:buFontTx/>
              <a:buNone/>
            </a:pPr>
            <a:r>
              <a:rPr lang="en-US" altLang="en-US" sz="1400">
                <a:solidFill>
                  <a:srgbClr val="CCFFCC"/>
                </a:solidFill>
              </a:rPr>
              <a:t>Yes; pts get recurrent epithelial erosions</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Does it affect vision?</a:t>
            </a: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1776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25C166F-69FD-447E-990D-DE46AE3FED40}" type="slidenum">
              <a:rPr lang="en-US" altLang="en-US" sz="1000"/>
              <a:pPr>
                <a:spcBef>
                  <a:spcPct val="0"/>
                </a:spcBef>
                <a:buClrTx/>
                <a:buSzTx/>
                <a:buFontTx/>
                <a:buNone/>
              </a:pPr>
              <a:t>113</a:t>
            </a:fld>
            <a:endParaRPr lang="en-US" altLang="en-US" sz="1000"/>
          </a:p>
        </p:txBody>
      </p:sp>
      <p:sp>
        <p:nvSpPr>
          <p:cNvPr id="11776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7766"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CCFFCC"/>
              </a:solidFill>
            </a:endParaRPr>
          </a:p>
          <a:p>
            <a:pPr eaLnBrk="1" hangingPunct="1">
              <a:spcBef>
                <a:spcPct val="0"/>
              </a:spcBef>
              <a:buClrTx/>
              <a:buSzTx/>
              <a:buFontTx/>
              <a:buNone/>
            </a:pPr>
            <a:r>
              <a:rPr lang="en-US" altLang="en-US" sz="1400" i="1">
                <a:solidFill>
                  <a:srgbClr val="CCFFCC"/>
                </a:solidFill>
              </a:rPr>
              <a:t>At what age does GCD2 begin to manifest?</a:t>
            </a:r>
          </a:p>
          <a:p>
            <a:pPr eaLnBrk="1" hangingPunct="1">
              <a:spcBef>
                <a:spcPct val="0"/>
              </a:spcBef>
              <a:buClrTx/>
              <a:buSzTx/>
              <a:buFontTx/>
              <a:buNone/>
            </a:pPr>
            <a:r>
              <a:rPr lang="en-US" altLang="en-US" sz="1400">
                <a:solidFill>
                  <a:srgbClr val="CCFFCC"/>
                </a:solidFill>
              </a:rPr>
              <a:t>Usually in the teen to early-adult years, can be younger </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How does it present? What is seen at the slit lamp?</a:t>
            </a:r>
          </a:p>
          <a:p>
            <a:pPr eaLnBrk="1" hangingPunct="1">
              <a:spcBef>
                <a:spcPct val="0"/>
              </a:spcBef>
              <a:buClrTx/>
              <a:buSzTx/>
              <a:buFontTx/>
              <a:buNone/>
            </a:pPr>
            <a:r>
              <a:rPr lang="en-US" altLang="en-US" sz="1400">
                <a:solidFill>
                  <a:srgbClr val="CCFFCC"/>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CCFFCC"/>
              </a:solidFill>
            </a:endParaRPr>
          </a:p>
          <a:p>
            <a:pPr eaLnBrk="1" hangingPunct="1">
              <a:spcBef>
                <a:spcPct val="0"/>
              </a:spcBef>
              <a:buClrTx/>
              <a:buSzTx/>
              <a:buFontTx/>
              <a:buNone/>
            </a:pPr>
            <a:r>
              <a:rPr lang="en-US" altLang="en-US" sz="1400" i="1">
                <a:solidFill>
                  <a:srgbClr val="CCFFCC"/>
                </a:solidFill>
              </a:rPr>
              <a:t>Is it painful?</a:t>
            </a:r>
          </a:p>
          <a:p>
            <a:pPr eaLnBrk="1" hangingPunct="1">
              <a:spcBef>
                <a:spcPct val="0"/>
              </a:spcBef>
              <a:buClrTx/>
              <a:buSzTx/>
              <a:buFontTx/>
              <a:buNone/>
            </a:pPr>
            <a:r>
              <a:rPr lang="en-US" altLang="en-US" sz="1400">
                <a:solidFill>
                  <a:srgbClr val="CCFFCC"/>
                </a:solidFill>
              </a:rPr>
              <a:t>Yes; pts get recurrent epithelial erosions</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Does it affect vision?</a:t>
            </a: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1878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BAF15A9-2791-4F83-AB20-B89351FD825D}" type="slidenum">
              <a:rPr lang="en-US" altLang="en-US" sz="1000"/>
              <a:pPr>
                <a:spcBef>
                  <a:spcPct val="0"/>
                </a:spcBef>
                <a:buClrTx/>
                <a:buSzTx/>
                <a:buFontTx/>
                <a:buNone/>
              </a:pPr>
              <a:t>114</a:t>
            </a:fld>
            <a:endParaRPr lang="en-US" altLang="en-US" sz="1000"/>
          </a:p>
        </p:txBody>
      </p:sp>
      <p:sp>
        <p:nvSpPr>
          <p:cNvPr id="11878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8790"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Usually in the teen to early-adult years, can be younger </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How does it present? What is seen at the slit lamp?</a:t>
            </a:r>
          </a:p>
          <a:p>
            <a:pPr eaLnBrk="1" hangingPunct="1">
              <a:spcBef>
                <a:spcPct val="0"/>
              </a:spcBef>
              <a:buClrTx/>
              <a:buSzTx/>
              <a:buFontTx/>
              <a:buNone/>
            </a:pPr>
            <a:r>
              <a:rPr lang="en-US" altLang="en-US" sz="1400">
                <a:solidFill>
                  <a:srgbClr val="CCFFCC"/>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CCFFCC"/>
              </a:solidFill>
            </a:endParaRPr>
          </a:p>
          <a:p>
            <a:pPr eaLnBrk="1" hangingPunct="1">
              <a:spcBef>
                <a:spcPct val="0"/>
              </a:spcBef>
              <a:buClrTx/>
              <a:buSzTx/>
              <a:buFontTx/>
              <a:buNone/>
            </a:pPr>
            <a:r>
              <a:rPr lang="en-US" altLang="en-US" sz="1400" i="1">
                <a:solidFill>
                  <a:srgbClr val="CCFFCC"/>
                </a:solidFill>
              </a:rPr>
              <a:t>Is it painful?</a:t>
            </a:r>
          </a:p>
          <a:p>
            <a:pPr eaLnBrk="1" hangingPunct="1">
              <a:spcBef>
                <a:spcPct val="0"/>
              </a:spcBef>
              <a:buClrTx/>
              <a:buSzTx/>
              <a:buFontTx/>
              <a:buNone/>
            </a:pPr>
            <a:r>
              <a:rPr lang="en-US" altLang="en-US" sz="1400">
                <a:solidFill>
                  <a:srgbClr val="CCFFCC"/>
                </a:solidFill>
              </a:rPr>
              <a:t>Yes; pts get recurrent epithelial erosions</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Does it affect vision?</a:t>
            </a: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1981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126879-A9A7-4DC4-AF86-1EE7C3E3B32C}" type="slidenum">
              <a:rPr lang="en-US" altLang="en-US" sz="1000"/>
              <a:pPr>
                <a:spcBef>
                  <a:spcPct val="0"/>
                </a:spcBef>
                <a:buClrTx/>
                <a:buSzTx/>
                <a:buFontTx/>
                <a:buNone/>
              </a:pPr>
              <a:t>115</a:t>
            </a:fld>
            <a:endParaRPr lang="en-US" altLang="en-US" sz="1000"/>
          </a:p>
        </p:txBody>
      </p:sp>
      <p:sp>
        <p:nvSpPr>
          <p:cNvPr id="11981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9814"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How does it present? What is seen at the slit lamp?</a:t>
            </a:r>
          </a:p>
          <a:p>
            <a:pPr eaLnBrk="1" hangingPunct="1">
              <a:spcBef>
                <a:spcPct val="0"/>
              </a:spcBef>
              <a:buClrTx/>
              <a:buSzTx/>
              <a:buFontTx/>
              <a:buNone/>
            </a:pPr>
            <a:r>
              <a:rPr lang="en-US" altLang="en-US" sz="1400">
                <a:solidFill>
                  <a:srgbClr val="CCFFCC"/>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CCFFCC"/>
              </a:solidFill>
            </a:endParaRPr>
          </a:p>
          <a:p>
            <a:pPr eaLnBrk="1" hangingPunct="1">
              <a:spcBef>
                <a:spcPct val="0"/>
              </a:spcBef>
              <a:buClrTx/>
              <a:buSzTx/>
              <a:buFontTx/>
              <a:buNone/>
            </a:pPr>
            <a:r>
              <a:rPr lang="en-US" altLang="en-US" sz="1400" i="1">
                <a:solidFill>
                  <a:srgbClr val="CCFFCC"/>
                </a:solidFill>
              </a:rPr>
              <a:t>Is it painful?</a:t>
            </a:r>
          </a:p>
          <a:p>
            <a:pPr eaLnBrk="1" hangingPunct="1">
              <a:spcBef>
                <a:spcPct val="0"/>
              </a:spcBef>
              <a:buClrTx/>
              <a:buSzTx/>
              <a:buFontTx/>
              <a:buNone/>
            </a:pPr>
            <a:r>
              <a:rPr lang="en-US" altLang="en-US" sz="1400">
                <a:solidFill>
                  <a:srgbClr val="CCFFCC"/>
                </a:solidFill>
              </a:rPr>
              <a:t>Yes; pts get recurrent epithelial erosions</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Does it affect vision?</a:t>
            </a: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2083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C8C72B9-D9EC-4EF1-B019-7F78155D03CC}" type="slidenum">
              <a:rPr lang="en-US" altLang="en-US" sz="1000"/>
              <a:pPr>
                <a:spcBef>
                  <a:spcPct val="0"/>
                </a:spcBef>
                <a:buClrTx/>
                <a:buSzTx/>
                <a:buFontTx/>
                <a:buNone/>
              </a:pPr>
              <a:t>116</a:t>
            </a:fld>
            <a:endParaRPr lang="en-US" altLang="en-US" sz="1000"/>
          </a:p>
        </p:txBody>
      </p:sp>
      <p:sp>
        <p:nvSpPr>
          <p:cNvPr id="12083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0837"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CCFFCC"/>
              </a:solidFill>
            </a:endParaRPr>
          </a:p>
          <a:p>
            <a:pPr eaLnBrk="1" hangingPunct="1">
              <a:spcBef>
                <a:spcPct val="0"/>
              </a:spcBef>
              <a:buClrTx/>
              <a:buSzTx/>
              <a:buFontTx/>
              <a:buNone/>
            </a:pPr>
            <a:r>
              <a:rPr lang="en-US" altLang="en-US" sz="1400" i="1">
                <a:solidFill>
                  <a:srgbClr val="CCFFCC"/>
                </a:solidFill>
              </a:rPr>
              <a:t>Is it painful?</a:t>
            </a:r>
          </a:p>
          <a:p>
            <a:pPr eaLnBrk="1" hangingPunct="1">
              <a:spcBef>
                <a:spcPct val="0"/>
              </a:spcBef>
              <a:buClrTx/>
              <a:buSzTx/>
              <a:buFontTx/>
              <a:buNone/>
            </a:pPr>
            <a:r>
              <a:rPr lang="en-US" altLang="en-US" sz="1400">
                <a:solidFill>
                  <a:srgbClr val="CCFFCC"/>
                </a:solidFill>
              </a:rPr>
              <a:t>Yes; pts get recurrent epithelial erosions</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Does it affect vision?</a:t>
            </a: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218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2F9DEA7-002B-4888-B9E9-EBB0C2A19793}" type="slidenum">
              <a:rPr lang="en-US" altLang="en-US" sz="1000"/>
              <a:pPr>
                <a:spcBef>
                  <a:spcPct val="0"/>
                </a:spcBef>
                <a:buClrTx/>
                <a:buSzTx/>
                <a:buFontTx/>
                <a:buNone/>
              </a:pPr>
              <a:t>117</a:t>
            </a:fld>
            <a:endParaRPr lang="en-US" altLang="en-US" sz="1000"/>
          </a:p>
        </p:txBody>
      </p:sp>
      <p:sp>
        <p:nvSpPr>
          <p:cNvPr id="1218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1861"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By what other names is GCD2 known?</a:t>
            </a:r>
          </a:p>
          <a:p>
            <a:pPr eaLnBrk="1" hangingPunct="1">
              <a:spcBef>
                <a:spcPct val="0"/>
              </a:spcBef>
              <a:buClrTx/>
              <a:buSzTx/>
              <a:buFontTx/>
              <a:buNone/>
            </a:pPr>
            <a:r>
              <a:rPr lang="en-US" altLang="en-US" sz="1400" dirty="0">
                <a:solidFill>
                  <a:srgbClr val="0000FF"/>
                </a:solidFill>
              </a:rPr>
              <a:t>Combined granular-lattice dystrophy; Avellino dystrophy</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At what age does GCD2 begin to manifest?</a:t>
            </a:r>
          </a:p>
          <a:p>
            <a:pPr eaLnBrk="1" hangingPunct="1">
              <a:spcBef>
                <a:spcPct val="0"/>
              </a:spcBef>
              <a:buClrTx/>
              <a:buSzTx/>
              <a:buFontTx/>
              <a:buNone/>
            </a:pPr>
            <a:r>
              <a:rPr lang="en-US" altLang="en-US" sz="1400" dirty="0">
                <a:solidFill>
                  <a:srgbClr val="0000FF"/>
                </a:solidFill>
              </a:rPr>
              <a:t>Usually in the teen to early-adult years, can be younger </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Basically, as a combination of GCD1 and lattice dystrophy: The crumblike granules of GCD1, along with a version of the lattice lines seen in LCD</a:t>
            </a:r>
            <a:endParaRPr lang="en-US" altLang="en-US" sz="1400" dirty="0">
              <a:solidFill>
                <a:srgbClr val="CCFFCC"/>
              </a:solidFill>
            </a:endParaRPr>
          </a:p>
          <a:p>
            <a:pPr eaLnBrk="1" hangingPunct="1">
              <a:spcBef>
                <a:spcPct val="0"/>
              </a:spcBef>
              <a:buClrTx/>
              <a:buSzTx/>
              <a:buFontTx/>
              <a:buNone/>
            </a:pPr>
            <a:endParaRPr lang="en-US" altLang="en-US" sz="1400" i="1" dirty="0">
              <a:solidFill>
                <a:srgbClr val="CCFFCC"/>
              </a:solidFill>
            </a:endParaRPr>
          </a:p>
          <a:p>
            <a:pPr eaLnBrk="1" hangingPunct="1">
              <a:spcBef>
                <a:spcPct val="0"/>
              </a:spcBef>
              <a:buClrTx/>
              <a:buSzTx/>
              <a:buFontTx/>
              <a:buNone/>
            </a:pPr>
            <a:r>
              <a:rPr lang="en-US" altLang="en-US" sz="1400" i="1" dirty="0">
                <a:solidFill>
                  <a:srgbClr val="CCFFCC"/>
                </a:solidFill>
              </a:rPr>
              <a:t>Is it painful?</a:t>
            </a:r>
          </a:p>
          <a:p>
            <a:pPr eaLnBrk="1" hangingPunct="1">
              <a:spcBef>
                <a:spcPct val="0"/>
              </a:spcBef>
              <a:buClrTx/>
              <a:buSzTx/>
              <a:buFontTx/>
              <a:buNone/>
            </a:pPr>
            <a:r>
              <a:rPr lang="en-US" altLang="en-US" sz="1400" dirty="0">
                <a:solidFill>
                  <a:srgbClr val="CCFFCC"/>
                </a:solidFill>
              </a:rPr>
              <a:t>Yes; pts get recurrent epithelial erosions</a:t>
            </a:r>
          </a:p>
          <a:p>
            <a:pPr eaLnBrk="1" hangingPunct="1">
              <a:spcBef>
                <a:spcPct val="0"/>
              </a:spcBef>
              <a:buClrTx/>
              <a:buSzTx/>
              <a:buFontTx/>
              <a:buNone/>
            </a:pPr>
            <a:endParaRPr lang="en-US" altLang="en-US" sz="1400" dirty="0">
              <a:solidFill>
                <a:srgbClr val="CCFFCC"/>
              </a:solidFill>
            </a:endParaRPr>
          </a:p>
          <a:p>
            <a:pPr eaLnBrk="1" hangingPunct="1">
              <a:spcBef>
                <a:spcPct val="0"/>
              </a:spcBef>
              <a:buClrTx/>
              <a:buSzTx/>
              <a:buFontTx/>
              <a:buNone/>
            </a:pPr>
            <a:r>
              <a:rPr lang="en-US" altLang="en-US" sz="1400" i="1" dirty="0">
                <a:solidFill>
                  <a:srgbClr val="CCFFCC"/>
                </a:solidFill>
              </a:rPr>
              <a:t>Does it affect vision?</a:t>
            </a:r>
          </a:p>
          <a:p>
            <a:pPr eaLnBrk="1" hangingPunct="1">
              <a:spcBef>
                <a:spcPct val="0"/>
              </a:spcBef>
              <a:buClrTx/>
              <a:buSzTx/>
              <a:buFontTx/>
              <a:buNone/>
            </a:pPr>
            <a:r>
              <a:rPr lang="en-US" altLang="en-US" sz="1400" dirty="0">
                <a:solidFill>
                  <a:srgbClr val="CCFFCC"/>
                </a:solidFill>
              </a:rPr>
              <a:t>Glare and stromal haze result in decreased vision</a:t>
            </a:r>
          </a:p>
          <a:p>
            <a:pPr eaLnBrk="1" hangingPunct="1">
              <a:spcBef>
                <a:spcPct val="0"/>
              </a:spcBef>
              <a:buClrTx/>
              <a:buSzTx/>
              <a:buFontTx/>
              <a:buNone/>
            </a:pPr>
            <a:endParaRPr lang="en-US" altLang="en-US" sz="1400" dirty="0">
              <a:solidFill>
                <a:srgbClr val="CCFFCC"/>
              </a:solidFill>
            </a:endParaRPr>
          </a:p>
          <a:p>
            <a:pPr eaLnBrk="1" hangingPunct="1">
              <a:spcBef>
                <a:spcPct val="0"/>
              </a:spcBef>
              <a:buClrTx/>
              <a:buSzTx/>
              <a:buFontTx/>
              <a:buNone/>
            </a:pPr>
            <a:r>
              <a:rPr lang="en-US" altLang="en-US" sz="1400" i="1" dirty="0">
                <a:solidFill>
                  <a:srgbClr val="CCFFCC"/>
                </a:solidFill>
              </a:rPr>
              <a:t>What is the histologic hallmark of GCD1 on light microscopy?</a:t>
            </a:r>
          </a:p>
          <a:p>
            <a:pPr eaLnBrk="1" hangingPunct="1">
              <a:spcBef>
                <a:spcPct val="0"/>
              </a:spcBef>
              <a:buClrTx/>
              <a:buSzTx/>
              <a:buFontTx/>
              <a:buNone/>
            </a:pPr>
            <a:r>
              <a:rPr lang="en-US" altLang="en-US" sz="1400" dirty="0">
                <a:solidFill>
                  <a:srgbClr val="CCFFCC"/>
                </a:solidFill>
              </a:rPr>
              <a:t>The presence of both  </a:t>
            </a:r>
            <a:r>
              <a:rPr lang="en-US" altLang="en-US" sz="1400" b="1" dirty="0">
                <a:solidFill>
                  <a:srgbClr val="CCFFCC"/>
                </a:solidFill>
              </a:rPr>
              <a:t>amyloid</a:t>
            </a:r>
            <a:r>
              <a:rPr lang="en-US" altLang="en-US" sz="1400" dirty="0">
                <a:solidFill>
                  <a:srgbClr val="CCFFCC"/>
                </a:solidFill>
              </a:rPr>
              <a:t>  and  </a:t>
            </a:r>
            <a:r>
              <a:rPr lang="en-US" altLang="en-US" sz="1400" b="1" dirty="0">
                <a:solidFill>
                  <a:srgbClr val="CCFFCC"/>
                </a:solidFill>
              </a:rPr>
              <a:t>hyaline  </a:t>
            </a:r>
            <a:r>
              <a:rPr lang="en-US" altLang="en-US" sz="1400" dirty="0">
                <a:solidFill>
                  <a:srgbClr val="CCFFCC"/>
                </a:solidFill>
              </a:rPr>
              <a:t>in the subepithelial space and anterior stroma. The hyaline stains bright red with Masson trichrome; the amyloid stains with Congo Red, </a:t>
            </a:r>
            <a:r>
              <a:rPr lang="en-US" altLang="en-US" sz="1400" dirty="0" err="1">
                <a:solidFill>
                  <a:srgbClr val="CCFFCC"/>
                </a:solidFill>
              </a:rPr>
              <a:t>birefringes</a:t>
            </a:r>
            <a:r>
              <a:rPr lang="en-US" altLang="en-US" sz="1400" dirty="0">
                <a:solidFill>
                  <a:srgbClr val="CCFFCC"/>
                </a:solidFill>
              </a:rPr>
              <a:t> under polarized light.</a:t>
            </a:r>
          </a:p>
          <a:p>
            <a:pPr eaLnBrk="1" hangingPunct="1">
              <a:spcBef>
                <a:spcPct val="0"/>
              </a:spcBef>
              <a:buClrTx/>
              <a:buSzTx/>
              <a:buFontTx/>
              <a:buNone/>
            </a:pPr>
            <a:endParaRPr lang="en-US" altLang="en-US" sz="1400" dirty="0">
              <a:solidFill>
                <a:srgbClr val="CCFFCC"/>
              </a:solidFill>
            </a:endParaRPr>
          </a:p>
          <a:p>
            <a:pPr eaLnBrk="1" hangingPunct="1">
              <a:spcBef>
                <a:spcPct val="0"/>
              </a:spcBef>
              <a:buClrTx/>
              <a:buSzTx/>
              <a:buFont typeface="Wingdings" panose="05000000000000000000" pitchFamily="2" charset="2"/>
              <a:buNone/>
            </a:pPr>
            <a:r>
              <a:rPr lang="en-US" altLang="en-US" sz="1400" i="1" dirty="0">
                <a:solidFill>
                  <a:srgbClr val="CCFFCC"/>
                </a:solidFill>
              </a:rPr>
              <a:t>What is the hallmark of GCD2 on electron microscopy?</a:t>
            </a:r>
          </a:p>
          <a:p>
            <a:pPr eaLnBrk="1" hangingPunct="1">
              <a:spcBef>
                <a:spcPct val="0"/>
              </a:spcBef>
              <a:buClrTx/>
              <a:buSzTx/>
              <a:buFontTx/>
              <a:buNone/>
            </a:pPr>
            <a:r>
              <a:rPr lang="en-US" altLang="en-US" sz="1400" b="1" dirty="0">
                <a:solidFill>
                  <a:srgbClr val="CCFFCC"/>
                </a:solidFill>
              </a:rPr>
              <a:t>Rod-shaped fibers , </a:t>
            </a:r>
            <a:r>
              <a:rPr lang="en-US" altLang="en-US" sz="1400" dirty="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288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CE2968-8E09-4F0F-A637-E31F455B644D}" type="slidenum">
              <a:rPr lang="en-US" altLang="en-US"/>
              <a:pPr/>
              <a:t>118</a:t>
            </a:fld>
            <a:endParaRPr lang="en-US" altLang="en-US"/>
          </a:p>
        </p:txBody>
      </p:sp>
      <p:sp>
        <p:nvSpPr>
          <p:cNvPr id="122884" name="TextBox 4"/>
          <p:cNvSpPr txBox="1">
            <a:spLocks noChangeArrowheads="1"/>
          </p:cNvSpPr>
          <p:nvPr/>
        </p:nvSpPr>
        <p:spPr bwMode="auto">
          <a:xfrm>
            <a:off x="1295400" y="5791200"/>
            <a:ext cx="670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Granular corneal dystrophy, type 2</a:t>
            </a:r>
            <a:r>
              <a:rPr lang="en-US" altLang="en-US" sz="1600"/>
              <a:t>. 13-year-old with a few white dots. </a:t>
            </a:r>
          </a:p>
        </p:txBody>
      </p:sp>
      <p:pic>
        <p:nvPicPr>
          <p:cNvPr id="1228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4864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390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57BEF0-1E05-4F62-8BB3-8E2D406EC26E}" type="slidenum">
              <a:rPr lang="en-US" altLang="en-US"/>
              <a:pPr/>
              <a:t>119</a:t>
            </a:fld>
            <a:endParaRPr lang="en-US" altLang="en-US"/>
          </a:p>
        </p:txBody>
      </p:sp>
      <p:pic>
        <p:nvPicPr>
          <p:cNvPr id="1239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5250" y="1295400"/>
            <a:ext cx="32035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295400"/>
            <a:ext cx="3649663"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TextBox 4"/>
          <p:cNvSpPr txBox="1">
            <a:spLocks noChangeArrowheads="1"/>
          </p:cNvSpPr>
          <p:nvPr/>
        </p:nvSpPr>
        <p:spPr bwMode="auto">
          <a:xfrm>
            <a:off x="1217613" y="5618163"/>
            <a:ext cx="71675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Granular corneal dystrophy, type 2</a:t>
            </a:r>
            <a:r>
              <a:rPr lang="en-US" altLang="en-US" sz="1600"/>
              <a:t>. Direct and retro-illumination views of an older pt demonstrate branching, star-shaped, spiny, and ring-like deposits.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2"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5364"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536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EC94FF9-6602-43C6-874C-2A1A5221DFB6}" type="slidenum">
              <a:rPr lang="en-US" altLang="en-US" sz="1000"/>
              <a:pPr>
                <a:spcBef>
                  <a:spcPct val="0"/>
                </a:spcBef>
                <a:buClrTx/>
                <a:buSzTx/>
                <a:buFontTx/>
                <a:buNone/>
              </a:pPr>
              <a:t>12</a:t>
            </a:fld>
            <a:endParaRPr lang="en-US" altLang="en-US" sz="1000"/>
          </a:p>
        </p:txBody>
      </p:sp>
      <p:sp>
        <p:nvSpPr>
          <p:cNvPr id="1536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1912937" y="1973263"/>
            <a:ext cx="212725" cy="25146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TextBox 9"/>
          <p:cNvSpPr txBox="1"/>
          <p:nvPr/>
        </p:nvSpPr>
        <p:spPr>
          <a:xfrm>
            <a:off x="152400" y="3505200"/>
            <a:ext cx="5029200" cy="738188"/>
          </a:xfrm>
          <a:prstGeom prst="rect">
            <a:avLst/>
          </a:prstGeom>
          <a:solidFill>
            <a:schemeClr val="accent5">
              <a:lumMod val="75000"/>
            </a:schemeClr>
          </a:solidFill>
        </p:spPr>
        <p:txBody>
          <a:bodyPr>
            <a:spAutoFit/>
          </a:bodyPr>
          <a:lstStyle/>
          <a:p>
            <a:pPr>
              <a:defRPr/>
            </a:pPr>
            <a:r>
              <a:rPr lang="en-US" sz="1400" i="1" dirty="0">
                <a:solidFill>
                  <a:srgbClr val="0000FF"/>
                </a:solidFill>
              </a:rPr>
              <a:t>To what does the term transforming growth factor </a:t>
            </a:r>
            <a:r>
              <a:rPr lang="en-US" sz="1400" b="1" dirty="0">
                <a:solidFill>
                  <a:srgbClr val="0000FF"/>
                </a:solidFill>
              </a:rPr>
              <a:t>beta</a:t>
            </a:r>
            <a:r>
              <a:rPr lang="en-US" sz="1400" i="1" dirty="0">
                <a:solidFill>
                  <a:srgbClr val="0000FF"/>
                </a:solidFill>
              </a:rPr>
              <a:t> refer?</a:t>
            </a:r>
          </a:p>
          <a:p>
            <a:pPr>
              <a:defRPr/>
            </a:pPr>
            <a:r>
              <a:rPr lang="en-US" sz="1400" dirty="0">
                <a:solidFill>
                  <a:srgbClr val="0000FF"/>
                </a:solidFill>
              </a:rPr>
              <a:t>A subclass of transforming growth factors (the other subclass is, not surprisingly, transforming growth factor </a:t>
            </a:r>
            <a:r>
              <a:rPr lang="en-US" sz="1400" b="1" dirty="0">
                <a:solidFill>
                  <a:srgbClr val="0000FF"/>
                </a:solidFill>
              </a:rPr>
              <a:t>alpha</a:t>
            </a:r>
            <a:r>
              <a:rPr lang="en-US" sz="1400" dirty="0">
                <a:solidFill>
                  <a:srgbClr val="0000FF"/>
                </a:solidFill>
              </a:rPr>
              <a:t>)</a:t>
            </a:r>
          </a:p>
        </p:txBody>
      </p:sp>
      <p:sp>
        <p:nvSpPr>
          <p:cNvPr id="1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9B6C0C-9D8A-41E7-A050-4A53028402FA}" type="slidenum">
              <a:rPr lang="en-US" altLang="en-US"/>
              <a:pPr/>
              <a:t>120</a:t>
            </a:fld>
            <a:endParaRPr lang="en-US" altLang="en-US"/>
          </a:p>
        </p:txBody>
      </p:sp>
      <p:sp>
        <p:nvSpPr>
          <p:cNvPr id="124931" name="TextBox 4"/>
          <p:cNvSpPr txBox="1">
            <a:spLocks noChangeArrowheads="1"/>
          </p:cNvSpPr>
          <p:nvPr/>
        </p:nvSpPr>
        <p:spPr bwMode="auto">
          <a:xfrm>
            <a:off x="82550" y="5265738"/>
            <a:ext cx="86661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Granular corneal dystrophy, type 2</a:t>
            </a:r>
            <a:r>
              <a:rPr lang="en-US" altLang="en-US" sz="1600"/>
              <a:t>. C, pt with superficial translucent flattened breadcrumb opacity beneath the Bowman layer. Denser icicles and disc-like and ring-like opacities. </a:t>
            </a:r>
          </a:p>
          <a:p>
            <a:r>
              <a:rPr lang="en-US" altLang="en-US" sz="1600"/>
              <a:t>D, Homozygote with denser and confluent opacities. </a:t>
            </a:r>
          </a:p>
        </p:txBody>
      </p:sp>
      <p:pic>
        <p:nvPicPr>
          <p:cNvPr id="1249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989138"/>
            <a:ext cx="8394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2595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27A953C-6B4E-4226-B1B5-ADA72D78447F}" type="slidenum">
              <a:rPr lang="en-US" altLang="en-US" sz="1000"/>
              <a:pPr>
                <a:spcBef>
                  <a:spcPct val="0"/>
                </a:spcBef>
                <a:buClrTx/>
                <a:buSzTx/>
                <a:buFontTx/>
                <a:buNone/>
              </a:pPr>
              <a:t>121</a:t>
            </a:fld>
            <a:endParaRPr lang="en-US" altLang="en-US" sz="1000"/>
          </a:p>
        </p:txBody>
      </p:sp>
      <p:sp>
        <p:nvSpPr>
          <p:cNvPr id="12595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5957"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Yes; pts get recurrent epithelial erosions</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Does it affect vision?</a:t>
            </a: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2697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0048EFC-13CD-4DC1-B773-80A6C36ECA80}" type="slidenum">
              <a:rPr lang="en-US" altLang="en-US" sz="1000"/>
              <a:pPr>
                <a:spcBef>
                  <a:spcPct val="0"/>
                </a:spcBef>
                <a:buClrTx/>
                <a:buSzTx/>
                <a:buFontTx/>
                <a:buNone/>
              </a:pPr>
              <a:t>122</a:t>
            </a:fld>
            <a:endParaRPr lang="en-US" altLang="en-US" sz="1000"/>
          </a:p>
        </p:txBody>
      </p:sp>
      <p:sp>
        <p:nvSpPr>
          <p:cNvPr id="12698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6981"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endParaRPr lang="en-US" altLang="en-US" sz="1400">
              <a:solidFill>
                <a:srgbClr val="CCFFCC"/>
              </a:solidFill>
            </a:endParaRP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Does it affect vision?</a:t>
            </a: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2800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92EE2EF-4AA4-426B-BE19-360042A43C9C}" type="slidenum">
              <a:rPr lang="en-US" altLang="en-US" sz="1000"/>
              <a:pPr>
                <a:spcBef>
                  <a:spcPct val="0"/>
                </a:spcBef>
                <a:buClrTx/>
                <a:buSzTx/>
                <a:buFontTx/>
                <a:buNone/>
              </a:pPr>
              <a:t>123</a:t>
            </a:fld>
            <a:endParaRPr lang="en-US" altLang="en-US" sz="1000"/>
          </a:p>
        </p:txBody>
      </p:sp>
      <p:sp>
        <p:nvSpPr>
          <p:cNvPr id="12800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8005"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Glare and stromal haze result in decreased vision</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2902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DBF04B1-B04A-46D7-BAF0-A360B267DDA5}" type="slidenum">
              <a:rPr lang="en-US" altLang="en-US" sz="1000"/>
              <a:pPr>
                <a:spcBef>
                  <a:spcPct val="0"/>
                </a:spcBef>
                <a:buClrTx/>
                <a:buSzTx/>
                <a:buFontTx/>
                <a:buNone/>
              </a:pPr>
              <a:t>124</a:t>
            </a:fld>
            <a:endParaRPr lang="en-US" altLang="en-US" sz="1000"/>
          </a:p>
        </p:txBody>
      </p:sp>
      <p:sp>
        <p:nvSpPr>
          <p:cNvPr id="12902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29029"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endParaRPr lang="en-US" altLang="en-US" sz="1400">
              <a:solidFill>
                <a:srgbClr val="CCFFCC"/>
              </a:solidFill>
            </a:endParaRP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Tx/>
              <a:buNone/>
            </a:pPr>
            <a:r>
              <a:rPr lang="en-US" altLang="en-US" sz="1400" i="1">
                <a:solidFill>
                  <a:srgbClr val="CCFFCC"/>
                </a:solidFill>
              </a:rPr>
              <a:t>What is the histologic hallmark of GCD1 on light microscopy?</a:t>
            </a: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005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0E2FAF6-57AB-46FE-863F-26D526888277}" type="slidenum">
              <a:rPr lang="en-US" altLang="en-US" sz="1000"/>
              <a:pPr>
                <a:spcBef>
                  <a:spcPct val="0"/>
                </a:spcBef>
                <a:buClrTx/>
                <a:buSzTx/>
                <a:buFontTx/>
                <a:buNone/>
              </a:pPr>
              <a:t>125</a:t>
            </a:fld>
            <a:endParaRPr lang="en-US" altLang="en-US" sz="1000"/>
          </a:p>
        </p:txBody>
      </p:sp>
      <p:sp>
        <p:nvSpPr>
          <p:cNvPr id="13005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0053"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endParaRPr lang="en-US" altLang="en-US" sz="1400" i="1">
              <a:solidFill>
                <a:srgbClr val="CCFFCC"/>
              </a:solidFill>
            </a:endParaRPr>
          </a:p>
          <a:p>
            <a:pPr eaLnBrk="1" hangingPunct="1">
              <a:spcBef>
                <a:spcPct val="0"/>
              </a:spcBef>
              <a:buClrTx/>
              <a:buSzTx/>
              <a:buFontTx/>
              <a:buNone/>
            </a:pPr>
            <a:r>
              <a:rPr lang="en-US" altLang="en-US" sz="1400">
                <a:solidFill>
                  <a:srgbClr val="CCFFCC"/>
                </a:solidFill>
              </a:rPr>
              <a:t>The presence of both  </a:t>
            </a:r>
            <a:r>
              <a:rPr lang="en-US" altLang="en-US" sz="1400" b="1">
                <a:solidFill>
                  <a:srgbClr val="CCFFCC"/>
                </a:solidFill>
              </a:rPr>
              <a:t>amyloid</a:t>
            </a:r>
            <a:r>
              <a:rPr lang="en-US" altLang="en-US" sz="1400">
                <a:solidFill>
                  <a:srgbClr val="CCFFCC"/>
                </a:solidFill>
              </a:rPr>
              <a:t>  and  </a:t>
            </a:r>
            <a:r>
              <a:rPr lang="en-US" altLang="en-US" sz="1400" b="1">
                <a:solidFill>
                  <a:srgbClr val="CCFFCC"/>
                </a:solidFill>
              </a:rPr>
              <a:t>hyaline  </a:t>
            </a:r>
            <a:r>
              <a:rPr lang="en-US" altLang="en-US" sz="1400">
                <a:solidFill>
                  <a:srgbClr val="CCFFCC"/>
                </a:solidFill>
              </a:rPr>
              <a:t>in the subepithelial space and anterior stroma. 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107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05083A6-BF84-4847-9583-F3896AD80F84}" type="slidenum">
              <a:rPr lang="en-US" altLang="en-US" sz="1000"/>
              <a:pPr>
                <a:spcBef>
                  <a:spcPct val="0"/>
                </a:spcBef>
                <a:buClrTx/>
                <a:buSzTx/>
                <a:buFontTx/>
                <a:buNone/>
              </a:pPr>
              <a:t>126</a:t>
            </a:fld>
            <a:endParaRPr lang="en-US" altLang="en-US" sz="1000"/>
          </a:p>
        </p:txBody>
      </p:sp>
      <p:sp>
        <p:nvSpPr>
          <p:cNvPr id="13107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1077"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solidFill>
                  <a:srgbClr val="CCFFCC"/>
                </a:solidFill>
              </a:rPr>
              <a:t>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3" name="Rectangle 2"/>
          <p:cNvSpPr/>
          <p:nvPr/>
        </p:nvSpPr>
        <p:spPr>
          <a:xfrm>
            <a:off x="5499893" y="5092148"/>
            <a:ext cx="684213" cy="20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668294" y="5092148"/>
            <a:ext cx="646906" cy="195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209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ADFD5D3-B10B-4546-B916-126EBB2DC0D5}" type="slidenum">
              <a:rPr lang="en-US" altLang="en-US" sz="1000"/>
              <a:pPr>
                <a:spcBef>
                  <a:spcPct val="0"/>
                </a:spcBef>
                <a:buClrTx/>
                <a:buSzTx/>
                <a:buFontTx/>
                <a:buNone/>
              </a:pPr>
              <a:t>127</a:t>
            </a:fld>
            <a:endParaRPr lang="en-US" altLang="en-US" sz="1000"/>
          </a:p>
        </p:txBody>
      </p:sp>
      <p:sp>
        <p:nvSpPr>
          <p:cNvPr id="13210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2101"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solidFill>
                  <a:srgbClr val="CCFFCC"/>
                </a:solidFill>
              </a:rPr>
              <a:t>The hyaline stains bright red with Masson trichrome; the amyloid stains with Congo Red,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312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99E0811-B11E-422F-B1C2-B6F10CD7618A}" type="slidenum">
              <a:rPr lang="en-US" altLang="en-US" sz="1000"/>
              <a:pPr>
                <a:spcBef>
                  <a:spcPct val="0"/>
                </a:spcBef>
                <a:buClrTx/>
                <a:buSzTx/>
                <a:buFontTx/>
                <a:buNone/>
              </a:pPr>
              <a:t>128</a:t>
            </a:fld>
            <a:endParaRPr lang="en-US" altLang="en-US" sz="1000"/>
          </a:p>
        </p:txBody>
      </p:sp>
      <p:sp>
        <p:nvSpPr>
          <p:cNvPr id="13312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3125"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t>The hyaline stains bright red with  Masson trichrome </a:t>
            </a:r>
            <a:r>
              <a:rPr lang="en-US" altLang="en-US" sz="1400">
                <a:solidFill>
                  <a:srgbClr val="CCFFCC"/>
                </a:solidFill>
              </a:rPr>
              <a:t>; the amyloid stains with Congo Red ,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Rectangle 6"/>
          <p:cNvSpPr/>
          <p:nvPr/>
        </p:nvSpPr>
        <p:spPr>
          <a:xfrm>
            <a:off x="4876800" y="5522913"/>
            <a:ext cx="1524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two words</a:t>
            </a:r>
          </a:p>
        </p:txBody>
      </p:sp>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414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DA45CD3-2B44-404F-8EBC-F9F80EDE14B3}" type="slidenum">
              <a:rPr lang="en-US" altLang="en-US" sz="1000"/>
              <a:pPr>
                <a:spcBef>
                  <a:spcPct val="0"/>
                </a:spcBef>
                <a:buClrTx/>
                <a:buSzTx/>
                <a:buFontTx/>
                <a:buNone/>
              </a:pPr>
              <a:t>129</a:t>
            </a:fld>
            <a:endParaRPr lang="en-US" altLang="en-US" sz="1000"/>
          </a:p>
        </p:txBody>
      </p:sp>
      <p:sp>
        <p:nvSpPr>
          <p:cNvPr id="13414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4149"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t>The hyaline stains bright red with  </a:t>
            </a:r>
            <a:r>
              <a:rPr lang="en-US" altLang="en-US" sz="1400">
                <a:solidFill>
                  <a:srgbClr val="FF0000"/>
                </a:solidFill>
              </a:rPr>
              <a:t>Masson trichrome </a:t>
            </a:r>
            <a:r>
              <a:rPr lang="en-US" altLang="en-US" sz="1400">
                <a:solidFill>
                  <a:srgbClr val="CCFFCC"/>
                </a:solidFill>
              </a:rPr>
              <a:t>; the amyloid stains with Congo Red , birefringes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2"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6388"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638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EE8CF01-F50B-409C-A0E1-3240D4596FCD}" type="slidenum">
              <a:rPr lang="en-US" altLang="en-US" sz="1000"/>
              <a:pPr>
                <a:spcBef>
                  <a:spcPct val="0"/>
                </a:spcBef>
                <a:buClrTx/>
                <a:buSzTx/>
                <a:buFontTx/>
                <a:buNone/>
              </a:pPr>
              <a:t>13</a:t>
            </a:fld>
            <a:endParaRPr lang="en-US" altLang="en-US" sz="1000"/>
          </a:p>
        </p:txBody>
      </p:sp>
      <p:sp>
        <p:nvSpPr>
          <p:cNvPr id="1639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a:t>
            </a:r>
            <a:r>
              <a:rPr lang="en-US" altLang="en-US" sz="1400" dirty="0">
                <a:solidFill>
                  <a:srgbClr val="0000FF"/>
                </a:solidFill>
              </a:rPr>
              <a:t>induced</a:t>
            </a:r>
            <a:r>
              <a:rPr lang="en-US" altLang="en-US" sz="1400" dirty="0">
                <a:solidFill>
                  <a:schemeClr val="bg1">
                    <a:lumMod val="75000"/>
                  </a:schemeClr>
                </a:solidFill>
              </a:rPr>
              <a:t>’</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2255837" y="1630363"/>
            <a:ext cx="212725" cy="32004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p:nvPr/>
        </p:nvSpPr>
        <p:spPr>
          <a:xfrm>
            <a:off x="152400" y="3505200"/>
            <a:ext cx="5684838" cy="738188"/>
          </a:xfrm>
          <a:prstGeom prst="rect">
            <a:avLst/>
          </a:prstGeom>
          <a:solidFill>
            <a:schemeClr val="accent1">
              <a:lumMod val="40000"/>
              <a:lumOff val="60000"/>
            </a:schemeClr>
          </a:solidFill>
        </p:spPr>
        <p:txBody>
          <a:bodyPr>
            <a:spAutoFit/>
          </a:bodyPr>
          <a:lstStyle/>
          <a:p>
            <a:pPr>
              <a:defRPr/>
            </a:pPr>
            <a:r>
              <a:rPr lang="en-US" sz="1400" i="1" dirty="0">
                <a:solidFill>
                  <a:srgbClr val="0000FF"/>
                </a:solidFill>
              </a:rPr>
              <a:t>To what does the term transforming growth factor beta</a:t>
            </a:r>
            <a:r>
              <a:rPr lang="en-US" sz="1400" dirty="0">
                <a:solidFill>
                  <a:srgbClr val="0000FF"/>
                </a:solidFill>
              </a:rPr>
              <a:t> </a:t>
            </a:r>
            <a:r>
              <a:rPr lang="en-US" sz="1400" b="1" dirty="0">
                <a:solidFill>
                  <a:srgbClr val="0000FF"/>
                </a:solidFill>
              </a:rPr>
              <a:t>induced</a:t>
            </a:r>
            <a:r>
              <a:rPr lang="en-US" sz="1400" i="1" dirty="0">
                <a:solidFill>
                  <a:srgbClr val="0000FF"/>
                </a:solidFill>
              </a:rPr>
              <a:t> refer?</a:t>
            </a:r>
          </a:p>
          <a:p>
            <a:pPr>
              <a:defRPr/>
            </a:pPr>
            <a:r>
              <a:rPr lang="en-US" sz="1400" dirty="0">
                <a:solidFill>
                  <a:schemeClr val="accent1">
                    <a:lumMod val="40000"/>
                    <a:lumOff val="60000"/>
                  </a:schemeClr>
                </a:solidFill>
              </a:rPr>
              <a:t>It refers to a protein the production of which is controlled by a cytokine of the transforming growth factors beta family</a:t>
            </a:r>
          </a:p>
        </p:txBody>
      </p:sp>
      <p:sp>
        <p:nvSpPr>
          <p:cNvPr id="1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517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5AAC1BF-E0CF-46CC-BF41-D0E605A0118A}" type="slidenum">
              <a:rPr lang="en-US" altLang="en-US" sz="1000"/>
              <a:pPr>
                <a:spcBef>
                  <a:spcPct val="0"/>
                </a:spcBef>
                <a:buClrTx/>
                <a:buSzTx/>
                <a:buFontTx/>
                <a:buNone/>
              </a:pPr>
              <a:t>130</a:t>
            </a:fld>
            <a:endParaRPr lang="en-US" altLang="en-US" sz="1000"/>
          </a:p>
        </p:txBody>
      </p:sp>
      <p:sp>
        <p:nvSpPr>
          <p:cNvPr id="13517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5173"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t>The hyaline stains bright red with  </a:t>
            </a:r>
            <a:r>
              <a:rPr lang="en-US" altLang="en-US" sz="1400">
                <a:solidFill>
                  <a:srgbClr val="FF0000"/>
                </a:solidFill>
              </a:rPr>
              <a:t>Masson trichrome </a:t>
            </a:r>
            <a:r>
              <a:rPr lang="en-US" altLang="en-US" sz="1400"/>
              <a:t>; </a:t>
            </a:r>
            <a:r>
              <a:rPr lang="en-US" altLang="en-US" sz="1400">
                <a:solidFill>
                  <a:srgbClr val="7030A0"/>
                </a:solidFill>
              </a:rPr>
              <a:t>the amyloid stains with Congo Red , and birefringes  </a:t>
            </a:r>
            <a:r>
              <a:rPr lang="en-US" altLang="en-US" sz="1400">
                <a:solidFill>
                  <a:srgbClr val="33CC33"/>
                </a:solidFill>
              </a:rPr>
              <a:t>green</a:t>
            </a:r>
            <a:r>
              <a:rPr lang="en-US" altLang="en-US" sz="1400">
                <a:solidFill>
                  <a:srgbClr val="7030A0"/>
                </a:solidFill>
              </a:rPr>
              <a:t>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9" name="Rectangle 8"/>
          <p:cNvSpPr/>
          <p:nvPr/>
        </p:nvSpPr>
        <p:spPr>
          <a:xfrm>
            <a:off x="3657600" y="57150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two words</a:t>
            </a:r>
          </a:p>
        </p:txBody>
      </p:sp>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3" name="Rectangle 12"/>
          <p:cNvSpPr/>
          <p:nvPr/>
        </p:nvSpPr>
        <p:spPr>
          <a:xfrm>
            <a:off x="6019800" y="57150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dirty="0">
              <a:solidFill>
                <a:schemeClr val="tx1"/>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619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C91F268-B6E0-41B5-9B03-BF2D19544BC4}" type="slidenum">
              <a:rPr lang="en-US" altLang="en-US" sz="1000"/>
              <a:pPr>
                <a:spcBef>
                  <a:spcPct val="0"/>
                </a:spcBef>
                <a:buClrTx/>
                <a:buSzTx/>
                <a:buFontTx/>
                <a:buNone/>
              </a:pPr>
              <a:t>131</a:t>
            </a:fld>
            <a:endParaRPr lang="en-US" altLang="en-US" sz="1000"/>
          </a:p>
        </p:txBody>
      </p:sp>
      <p:sp>
        <p:nvSpPr>
          <p:cNvPr id="13619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6197"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t>The hyaline stains bright red with  </a:t>
            </a:r>
            <a:r>
              <a:rPr lang="en-US" altLang="en-US" sz="1400">
                <a:solidFill>
                  <a:srgbClr val="FF0000"/>
                </a:solidFill>
              </a:rPr>
              <a:t>Masson trichrome </a:t>
            </a:r>
            <a:r>
              <a:rPr lang="en-US" altLang="en-US" sz="1400"/>
              <a:t>; </a:t>
            </a:r>
            <a:r>
              <a:rPr lang="en-US" altLang="en-US" sz="1400">
                <a:solidFill>
                  <a:srgbClr val="7030A0"/>
                </a:solidFill>
              </a:rPr>
              <a:t>the amyloid stains with </a:t>
            </a:r>
            <a:r>
              <a:rPr lang="en-US" altLang="en-US" sz="1400">
                <a:solidFill>
                  <a:srgbClr val="FF7C80"/>
                </a:solidFill>
              </a:rPr>
              <a:t>Congo Red </a:t>
            </a:r>
            <a:r>
              <a:rPr lang="en-US" altLang="en-US" sz="1400">
                <a:solidFill>
                  <a:srgbClr val="7030A0"/>
                </a:solidFill>
              </a:rPr>
              <a:t>, and birefringes  </a:t>
            </a:r>
            <a:r>
              <a:rPr lang="en-US" altLang="en-US" sz="1400">
                <a:solidFill>
                  <a:srgbClr val="33CC33"/>
                </a:solidFill>
              </a:rPr>
              <a:t>green</a:t>
            </a:r>
            <a:r>
              <a:rPr lang="en-US" altLang="en-US" sz="1400">
                <a:solidFill>
                  <a:srgbClr val="7030A0"/>
                </a:solidFill>
              </a:rPr>
              <a:t>  under polarized light.</a:t>
            </a:r>
          </a:p>
          <a:p>
            <a:pPr eaLnBrk="1" hangingPunct="1">
              <a:spcBef>
                <a:spcPct val="0"/>
              </a:spcBef>
              <a:buClrTx/>
              <a:buSzTx/>
              <a:buFontTx/>
              <a:buNone/>
            </a:pPr>
            <a:endParaRPr lang="en-US" altLang="en-US" sz="1400">
              <a:solidFill>
                <a:srgbClr val="CCFFCC"/>
              </a:solidFill>
            </a:endParaRPr>
          </a:p>
          <a:p>
            <a:pPr eaLnBrk="1" hangingPunct="1">
              <a:spcBef>
                <a:spcPct val="0"/>
              </a:spcBef>
              <a:buClrTx/>
              <a:buSzTx/>
              <a:buFont typeface="Wingdings" panose="05000000000000000000" pitchFamily="2" charset="2"/>
              <a:buNone/>
            </a:pPr>
            <a:r>
              <a:rPr lang="en-US" altLang="en-US" sz="1400" i="1">
                <a:solidFill>
                  <a:srgbClr val="CCFFCC"/>
                </a:solidFill>
              </a:rPr>
              <a:t>What is the hallmark of GCD2 on electron microscopy?</a:t>
            </a: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721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47FDFD-3BE7-4CC2-A219-33B8A2C55107}" type="slidenum">
              <a:rPr lang="en-US" altLang="en-US"/>
              <a:pPr/>
              <a:t>132</a:t>
            </a:fld>
            <a:endParaRPr lang="en-US" altLang="en-US"/>
          </a:p>
        </p:txBody>
      </p:sp>
      <p:sp>
        <p:nvSpPr>
          <p:cNvPr id="137220" name="TextBox 4"/>
          <p:cNvSpPr txBox="1">
            <a:spLocks noChangeArrowheads="1"/>
          </p:cNvSpPr>
          <p:nvPr/>
        </p:nvSpPr>
        <p:spPr bwMode="auto">
          <a:xfrm>
            <a:off x="838200" y="5410200"/>
            <a:ext cx="73898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Granular corneal dystrophy, type 2</a:t>
            </a:r>
            <a:r>
              <a:rPr lang="en-US" altLang="en-US" sz="1600"/>
              <a:t>. E, Light microscopy—Masson trichrome stains sub-Bowman and anterior stromal hyaline deposits red (arrowheads). Note that the deeper stromal layers do not have hyaline granules (asterisk). In the deep stroma, small amyloid deposits stain with Congo red (inset).</a:t>
            </a:r>
          </a:p>
        </p:txBody>
      </p:sp>
      <p:pic>
        <p:nvPicPr>
          <p:cNvPr id="1372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5713" y="457200"/>
            <a:ext cx="655478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824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81AD77E-DD1E-40E7-AB05-8BDCCB7DA6EF}" type="slidenum">
              <a:rPr lang="en-US" altLang="en-US" sz="1000"/>
              <a:pPr>
                <a:spcBef>
                  <a:spcPct val="0"/>
                </a:spcBef>
                <a:buClrTx/>
                <a:buSzTx/>
                <a:buFontTx/>
                <a:buNone/>
              </a:pPr>
              <a:t>133</a:t>
            </a:fld>
            <a:endParaRPr lang="en-US" altLang="en-US" sz="1000"/>
          </a:p>
        </p:txBody>
      </p:sp>
      <p:sp>
        <p:nvSpPr>
          <p:cNvPr id="13824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8245"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t>The hyaline stains bright red with  </a:t>
            </a:r>
            <a:r>
              <a:rPr lang="en-US" altLang="en-US" sz="1400">
                <a:solidFill>
                  <a:srgbClr val="FF0000"/>
                </a:solidFill>
              </a:rPr>
              <a:t>Masson trichrome </a:t>
            </a:r>
            <a:r>
              <a:rPr lang="en-US" altLang="en-US" sz="1400"/>
              <a:t>; </a:t>
            </a:r>
            <a:r>
              <a:rPr lang="en-US" altLang="en-US" sz="1400">
                <a:solidFill>
                  <a:srgbClr val="7030A0"/>
                </a:solidFill>
              </a:rPr>
              <a:t>the amyloid stains with </a:t>
            </a:r>
            <a:r>
              <a:rPr lang="en-US" altLang="en-US" sz="1400">
                <a:solidFill>
                  <a:srgbClr val="FF7C80"/>
                </a:solidFill>
              </a:rPr>
              <a:t>Congo Red </a:t>
            </a:r>
            <a:r>
              <a:rPr lang="en-US" altLang="en-US" sz="1400">
                <a:solidFill>
                  <a:srgbClr val="7030A0"/>
                </a:solidFill>
              </a:rPr>
              <a:t>, and birefringes  </a:t>
            </a:r>
            <a:r>
              <a:rPr lang="en-US" altLang="en-US" sz="1400">
                <a:solidFill>
                  <a:srgbClr val="33CC33"/>
                </a:solidFill>
              </a:rPr>
              <a:t>green</a:t>
            </a:r>
            <a:r>
              <a:rPr lang="en-US" altLang="en-US" sz="1400">
                <a:solidFill>
                  <a:srgbClr val="7030A0"/>
                </a:solidFill>
              </a:rPr>
              <a:t>  under polarized light.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 typeface="Wingdings" panose="05000000000000000000" pitchFamily="2" charset="2"/>
              <a:buNone/>
            </a:pPr>
            <a:r>
              <a:rPr lang="en-US" altLang="en-US" sz="1400" i="1">
                <a:solidFill>
                  <a:srgbClr val="0000FF"/>
                </a:solidFill>
              </a:rPr>
              <a:t>What is the hallmark of GCD2 on electron microscopy?</a:t>
            </a:r>
            <a:endParaRPr lang="en-US" altLang="en-US" sz="1400" i="1">
              <a:solidFill>
                <a:srgbClr val="CCFFCC"/>
              </a:solidFill>
            </a:endParaRPr>
          </a:p>
          <a:p>
            <a:pPr eaLnBrk="1" hangingPunct="1">
              <a:spcBef>
                <a:spcPct val="0"/>
              </a:spcBef>
              <a:buClrTx/>
              <a:buSzTx/>
              <a:buFontTx/>
              <a:buNone/>
            </a:pPr>
            <a:r>
              <a:rPr lang="en-US" altLang="en-US" sz="1400" b="1">
                <a:solidFill>
                  <a:srgbClr val="CCFFCC"/>
                </a:solidFill>
              </a:rPr>
              <a:t>Rod-shaped fibers , </a:t>
            </a:r>
            <a:r>
              <a:rPr lang="en-US" altLang="en-US" sz="1400">
                <a:solidFill>
                  <a:srgbClr val="CCFFCC"/>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3926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75C43F6-B7C4-4E1E-821E-95A72F9A87AC}" type="slidenum">
              <a:rPr lang="en-US" altLang="en-US" sz="1000"/>
              <a:pPr>
                <a:spcBef>
                  <a:spcPct val="0"/>
                </a:spcBef>
                <a:buClrTx/>
                <a:buSzTx/>
                <a:buFontTx/>
                <a:buNone/>
              </a:pPr>
              <a:t>134</a:t>
            </a:fld>
            <a:endParaRPr lang="en-US" altLang="en-US" sz="1000"/>
          </a:p>
        </p:txBody>
      </p:sp>
      <p:sp>
        <p:nvSpPr>
          <p:cNvPr id="13926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39269"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t>The hyaline stains bright red with  </a:t>
            </a:r>
            <a:r>
              <a:rPr lang="en-US" altLang="en-US" sz="1400">
                <a:solidFill>
                  <a:srgbClr val="FF0000"/>
                </a:solidFill>
              </a:rPr>
              <a:t>Masson trichrome </a:t>
            </a:r>
            <a:r>
              <a:rPr lang="en-US" altLang="en-US" sz="1400"/>
              <a:t>; </a:t>
            </a:r>
            <a:r>
              <a:rPr lang="en-US" altLang="en-US" sz="1400">
                <a:solidFill>
                  <a:srgbClr val="7030A0"/>
                </a:solidFill>
              </a:rPr>
              <a:t>the amyloid stains with </a:t>
            </a:r>
            <a:r>
              <a:rPr lang="en-US" altLang="en-US" sz="1400">
                <a:solidFill>
                  <a:srgbClr val="FF7C80"/>
                </a:solidFill>
              </a:rPr>
              <a:t>Congo Red </a:t>
            </a:r>
            <a:r>
              <a:rPr lang="en-US" altLang="en-US" sz="1400">
                <a:solidFill>
                  <a:srgbClr val="7030A0"/>
                </a:solidFill>
              </a:rPr>
              <a:t>, and birefringes  </a:t>
            </a:r>
            <a:r>
              <a:rPr lang="en-US" altLang="en-US" sz="1400">
                <a:solidFill>
                  <a:srgbClr val="33CC33"/>
                </a:solidFill>
              </a:rPr>
              <a:t>green</a:t>
            </a:r>
            <a:r>
              <a:rPr lang="en-US" altLang="en-US" sz="1400">
                <a:solidFill>
                  <a:srgbClr val="7030A0"/>
                </a:solidFill>
              </a:rPr>
              <a:t>  under polarized light.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 typeface="Wingdings" panose="05000000000000000000" pitchFamily="2" charset="2"/>
              <a:buNone/>
            </a:pPr>
            <a:r>
              <a:rPr lang="en-US" altLang="en-US" sz="1400" i="1">
                <a:solidFill>
                  <a:srgbClr val="0000FF"/>
                </a:solidFill>
              </a:rPr>
              <a:t>What is the hallmark of GCD2 on electron microscopy?</a:t>
            </a:r>
          </a:p>
          <a:p>
            <a:pPr eaLnBrk="1" hangingPunct="1">
              <a:spcBef>
                <a:spcPct val="0"/>
              </a:spcBef>
              <a:buClrTx/>
              <a:buSzTx/>
              <a:buFontTx/>
              <a:buNone/>
            </a:pPr>
            <a:r>
              <a:rPr lang="en-US" altLang="en-US" sz="1400" b="1">
                <a:solidFill>
                  <a:srgbClr val="0000FF"/>
                </a:solidFill>
              </a:rPr>
              <a:t>Rod-shaped fibers , </a:t>
            </a:r>
            <a:r>
              <a:rPr lang="en-US" altLang="en-US" sz="1400">
                <a:solidFill>
                  <a:srgbClr val="0000FF"/>
                </a:solidFill>
              </a:rPr>
              <a:t>albeit in reduced numbers</a:t>
            </a:r>
          </a:p>
        </p:txBody>
      </p:sp>
      <p:sp>
        <p:nvSpPr>
          <p:cNvPr id="7" name="Rectangle 6"/>
          <p:cNvSpPr/>
          <p:nvPr/>
        </p:nvSpPr>
        <p:spPr>
          <a:xfrm>
            <a:off x="3775075" y="6334539"/>
            <a:ext cx="1524000" cy="238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three words</a:t>
            </a:r>
          </a:p>
        </p:txBody>
      </p:sp>
      <p:sp>
        <p:nvSpPr>
          <p:cNvPr id="8"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9"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029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6AD76A-42B7-4D0C-916D-3B1A17B52E48}" type="slidenum">
              <a:rPr lang="en-US" altLang="en-US" sz="1000"/>
              <a:pPr>
                <a:spcBef>
                  <a:spcPct val="0"/>
                </a:spcBef>
                <a:buClrTx/>
                <a:buSzTx/>
                <a:buFontTx/>
                <a:buNone/>
              </a:pPr>
              <a:t>135</a:t>
            </a:fld>
            <a:endParaRPr lang="en-US" altLang="en-US" sz="1000"/>
          </a:p>
        </p:txBody>
      </p:sp>
      <p:sp>
        <p:nvSpPr>
          <p:cNvPr id="14029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0293" name="TextBox 1"/>
          <p:cNvSpPr txBox="1">
            <a:spLocks noChangeArrowheads="1"/>
          </p:cNvSpPr>
          <p:nvPr/>
        </p:nvSpPr>
        <p:spPr bwMode="auto">
          <a:xfrm>
            <a:off x="3657600" y="1184275"/>
            <a:ext cx="5053013" cy="54768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By what other names is GCD2 known?</a:t>
            </a:r>
          </a:p>
          <a:p>
            <a:pPr eaLnBrk="1" hangingPunct="1">
              <a:spcBef>
                <a:spcPct val="0"/>
              </a:spcBef>
              <a:buClrTx/>
              <a:buSzTx/>
              <a:buFontTx/>
              <a:buNone/>
            </a:pPr>
            <a:r>
              <a:rPr lang="en-US" altLang="en-US" sz="1400">
                <a:solidFill>
                  <a:srgbClr val="0000FF"/>
                </a:solidFill>
              </a:rPr>
              <a:t>Combined granular-lattice dystrophy; Avellino dystrophy</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At what age does GCD2 begin to manifest?</a:t>
            </a:r>
          </a:p>
          <a:p>
            <a:pPr eaLnBrk="1" hangingPunct="1">
              <a:spcBef>
                <a:spcPct val="0"/>
              </a:spcBef>
              <a:buClrTx/>
              <a:buSzTx/>
              <a:buFontTx/>
              <a:buNone/>
            </a:pPr>
            <a:r>
              <a:rPr lang="en-US" altLang="en-US" sz="1400">
                <a:solidFill>
                  <a:srgbClr val="0000FF"/>
                </a:solidFill>
              </a:rPr>
              <a:t>Usually in the teen to early-adult years, can be younger </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Basically, as a combination of GCD1 and lattice dystrophy: The crumblike granules of GCD1, along with a version of the lattice lines seen in LCD</a:t>
            </a:r>
          </a:p>
          <a:p>
            <a:pPr eaLnBrk="1" hangingPunct="1">
              <a:spcBef>
                <a:spcPct val="0"/>
              </a:spcBef>
              <a:buClrTx/>
              <a:buSzTx/>
              <a:buFontTx/>
              <a:buNone/>
            </a:pPr>
            <a:endParaRPr lang="en-US" altLang="en-US" sz="1400" i="1">
              <a:solidFill>
                <a:srgbClr val="0000FF"/>
              </a:solidFill>
            </a:endParaRPr>
          </a:p>
          <a:p>
            <a:pPr eaLnBrk="1" hangingPunct="1">
              <a:spcBef>
                <a:spcPct val="0"/>
              </a:spcBef>
              <a:buClrTx/>
              <a:buSzTx/>
              <a:buFontTx/>
              <a:buNone/>
            </a:pPr>
            <a:r>
              <a:rPr lang="en-US" altLang="en-US" sz="1400" i="1">
                <a:solidFill>
                  <a:srgbClr val="0000FF"/>
                </a:solidFill>
              </a:rPr>
              <a:t>Is it painful?</a:t>
            </a:r>
          </a:p>
          <a:p>
            <a:pPr eaLnBrk="1" hangingPunct="1">
              <a:spcBef>
                <a:spcPct val="0"/>
              </a:spcBef>
              <a:buClrTx/>
              <a:buSzTx/>
              <a:buFontTx/>
              <a:buNone/>
            </a:pPr>
            <a:r>
              <a:rPr lang="en-US" altLang="en-US" sz="1400">
                <a:solidFill>
                  <a:srgbClr val="0000FF"/>
                </a:solidFill>
              </a:rPr>
              <a:t>Yes; pts get recurrent epithelial erosions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Does it affect vision?</a:t>
            </a:r>
          </a:p>
          <a:p>
            <a:pPr eaLnBrk="1" hangingPunct="1">
              <a:spcBef>
                <a:spcPct val="0"/>
              </a:spcBef>
              <a:buClrTx/>
              <a:buSzTx/>
              <a:buFontTx/>
              <a:buNone/>
            </a:pPr>
            <a:r>
              <a:rPr lang="en-US" altLang="en-US" sz="1400">
                <a:solidFill>
                  <a:srgbClr val="0000FF"/>
                </a:solidFill>
              </a:rPr>
              <a:t>Glare and stromal haze result in decreased vision</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What is the histologic hallmark of GCD1 on light microscopy?</a:t>
            </a:r>
          </a:p>
          <a:p>
            <a:pPr eaLnBrk="1" hangingPunct="1">
              <a:spcBef>
                <a:spcPct val="0"/>
              </a:spcBef>
              <a:buClrTx/>
              <a:buSzTx/>
              <a:buFontTx/>
              <a:buNone/>
            </a:pPr>
            <a:r>
              <a:rPr lang="en-US" altLang="en-US" sz="1400">
                <a:solidFill>
                  <a:srgbClr val="0000FF"/>
                </a:solidFill>
              </a:rPr>
              <a:t>The presence of both  </a:t>
            </a:r>
            <a:r>
              <a:rPr lang="en-US" altLang="en-US" sz="1400" b="1">
                <a:solidFill>
                  <a:srgbClr val="0000FF"/>
                </a:solidFill>
              </a:rPr>
              <a:t>amyloid</a:t>
            </a:r>
            <a:r>
              <a:rPr lang="en-US" altLang="en-US" sz="1400">
                <a:solidFill>
                  <a:srgbClr val="0000FF"/>
                </a:solidFill>
              </a:rPr>
              <a:t>  </a:t>
            </a:r>
            <a:r>
              <a:rPr lang="en-US" altLang="en-US" sz="1400" i="1">
                <a:solidFill>
                  <a:srgbClr val="0000FF"/>
                </a:solidFill>
              </a:rPr>
              <a:t>and</a:t>
            </a:r>
            <a:r>
              <a:rPr lang="en-US" altLang="en-US" sz="1400">
                <a:solidFill>
                  <a:srgbClr val="0000FF"/>
                </a:solidFill>
              </a:rPr>
              <a:t>  </a:t>
            </a:r>
            <a:r>
              <a:rPr lang="en-US" altLang="en-US" sz="1400" b="1">
                <a:solidFill>
                  <a:srgbClr val="0000FF"/>
                </a:solidFill>
              </a:rPr>
              <a:t>hyaline  </a:t>
            </a:r>
            <a:r>
              <a:rPr lang="en-US" altLang="en-US" sz="1400">
                <a:solidFill>
                  <a:srgbClr val="0000FF"/>
                </a:solidFill>
              </a:rPr>
              <a:t>in the subepithelial space and anterior stroma. </a:t>
            </a:r>
            <a:r>
              <a:rPr lang="en-US" altLang="en-US" sz="1400"/>
              <a:t>The hyaline stains bright red with  </a:t>
            </a:r>
            <a:r>
              <a:rPr lang="en-US" altLang="en-US" sz="1400">
                <a:solidFill>
                  <a:srgbClr val="FF0000"/>
                </a:solidFill>
              </a:rPr>
              <a:t>Masson trichrome </a:t>
            </a:r>
            <a:r>
              <a:rPr lang="en-US" altLang="en-US" sz="1400"/>
              <a:t>; </a:t>
            </a:r>
            <a:r>
              <a:rPr lang="en-US" altLang="en-US" sz="1400">
                <a:solidFill>
                  <a:srgbClr val="7030A0"/>
                </a:solidFill>
              </a:rPr>
              <a:t>the amyloid stains with </a:t>
            </a:r>
            <a:r>
              <a:rPr lang="en-US" altLang="en-US" sz="1400">
                <a:solidFill>
                  <a:srgbClr val="FF7C80"/>
                </a:solidFill>
              </a:rPr>
              <a:t>Congo Red </a:t>
            </a:r>
            <a:r>
              <a:rPr lang="en-US" altLang="en-US" sz="1400">
                <a:solidFill>
                  <a:srgbClr val="7030A0"/>
                </a:solidFill>
              </a:rPr>
              <a:t>, and birefringes  </a:t>
            </a:r>
            <a:r>
              <a:rPr lang="en-US" altLang="en-US" sz="1400">
                <a:solidFill>
                  <a:srgbClr val="33CC33"/>
                </a:solidFill>
              </a:rPr>
              <a:t>green</a:t>
            </a:r>
            <a:r>
              <a:rPr lang="en-US" altLang="en-US" sz="1400">
                <a:solidFill>
                  <a:srgbClr val="7030A0"/>
                </a:solidFill>
              </a:rPr>
              <a:t>  under polarized light.</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 typeface="Wingdings" panose="05000000000000000000" pitchFamily="2" charset="2"/>
              <a:buNone/>
            </a:pPr>
            <a:r>
              <a:rPr lang="en-US" altLang="en-US" sz="1400" i="1">
                <a:solidFill>
                  <a:srgbClr val="0000FF"/>
                </a:solidFill>
              </a:rPr>
              <a:t>What is the hallmark of GCD2 on electron microscopy?</a:t>
            </a:r>
          </a:p>
          <a:p>
            <a:pPr eaLnBrk="1" hangingPunct="1">
              <a:spcBef>
                <a:spcPct val="0"/>
              </a:spcBef>
              <a:buClrTx/>
              <a:buSzTx/>
              <a:buFontTx/>
              <a:buNone/>
            </a:pPr>
            <a:r>
              <a:rPr lang="en-US" altLang="en-US" sz="1400" b="1">
                <a:solidFill>
                  <a:srgbClr val="0000FF"/>
                </a:solidFill>
              </a:rPr>
              <a:t>Rod-shaped fibers , </a:t>
            </a:r>
            <a:r>
              <a:rPr lang="en-US" altLang="en-US" sz="1400">
                <a:solidFill>
                  <a:srgbClr val="0000FF"/>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2"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131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0E78766-E1CC-4E6D-83D8-4E42748D1A80}" type="slidenum">
              <a:rPr lang="en-US" altLang="en-US" sz="1000"/>
              <a:pPr>
                <a:spcBef>
                  <a:spcPct val="0"/>
                </a:spcBef>
                <a:buClrTx/>
                <a:buSzTx/>
                <a:buFontTx/>
                <a:buNone/>
              </a:pPr>
              <a:t>136</a:t>
            </a:fld>
            <a:endParaRPr lang="en-US" altLang="en-US" sz="1000"/>
          </a:p>
        </p:txBody>
      </p:sp>
      <p:sp>
        <p:nvSpPr>
          <p:cNvPr id="14131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8550"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rgbClr val="0000FF"/>
                </a:solidFill>
              </a:rPr>
              <a:t>hyaline</a:t>
            </a:r>
            <a:r>
              <a:rPr lang="en-US" altLang="en-US" sz="1400" b="1" dirty="0">
                <a:solidFill>
                  <a:schemeClr val="bg1">
                    <a:lumMod val="75000"/>
                  </a:schemeClr>
                </a:solidFill>
              </a:rPr>
              <a:t>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a:t>
            </a:r>
            <a:r>
              <a:rPr lang="en-US" altLang="en-US" sz="1400" dirty="0">
                <a:solidFill>
                  <a:srgbClr val="FF0000"/>
                </a:solidFill>
              </a:rPr>
              <a:t>Masson trichrome </a:t>
            </a:r>
            <a:r>
              <a:rPr lang="en-US" altLang="en-US" sz="1400" dirty="0">
                <a:solidFill>
                  <a:schemeClr val="bg1">
                    <a:lumMod val="75000"/>
                  </a:schemeClr>
                </a:solidFill>
              </a:rPr>
              <a:t>;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rgbClr val="0000FF"/>
                </a:solidFill>
              </a:rPr>
              <a:t>Rod-shaped fibers </a:t>
            </a:r>
            <a:r>
              <a:rPr lang="en-US" altLang="en-US" sz="1400" b="1" dirty="0">
                <a:solidFill>
                  <a:schemeClr val="bg1">
                    <a:lumMod val="75000"/>
                  </a:schemeClr>
                </a:solidFill>
              </a:rPr>
              <a:t>, </a:t>
            </a:r>
            <a:r>
              <a:rPr lang="en-US" altLang="en-US" sz="1400" dirty="0">
                <a:solidFill>
                  <a:schemeClr val="bg1">
                    <a:lumMod val="75000"/>
                  </a:schemeClr>
                </a:solidFill>
              </a:rPr>
              <a:t>albeit in reduced numbers</a:t>
            </a:r>
          </a:p>
        </p:txBody>
      </p:sp>
      <p:sp>
        <p:nvSpPr>
          <p:cNvPr id="2" name="Oval 1"/>
          <p:cNvSpPr/>
          <p:nvPr/>
        </p:nvSpPr>
        <p:spPr>
          <a:xfrm>
            <a:off x="6553200" y="4953000"/>
            <a:ext cx="838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4879975" y="5357813"/>
            <a:ext cx="1597025" cy="5095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624263" y="6248400"/>
            <a:ext cx="1781175"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4132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40052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t>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solidFill>
                  <a:schemeClr val="bg1">
                    <a:lumMod val="75000"/>
                  </a:schemeClr>
                </a:solidFill>
              </a:rPr>
              <a:t>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74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4113E-DCD8-4F61-88D5-52516B3B3DA8}" type="slidenum">
              <a:rPr lang="en-US" altLang="en-US" sz="1000"/>
              <a:pPr>
                <a:spcBef>
                  <a:spcPct val="0"/>
                </a:spcBef>
                <a:buClrTx/>
                <a:buSzTx/>
                <a:buFontTx/>
                <a:buNone/>
              </a:pPr>
              <a:t>137</a:t>
            </a:fld>
            <a:endParaRPr lang="en-US" altLang="en-US" sz="1000"/>
          </a:p>
        </p:txBody>
      </p:sp>
      <p:sp>
        <p:nvSpPr>
          <p:cNvPr id="1474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21"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chemeClr val="bg1">
                    <a:lumMod val="75000"/>
                  </a:schemeClr>
                </a:solidFill>
              </a:rPr>
              <a:t>hyaline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Masson trichrome ;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chemeClr val="bg1">
                    <a:lumMod val="75000"/>
                  </a:schemeClr>
                </a:solidFill>
              </a:rPr>
              <a:t>Rod-shaped fibers , </a:t>
            </a:r>
            <a:r>
              <a:rPr lang="en-US" altLang="en-US" sz="1400" dirty="0">
                <a:solidFill>
                  <a:schemeClr val="bg1">
                    <a:lumMod val="75000"/>
                  </a:schemeClr>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47465" name="TextBox 1"/>
          <p:cNvSpPr txBox="1">
            <a:spLocks noChangeArrowheads="1"/>
          </p:cNvSpPr>
          <p:nvPr/>
        </p:nvSpPr>
        <p:spPr bwMode="auto">
          <a:xfrm>
            <a:off x="871537" y="4156075"/>
            <a:ext cx="8043863"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How do the lattice lines in GCD2 differ from those in lattice dystrophy?</a:t>
            </a:r>
          </a:p>
          <a:p>
            <a:r>
              <a:rPr lang="en-US" altLang="en-US" sz="1400" dirty="0">
                <a:solidFill>
                  <a:srgbClr val="0000FF"/>
                </a:solidFill>
              </a:rPr>
              <a:t>--</a:t>
            </a:r>
            <a:r>
              <a:rPr lang="en-US" altLang="en-US" sz="1400" b="1" i="1" dirty="0">
                <a:solidFill>
                  <a:srgbClr val="0000FF"/>
                </a:solidFill>
              </a:rPr>
              <a:t>?</a:t>
            </a:r>
          </a:p>
          <a:p>
            <a:r>
              <a:rPr lang="en-US" altLang="en-US" sz="1400" dirty="0">
                <a:solidFill>
                  <a:srgbClr val="0000FF"/>
                </a:solidFill>
              </a:rPr>
              <a:t>--</a:t>
            </a:r>
            <a:r>
              <a:rPr lang="en-US" altLang="en-US" sz="1400" b="1" i="1" dirty="0">
                <a:solidFill>
                  <a:srgbClr val="0000FF"/>
                </a:solidFill>
              </a:rPr>
              <a:t>?</a:t>
            </a:r>
            <a:endParaRPr lang="en-US" altLang="en-US" sz="1400" dirty="0">
              <a:solidFill>
                <a:srgbClr val="0000FF"/>
              </a:solidFill>
            </a:endParaRPr>
          </a:p>
          <a:p>
            <a:r>
              <a:rPr lang="en-US" altLang="en-US" sz="1400" dirty="0">
                <a:solidFill>
                  <a:srgbClr val="0000FF"/>
                </a:solidFill>
              </a:rPr>
              <a:t>--</a:t>
            </a:r>
            <a:r>
              <a:rPr lang="en-US" altLang="en-US" sz="1400" b="1" i="1" dirty="0">
                <a:solidFill>
                  <a:srgbClr val="0000FF"/>
                </a:solidFill>
              </a:rPr>
              <a:t>?</a:t>
            </a:r>
            <a:r>
              <a:rPr lang="en-US" altLang="en-US" sz="1400" dirty="0">
                <a:solidFill>
                  <a:srgbClr val="0000FF"/>
                </a:solidFill>
              </a:rPr>
              <a:t> </a:t>
            </a:r>
            <a:r>
              <a:rPr lang="en-US" altLang="en-US" sz="1400" dirty="0">
                <a:solidFill>
                  <a:srgbClr val="FFFF00"/>
                </a:solidFill>
              </a:rPr>
              <a:t>tend not to  cross one another  (</a:t>
            </a:r>
            <a:r>
              <a:rPr lang="en-US" altLang="en-US" sz="1400" dirty="0" err="1">
                <a:solidFill>
                  <a:srgbClr val="FFFF00"/>
                </a:solidFill>
              </a:rPr>
              <a:t>ie</a:t>
            </a:r>
            <a:r>
              <a:rPr lang="en-US" altLang="en-US" sz="1400" dirty="0">
                <a:solidFill>
                  <a:srgbClr val="FFFF00"/>
                </a:solidFill>
              </a:rPr>
              <a:t>, so they are less reminiscent of an actual lattice structure)</a:t>
            </a:r>
          </a:p>
        </p:txBody>
      </p:sp>
      <p:sp>
        <p:nvSpPr>
          <p:cNvPr id="3" name="Callout: Left-Right Arrow 2">
            <a:extLst>
              <a:ext uri="{FF2B5EF4-FFF2-40B4-BE49-F238E27FC236}">
                <a16:creationId xmlns:a16="http://schemas.microsoft.com/office/drawing/2014/main" id="{62BB77DF-9678-9A3B-81B8-F4F30DF1F96C}"/>
              </a:ext>
            </a:extLst>
          </p:cNvPr>
          <p:cNvSpPr/>
          <p:nvPr/>
        </p:nvSpPr>
        <p:spPr>
          <a:xfrm rot="16200000">
            <a:off x="2156402" y="2960045"/>
            <a:ext cx="465572" cy="1022351"/>
          </a:xfrm>
          <a:prstGeom prst="leftRightArrowCallout">
            <a:avLst>
              <a:gd name="adj1" fmla="val 19815"/>
              <a:gd name="adj2" fmla="val 18519"/>
              <a:gd name="adj3" fmla="val 14259"/>
              <a:gd name="adj4" fmla="val 328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323052-9D0E-B4BC-087E-779E9FF3E12A}"/>
              </a:ext>
            </a:extLst>
          </p:cNvPr>
          <p:cNvSpPr txBox="1"/>
          <p:nvPr/>
        </p:nvSpPr>
        <p:spPr>
          <a:xfrm>
            <a:off x="2008314" y="3299718"/>
            <a:ext cx="761747" cy="307777"/>
          </a:xfrm>
          <a:prstGeom prst="rect">
            <a:avLst/>
          </a:prstGeom>
          <a:noFill/>
        </p:spPr>
        <p:txBody>
          <a:bodyPr wrap="none" rtlCol="0">
            <a:spAutoFit/>
          </a:bodyPr>
          <a:lstStyle/>
          <a:p>
            <a:r>
              <a:rPr lang="en-US" sz="1400" b="1" i="1" dirty="0">
                <a:solidFill>
                  <a:schemeClr val="bg1"/>
                </a:solidFill>
              </a:rPr>
              <a:t>versus</a:t>
            </a:r>
          </a:p>
        </p:txBody>
      </p:sp>
    </p:spTree>
    <p:extLst>
      <p:ext uri="{BB962C8B-B14F-4D97-AF65-F5344CB8AC3E}">
        <p14:creationId xmlns:p14="http://schemas.microsoft.com/office/powerpoint/2010/main" val="11919873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t>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solidFill>
                  <a:schemeClr val="bg1">
                    <a:lumMod val="75000"/>
                  </a:schemeClr>
                </a:solidFill>
              </a:rPr>
              <a:t>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74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4113E-DCD8-4F61-88D5-52516B3B3DA8}" type="slidenum">
              <a:rPr lang="en-US" altLang="en-US" sz="1000"/>
              <a:pPr>
                <a:spcBef>
                  <a:spcPct val="0"/>
                </a:spcBef>
                <a:buClrTx/>
                <a:buSzTx/>
                <a:buFontTx/>
                <a:buNone/>
              </a:pPr>
              <a:t>138</a:t>
            </a:fld>
            <a:endParaRPr lang="en-US" altLang="en-US" sz="1000"/>
          </a:p>
        </p:txBody>
      </p:sp>
      <p:sp>
        <p:nvSpPr>
          <p:cNvPr id="1474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21"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chemeClr val="bg1">
                    <a:lumMod val="75000"/>
                  </a:schemeClr>
                </a:solidFill>
              </a:rPr>
              <a:t>hyaline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Masson trichrome ;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chemeClr val="bg1">
                    <a:lumMod val="75000"/>
                  </a:schemeClr>
                </a:solidFill>
              </a:rPr>
              <a:t>Rod-shaped fibers , </a:t>
            </a:r>
            <a:r>
              <a:rPr lang="en-US" altLang="en-US" sz="1400" dirty="0">
                <a:solidFill>
                  <a:schemeClr val="bg1">
                    <a:lumMod val="75000"/>
                  </a:schemeClr>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47465" name="TextBox 1"/>
          <p:cNvSpPr txBox="1">
            <a:spLocks noChangeArrowheads="1"/>
          </p:cNvSpPr>
          <p:nvPr/>
        </p:nvSpPr>
        <p:spPr bwMode="auto">
          <a:xfrm>
            <a:off x="871537" y="4156075"/>
            <a:ext cx="8043863"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How do the lattice lines in GCD2 differ from those in lattice dystrophy?</a:t>
            </a:r>
          </a:p>
          <a:p>
            <a:r>
              <a:rPr lang="en-US" altLang="en-US" sz="1400" dirty="0">
                <a:solidFill>
                  <a:srgbClr val="0000FF"/>
                </a:solidFill>
              </a:rPr>
              <a:t>--They tend to be  shorter</a:t>
            </a:r>
          </a:p>
          <a:p>
            <a:r>
              <a:rPr lang="en-US" altLang="en-US" sz="1400" dirty="0">
                <a:solidFill>
                  <a:schemeClr val="bg1">
                    <a:lumMod val="75000"/>
                  </a:schemeClr>
                </a:solidFill>
              </a:rPr>
              <a:t>--</a:t>
            </a:r>
            <a:r>
              <a:rPr lang="en-US" altLang="en-US" sz="1400" b="1" i="1" dirty="0">
                <a:solidFill>
                  <a:schemeClr val="bg1">
                    <a:lumMod val="75000"/>
                  </a:schemeClr>
                </a:solidFill>
              </a:rPr>
              <a:t>?</a:t>
            </a:r>
            <a:endParaRPr lang="en-US" altLang="en-US" sz="1400" dirty="0">
              <a:solidFill>
                <a:schemeClr val="bg1">
                  <a:lumMod val="75000"/>
                </a:schemeClr>
              </a:solidFill>
            </a:endParaRPr>
          </a:p>
          <a:p>
            <a:r>
              <a:rPr lang="en-US" altLang="en-US" sz="1400" dirty="0">
                <a:solidFill>
                  <a:schemeClr val="bg1">
                    <a:lumMod val="75000"/>
                  </a:schemeClr>
                </a:solidFill>
              </a:rPr>
              <a:t>--</a:t>
            </a:r>
            <a:r>
              <a:rPr lang="en-US" altLang="en-US" sz="1400" b="1" i="1" dirty="0">
                <a:solidFill>
                  <a:schemeClr val="bg1">
                    <a:lumMod val="75000"/>
                  </a:schemeClr>
                </a:solidFill>
              </a:rPr>
              <a:t>?</a:t>
            </a:r>
            <a:endParaRPr lang="en-US" altLang="en-US" sz="1400" dirty="0">
              <a:solidFill>
                <a:schemeClr val="bg1">
                  <a:lumMod val="75000"/>
                </a:schemeClr>
              </a:solidFill>
            </a:endParaRPr>
          </a:p>
        </p:txBody>
      </p:sp>
      <p:sp>
        <p:nvSpPr>
          <p:cNvPr id="15" name="Rectangle 14">
            <a:extLst>
              <a:ext uri="{FF2B5EF4-FFF2-40B4-BE49-F238E27FC236}">
                <a16:creationId xmlns:a16="http://schemas.microsoft.com/office/drawing/2014/main" id="{6DB9E5A7-F66F-4FA9-A7B8-9902AD24F403}"/>
              </a:ext>
            </a:extLst>
          </p:cNvPr>
          <p:cNvSpPr/>
          <p:nvPr/>
        </p:nvSpPr>
        <p:spPr>
          <a:xfrm>
            <a:off x="2340183" y="4412733"/>
            <a:ext cx="719137" cy="223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700"/>
              </a:lnSpc>
              <a:defRPr/>
            </a:pPr>
            <a:r>
              <a:rPr lang="en-US" sz="800" dirty="0">
                <a:solidFill>
                  <a:schemeClr val="tx1"/>
                </a:solidFill>
              </a:rPr>
              <a:t>shorter v longer</a:t>
            </a:r>
          </a:p>
        </p:txBody>
      </p:sp>
      <p:sp>
        <p:nvSpPr>
          <p:cNvPr id="3" name="Callout: Left-Right Arrow 2">
            <a:extLst>
              <a:ext uri="{FF2B5EF4-FFF2-40B4-BE49-F238E27FC236}">
                <a16:creationId xmlns:a16="http://schemas.microsoft.com/office/drawing/2014/main" id="{F015387D-ED16-D9D7-F212-B9BE54BC4C3E}"/>
              </a:ext>
            </a:extLst>
          </p:cNvPr>
          <p:cNvSpPr/>
          <p:nvPr/>
        </p:nvSpPr>
        <p:spPr>
          <a:xfrm rot="16200000">
            <a:off x="2156402" y="2960045"/>
            <a:ext cx="465572" cy="1022351"/>
          </a:xfrm>
          <a:prstGeom prst="leftRightArrowCallout">
            <a:avLst>
              <a:gd name="adj1" fmla="val 19815"/>
              <a:gd name="adj2" fmla="val 18519"/>
              <a:gd name="adj3" fmla="val 14259"/>
              <a:gd name="adj4" fmla="val 328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A8671-D715-13EF-15A0-092B3DDBDCA4}"/>
              </a:ext>
            </a:extLst>
          </p:cNvPr>
          <p:cNvSpPr txBox="1"/>
          <p:nvPr/>
        </p:nvSpPr>
        <p:spPr>
          <a:xfrm>
            <a:off x="2008314" y="3299718"/>
            <a:ext cx="761747" cy="307777"/>
          </a:xfrm>
          <a:prstGeom prst="rect">
            <a:avLst/>
          </a:prstGeom>
          <a:noFill/>
        </p:spPr>
        <p:txBody>
          <a:bodyPr wrap="none" rtlCol="0">
            <a:spAutoFit/>
          </a:bodyPr>
          <a:lstStyle/>
          <a:p>
            <a:r>
              <a:rPr lang="en-US" sz="1400" b="1" i="1" dirty="0">
                <a:solidFill>
                  <a:schemeClr val="bg1"/>
                </a:solidFill>
              </a:rPr>
              <a:t>versus</a:t>
            </a:r>
          </a:p>
        </p:txBody>
      </p:sp>
    </p:spTree>
    <p:extLst>
      <p:ext uri="{BB962C8B-B14F-4D97-AF65-F5344CB8AC3E}">
        <p14:creationId xmlns:p14="http://schemas.microsoft.com/office/powerpoint/2010/main" val="24356484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t>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solidFill>
                  <a:schemeClr val="bg1">
                    <a:lumMod val="75000"/>
                  </a:schemeClr>
                </a:solidFill>
              </a:rPr>
              <a:t>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74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4113E-DCD8-4F61-88D5-52516B3B3DA8}" type="slidenum">
              <a:rPr lang="en-US" altLang="en-US" sz="1000"/>
              <a:pPr>
                <a:spcBef>
                  <a:spcPct val="0"/>
                </a:spcBef>
                <a:buClrTx/>
                <a:buSzTx/>
                <a:buFontTx/>
                <a:buNone/>
              </a:pPr>
              <a:t>139</a:t>
            </a:fld>
            <a:endParaRPr lang="en-US" altLang="en-US" sz="1000"/>
          </a:p>
        </p:txBody>
      </p:sp>
      <p:sp>
        <p:nvSpPr>
          <p:cNvPr id="1474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21"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chemeClr val="bg1">
                    <a:lumMod val="75000"/>
                  </a:schemeClr>
                </a:solidFill>
              </a:rPr>
              <a:t>hyaline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Masson trichrome ;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chemeClr val="bg1">
                    <a:lumMod val="75000"/>
                  </a:schemeClr>
                </a:solidFill>
              </a:rPr>
              <a:t>Rod-shaped fibers , </a:t>
            </a:r>
            <a:r>
              <a:rPr lang="en-US" altLang="en-US" sz="1400" dirty="0">
                <a:solidFill>
                  <a:schemeClr val="bg1">
                    <a:lumMod val="75000"/>
                  </a:schemeClr>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47465" name="TextBox 1"/>
          <p:cNvSpPr txBox="1">
            <a:spLocks noChangeArrowheads="1"/>
          </p:cNvSpPr>
          <p:nvPr/>
        </p:nvSpPr>
        <p:spPr bwMode="auto">
          <a:xfrm>
            <a:off x="871537" y="4156075"/>
            <a:ext cx="8043863"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How do the lattice lines in GCD2 differ from those in lattice dystrophy?</a:t>
            </a:r>
          </a:p>
          <a:p>
            <a:r>
              <a:rPr lang="en-US" altLang="en-US" sz="1400" dirty="0">
                <a:solidFill>
                  <a:srgbClr val="0000FF"/>
                </a:solidFill>
              </a:rPr>
              <a:t>--They tend to be  shorter</a:t>
            </a:r>
          </a:p>
          <a:p>
            <a:r>
              <a:rPr lang="en-US" altLang="en-US" sz="1400" dirty="0">
                <a:solidFill>
                  <a:schemeClr val="bg1">
                    <a:lumMod val="75000"/>
                  </a:schemeClr>
                </a:solidFill>
              </a:rPr>
              <a:t>--</a:t>
            </a:r>
            <a:r>
              <a:rPr lang="en-US" altLang="en-US" sz="1400" b="1" i="1" dirty="0">
                <a:solidFill>
                  <a:schemeClr val="bg1">
                    <a:lumMod val="75000"/>
                  </a:schemeClr>
                </a:solidFill>
              </a:rPr>
              <a:t>?</a:t>
            </a:r>
            <a:endParaRPr lang="en-US" altLang="en-US" sz="1400" dirty="0">
              <a:solidFill>
                <a:schemeClr val="bg1">
                  <a:lumMod val="75000"/>
                </a:schemeClr>
              </a:solidFill>
            </a:endParaRPr>
          </a:p>
          <a:p>
            <a:r>
              <a:rPr lang="en-US" altLang="en-US" sz="1400" dirty="0">
                <a:solidFill>
                  <a:schemeClr val="bg1">
                    <a:lumMod val="75000"/>
                  </a:schemeClr>
                </a:solidFill>
              </a:rPr>
              <a:t>--</a:t>
            </a:r>
            <a:r>
              <a:rPr lang="en-US" altLang="en-US" sz="1400" b="1" i="1" dirty="0">
                <a:solidFill>
                  <a:schemeClr val="bg1">
                    <a:lumMod val="75000"/>
                  </a:schemeClr>
                </a:solidFill>
              </a:rPr>
              <a:t>?</a:t>
            </a:r>
            <a:endParaRPr lang="en-US" altLang="en-US" sz="1400" dirty="0">
              <a:solidFill>
                <a:schemeClr val="bg1">
                  <a:lumMod val="75000"/>
                </a:schemeClr>
              </a:solidFill>
            </a:endParaRPr>
          </a:p>
        </p:txBody>
      </p:sp>
      <p:sp>
        <p:nvSpPr>
          <p:cNvPr id="3" name="Callout: Left-Right Arrow 2">
            <a:extLst>
              <a:ext uri="{FF2B5EF4-FFF2-40B4-BE49-F238E27FC236}">
                <a16:creationId xmlns:a16="http://schemas.microsoft.com/office/drawing/2014/main" id="{78F99A83-7156-D165-FF89-8103725FD7F8}"/>
              </a:ext>
            </a:extLst>
          </p:cNvPr>
          <p:cNvSpPr/>
          <p:nvPr/>
        </p:nvSpPr>
        <p:spPr>
          <a:xfrm rot="16200000">
            <a:off x="2156402" y="2960045"/>
            <a:ext cx="465572" cy="1022351"/>
          </a:xfrm>
          <a:prstGeom prst="leftRightArrowCallout">
            <a:avLst>
              <a:gd name="adj1" fmla="val 19815"/>
              <a:gd name="adj2" fmla="val 18519"/>
              <a:gd name="adj3" fmla="val 14259"/>
              <a:gd name="adj4" fmla="val 328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2415AE2-5335-8778-2FEF-87515A9967B9}"/>
              </a:ext>
            </a:extLst>
          </p:cNvPr>
          <p:cNvSpPr txBox="1"/>
          <p:nvPr/>
        </p:nvSpPr>
        <p:spPr>
          <a:xfrm>
            <a:off x="2008314" y="3299718"/>
            <a:ext cx="761747" cy="307777"/>
          </a:xfrm>
          <a:prstGeom prst="rect">
            <a:avLst/>
          </a:prstGeom>
          <a:noFill/>
        </p:spPr>
        <p:txBody>
          <a:bodyPr wrap="none" rtlCol="0">
            <a:spAutoFit/>
          </a:bodyPr>
          <a:lstStyle/>
          <a:p>
            <a:r>
              <a:rPr lang="en-US" sz="1400" b="1" i="1" dirty="0">
                <a:solidFill>
                  <a:schemeClr val="bg1"/>
                </a:solidFill>
              </a:rPr>
              <a:t>versus</a:t>
            </a:r>
          </a:p>
        </p:txBody>
      </p:sp>
    </p:spTree>
    <p:extLst>
      <p:ext uri="{BB962C8B-B14F-4D97-AF65-F5344CB8AC3E}">
        <p14:creationId xmlns:p14="http://schemas.microsoft.com/office/powerpoint/2010/main" val="161633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2"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7412"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741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DAA94B2-55D7-4F03-B580-64B8E51F065D}" type="slidenum">
              <a:rPr lang="en-US" altLang="en-US" sz="1000"/>
              <a:pPr>
                <a:spcBef>
                  <a:spcPct val="0"/>
                </a:spcBef>
                <a:buClrTx/>
                <a:buSzTx/>
                <a:buFontTx/>
                <a:buNone/>
              </a:pPr>
              <a:t>14</a:t>
            </a:fld>
            <a:endParaRPr lang="en-US" altLang="en-US" sz="1000"/>
          </a:p>
        </p:txBody>
      </p:sp>
      <p:sp>
        <p:nvSpPr>
          <p:cNvPr id="1741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a:t>
            </a:r>
            <a:r>
              <a:rPr lang="en-US" altLang="en-US" sz="1400" dirty="0">
                <a:solidFill>
                  <a:srgbClr val="0000FF"/>
                </a:solidFill>
              </a:rPr>
              <a:t>induced</a:t>
            </a:r>
            <a:r>
              <a:rPr lang="en-US" altLang="en-US" sz="1400" dirty="0">
                <a:solidFill>
                  <a:schemeClr val="bg1">
                    <a:lumMod val="75000"/>
                  </a:schemeClr>
                </a:solidFill>
              </a:rPr>
              <a:t>’</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2255837" y="1630363"/>
            <a:ext cx="212725" cy="32004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p:nvPr/>
        </p:nvSpPr>
        <p:spPr>
          <a:xfrm>
            <a:off x="152400" y="3505200"/>
            <a:ext cx="5684838" cy="738188"/>
          </a:xfrm>
          <a:prstGeom prst="rect">
            <a:avLst/>
          </a:prstGeom>
          <a:solidFill>
            <a:schemeClr val="accent1">
              <a:lumMod val="40000"/>
              <a:lumOff val="60000"/>
            </a:schemeClr>
          </a:solidFill>
        </p:spPr>
        <p:txBody>
          <a:bodyPr>
            <a:spAutoFit/>
          </a:bodyPr>
          <a:lstStyle/>
          <a:p>
            <a:pPr>
              <a:defRPr/>
            </a:pPr>
            <a:r>
              <a:rPr lang="en-US" sz="1400" i="1" dirty="0">
                <a:solidFill>
                  <a:srgbClr val="0000FF"/>
                </a:solidFill>
              </a:rPr>
              <a:t>To what does the term transforming growth factor beta</a:t>
            </a:r>
            <a:r>
              <a:rPr lang="en-US" sz="1400" dirty="0">
                <a:solidFill>
                  <a:srgbClr val="0000FF"/>
                </a:solidFill>
              </a:rPr>
              <a:t> </a:t>
            </a:r>
            <a:r>
              <a:rPr lang="en-US" sz="1400" b="1" dirty="0">
                <a:solidFill>
                  <a:srgbClr val="0000FF"/>
                </a:solidFill>
              </a:rPr>
              <a:t>induced</a:t>
            </a:r>
            <a:r>
              <a:rPr lang="en-US" sz="1400" i="1" dirty="0">
                <a:solidFill>
                  <a:srgbClr val="0000FF"/>
                </a:solidFill>
              </a:rPr>
              <a:t> refer?</a:t>
            </a:r>
          </a:p>
          <a:p>
            <a:pPr>
              <a:defRPr/>
            </a:pPr>
            <a:r>
              <a:rPr lang="en-US" sz="1400" dirty="0">
                <a:solidFill>
                  <a:srgbClr val="0000FF"/>
                </a:solidFill>
              </a:rPr>
              <a:t>It refers to a protein, the production of which is controlled by a product of the </a:t>
            </a:r>
            <a:r>
              <a:rPr lang="en-US" sz="1400" i="1" dirty="0">
                <a:solidFill>
                  <a:srgbClr val="0000FF"/>
                </a:solidFill>
              </a:rPr>
              <a:t>transforming growth factor beta </a:t>
            </a:r>
            <a:r>
              <a:rPr lang="en-US" sz="1400" dirty="0">
                <a:solidFill>
                  <a:srgbClr val="0000FF"/>
                </a:solidFill>
              </a:rPr>
              <a:t>family</a:t>
            </a:r>
          </a:p>
        </p:txBody>
      </p:sp>
      <p:sp>
        <p:nvSpPr>
          <p:cNvPr id="1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t>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solidFill>
                  <a:schemeClr val="bg1">
                    <a:lumMod val="75000"/>
                  </a:schemeClr>
                </a:solidFill>
              </a:rPr>
              <a:t>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74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4113E-DCD8-4F61-88D5-52516B3B3DA8}" type="slidenum">
              <a:rPr lang="en-US" altLang="en-US" sz="1000"/>
              <a:pPr>
                <a:spcBef>
                  <a:spcPct val="0"/>
                </a:spcBef>
                <a:buClrTx/>
                <a:buSzTx/>
                <a:buFontTx/>
                <a:buNone/>
              </a:pPr>
              <a:t>140</a:t>
            </a:fld>
            <a:endParaRPr lang="en-US" altLang="en-US" sz="1000"/>
          </a:p>
        </p:txBody>
      </p:sp>
      <p:sp>
        <p:nvSpPr>
          <p:cNvPr id="1474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21"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chemeClr val="bg1">
                    <a:lumMod val="75000"/>
                  </a:schemeClr>
                </a:solidFill>
              </a:rPr>
              <a:t>hyaline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Masson trichrome ;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chemeClr val="bg1">
                    <a:lumMod val="75000"/>
                  </a:schemeClr>
                </a:solidFill>
              </a:rPr>
              <a:t>Rod-shaped fibers , </a:t>
            </a:r>
            <a:r>
              <a:rPr lang="en-US" altLang="en-US" sz="1400" dirty="0">
                <a:solidFill>
                  <a:schemeClr val="bg1">
                    <a:lumMod val="75000"/>
                  </a:schemeClr>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47465" name="TextBox 1"/>
          <p:cNvSpPr txBox="1">
            <a:spLocks noChangeArrowheads="1"/>
          </p:cNvSpPr>
          <p:nvPr/>
        </p:nvSpPr>
        <p:spPr bwMode="auto">
          <a:xfrm>
            <a:off x="871537" y="4156075"/>
            <a:ext cx="8043863"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How do the lattice lines in GCD2 differ from those in lattice dystrophy?</a:t>
            </a:r>
          </a:p>
          <a:p>
            <a:r>
              <a:rPr lang="en-US" altLang="en-US" sz="1400" dirty="0">
                <a:solidFill>
                  <a:srgbClr val="0000FF"/>
                </a:solidFill>
              </a:rPr>
              <a:t>--They tend to be  shorter</a:t>
            </a:r>
          </a:p>
          <a:p>
            <a:r>
              <a:rPr lang="en-US" altLang="en-US" sz="1400" dirty="0">
                <a:solidFill>
                  <a:srgbClr val="0000FF"/>
                </a:solidFill>
              </a:rPr>
              <a:t>--They tend to be  whiter  and less  ‘glasslike’  (</a:t>
            </a:r>
            <a:r>
              <a:rPr lang="en-US" altLang="en-US" sz="1400" dirty="0" err="1">
                <a:solidFill>
                  <a:srgbClr val="0000FF"/>
                </a:solidFill>
              </a:rPr>
              <a:t>ie</a:t>
            </a:r>
            <a:r>
              <a:rPr lang="en-US" altLang="en-US" sz="1400" dirty="0">
                <a:solidFill>
                  <a:srgbClr val="0000FF"/>
                </a:solidFill>
              </a:rPr>
              <a:t>, not as  refractile )</a:t>
            </a:r>
          </a:p>
          <a:p>
            <a:r>
              <a:rPr lang="en-US" altLang="en-US" sz="1400" dirty="0">
                <a:solidFill>
                  <a:schemeClr val="bg1">
                    <a:lumMod val="75000"/>
                  </a:schemeClr>
                </a:solidFill>
              </a:rPr>
              <a:t>--</a:t>
            </a:r>
            <a:r>
              <a:rPr lang="en-US" altLang="en-US" sz="1400" b="1" i="1" dirty="0">
                <a:solidFill>
                  <a:schemeClr val="bg1">
                    <a:lumMod val="75000"/>
                  </a:schemeClr>
                </a:solidFill>
              </a:rPr>
              <a:t>?</a:t>
            </a:r>
            <a:endParaRPr lang="en-US" altLang="en-US" sz="1400" dirty="0">
              <a:solidFill>
                <a:schemeClr val="bg1">
                  <a:lumMod val="75000"/>
                </a:schemeClr>
              </a:solidFill>
            </a:endParaRPr>
          </a:p>
        </p:txBody>
      </p:sp>
      <p:sp>
        <p:nvSpPr>
          <p:cNvPr id="12" name="Rectangle 11">
            <a:extLst>
              <a:ext uri="{FF2B5EF4-FFF2-40B4-BE49-F238E27FC236}">
                <a16:creationId xmlns:a16="http://schemas.microsoft.com/office/drawing/2014/main" id="{82715265-3126-4C23-8D87-515A4CED28CB}"/>
              </a:ext>
            </a:extLst>
          </p:cNvPr>
          <p:cNvSpPr/>
          <p:nvPr/>
        </p:nvSpPr>
        <p:spPr>
          <a:xfrm>
            <a:off x="2387601" y="4624989"/>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shading</a:t>
            </a:r>
          </a:p>
        </p:txBody>
      </p:sp>
      <p:sp>
        <p:nvSpPr>
          <p:cNvPr id="13" name="Rectangle 12">
            <a:extLst>
              <a:ext uri="{FF2B5EF4-FFF2-40B4-BE49-F238E27FC236}">
                <a16:creationId xmlns:a16="http://schemas.microsoft.com/office/drawing/2014/main" id="{0E8BB01A-894A-4087-A810-627860EE6A7F}"/>
              </a:ext>
            </a:extLst>
          </p:cNvPr>
          <p:cNvSpPr/>
          <p:nvPr/>
        </p:nvSpPr>
        <p:spPr>
          <a:xfrm>
            <a:off x="3687970" y="4638261"/>
            <a:ext cx="819150" cy="197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something-like</a:t>
            </a:r>
          </a:p>
        </p:txBody>
      </p:sp>
      <p:sp>
        <p:nvSpPr>
          <p:cNvPr id="14" name="Rectangle 13">
            <a:extLst>
              <a:ext uri="{FF2B5EF4-FFF2-40B4-BE49-F238E27FC236}">
                <a16:creationId xmlns:a16="http://schemas.microsoft.com/office/drawing/2014/main" id="{97546C2C-0A43-4517-BA16-187CEABE8DE1}"/>
              </a:ext>
            </a:extLst>
          </p:cNvPr>
          <p:cNvSpPr/>
          <p:nvPr/>
        </p:nvSpPr>
        <p:spPr>
          <a:xfrm>
            <a:off x="5449094" y="4638261"/>
            <a:ext cx="687388" cy="213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visual property</a:t>
            </a:r>
          </a:p>
        </p:txBody>
      </p:sp>
      <p:sp>
        <p:nvSpPr>
          <p:cNvPr id="3" name="Callout: Left-Right Arrow 2">
            <a:extLst>
              <a:ext uri="{FF2B5EF4-FFF2-40B4-BE49-F238E27FC236}">
                <a16:creationId xmlns:a16="http://schemas.microsoft.com/office/drawing/2014/main" id="{73AC165D-A373-DA8F-7F88-82D64DCBE992}"/>
              </a:ext>
            </a:extLst>
          </p:cNvPr>
          <p:cNvSpPr/>
          <p:nvPr/>
        </p:nvSpPr>
        <p:spPr>
          <a:xfrm rot="16200000">
            <a:off x="2156402" y="2960045"/>
            <a:ext cx="465572" cy="1022351"/>
          </a:xfrm>
          <a:prstGeom prst="leftRightArrowCallout">
            <a:avLst>
              <a:gd name="adj1" fmla="val 19815"/>
              <a:gd name="adj2" fmla="val 18519"/>
              <a:gd name="adj3" fmla="val 14259"/>
              <a:gd name="adj4" fmla="val 328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8C8CDA-3D0E-48FD-F3A4-883A0E7222D7}"/>
              </a:ext>
            </a:extLst>
          </p:cNvPr>
          <p:cNvSpPr txBox="1"/>
          <p:nvPr/>
        </p:nvSpPr>
        <p:spPr>
          <a:xfrm>
            <a:off x="2008314" y="3299718"/>
            <a:ext cx="761747" cy="307777"/>
          </a:xfrm>
          <a:prstGeom prst="rect">
            <a:avLst/>
          </a:prstGeom>
          <a:noFill/>
        </p:spPr>
        <p:txBody>
          <a:bodyPr wrap="none" rtlCol="0">
            <a:spAutoFit/>
          </a:bodyPr>
          <a:lstStyle/>
          <a:p>
            <a:r>
              <a:rPr lang="en-US" sz="1400" b="1" i="1" dirty="0">
                <a:solidFill>
                  <a:schemeClr val="bg1"/>
                </a:solidFill>
              </a:rPr>
              <a:t>versus</a:t>
            </a:r>
          </a:p>
        </p:txBody>
      </p:sp>
    </p:spTree>
    <p:extLst>
      <p:ext uri="{BB962C8B-B14F-4D97-AF65-F5344CB8AC3E}">
        <p14:creationId xmlns:p14="http://schemas.microsoft.com/office/powerpoint/2010/main" val="14623321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t>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solidFill>
                  <a:schemeClr val="bg1">
                    <a:lumMod val="75000"/>
                  </a:schemeClr>
                </a:solidFill>
              </a:rPr>
              <a:t>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74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4113E-DCD8-4F61-88D5-52516B3B3DA8}" type="slidenum">
              <a:rPr lang="en-US" altLang="en-US" sz="1000"/>
              <a:pPr>
                <a:spcBef>
                  <a:spcPct val="0"/>
                </a:spcBef>
                <a:buClrTx/>
                <a:buSzTx/>
                <a:buFontTx/>
                <a:buNone/>
              </a:pPr>
              <a:t>141</a:t>
            </a:fld>
            <a:endParaRPr lang="en-US" altLang="en-US" sz="1000"/>
          </a:p>
        </p:txBody>
      </p:sp>
      <p:sp>
        <p:nvSpPr>
          <p:cNvPr id="1474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21"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chemeClr val="bg1">
                    <a:lumMod val="75000"/>
                  </a:schemeClr>
                </a:solidFill>
              </a:rPr>
              <a:t>hyaline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Masson trichrome ;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chemeClr val="bg1">
                    <a:lumMod val="75000"/>
                  </a:schemeClr>
                </a:solidFill>
              </a:rPr>
              <a:t>Rod-shaped fibers , </a:t>
            </a:r>
            <a:r>
              <a:rPr lang="en-US" altLang="en-US" sz="1400" dirty="0">
                <a:solidFill>
                  <a:schemeClr val="bg1">
                    <a:lumMod val="75000"/>
                  </a:schemeClr>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47465" name="TextBox 1"/>
          <p:cNvSpPr txBox="1">
            <a:spLocks noChangeArrowheads="1"/>
          </p:cNvSpPr>
          <p:nvPr/>
        </p:nvSpPr>
        <p:spPr bwMode="auto">
          <a:xfrm>
            <a:off x="871537" y="4156075"/>
            <a:ext cx="8043863"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How do the lattice lines in GCD2 differ from those in lattice dystrophy?</a:t>
            </a:r>
          </a:p>
          <a:p>
            <a:r>
              <a:rPr lang="en-US" altLang="en-US" sz="1400" dirty="0">
                <a:solidFill>
                  <a:srgbClr val="0000FF"/>
                </a:solidFill>
              </a:rPr>
              <a:t>--They tend to be  shorter</a:t>
            </a:r>
          </a:p>
          <a:p>
            <a:r>
              <a:rPr lang="en-US" altLang="en-US" sz="1400" dirty="0">
                <a:solidFill>
                  <a:srgbClr val="0000FF"/>
                </a:solidFill>
              </a:rPr>
              <a:t>--They tend to be  whiter  and less  ‘glasslike’  (</a:t>
            </a:r>
            <a:r>
              <a:rPr lang="en-US" altLang="en-US" sz="1400" dirty="0" err="1">
                <a:solidFill>
                  <a:srgbClr val="0000FF"/>
                </a:solidFill>
              </a:rPr>
              <a:t>ie</a:t>
            </a:r>
            <a:r>
              <a:rPr lang="en-US" altLang="en-US" sz="1400" dirty="0">
                <a:solidFill>
                  <a:srgbClr val="0000FF"/>
                </a:solidFill>
              </a:rPr>
              <a:t>, not as  refractile )</a:t>
            </a:r>
          </a:p>
          <a:p>
            <a:r>
              <a:rPr lang="en-US" altLang="en-US" sz="1400" dirty="0">
                <a:solidFill>
                  <a:schemeClr val="bg1">
                    <a:lumMod val="75000"/>
                  </a:schemeClr>
                </a:solidFill>
              </a:rPr>
              <a:t>--</a:t>
            </a:r>
            <a:r>
              <a:rPr lang="en-US" altLang="en-US" sz="1400" b="1" i="1" dirty="0">
                <a:solidFill>
                  <a:schemeClr val="bg1">
                    <a:lumMod val="75000"/>
                  </a:schemeClr>
                </a:solidFill>
              </a:rPr>
              <a:t>?</a:t>
            </a:r>
            <a:endParaRPr lang="en-US" altLang="en-US" sz="1400" dirty="0">
              <a:solidFill>
                <a:schemeClr val="bg1">
                  <a:lumMod val="75000"/>
                </a:schemeClr>
              </a:solidFill>
            </a:endParaRPr>
          </a:p>
        </p:txBody>
      </p:sp>
      <p:sp>
        <p:nvSpPr>
          <p:cNvPr id="3" name="Callout: Left-Right Arrow 2">
            <a:extLst>
              <a:ext uri="{FF2B5EF4-FFF2-40B4-BE49-F238E27FC236}">
                <a16:creationId xmlns:a16="http://schemas.microsoft.com/office/drawing/2014/main" id="{3EA5B2C9-CEEC-0149-E853-9B2E08BC63F4}"/>
              </a:ext>
            </a:extLst>
          </p:cNvPr>
          <p:cNvSpPr/>
          <p:nvPr/>
        </p:nvSpPr>
        <p:spPr>
          <a:xfrm rot="16200000">
            <a:off x="2156402" y="2960045"/>
            <a:ext cx="465572" cy="1022351"/>
          </a:xfrm>
          <a:prstGeom prst="leftRightArrowCallout">
            <a:avLst>
              <a:gd name="adj1" fmla="val 19815"/>
              <a:gd name="adj2" fmla="val 18519"/>
              <a:gd name="adj3" fmla="val 14259"/>
              <a:gd name="adj4" fmla="val 328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E9351F-8903-D73F-BB5B-021F7E7FDFA0}"/>
              </a:ext>
            </a:extLst>
          </p:cNvPr>
          <p:cNvSpPr txBox="1"/>
          <p:nvPr/>
        </p:nvSpPr>
        <p:spPr>
          <a:xfrm>
            <a:off x="2008314" y="3299718"/>
            <a:ext cx="761747" cy="307777"/>
          </a:xfrm>
          <a:prstGeom prst="rect">
            <a:avLst/>
          </a:prstGeom>
          <a:noFill/>
        </p:spPr>
        <p:txBody>
          <a:bodyPr wrap="none" rtlCol="0">
            <a:spAutoFit/>
          </a:bodyPr>
          <a:lstStyle/>
          <a:p>
            <a:r>
              <a:rPr lang="en-US" sz="1400" b="1" i="1" dirty="0">
                <a:solidFill>
                  <a:schemeClr val="bg1"/>
                </a:solidFill>
              </a:rPr>
              <a:t>versus</a:t>
            </a:r>
          </a:p>
        </p:txBody>
      </p:sp>
    </p:spTree>
    <p:extLst>
      <p:ext uri="{BB962C8B-B14F-4D97-AF65-F5344CB8AC3E}">
        <p14:creationId xmlns:p14="http://schemas.microsoft.com/office/powerpoint/2010/main" val="39977969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t>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solidFill>
                  <a:schemeClr val="bg1">
                    <a:lumMod val="75000"/>
                  </a:schemeClr>
                </a:solidFill>
              </a:rPr>
              <a:t>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74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4113E-DCD8-4F61-88D5-52516B3B3DA8}" type="slidenum">
              <a:rPr lang="en-US" altLang="en-US" sz="1000"/>
              <a:pPr>
                <a:spcBef>
                  <a:spcPct val="0"/>
                </a:spcBef>
                <a:buClrTx/>
                <a:buSzTx/>
                <a:buFontTx/>
                <a:buNone/>
              </a:pPr>
              <a:t>142</a:t>
            </a:fld>
            <a:endParaRPr lang="en-US" altLang="en-US" sz="1000"/>
          </a:p>
        </p:txBody>
      </p:sp>
      <p:sp>
        <p:nvSpPr>
          <p:cNvPr id="1474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21"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chemeClr val="bg1">
                    <a:lumMod val="75000"/>
                  </a:schemeClr>
                </a:solidFill>
              </a:rPr>
              <a:t>hyaline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Masson trichrome ;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chemeClr val="bg1">
                    <a:lumMod val="75000"/>
                  </a:schemeClr>
                </a:solidFill>
              </a:rPr>
              <a:t>Rod-shaped fibers , </a:t>
            </a:r>
            <a:r>
              <a:rPr lang="en-US" altLang="en-US" sz="1400" dirty="0">
                <a:solidFill>
                  <a:schemeClr val="bg1">
                    <a:lumMod val="75000"/>
                  </a:schemeClr>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47465" name="TextBox 1"/>
          <p:cNvSpPr txBox="1">
            <a:spLocks noChangeArrowheads="1"/>
          </p:cNvSpPr>
          <p:nvPr/>
        </p:nvSpPr>
        <p:spPr bwMode="auto">
          <a:xfrm>
            <a:off x="871537" y="4156075"/>
            <a:ext cx="7964487"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How do the lattice lines in GCD2 differ from those in lattice dystrophy?</a:t>
            </a:r>
          </a:p>
          <a:p>
            <a:r>
              <a:rPr lang="en-US" altLang="en-US" sz="1400" dirty="0">
                <a:solidFill>
                  <a:srgbClr val="0000FF"/>
                </a:solidFill>
              </a:rPr>
              <a:t>--They tend to be  shorter</a:t>
            </a:r>
          </a:p>
          <a:p>
            <a:r>
              <a:rPr lang="en-US" altLang="en-US" sz="1400" dirty="0">
                <a:solidFill>
                  <a:srgbClr val="0000FF"/>
                </a:solidFill>
              </a:rPr>
              <a:t>--They tend to be  whiter  and less  ‘glasslike’  (</a:t>
            </a:r>
            <a:r>
              <a:rPr lang="en-US" altLang="en-US" sz="1400" dirty="0" err="1">
                <a:solidFill>
                  <a:srgbClr val="0000FF"/>
                </a:solidFill>
              </a:rPr>
              <a:t>ie</a:t>
            </a:r>
            <a:r>
              <a:rPr lang="en-US" altLang="en-US" sz="1400" dirty="0">
                <a:solidFill>
                  <a:srgbClr val="0000FF"/>
                </a:solidFill>
              </a:rPr>
              <a:t>, not as  refractile )</a:t>
            </a:r>
          </a:p>
          <a:p>
            <a:r>
              <a:rPr lang="en-US" altLang="en-US" sz="1400" dirty="0">
                <a:solidFill>
                  <a:srgbClr val="0000FF"/>
                </a:solidFill>
              </a:rPr>
              <a:t>--They tend not to  cross one another  (</a:t>
            </a:r>
            <a:r>
              <a:rPr lang="en-US" altLang="en-US" sz="1400" dirty="0" err="1">
                <a:solidFill>
                  <a:srgbClr val="0000FF"/>
                </a:solidFill>
              </a:rPr>
              <a:t>ie</a:t>
            </a:r>
            <a:r>
              <a:rPr lang="en-US" altLang="en-US" sz="1400" dirty="0">
                <a:solidFill>
                  <a:srgbClr val="0000FF"/>
                </a:solidFill>
              </a:rPr>
              <a:t>, so they are less reminiscent of an actual lattice structure)</a:t>
            </a:r>
          </a:p>
        </p:txBody>
      </p:sp>
      <p:sp>
        <p:nvSpPr>
          <p:cNvPr id="3" name="Rectangle 2"/>
          <p:cNvSpPr/>
          <p:nvPr/>
        </p:nvSpPr>
        <p:spPr>
          <a:xfrm>
            <a:off x="2398642" y="4869898"/>
            <a:ext cx="1476237" cy="179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amen (three words)</a:t>
            </a:r>
          </a:p>
        </p:txBody>
      </p:sp>
      <p:sp>
        <p:nvSpPr>
          <p:cNvPr id="4" name="Callout: Left-Right Arrow 3">
            <a:extLst>
              <a:ext uri="{FF2B5EF4-FFF2-40B4-BE49-F238E27FC236}">
                <a16:creationId xmlns:a16="http://schemas.microsoft.com/office/drawing/2014/main" id="{CD49739A-9A8E-768A-0B70-C05D2BB058B7}"/>
              </a:ext>
            </a:extLst>
          </p:cNvPr>
          <p:cNvSpPr/>
          <p:nvPr/>
        </p:nvSpPr>
        <p:spPr>
          <a:xfrm rot="16200000">
            <a:off x="2156402" y="2960045"/>
            <a:ext cx="465572" cy="1022351"/>
          </a:xfrm>
          <a:prstGeom prst="leftRightArrowCallout">
            <a:avLst>
              <a:gd name="adj1" fmla="val 19815"/>
              <a:gd name="adj2" fmla="val 18519"/>
              <a:gd name="adj3" fmla="val 14259"/>
              <a:gd name="adj4" fmla="val 328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33124ED-F02A-390E-69A2-5EC097F1F95A}"/>
              </a:ext>
            </a:extLst>
          </p:cNvPr>
          <p:cNvSpPr txBox="1"/>
          <p:nvPr/>
        </p:nvSpPr>
        <p:spPr>
          <a:xfrm>
            <a:off x="2008314" y="3299718"/>
            <a:ext cx="761747" cy="307777"/>
          </a:xfrm>
          <a:prstGeom prst="rect">
            <a:avLst/>
          </a:prstGeom>
          <a:noFill/>
        </p:spPr>
        <p:txBody>
          <a:bodyPr wrap="none" rtlCol="0">
            <a:spAutoFit/>
          </a:bodyPr>
          <a:lstStyle/>
          <a:p>
            <a:r>
              <a:rPr lang="en-US" sz="1400" b="1" i="1" dirty="0">
                <a:solidFill>
                  <a:schemeClr val="bg1"/>
                </a:solidFill>
              </a:rPr>
              <a:t>versus</a:t>
            </a:r>
          </a:p>
        </p:txBody>
      </p:sp>
    </p:spTree>
    <p:extLst>
      <p:ext uri="{BB962C8B-B14F-4D97-AF65-F5344CB8AC3E}">
        <p14:creationId xmlns:p14="http://schemas.microsoft.com/office/powerpoint/2010/main" val="13698478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t>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a:t>
            </a:r>
            <a:r>
              <a:rPr lang="en-US" altLang="en-US" sz="1400" dirty="0">
                <a:solidFill>
                  <a:schemeClr val="bg1">
                    <a:lumMod val="75000"/>
                  </a:schemeClr>
                </a:solidFill>
              </a:rPr>
              <a:t>5) Granular type 1</a:t>
            </a:r>
          </a:p>
          <a:p>
            <a:pPr eaLnBrk="1" hangingPunct="1">
              <a:spcBef>
                <a:spcPct val="0"/>
              </a:spcBef>
              <a:buClrTx/>
              <a:buSzTx/>
              <a:buFontTx/>
              <a:buNone/>
              <a:defRPr/>
            </a:pPr>
            <a:r>
              <a:rPr lang="en-US" altLang="en-US" sz="1400" dirty="0"/>
              <a:t>	6) </a:t>
            </a:r>
            <a:r>
              <a:rPr lang="en-US" altLang="en-US" sz="1400" b="1" dirty="0">
                <a:solidFill>
                  <a:srgbClr val="0000FF"/>
                </a:solidFill>
              </a:rPr>
              <a:t>Granular type 2</a:t>
            </a:r>
          </a:p>
        </p:txBody>
      </p:sp>
      <p:sp>
        <p:nvSpPr>
          <p:cNvPr id="14745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4113E-DCD8-4F61-88D5-52516B3B3DA8}" type="slidenum">
              <a:rPr lang="en-US" altLang="en-US" sz="1000"/>
              <a:pPr>
                <a:spcBef>
                  <a:spcPct val="0"/>
                </a:spcBef>
                <a:buClrTx/>
                <a:buSzTx/>
                <a:buFontTx/>
                <a:buNone/>
              </a:pPr>
              <a:t>143</a:t>
            </a:fld>
            <a:endParaRPr lang="en-US" altLang="en-US" sz="1000"/>
          </a:p>
        </p:txBody>
      </p:sp>
      <p:sp>
        <p:nvSpPr>
          <p:cNvPr id="14746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11621" name="TextBox 1"/>
          <p:cNvSpPr txBox="1">
            <a:spLocks noChangeArrowheads="1"/>
          </p:cNvSpPr>
          <p:nvPr/>
        </p:nvSpPr>
        <p:spPr bwMode="auto">
          <a:xfrm>
            <a:off x="3657600" y="1184275"/>
            <a:ext cx="5053013" cy="5476875"/>
          </a:xfrm>
          <a:prstGeom prst="rect">
            <a:avLst/>
          </a:prstGeom>
          <a:solidFill>
            <a:srgbClr val="CCFFCC"/>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75000"/>
                  </a:schemeClr>
                </a:solidFill>
              </a:rPr>
              <a:t>By what other names is GCD2 known?</a:t>
            </a:r>
          </a:p>
          <a:p>
            <a:pPr eaLnBrk="1" hangingPunct="1">
              <a:spcBef>
                <a:spcPct val="0"/>
              </a:spcBef>
              <a:buClrTx/>
              <a:buSzTx/>
              <a:buFontTx/>
              <a:buNone/>
              <a:defRPr/>
            </a:pPr>
            <a:r>
              <a:rPr lang="en-US" altLang="en-US" sz="1400" dirty="0">
                <a:solidFill>
                  <a:schemeClr val="bg1">
                    <a:lumMod val="75000"/>
                  </a:schemeClr>
                </a:solidFill>
              </a:rPr>
              <a:t>Combined granular-lattice dystrophy; Avellino dystrophy</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At what age does GCD2 begin to manifest?</a:t>
            </a:r>
          </a:p>
          <a:p>
            <a:pPr eaLnBrk="1" hangingPunct="1">
              <a:spcBef>
                <a:spcPct val="0"/>
              </a:spcBef>
              <a:buClrTx/>
              <a:buSzTx/>
              <a:buFontTx/>
              <a:buNone/>
              <a:defRPr/>
            </a:pPr>
            <a:r>
              <a:rPr lang="en-US" altLang="en-US" sz="1400" dirty="0">
                <a:solidFill>
                  <a:schemeClr val="bg1">
                    <a:lumMod val="75000"/>
                  </a:schemeClr>
                </a:solidFill>
              </a:rPr>
              <a:t>Usually in the teen to early-adult years, can be younger </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75000"/>
                  </a:schemeClr>
                </a:solidFill>
              </a:rPr>
              <a:t>Basically, as a combination of GCD1 and lattice dystrophy: The </a:t>
            </a:r>
            <a:r>
              <a:rPr lang="en-US" altLang="en-US" sz="1400" dirty="0" err="1">
                <a:solidFill>
                  <a:schemeClr val="bg1">
                    <a:lumMod val="75000"/>
                  </a:schemeClr>
                </a:solidFill>
              </a:rPr>
              <a:t>crumblike</a:t>
            </a:r>
            <a:r>
              <a:rPr lang="en-US" altLang="en-US" sz="1400" dirty="0">
                <a:solidFill>
                  <a:schemeClr val="bg1">
                    <a:lumMod val="75000"/>
                  </a:schemeClr>
                </a:solidFill>
              </a:rPr>
              <a:t> granules of GCD1, along with a version of the lattice lines seen in LCD</a:t>
            </a:r>
          </a:p>
          <a:p>
            <a:pPr eaLnBrk="1" hangingPunct="1">
              <a:spcBef>
                <a:spcPct val="0"/>
              </a:spcBef>
              <a:buClrTx/>
              <a:buSzTx/>
              <a:buFontTx/>
              <a:buNone/>
              <a:defRPr/>
            </a:pPr>
            <a:endParaRPr lang="en-US" altLang="en-US" sz="1400" i="1"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Is it painful?</a:t>
            </a:r>
          </a:p>
          <a:p>
            <a:pPr eaLnBrk="1" hangingPunct="1">
              <a:spcBef>
                <a:spcPct val="0"/>
              </a:spcBef>
              <a:buClrTx/>
              <a:buSzTx/>
              <a:buFontTx/>
              <a:buNone/>
              <a:defRPr/>
            </a:pPr>
            <a:r>
              <a:rPr lang="en-US" altLang="en-US" sz="1400" dirty="0">
                <a:solidFill>
                  <a:schemeClr val="bg1">
                    <a:lumMod val="75000"/>
                  </a:schemeClr>
                </a:solidFill>
              </a:rPr>
              <a:t>Yes; pts get recurrent epithelial erosions</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Does it affect vision?</a:t>
            </a:r>
          </a:p>
          <a:p>
            <a:pPr eaLnBrk="1" hangingPunct="1">
              <a:spcBef>
                <a:spcPct val="0"/>
              </a:spcBef>
              <a:buClrTx/>
              <a:buSzTx/>
              <a:buFontTx/>
              <a:buNone/>
              <a:defRPr/>
            </a:pPr>
            <a:r>
              <a:rPr lang="en-US" altLang="en-US" sz="1400" dirty="0">
                <a:solidFill>
                  <a:schemeClr val="bg1">
                    <a:lumMod val="75000"/>
                  </a:schemeClr>
                </a:solidFill>
              </a:rPr>
              <a:t>Glare and stromal haze result in decreased vision</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Tx/>
              <a:buNone/>
              <a:defRPr/>
            </a:pPr>
            <a:r>
              <a:rPr lang="en-US" altLang="en-US" sz="1400" i="1" dirty="0">
                <a:solidFill>
                  <a:schemeClr val="bg1">
                    <a:lumMod val="75000"/>
                  </a:schemeClr>
                </a:solidFill>
              </a:rPr>
              <a:t>What is the histologic hallmark of GCD1 on light microscopy?</a:t>
            </a:r>
          </a:p>
          <a:p>
            <a:pPr eaLnBrk="1" hangingPunct="1">
              <a:spcBef>
                <a:spcPct val="0"/>
              </a:spcBef>
              <a:buClrTx/>
              <a:buSzTx/>
              <a:buFontTx/>
              <a:buNone/>
              <a:defRPr/>
            </a:pPr>
            <a:r>
              <a:rPr lang="en-US" altLang="en-US" sz="1400" dirty="0">
                <a:solidFill>
                  <a:schemeClr val="bg1">
                    <a:lumMod val="75000"/>
                  </a:schemeClr>
                </a:solidFill>
              </a:rPr>
              <a:t>The presence of both  </a:t>
            </a:r>
            <a:r>
              <a:rPr lang="en-US" altLang="en-US" sz="1400" b="1" dirty="0">
                <a:solidFill>
                  <a:schemeClr val="bg1">
                    <a:lumMod val="75000"/>
                  </a:schemeClr>
                </a:solidFill>
              </a:rPr>
              <a:t>amyloid</a:t>
            </a:r>
            <a:r>
              <a:rPr lang="en-US" altLang="en-US" sz="1400" dirty="0">
                <a:solidFill>
                  <a:schemeClr val="bg1">
                    <a:lumMod val="75000"/>
                  </a:schemeClr>
                </a:solidFill>
              </a:rPr>
              <a:t>  </a:t>
            </a:r>
            <a:r>
              <a:rPr lang="en-US" altLang="en-US" sz="1400" i="1" dirty="0">
                <a:solidFill>
                  <a:schemeClr val="bg1">
                    <a:lumMod val="75000"/>
                  </a:schemeClr>
                </a:solidFill>
              </a:rPr>
              <a:t>and</a:t>
            </a:r>
            <a:r>
              <a:rPr lang="en-US" altLang="en-US" sz="1400" dirty="0">
                <a:solidFill>
                  <a:schemeClr val="bg1">
                    <a:lumMod val="75000"/>
                  </a:schemeClr>
                </a:solidFill>
              </a:rPr>
              <a:t>  </a:t>
            </a:r>
            <a:r>
              <a:rPr lang="en-US" altLang="en-US" sz="1400" b="1" dirty="0">
                <a:solidFill>
                  <a:schemeClr val="bg1">
                    <a:lumMod val="75000"/>
                  </a:schemeClr>
                </a:solidFill>
              </a:rPr>
              <a:t>hyaline  </a:t>
            </a:r>
            <a:r>
              <a:rPr lang="en-US" altLang="en-US" sz="1400" dirty="0">
                <a:solidFill>
                  <a:schemeClr val="bg1">
                    <a:lumMod val="75000"/>
                  </a:schemeClr>
                </a:solidFill>
              </a:rPr>
              <a:t>in the </a:t>
            </a:r>
            <a:r>
              <a:rPr lang="en-US" altLang="en-US" sz="1400" dirty="0" err="1">
                <a:solidFill>
                  <a:schemeClr val="bg1">
                    <a:lumMod val="75000"/>
                  </a:schemeClr>
                </a:solidFill>
              </a:rPr>
              <a:t>subepithelial</a:t>
            </a:r>
            <a:r>
              <a:rPr lang="en-US" altLang="en-US" sz="1400" dirty="0">
                <a:solidFill>
                  <a:schemeClr val="bg1">
                    <a:lumMod val="75000"/>
                  </a:schemeClr>
                </a:solidFill>
              </a:rPr>
              <a:t> space and anterior stroma. The hyaline stains bright red with  Masson trichrome ; the amyloid stains with Congo Red , and </a:t>
            </a:r>
            <a:r>
              <a:rPr lang="en-US" altLang="en-US" sz="1400" dirty="0" err="1">
                <a:solidFill>
                  <a:schemeClr val="bg1">
                    <a:lumMod val="75000"/>
                  </a:schemeClr>
                </a:solidFill>
              </a:rPr>
              <a:t>birefringes</a:t>
            </a:r>
            <a:r>
              <a:rPr lang="en-US" altLang="en-US" sz="1400" dirty="0">
                <a:solidFill>
                  <a:schemeClr val="bg1">
                    <a:lumMod val="75000"/>
                  </a:schemeClr>
                </a:solidFill>
              </a:rPr>
              <a:t>  green  under polarized light.</a:t>
            </a:r>
          </a:p>
          <a:p>
            <a:pPr eaLnBrk="1" hangingPunct="1">
              <a:spcBef>
                <a:spcPct val="0"/>
              </a:spcBef>
              <a:buClrTx/>
              <a:buSzTx/>
              <a:buFontTx/>
              <a:buNone/>
              <a:defRPr/>
            </a:pPr>
            <a:endParaRPr lang="en-US" altLang="en-US" sz="1400" dirty="0">
              <a:solidFill>
                <a:schemeClr val="bg1">
                  <a:lumMod val="75000"/>
                </a:schemeClr>
              </a:solidFill>
            </a:endParaRPr>
          </a:p>
          <a:p>
            <a:pPr eaLnBrk="1" hangingPunct="1">
              <a:spcBef>
                <a:spcPct val="0"/>
              </a:spcBef>
              <a:buClrTx/>
              <a:buSzTx/>
              <a:buFont typeface="Wingdings" panose="05000000000000000000" pitchFamily="2" charset="2"/>
              <a:buNone/>
              <a:defRPr/>
            </a:pPr>
            <a:r>
              <a:rPr lang="en-US" altLang="en-US" sz="1400" i="1" dirty="0">
                <a:solidFill>
                  <a:schemeClr val="bg1">
                    <a:lumMod val="75000"/>
                  </a:schemeClr>
                </a:solidFill>
              </a:rPr>
              <a:t>What is the hallmark of GCD2 on electron microscopy?</a:t>
            </a:r>
          </a:p>
          <a:p>
            <a:pPr eaLnBrk="1" hangingPunct="1">
              <a:spcBef>
                <a:spcPct val="0"/>
              </a:spcBef>
              <a:buClrTx/>
              <a:buSzTx/>
              <a:buFontTx/>
              <a:buNone/>
              <a:defRPr/>
            </a:pPr>
            <a:r>
              <a:rPr lang="en-US" altLang="en-US" sz="1400" b="1" dirty="0">
                <a:solidFill>
                  <a:schemeClr val="bg1">
                    <a:lumMod val="75000"/>
                  </a:schemeClr>
                </a:solidFill>
              </a:rPr>
              <a:t>Rod-shaped fibers , </a:t>
            </a:r>
            <a:r>
              <a:rPr lang="en-US" altLang="en-US" sz="1400" dirty="0">
                <a:solidFill>
                  <a:schemeClr val="bg1">
                    <a:lumMod val="75000"/>
                  </a:schemeClr>
                </a:solidFill>
              </a:rPr>
              <a:t>albeit in reduced numbers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47465" name="TextBox 1"/>
          <p:cNvSpPr txBox="1">
            <a:spLocks noChangeArrowheads="1"/>
          </p:cNvSpPr>
          <p:nvPr/>
        </p:nvSpPr>
        <p:spPr bwMode="auto">
          <a:xfrm>
            <a:off x="871537" y="4156075"/>
            <a:ext cx="7964487"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How do the lattice lines in GCD2 differ from those in lattice dystrophy?</a:t>
            </a:r>
          </a:p>
          <a:p>
            <a:r>
              <a:rPr lang="en-US" altLang="en-US" sz="1400" dirty="0">
                <a:solidFill>
                  <a:srgbClr val="0000FF"/>
                </a:solidFill>
              </a:rPr>
              <a:t>--They tend to be  shorter</a:t>
            </a:r>
          </a:p>
          <a:p>
            <a:r>
              <a:rPr lang="en-US" altLang="en-US" sz="1400" dirty="0">
                <a:solidFill>
                  <a:srgbClr val="0000FF"/>
                </a:solidFill>
              </a:rPr>
              <a:t>--They tend to be  whiter  and less  ‘glasslike’  (</a:t>
            </a:r>
            <a:r>
              <a:rPr lang="en-US" altLang="en-US" sz="1400" dirty="0" err="1">
                <a:solidFill>
                  <a:srgbClr val="0000FF"/>
                </a:solidFill>
              </a:rPr>
              <a:t>ie</a:t>
            </a:r>
            <a:r>
              <a:rPr lang="en-US" altLang="en-US" sz="1400" dirty="0">
                <a:solidFill>
                  <a:srgbClr val="0000FF"/>
                </a:solidFill>
              </a:rPr>
              <a:t>, not as  refractile )</a:t>
            </a:r>
          </a:p>
          <a:p>
            <a:r>
              <a:rPr lang="en-US" altLang="en-US" sz="1400" dirty="0">
                <a:solidFill>
                  <a:srgbClr val="0000FF"/>
                </a:solidFill>
              </a:rPr>
              <a:t>--They tend not to  cross one another  (</a:t>
            </a:r>
            <a:r>
              <a:rPr lang="en-US" altLang="en-US" sz="1400" dirty="0" err="1">
                <a:solidFill>
                  <a:srgbClr val="0000FF"/>
                </a:solidFill>
              </a:rPr>
              <a:t>ie</a:t>
            </a:r>
            <a:r>
              <a:rPr lang="en-US" altLang="en-US" sz="1400" dirty="0">
                <a:solidFill>
                  <a:srgbClr val="0000FF"/>
                </a:solidFill>
              </a:rPr>
              <a:t>, so they are less reminiscent of an actual lattice structure)</a:t>
            </a:r>
          </a:p>
        </p:txBody>
      </p:sp>
      <p:sp>
        <p:nvSpPr>
          <p:cNvPr id="3" name="Callout: Left-Right Arrow 2">
            <a:extLst>
              <a:ext uri="{FF2B5EF4-FFF2-40B4-BE49-F238E27FC236}">
                <a16:creationId xmlns:a16="http://schemas.microsoft.com/office/drawing/2014/main" id="{4BAD07EC-3E6A-492B-28C5-364110F8F246}"/>
              </a:ext>
            </a:extLst>
          </p:cNvPr>
          <p:cNvSpPr/>
          <p:nvPr/>
        </p:nvSpPr>
        <p:spPr>
          <a:xfrm rot="16200000">
            <a:off x="2156402" y="2960045"/>
            <a:ext cx="465572" cy="1022351"/>
          </a:xfrm>
          <a:prstGeom prst="leftRightArrowCallout">
            <a:avLst>
              <a:gd name="adj1" fmla="val 19815"/>
              <a:gd name="adj2" fmla="val 18519"/>
              <a:gd name="adj3" fmla="val 14259"/>
              <a:gd name="adj4" fmla="val 32859"/>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7DFCF0C-1BDC-F61B-FB6E-65CCE80A55B5}"/>
              </a:ext>
            </a:extLst>
          </p:cNvPr>
          <p:cNvSpPr txBox="1"/>
          <p:nvPr/>
        </p:nvSpPr>
        <p:spPr>
          <a:xfrm>
            <a:off x="2008314" y="3299718"/>
            <a:ext cx="761747" cy="307777"/>
          </a:xfrm>
          <a:prstGeom prst="rect">
            <a:avLst/>
          </a:prstGeom>
          <a:noFill/>
        </p:spPr>
        <p:txBody>
          <a:bodyPr wrap="none" rtlCol="0">
            <a:spAutoFit/>
          </a:bodyPr>
          <a:lstStyle/>
          <a:p>
            <a:r>
              <a:rPr lang="en-US" sz="1400" b="1" i="1" dirty="0">
                <a:solidFill>
                  <a:schemeClr val="bg1"/>
                </a:solidFill>
              </a:rPr>
              <a:t>versus</a:t>
            </a:r>
          </a:p>
        </p:txBody>
      </p:sp>
    </p:spTree>
    <p:extLst>
      <p:ext uri="{BB962C8B-B14F-4D97-AF65-F5344CB8AC3E}">
        <p14:creationId xmlns:p14="http://schemas.microsoft.com/office/powerpoint/2010/main" val="1072244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4"/>
          <p:cNvSpPr txBox="1">
            <a:spLocks noChangeArrowheads="1"/>
          </p:cNvSpPr>
          <p:nvPr/>
        </p:nvSpPr>
        <p:spPr bwMode="auto">
          <a:xfrm>
            <a:off x="762000" y="2322513"/>
            <a:ext cx="4537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t>TGFBI</a:t>
            </a:r>
            <a:r>
              <a:rPr lang="en-US" altLang="en-US" sz="1400" b="1"/>
              <a:t> Dystrophies </a:t>
            </a:r>
          </a:p>
          <a:p>
            <a:pPr eaLnBrk="1" hangingPunct="1">
              <a:spcBef>
                <a:spcPct val="0"/>
              </a:spcBef>
              <a:buClrTx/>
              <a:buSzTx/>
              <a:buFontTx/>
              <a:buNone/>
            </a:pPr>
            <a:r>
              <a:rPr lang="en-US" altLang="en-US" sz="1400"/>
              <a:t>	1) </a:t>
            </a:r>
            <a:r>
              <a:rPr lang="en-US" altLang="en-US" sz="1400">
                <a:solidFill>
                  <a:srgbClr val="0000FF"/>
                </a:solidFill>
              </a:rPr>
              <a:t>Reis-B</a:t>
            </a:r>
            <a:r>
              <a:rPr lang="en-US" altLang="en-US" sz="1400">
                <a:solidFill>
                  <a:srgbClr val="0000FF"/>
                </a:solidFill>
                <a:cs typeface="Arial" panose="020B0604020202020204" pitchFamily="34" charset="0"/>
              </a:rPr>
              <a:t>ü</a:t>
            </a:r>
            <a:r>
              <a:rPr lang="en-US" altLang="en-US" sz="1400">
                <a:solidFill>
                  <a:srgbClr val="0000FF"/>
                </a:solidFill>
              </a:rPr>
              <a:t>cklers corneal dystrophy </a:t>
            </a:r>
          </a:p>
          <a:p>
            <a:pPr eaLnBrk="1" hangingPunct="1">
              <a:spcBef>
                <a:spcPct val="0"/>
              </a:spcBef>
              <a:buClrTx/>
              <a:buSzTx/>
              <a:buFontTx/>
              <a:buNone/>
            </a:pPr>
            <a:r>
              <a:rPr lang="en-US" altLang="en-US" sz="1400"/>
              <a:t>	2) </a:t>
            </a:r>
            <a:r>
              <a:rPr lang="en-US" altLang="en-US" sz="1400">
                <a:solidFill>
                  <a:srgbClr val="0000FF"/>
                </a:solidFill>
              </a:rPr>
              <a:t>Thiel-Behnke corneal dystrophy </a:t>
            </a:r>
          </a:p>
          <a:p>
            <a:pPr eaLnBrk="1" hangingPunct="1">
              <a:spcBef>
                <a:spcPct val="0"/>
              </a:spcBef>
              <a:buClrTx/>
              <a:buSzTx/>
              <a:buFontTx/>
              <a:buNone/>
            </a:pPr>
            <a:r>
              <a:rPr lang="en-US" altLang="en-US" sz="1400"/>
              <a:t>	3) </a:t>
            </a:r>
            <a:r>
              <a:rPr lang="en-US" altLang="en-US" sz="1400">
                <a:solidFill>
                  <a:srgbClr val="0000FF"/>
                </a:solidFill>
              </a:rPr>
              <a:t>Lattice, type 1</a:t>
            </a:r>
          </a:p>
          <a:p>
            <a:pPr eaLnBrk="1" hangingPunct="1">
              <a:spcBef>
                <a:spcPct val="0"/>
              </a:spcBef>
              <a:buClrTx/>
              <a:buSzTx/>
              <a:buFontTx/>
              <a:buNone/>
            </a:pPr>
            <a:r>
              <a:rPr lang="en-US" altLang="en-US" sz="1400">
                <a:solidFill>
                  <a:srgbClr val="0000FF"/>
                </a:solidFill>
              </a:rPr>
              <a:t>	</a:t>
            </a:r>
            <a:r>
              <a:rPr lang="en-US" altLang="en-US" sz="1400"/>
              <a:t>4) </a:t>
            </a:r>
            <a:r>
              <a:rPr lang="en-US" altLang="en-US" sz="1400">
                <a:solidFill>
                  <a:srgbClr val="0000FF"/>
                </a:solidFill>
              </a:rPr>
              <a:t>Lattice, variant types (III, IIIA, I/IIIA, IV)</a:t>
            </a:r>
          </a:p>
          <a:p>
            <a:pPr eaLnBrk="1" hangingPunct="1">
              <a:spcBef>
                <a:spcPct val="0"/>
              </a:spcBef>
              <a:buClrTx/>
              <a:buSzTx/>
              <a:buFontTx/>
              <a:buNone/>
            </a:pPr>
            <a:r>
              <a:rPr lang="en-US" altLang="en-US" sz="1400"/>
              <a:t>	5) </a:t>
            </a:r>
            <a:r>
              <a:rPr lang="en-US" altLang="en-US" sz="1400">
                <a:solidFill>
                  <a:srgbClr val="0000FF"/>
                </a:solidFill>
              </a:rPr>
              <a:t>Granular type 1</a:t>
            </a:r>
          </a:p>
          <a:p>
            <a:pPr eaLnBrk="1" hangingPunct="1">
              <a:spcBef>
                <a:spcPct val="0"/>
              </a:spcBef>
              <a:buClrTx/>
              <a:buSzTx/>
              <a:buFontTx/>
              <a:buNone/>
            </a:pPr>
            <a:r>
              <a:rPr lang="en-US" altLang="en-US" sz="1400"/>
              <a:t>	6) </a:t>
            </a:r>
            <a:r>
              <a:rPr lang="en-US" altLang="en-US" sz="1400">
                <a:solidFill>
                  <a:srgbClr val="0000FF"/>
                </a:solidFill>
              </a:rPr>
              <a:t>Granular type 2 </a:t>
            </a:r>
          </a:p>
        </p:txBody>
      </p:sp>
      <p:sp>
        <p:nvSpPr>
          <p:cNvPr id="14950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044EE9-C1B4-42A3-9441-59CEEC673815}" type="slidenum">
              <a:rPr lang="en-US" altLang="en-US" sz="1000"/>
              <a:pPr>
                <a:spcBef>
                  <a:spcPct val="0"/>
                </a:spcBef>
                <a:buClrTx/>
                <a:buSzTx/>
                <a:buFontTx/>
                <a:buNone/>
              </a:pPr>
              <a:t>144</a:t>
            </a:fld>
            <a:endParaRPr lang="en-US" altLang="en-US" sz="1000"/>
          </a:p>
        </p:txBody>
      </p:sp>
      <p:sp>
        <p:nvSpPr>
          <p:cNvPr id="14950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7"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0" name="Right Brace 9"/>
          <p:cNvSpPr/>
          <p:nvPr/>
        </p:nvSpPr>
        <p:spPr>
          <a:xfrm>
            <a:off x="4473575" y="2600325"/>
            <a:ext cx="327025" cy="447675"/>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1" name="Right Brace 10"/>
          <p:cNvSpPr/>
          <p:nvPr/>
        </p:nvSpPr>
        <p:spPr>
          <a:xfrm>
            <a:off x="4937125" y="3048000"/>
            <a:ext cx="327025" cy="4572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2" name="Right Brace 11"/>
          <p:cNvSpPr/>
          <p:nvPr/>
        </p:nvSpPr>
        <p:spPr>
          <a:xfrm>
            <a:off x="3178175" y="3429000"/>
            <a:ext cx="327025" cy="457200"/>
          </a:xfrm>
          <a:prstGeom prst="righ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49515" name="TextBox 2"/>
          <p:cNvSpPr txBox="1">
            <a:spLocks noChangeArrowheads="1"/>
          </p:cNvSpPr>
          <p:nvPr/>
        </p:nvSpPr>
        <p:spPr bwMode="auto">
          <a:xfrm>
            <a:off x="4821238" y="2562225"/>
            <a:ext cx="2441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These two primarily involve Bowman’s membrane</a:t>
            </a:r>
          </a:p>
        </p:txBody>
      </p:sp>
      <p:sp>
        <p:nvSpPr>
          <p:cNvPr id="149516" name="TextBox 12"/>
          <p:cNvSpPr txBox="1">
            <a:spLocks noChangeArrowheads="1"/>
          </p:cNvSpPr>
          <p:nvPr/>
        </p:nvSpPr>
        <p:spPr bwMode="auto">
          <a:xfrm>
            <a:off x="5238750" y="3140075"/>
            <a:ext cx="2441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There are two ‘lattice’ forms</a:t>
            </a:r>
          </a:p>
        </p:txBody>
      </p:sp>
      <p:sp>
        <p:nvSpPr>
          <p:cNvPr id="149517" name="TextBox 13"/>
          <p:cNvSpPr txBox="1">
            <a:spLocks noChangeArrowheads="1"/>
          </p:cNvSpPr>
          <p:nvPr/>
        </p:nvSpPr>
        <p:spPr bwMode="auto">
          <a:xfrm>
            <a:off x="3479800" y="3503613"/>
            <a:ext cx="261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t>Two are ‘granular’ forms</a:t>
            </a:r>
          </a:p>
        </p:txBody>
      </p:sp>
      <p:sp>
        <p:nvSpPr>
          <p:cNvPr id="16" name="TextBox 15"/>
          <p:cNvSpPr txBox="1"/>
          <p:nvPr/>
        </p:nvSpPr>
        <p:spPr>
          <a:xfrm>
            <a:off x="1804987" y="4038600"/>
            <a:ext cx="5664200" cy="1200150"/>
          </a:xfrm>
          <a:prstGeom prst="rect">
            <a:avLst/>
          </a:prstGeom>
          <a:solidFill>
            <a:schemeClr val="tx2">
              <a:lumMod val="20000"/>
              <a:lumOff val="80000"/>
            </a:schemeClr>
          </a:solidFill>
        </p:spPr>
        <p:txBody>
          <a:bodyPr>
            <a:spAutoFit/>
          </a:bodyPr>
          <a:lstStyle/>
          <a:p>
            <a:pPr>
              <a:defRPr/>
            </a:pPr>
            <a:r>
              <a:rPr lang="en-US" i="1" dirty="0">
                <a:effectLst>
                  <a:outerShdw blurRad="38100" dist="38100" dir="2700000" algn="tl">
                    <a:srgbClr val="000000">
                      <a:alpha val="43137"/>
                    </a:srgbClr>
                  </a:outerShdw>
                </a:effectLst>
              </a:rPr>
              <a:t>As a way to help remember them, think of the </a:t>
            </a:r>
            <a:r>
              <a:rPr lang="en-US" dirty="0">
                <a:effectLst>
                  <a:outerShdw blurRad="38100" dist="38100" dir="2700000" algn="tl">
                    <a:srgbClr val="000000">
                      <a:alpha val="43137"/>
                    </a:srgbClr>
                  </a:outerShdw>
                </a:effectLst>
              </a:rPr>
              <a:t>TGFBI</a:t>
            </a:r>
            <a:r>
              <a:rPr lang="en-US" i="1" dirty="0">
                <a:effectLst>
                  <a:outerShdw blurRad="38100" dist="38100" dir="2700000" algn="tl">
                    <a:srgbClr val="000000">
                      <a:alpha val="43137"/>
                    </a:srgbClr>
                  </a:outerShdw>
                </a:effectLst>
              </a:rPr>
              <a:t> dystrophies as consisting of </a:t>
            </a:r>
            <a:r>
              <a:rPr lang="en-US" i="1" u="sng" dirty="0">
                <a:effectLst>
                  <a:outerShdw blurRad="38100" dist="38100" dir="2700000" algn="tl">
                    <a:srgbClr val="000000">
                      <a:alpha val="43137"/>
                    </a:srgbClr>
                  </a:outerShdw>
                </a:effectLst>
              </a:rPr>
              <a:t>three pairs of conditions</a:t>
            </a:r>
            <a:r>
              <a:rPr lang="en-US" i="1" dirty="0">
                <a:effectLst>
                  <a:outerShdw blurRad="38100" dist="38100" dir="2700000" algn="tl">
                    <a:srgbClr val="000000">
                      <a:alpha val="43137"/>
                    </a:srgbClr>
                  </a:outerShdw>
                </a:effectLst>
              </a:rPr>
              <a:t>: Two </a:t>
            </a:r>
            <a:r>
              <a:rPr lang="en-US" b="1" dirty="0">
                <a:effectLst>
                  <a:outerShdw blurRad="38100" dist="38100" dir="2700000" algn="tl">
                    <a:srgbClr val="000000">
                      <a:alpha val="43137"/>
                    </a:srgbClr>
                  </a:outerShdw>
                </a:effectLst>
              </a:rPr>
              <a:t>Bowman’s</a:t>
            </a:r>
            <a:r>
              <a:rPr lang="en-US" i="1" dirty="0">
                <a:effectLst>
                  <a:outerShdw blurRad="38100" dist="38100" dir="2700000" algn="tl">
                    <a:srgbClr val="000000">
                      <a:alpha val="43137"/>
                    </a:srgbClr>
                  </a:outerShdw>
                </a:effectLst>
              </a:rPr>
              <a:t> dystrophies, two </a:t>
            </a:r>
            <a:r>
              <a:rPr lang="en-US" b="1" dirty="0">
                <a:effectLst>
                  <a:outerShdw blurRad="38100" dist="38100" dir="2700000" algn="tl">
                    <a:srgbClr val="000000">
                      <a:alpha val="43137"/>
                    </a:srgbClr>
                  </a:outerShdw>
                </a:effectLst>
              </a:rPr>
              <a:t>lattice</a:t>
            </a:r>
            <a:r>
              <a:rPr lang="en-US" i="1" dirty="0">
                <a:effectLst>
                  <a:outerShdw blurRad="38100" dist="38100" dir="2700000" algn="tl">
                    <a:srgbClr val="000000">
                      <a:alpha val="43137"/>
                    </a:srgbClr>
                  </a:outerShdw>
                </a:effectLst>
              </a:rPr>
              <a:t> dystrophies, and two </a:t>
            </a:r>
            <a:r>
              <a:rPr lang="en-US" b="1" dirty="0">
                <a:effectLst>
                  <a:outerShdw blurRad="38100" dist="38100" dir="2700000" algn="tl">
                    <a:srgbClr val="000000">
                      <a:alpha val="43137"/>
                    </a:srgbClr>
                  </a:outerShdw>
                </a:effectLst>
              </a:rPr>
              <a:t>granular</a:t>
            </a:r>
            <a:r>
              <a:rPr lang="en-US" i="1" dirty="0">
                <a:effectLst>
                  <a:outerShdw blurRad="38100" dist="38100" dir="2700000" algn="tl">
                    <a:srgbClr val="000000">
                      <a:alpha val="43137"/>
                    </a:srgbClr>
                  </a:outerShdw>
                </a:effectLst>
              </a:rPr>
              <a:t> dystrophies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3"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8436"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843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D735285-9B70-4934-B82D-1ABDCD23BE49}" type="slidenum">
              <a:rPr lang="en-US" altLang="en-US" sz="1000"/>
              <a:pPr>
                <a:spcBef>
                  <a:spcPct val="0"/>
                </a:spcBef>
                <a:buClrTx/>
                <a:buSzTx/>
                <a:buFontTx/>
                <a:buNone/>
              </a:pPr>
              <a:t>15</a:t>
            </a:fld>
            <a:endParaRPr lang="en-US" altLang="en-US" sz="1000"/>
          </a:p>
        </p:txBody>
      </p:sp>
      <p:sp>
        <p:nvSpPr>
          <p:cNvPr id="1843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a:t>
            </a:r>
            <a:r>
              <a:rPr lang="en-US" altLang="en-US" sz="1400" dirty="0">
                <a:solidFill>
                  <a:srgbClr val="0000FF"/>
                </a:solidFill>
              </a:rPr>
              <a:t>induced</a:t>
            </a:r>
            <a:r>
              <a:rPr lang="en-US" altLang="en-US" sz="1400" dirty="0">
                <a:solidFill>
                  <a:schemeClr val="bg1">
                    <a:lumMod val="75000"/>
                  </a:schemeClr>
                </a:solidFill>
              </a:rPr>
              <a:t>’</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2255837" y="1630363"/>
            <a:ext cx="212725" cy="32004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p:nvPr/>
        </p:nvSpPr>
        <p:spPr>
          <a:xfrm>
            <a:off x="152400" y="3505200"/>
            <a:ext cx="5791200" cy="738188"/>
          </a:xfrm>
          <a:prstGeom prst="rect">
            <a:avLst/>
          </a:prstGeom>
          <a:solidFill>
            <a:schemeClr val="accent1">
              <a:lumMod val="40000"/>
              <a:lumOff val="60000"/>
            </a:schemeClr>
          </a:solidFill>
        </p:spPr>
        <p:txBody>
          <a:bodyPr>
            <a:spAutoFit/>
          </a:bodyPr>
          <a:lstStyle/>
          <a:p>
            <a:pPr>
              <a:defRPr/>
            </a:pPr>
            <a:r>
              <a:rPr lang="en-US" sz="1400" i="1" dirty="0">
                <a:solidFill>
                  <a:schemeClr val="bg1">
                    <a:lumMod val="75000"/>
                  </a:schemeClr>
                </a:solidFill>
              </a:rPr>
              <a:t>To what does the term transforming growth factor beta</a:t>
            </a:r>
            <a:r>
              <a:rPr lang="en-US" sz="1400" dirty="0">
                <a:solidFill>
                  <a:schemeClr val="bg1">
                    <a:lumMod val="75000"/>
                  </a:schemeClr>
                </a:solidFill>
              </a:rPr>
              <a:t> </a:t>
            </a:r>
            <a:r>
              <a:rPr lang="en-US" sz="1400" b="1" dirty="0">
                <a:solidFill>
                  <a:schemeClr val="bg1">
                    <a:lumMod val="75000"/>
                  </a:schemeClr>
                </a:solidFill>
              </a:rPr>
              <a:t>induced</a:t>
            </a:r>
            <a:r>
              <a:rPr lang="en-US" sz="1400" i="1" dirty="0">
                <a:solidFill>
                  <a:schemeClr val="bg1">
                    <a:lumMod val="75000"/>
                  </a:schemeClr>
                </a:solidFill>
              </a:rPr>
              <a:t> refer?</a:t>
            </a:r>
          </a:p>
          <a:p>
            <a:pPr>
              <a:defRPr/>
            </a:pPr>
            <a:r>
              <a:rPr lang="en-US" sz="1400" dirty="0">
                <a:solidFill>
                  <a:schemeClr val="bg1">
                    <a:lumMod val="75000"/>
                  </a:schemeClr>
                </a:solidFill>
              </a:rPr>
              <a:t>It refers to </a:t>
            </a:r>
            <a:r>
              <a:rPr lang="en-US" sz="1400" b="1" dirty="0">
                <a:solidFill>
                  <a:srgbClr val="0000FF"/>
                </a:solidFill>
              </a:rPr>
              <a:t>a protein</a:t>
            </a:r>
            <a:r>
              <a:rPr lang="en-US" sz="1400" dirty="0">
                <a:solidFill>
                  <a:schemeClr val="bg1">
                    <a:lumMod val="75000"/>
                  </a:schemeClr>
                </a:solidFill>
              </a:rPr>
              <a:t>, the production of which is controlled by a product of the </a:t>
            </a:r>
            <a:r>
              <a:rPr lang="en-US" sz="1400" i="1" dirty="0">
                <a:solidFill>
                  <a:schemeClr val="bg1">
                    <a:lumMod val="75000"/>
                  </a:schemeClr>
                </a:solidFill>
              </a:rPr>
              <a:t>transforming growth factor beta </a:t>
            </a:r>
            <a:r>
              <a:rPr lang="en-US" sz="1400" dirty="0">
                <a:solidFill>
                  <a:schemeClr val="bg1">
                    <a:lumMod val="75000"/>
                  </a:schemeClr>
                </a:solidFill>
              </a:rPr>
              <a:t>family</a:t>
            </a:r>
          </a:p>
        </p:txBody>
      </p:sp>
      <p:sp>
        <p:nvSpPr>
          <p:cNvPr id="3" name="Oval 2"/>
          <p:cNvSpPr/>
          <p:nvPr/>
        </p:nvSpPr>
        <p:spPr>
          <a:xfrm>
            <a:off x="914400" y="3684588"/>
            <a:ext cx="10668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0"/>
          <p:cNvSpPr txBox="1"/>
          <p:nvPr/>
        </p:nvSpPr>
        <p:spPr>
          <a:xfrm>
            <a:off x="2276475" y="3459163"/>
            <a:ext cx="5480050" cy="1384300"/>
          </a:xfrm>
          <a:prstGeom prst="rect">
            <a:avLst/>
          </a:prstGeom>
          <a:solidFill>
            <a:schemeClr val="accent5">
              <a:lumMod val="75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What is the name of the protein involved in the TGFBI dystrophies?</a:t>
            </a:r>
          </a:p>
          <a:p>
            <a:pPr>
              <a:defRPr/>
            </a:pPr>
            <a:r>
              <a:rPr lang="en-US" sz="1400" b="1" dirty="0" err="1">
                <a:solidFill>
                  <a:schemeClr val="accent5">
                    <a:lumMod val="75000"/>
                  </a:schemeClr>
                </a:solidFill>
              </a:rPr>
              <a:t>Keratoepithelin</a:t>
            </a:r>
            <a:r>
              <a:rPr lang="en-US" sz="1400" b="1" dirty="0">
                <a:solidFill>
                  <a:schemeClr val="accent5">
                    <a:lumMod val="75000"/>
                  </a:schemeClr>
                </a:solidFill>
              </a:rPr>
              <a:t> </a:t>
            </a:r>
            <a:r>
              <a:rPr lang="en-US" sz="1400" dirty="0">
                <a:solidFill>
                  <a:schemeClr val="accent5">
                    <a:lumMod val="75000"/>
                  </a:schemeClr>
                </a:solidFill>
              </a:rPr>
              <a:t>(the </a:t>
            </a:r>
            <a:r>
              <a:rPr lang="en-US" sz="1400" i="1" dirty="0">
                <a:solidFill>
                  <a:schemeClr val="accent5">
                    <a:lumMod val="75000"/>
                  </a:schemeClr>
                </a:solidFill>
              </a:rPr>
              <a:t>Cornea</a:t>
            </a:r>
            <a:r>
              <a:rPr lang="en-US" sz="1400" dirty="0">
                <a:solidFill>
                  <a:schemeClr val="accent5">
                    <a:lumMod val="75000"/>
                  </a:schemeClr>
                </a:solidFill>
              </a:rPr>
              <a:t> book refers in passing to the TGFBI conditions as </a:t>
            </a:r>
            <a:r>
              <a:rPr lang="en-US" sz="1400" i="1" dirty="0" err="1">
                <a:solidFill>
                  <a:schemeClr val="accent5">
                    <a:lumMod val="75000"/>
                  </a:schemeClr>
                </a:solidFill>
              </a:rPr>
              <a:t>keratoepithelin</a:t>
            </a:r>
            <a:r>
              <a:rPr lang="en-US" sz="1400" i="1" dirty="0">
                <a:solidFill>
                  <a:schemeClr val="accent5">
                    <a:lumMod val="75000"/>
                  </a:schemeClr>
                </a:solidFill>
              </a:rPr>
              <a:t> dystrophies</a:t>
            </a:r>
            <a:r>
              <a:rPr lang="en-US" sz="1400" dirty="0">
                <a:solidFill>
                  <a:schemeClr val="accent5">
                    <a:lumMod val="75000"/>
                  </a:schemeClr>
                </a:solidFill>
              </a:rPr>
              <a:t>)</a:t>
            </a:r>
          </a:p>
          <a:p>
            <a:pPr>
              <a:defRPr/>
            </a:pPr>
            <a:endParaRPr lang="en-US" sz="1400" dirty="0">
              <a:solidFill>
                <a:schemeClr val="accent5">
                  <a:lumMod val="75000"/>
                </a:schemeClr>
              </a:solidFill>
            </a:endParaRPr>
          </a:p>
          <a:p>
            <a:pPr>
              <a:defRPr/>
            </a:pPr>
            <a:r>
              <a:rPr lang="en-US" sz="1400" i="1" dirty="0">
                <a:solidFill>
                  <a:schemeClr val="accent5">
                    <a:lumMod val="75000"/>
                  </a:schemeClr>
                </a:solidFill>
              </a:rPr>
              <a:t>What is the clinical hallmark of the </a:t>
            </a:r>
            <a:r>
              <a:rPr lang="en-US" sz="1400" i="1" dirty="0" err="1">
                <a:solidFill>
                  <a:schemeClr val="accent5">
                    <a:lumMod val="75000"/>
                  </a:schemeClr>
                </a:solidFill>
              </a:rPr>
              <a:t>keratoepithelin</a:t>
            </a:r>
            <a:r>
              <a:rPr lang="en-US" sz="1400" i="1" dirty="0">
                <a:solidFill>
                  <a:schemeClr val="accent5">
                    <a:lumMod val="75000"/>
                  </a:schemeClr>
                </a:solidFill>
              </a:rPr>
              <a:t> dystrophies?</a:t>
            </a:r>
          </a:p>
          <a:p>
            <a:pPr>
              <a:defRPr/>
            </a:pPr>
            <a:r>
              <a:rPr lang="en-US" sz="1400" dirty="0">
                <a:solidFill>
                  <a:schemeClr val="accent5">
                    <a:lumMod val="75000"/>
                  </a:schemeClr>
                </a:solidFill>
              </a:rPr>
              <a:t>Recurrent epithelial erosions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3"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9460"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946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DB54915-B62D-4708-8237-228862015A0B}" type="slidenum">
              <a:rPr lang="en-US" altLang="en-US" sz="1000"/>
              <a:pPr>
                <a:spcBef>
                  <a:spcPct val="0"/>
                </a:spcBef>
                <a:buClrTx/>
                <a:buSzTx/>
                <a:buFontTx/>
                <a:buNone/>
              </a:pPr>
              <a:t>16</a:t>
            </a:fld>
            <a:endParaRPr lang="en-US" altLang="en-US" sz="1000"/>
          </a:p>
        </p:txBody>
      </p:sp>
      <p:sp>
        <p:nvSpPr>
          <p:cNvPr id="1946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a:t>
            </a:r>
            <a:r>
              <a:rPr lang="en-US" altLang="en-US" sz="1400" dirty="0">
                <a:solidFill>
                  <a:srgbClr val="0000FF"/>
                </a:solidFill>
              </a:rPr>
              <a:t>induced</a:t>
            </a:r>
            <a:r>
              <a:rPr lang="en-US" altLang="en-US" sz="1400" dirty="0">
                <a:solidFill>
                  <a:schemeClr val="bg1">
                    <a:lumMod val="75000"/>
                  </a:schemeClr>
                </a:solidFill>
              </a:rPr>
              <a:t>’</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2255837" y="1630363"/>
            <a:ext cx="212725" cy="32004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p:nvPr/>
        </p:nvSpPr>
        <p:spPr>
          <a:xfrm>
            <a:off x="152400" y="3505200"/>
            <a:ext cx="5791200" cy="738188"/>
          </a:xfrm>
          <a:prstGeom prst="rect">
            <a:avLst/>
          </a:prstGeom>
          <a:solidFill>
            <a:schemeClr val="accent1">
              <a:lumMod val="40000"/>
              <a:lumOff val="60000"/>
            </a:schemeClr>
          </a:solidFill>
        </p:spPr>
        <p:txBody>
          <a:bodyPr>
            <a:spAutoFit/>
          </a:bodyPr>
          <a:lstStyle/>
          <a:p>
            <a:pPr>
              <a:defRPr/>
            </a:pPr>
            <a:r>
              <a:rPr lang="en-US" sz="1400" i="1" dirty="0">
                <a:solidFill>
                  <a:schemeClr val="bg1">
                    <a:lumMod val="75000"/>
                  </a:schemeClr>
                </a:solidFill>
              </a:rPr>
              <a:t>To what does the term transforming growth factor beta</a:t>
            </a:r>
            <a:r>
              <a:rPr lang="en-US" sz="1400" dirty="0">
                <a:solidFill>
                  <a:schemeClr val="bg1">
                    <a:lumMod val="75000"/>
                  </a:schemeClr>
                </a:solidFill>
              </a:rPr>
              <a:t> </a:t>
            </a:r>
            <a:r>
              <a:rPr lang="en-US" sz="1400" b="1" dirty="0">
                <a:solidFill>
                  <a:schemeClr val="bg1">
                    <a:lumMod val="75000"/>
                  </a:schemeClr>
                </a:solidFill>
              </a:rPr>
              <a:t>induced</a:t>
            </a:r>
            <a:r>
              <a:rPr lang="en-US" sz="1400" i="1" dirty="0">
                <a:solidFill>
                  <a:schemeClr val="bg1">
                    <a:lumMod val="75000"/>
                  </a:schemeClr>
                </a:solidFill>
              </a:rPr>
              <a:t> refer?</a:t>
            </a:r>
          </a:p>
          <a:p>
            <a:pPr>
              <a:defRPr/>
            </a:pPr>
            <a:r>
              <a:rPr lang="en-US" sz="1400" dirty="0">
                <a:solidFill>
                  <a:schemeClr val="bg1">
                    <a:lumMod val="75000"/>
                  </a:schemeClr>
                </a:solidFill>
              </a:rPr>
              <a:t>It refers to </a:t>
            </a:r>
            <a:r>
              <a:rPr lang="en-US" sz="1400" b="1" dirty="0">
                <a:solidFill>
                  <a:srgbClr val="0000FF"/>
                </a:solidFill>
              </a:rPr>
              <a:t>a protein</a:t>
            </a:r>
            <a:r>
              <a:rPr lang="en-US" sz="1400" dirty="0">
                <a:solidFill>
                  <a:schemeClr val="bg1">
                    <a:lumMod val="75000"/>
                  </a:schemeClr>
                </a:solidFill>
              </a:rPr>
              <a:t>, the production of which is controlled by a product of the </a:t>
            </a:r>
            <a:r>
              <a:rPr lang="en-US" sz="1400" i="1" dirty="0">
                <a:solidFill>
                  <a:schemeClr val="bg1">
                    <a:lumMod val="75000"/>
                  </a:schemeClr>
                </a:solidFill>
              </a:rPr>
              <a:t>transforming growth factor beta </a:t>
            </a:r>
            <a:r>
              <a:rPr lang="en-US" sz="1400" dirty="0">
                <a:solidFill>
                  <a:schemeClr val="bg1">
                    <a:lumMod val="75000"/>
                  </a:schemeClr>
                </a:solidFill>
              </a:rPr>
              <a:t>family</a:t>
            </a:r>
          </a:p>
        </p:txBody>
      </p:sp>
      <p:sp>
        <p:nvSpPr>
          <p:cNvPr id="3" name="Oval 2"/>
          <p:cNvSpPr/>
          <p:nvPr/>
        </p:nvSpPr>
        <p:spPr>
          <a:xfrm>
            <a:off x="914400" y="3684588"/>
            <a:ext cx="10668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0"/>
          <p:cNvSpPr txBox="1"/>
          <p:nvPr/>
        </p:nvSpPr>
        <p:spPr>
          <a:xfrm>
            <a:off x="2276475" y="3459163"/>
            <a:ext cx="5480050" cy="1384300"/>
          </a:xfrm>
          <a:prstGeom prst="rect">
            <a:avLst/>
          </a:prstGeom>
          <a:solidFill>
            <a:schemeClr val="accent5">
              <a:lumMod val="75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What is the name of the protein involved in the TGFBI dystrophies?</a:t>
            </a:r>
          </a:p>
          <a:p>
            <a:pPr>
              <a:defRPr/>
            </a:pPr>
            <a:r>
              <a:rPr lang="en-US" sz="1400" b="1" dirty="0" err="1">
                <a:solidFill>
                  <a:srgbClr val="0000FF"/>
                </a:solidFill>
              </a:rPr>
              <a:t>Keratoepithelin</a:t>
            </a:r>
            <a:r>
              <a:rPr lang="en-US" sz="1400" b="1" dirty="0">
                <a:solidFill>
                  <a:srgbClr val="0000FF"/>
                </a:solidFill>
              </a:rPr>
              <a:t> </a:t>
            </a:r>
            <a:r>
              <a:rPr lang="en-US" sz="1400" dirty="0">
                <a:solidFill>
                  <a:srgbClr val="0000FF"/>
                </a:solidFill>
              </a:rPr>
              <a:t>(the </a:t>
            </a:r>
            <a:r>
              <a:rPr lang="en-US" sz="1400" i="1" dirty="0">
                <a:solidFill>
                  <a:srgbClr val="0000FF"/>
                </a:solidFill>
              </a:rPr>
              <a:t>Cornea</a:t>
            </a:r>
            <a:r>
              <a:rPr lang="en-US" sz="1400" dirty="0">
                <a:solidFill>
                  <a:srgbClr val="0000FF"/>
                </a:solidFill>
              </a:rPr>
              <a:t> book refers in passing to the TGFBI conditions as </a:t>
            </a:r>
            <a:r>
              <a:rPr lang="en-US" sz="1400" i="1" dirty="0" err="1">
                <a:solidFill>
                  <a:srgbClr val="0000FF"/>
                </a:solidFill>
              </a:rPr>
              <a:t>keratoepithelin</a:t>
            </a:r>
            <a:r>
              <a:rPr lang="en-US" sz="1400" i="1" dirty="0">
                <a:solidFill>
                  <a:srgbClr val="0000FF"/>
                </a:solidFill>
              </a:rPr>
              <a:t> dystrophies</a:t>
            </a:r>
            <a:r>
              <a:rPr lang="en-US" sz="1400" dirty="0">
                <a:solidFill>
                  <a:srgbClr val="0000FF"/>
                </a:solidFill>
              </a:rPr>
              <a:t>)</a:t>
            </a:r>
            <a:endParaRPr lang="en-US" sz="1400" dirty="0">
              <a:solidFill>
                <a:schemeClr val="accent5">
                  <a:lumMod val="75000"/>
                </a:schemeClr>
              </a:solidFill>
            </a:endParaRPr>
          </a:p>
          <a:p>
            <a:pPr>
              <a:defRPr/>
            </a:pPr>
            <a:endParaRPr lang="en-US" sz="1400" dirty="0">
              <a:solidFill>
                <a:schemeClr val="accent5">
                  <a:lumMod val="75000"/>
                </a:schemeClr>
              </a:solidFill>
            </a:endParaRPr>
          </a:p>
          <a:p>
            <a:pPr>
              <a:defRPr/>
            </a:pPr>
            <a:r>
              <a:rPr lang="en-US" sz="1400" i="1" dirty="0">
                <a:solidFill>
                  <a:schemeClr val="accent5">
                    <a:lumMod val="75000"/>
                  </a:schemeClr>
                </a:solidFill>
              </a:rPr>
              <a:t>What is the clinical hallmark of the </a:t>
            </a:r>
            <a:r>
              <a:rPr lang="en-US" sz="1400" i="1" dirty="0" err="1">
                <a:solidFill>
                  <a:schemeClr val="accent5">
                    <a:lumMod val="75000"/>
                  </a:schemeClr>
                </a:solidFill>
              </a:rPr>
              <a:t>keratoepithelin</a:t>
            </a:r>
            <a:r>
              <a:rPr lang="en-US" sz="1400" i="1" dirty="0">
                <a:solidFill>
                  <a:schemeClr val="accent5">
                    <a:lumMod val="75000"/>
                  </a:schemeClr>
                </a:solidFill>
              </a:rPr>
              <a:t> dystrophies?</a:t>
            </a:r>
          </a:p>
          <a:p>
            <a:pPr>
              <a:defRPr/>
            </a:pPr>
            <a:r>
              <a:rPr lang="en-US" sz="1400" dirty="0">
                <a:solidFill>
                  <a:schemeClr val="accent5">
                    <a:lumMod val="75000"/>
                  </a:schemeClr>
                </a:solidFill>
              </a:rPr>
              <a:t>Recurrent epithelial erosions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3"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0484"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2048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E1DDDD7-3839-444F-967E-9B40D2E9D42C}" type="slidenum">
              <a:rPr lang="en-US" altLang="en-US" sz="1000"/>
              <a:pPr>
                <a:spcBef>
                  <a:spcPct val="0"/>
                </a:spcBef>
                <a:buClrTx/>
                <a:buSzTx/>
                <a:buFontTx/>
                <a:buNone/>
              </a:pPr>
              <a:t>17</a:t>
            </a:fld>
            <a:endParaRPr lang="en-US" altLang="en-US" sz="1000"/>
          </a:p>
        </p:txBody>
      </p:sp>
      <p:sp>
        <p:nvSpPr>
          <p:cNvPr id="2048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a:t>
            </a:r>
            <a:r>
              <a:rPr lang="en-US" altLang="en-US" sz="1400" dirty="0">
                <a:solidFill>
                  <a:srgbClr val="0000FF"/>
                </a:solidFill>
              </a:rPr>
              <a:t>induced</a:t>
            </a:r>
            <a:r>
              <a:rPr lang="en-US" altLang="en-US" sz="1400" dirty="0">
                <a:solidFill>
                  <a:schemeClr val="bg1">
                    <a:lumMod val="75000"/>
                  </a:schemeClr>
                </a:solidFill>
              </a:rPr>
              <a:t>’</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2255837" y="1630363"/>
            <a:ext cx="212725" cy="32004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p:nvPr/>
        </p:nvSpPr>
        <p:spPr>
          <a:xfrm>
            <a:off x="152400" y="3505200"/>
            <a:ext cx="5791200" cy="738188"/>
          </a:xfrm>
          <a:prstGeom prst="rect">
            <a:avLst/>
          </a:prstGeom>
          <a:solidFill>
            <a:schemeClr val="accent1">
              <a:lumMod val="40000"/>
              <a:lumOff val="60000"/>
            </a:schemeClr>
          </a:solidFill>
        </p:spPr>
        <p:txBody>
          <a:bodyPr>
            <a:spAutoFit/>
          </a:bodyPr>
          <a:lstStyle/>
          <a:p>
            <a:pPr>
              <a:defRPr/>
            </a:pPr>
            <a:r>
              <a:rPr lang="en-US" sz="1400" i="1" dirty="0">
                <a:solidFill>
                  <a:schemeClr val="bg1">
                    <a:lumMod val="75000"/>
                  </a:schemeClr>
                </a:solidFill>
              </a:rPr>
              <a:t>To what does the term transforming growth factor beta</a:t>
            </a:r>
            <a:r>
              <a:rPr lang="en-US" sz="1400" dirty="0">
                <a:solidFill>
                  <a:schemeClr val="bg1">
                    <a:lumMod val="75000"/>
                  </a:schemeClr>
                </a:solidFill>
              </a:rPr>
              <a:t> </a:t>
            </a:r>
            <a:r>
              <a:rPr lang="en-US" sz="1400" b="1" dirty="0">
                <a:solidFill>
                  <a:schemeClr val="bg1">
                    <a:lumMod val="75000"/>
                  </a:schemeClr>
                </a:solidFill>
              </a:rPr>
              <a:t>induced</a:t>
            </a:r>
            <a:r>
              <a:rPr lang="en-US" sz="1400" i="1" dirty="0">
                <a:solidFill>
                  <a:schemeClr val="bg1">
                    <a:lumMod val="75000"/>
                  </a:schemeClr>
                </a:solidFill>
              </a:rPr>
              <a:t> refer?</a:t>
            </a:r>
          </a:p>
          <a:p>
            <a:pPr>
              <a:defRPr/>
            </a:pPr>
            <a:r>
              <a:rPr lang="en-US" sz="1400" dirty="0">
                <a:solidFill>
                  <a:schemeClr val="bg1">
                    <a:lumMod val="75000"/>
                  </a:schemeClr>
                </a:solidFill>
              </a:rPr>
              <a:t>It refers to </a:t>
            </a:r>
            <a:r>
              <a:rPr lang="en-US" sz="1400" b="1" dirty="0">
                <a:solidFill>
                  <a:srgbClr val="0000FF"/>
                </a:solidFill>
              </a:rPr>
              <a:t>a protein</a:t>
            </a:r>
            <a:r>
              <a:rPr lang="en-US" sz="1400" dirty="0">
                <a:solidFill>
                  <a:schemeClr val="bg1">
                    <a:lumMod val="75000"/>
                  </a:schemeClr>
                </a:solidFill>
              </a:rPr>
              <a:t>, the production of which is controlled by a product of the </a:t>
            </a:r>
            <a:r>
              <a:rPr lang="en-US" sz="1400" i="1" dirty="0">
                <a:solidFill>
                  <a:schemeClr val="bg1">
                    <a:lumMod val="75000"/>
                  </a:schemeClr>
                </a:solidFill>
              </a:rPr>
              <a:t>transforming growth factor beta </a:t>
            </a:r>
            <a:r>
              <a:rPr lang="en-US" sz="1400" dirty="0">
                <a:solidFill>
                  <a:schemeClr val="bg1">
                    <a:lumMod val="75000"/>
                  </a:schemeClr>
                </a:solidFill>
              </a:rPr>
              <a:t>family</a:t>
            </a:r>
          </a:p>
        </p:txBody>
      </p:sp>
      <p:sp>
        <p:nvSpPr>
          <p:cNvPr id="3" name="Oval 2"/>
          <p:cNvSpPr/>
          <p:nvPr/>
        </p:nvSpPr>
        <p:spPr>
          <a:xfrm>
            <a:off x="914400" y="3684588"/>
            <a:ext cx="10668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0"/>
          <p:cNvSpPr txBox="1"/>
          <p:nvPr/>
        </p:nvSpPr>
        <p:spPr>
          <a:xfrm>
            <a:off x="2276475" y="3459163"/>
            <a:ext cx="5480050" cy="1384300"/>
          </a:xfrm>
          <a:prstGeom prst="rect">
            <a:avLst/>
          </a:prstGeom>
          <a:solidFill>
            <a:schemeClr val="accent5">
              <a:lumMod val="75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What is the name of the protein involved in the TGFBI dystrophies?</a:t>
            </a:r>
          </a:p>
          <a:p>
            <a:pPr>
              <a:defRPr/>
            </a:pPr>
            <a:r>
              <a:rPr lang="en-US" sz="1400" b="1" dirty="0" err="1">
                <a:solidFill>
                  <a:srgbClr val="0000FF"/>
                </a:solidFill>
              </a:rPr>
              <a:t>Keratoepithelin</a:t>
            </a:r>
            <a:r>
              <a:rPr lang="en-US" sz="1400" b="1" dirty="0">
                <a:solidFill>
                  <a:srgbClr val="0000FF"/>
                </a:solidFill>
              </a:rPr>
              <a:t> </a:t>
            </a:r>
            <a:r>
              <a:rPr lang="en-US" sz="1400" dirty="0">
                <a:solidFill>
                  <a:srgbClr val="0000FF"/>
                </a:solidFill>
              </a:rPr>
              <a:t>(the </a:t>
            </a:r>
            <a:r>
              <a:rPr lang="en-US" sz="1400" i="1" dirty="0">
                <a:solidFill>
                  <a:srgbClr val="0000FF"/>
                </a:solidFill>
              </a:rPr>
              <a:t>Cornea</a:t>
            </a:r>
            <a:r>
              <a:rPr lang="en-US" sz="1400" dirty="0">
                <a:solidFill>
                  <a:srgbClr val="0000FF"/>
                </a:solidFill>
              </a:rPr>
              <a:t> book refers in passing to the TGFBI conditions as </a:t>
            </a:r>
            <a:r>
              <a:rPr lang="en-US" sz="1400" i="1" dirty="0" err="1">
                <a:solidFill>
                  <a:srgbClr val="0000FF"/>
                </a:solidFill>
              </a:rPr>
              <a:t>keratoepithelin</a:t>
            </a:r>
            <a:r>
              <a:rPr lang="en-US" sz="1400" i="1" dirty="0">
                <a:solidFill>
                  <a:srgbClr val="0000FF"/>
                </a:solidFill>
              </a:rPr>
              <a:t> dystrophies</a:t>
            </a:r>
            <a:r>
              <a:rPr lang="en-US" sz="1400" dirty="0">
                <a:solidFill>
                  <a:srgbClr val="0000FF"/>
                </a:solidFill>
              </a:rPr>
              <a:t>)</a:t>
            </a:r>
          </a:p>
          <a:p>
            <a:pPr>
              <a:defRPr/>
            </a:pPr>
            <a:endParaRPr lang="en-US" sz="1400" dirty="0">
              <a:solidFill>
                <a:srgbClr val="0000FF"/>
              </a:solidFill>
            </a:endParaRPr>
          </a:p>
          <a:p>
            <a:pPr>
              <a:defRPr/>
            </a:pPr>
            <a:r>
              <a:rPr lang="en-US" sz="1400" i="1" dirty="0">
                <a:solidFill>
                  <a:srgbClr val="0000FF"/>
                </a:solidFill>
              </a:rPr>
              <a:t>What is the clinical hallmark of the </a:t>
            </a:r>
            <a:r>
              <a:rPr lang="en-US" sz="1400" i="1" dirty="0" err="1">
                <a:solidFill>
                  <a:srgbClr val="0000FF"/>
                </a:solidFill>
              </a:rPr>
              <a:t>keratoepithelin</a:t>
            </a:r>
            <a:r>
              <a:rPr lang="en-US" sz="1400" i="1" dirty="0">
                <a:solidFill>
                  <a:srgbClr val="0000FF"/>
                </a:solidFill>
              </a:rPr>
              <a:t> dystrophies?</a:t>
            </a:r>
          </a:p>
          <a:p>
            <a:pPr>
              <a:defRPr/>
            </a:pPr>
            <a:r>
              <a:rPr lang="en-US" sz="1400" dirty="0">
                <a:solidFill>
                  <a:schemeClr val="accent5">
                    <a:lumMod val="75000"/>
                  </a:schemeClr>
                </a:solidFill>
              </a:rPr>
              <a:t>Recurrent epithelial erosions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3"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508"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2150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CE45923-4F63-4D37-892F-E393E9EF2F7B}" type="slidenum">
              <a:rPr lang="en-US" altLang="en-US" sz="1000"/>
              <a:pPr>
                <a:spcBef>
                  <a:spcPct val="0"/>
                </a:spcBef>
                <a:buClrTx/>
                <a:buSzTx/>
                <a:buFontTx/>
                <a:buNone/>
              </a:pPr>
              <a:t>18</a:t>
            </a:fld>
            <a:endParaRPr lang="en-US" altLang="en-US" sz="1000"/>
          </a:p>
        </p:txBody>
      </p:sp>
      <p:sp>
        <p:nvSpPr>
          <p:cNvPr id="2151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a:t>
            </a:r>
            <a:r>
              <a:rPr lang="en-US" altLang="en-US" sz="1400" dirty="0">
                <a:solidFill>
                  <a:srgbClr val="0000FF"/>
                </a:solidFill>
              </a:rPr>
              <a:t>induced</a:t>
            </a:r>
            <a:r>
              <a:rPr lang="en-US" altLang="en-US" sz="1400" dirty="0">
                <a:solidFill>
                  <a:schemeClr val="bg1">
                    <a:lumMod val="75000"/>
                  </a:schemeClr>
                </a:solidFill>
              </a:rPr>
              <a:t>’</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2255837" y="1630363"/>
            <a:ext cx="212725" cy="32004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p:nvPr/>
        </p:nvSpPr>
        <p:spPr>
          <a:xfrm>
            <a:off x="152400" y="3505200"/>
            <a:ext cx="5791200" cy="738188"/>
          </a:xfrm>
          <a:prstGeom prst="rect">
            <a:avLst/>
          </a:prstGeom>
          <a:solidFill>
            <a:schemeClr val="accent1">
              <a:lumMod val="40000"/>
              <a:lumOff val="60000"/>
            </a:schemeClr>
          </a:solidFill>
        </p:spPr>
        <p:txBody>
          <a:bodyPr>
            <a:spAutoFit/>
          </a:bodyPr>
          <a:lstStyle/>
          <a:p>
            <a:pPr>
              <a:defRPr/>
            </a:pPr>
            <a:r>
              <a:rPr lang="en-US" sz="1400" i="1" dirty="0">
                <a:solidFill>
                  <a:schemeClr val="bg1">
                    <a:lumMod val="75000"/>
                  </a:schemeClr>
                </a:solidFill>
              </a:rPr>
              <a:t>To what does the term transforming growth factor beta</a:t>
            </a:r>
            <a:r>
              <a:rPr lang="en-US" sz="1400" dirty="0">
                <a:solidFill>
                  <a:schemeClr val="bg1">
                    <a:lumMod val="75000"/>
                  </a:schemeClr>
                </a:solidFill>
              </a:rPr>
              <a:t> </a:t>
            </a:r>
            <a:r>
              <a:rPr lang="en-US" sz="1400" b="1" dirty="0">
                <a:solidFill>
                  <a:schemeClr val="bg1">
                    <a:lumMod val="75000"/>
                  </a:schemeClr>
                </a:solidFill>
              </a:rPr>
              <a:t>induced</a:t>
            </a:r>
            <a:r>
              <a:rPr lang="en-US" sz="1400" i="1" dirty="0">
                <a:solidFill>
                  <a:schemeClr val="bg1">
                    <a:lumMod val="75000"/>
                  </a:schemeClr>
                </a:solidFill>
              </a:rPr>
              <a:t> refer?</a:t>
            </a:r>
          </a:p>
          <a:p>
            <a:pPr>
              <a:defRPr/>
            </a:pPr>
            <a:r>
              <a:rPr lang="en-US" sz="1400" dirty="0">
                <a:solidFill>
                  <a:schemeClr val="bg1">
                    <a:lumMod val="75000"/>
                  </a:schemeClr>
                </a:solidFill>
              </a:rPr>
              <a:t>It refers to </a:t>
            </a:r>
            <a:r>
              <a:rPr lang="en-US" sz="1400" b="1" dirty="0">
                <a:solidFill>
                  <a:srgbClr val="0000FF"/>
                </a:solidFill>
              </a:rPr>
              <a:t>a protein</a:t>
            </a:r>
            <a:r>
              <a:rPr lang="en-US" sz="1400" dirty="0">
                <a:solidFill>
                  <a:schemeClr val="bg1">
                    <a:lumMod val="75000"/>
                  </a:schemeClr>
                </a:solidFill>
              </a:rPr>
              <a:t>, the production of which is controlled by a product of the </a:t>
            </a:r>
            <a:r>
              <a:rPr lang="en-US" sz="1400" i="1" dirty="0">
                <a:solidFill>
                  <a:schemeClr val="bg1">
                    <a:lumMod val="75000"/>
                  </a:schemeClr>
                </a:solidFill>
              </a:rPr>
              <a:t>transforming growth factor beta </a:t>
            </a:r>
            <a:r>
              <a:rPr lang="en-US" sz="1400" dirty="0">
                <a:solidFill>
                  <a:schemeClr val="bg1">
                    <a:lumMod val="75000"/>
                  </a:schemeClr>
                </a:solidFill>
              </a:rPr>
              <a:t>family</a:t>
            </a:r>
          </a:p>
        </p:txBody>
      </p:sp>
      <p:sp>
        <p:nvSpPr>
          <p:cNvPr id="3" name="Oval 2"/>
          <p:cNvSpPr/>
          <p:nvPr/>
        </p:nvSpPr>
        <p:spPr>
          <a:xfrm>
            <a:off x="914400" y="3684588"/>
            <a:ext cx="10668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0"/>
          <p:cNvSpPr txBox="1"/>
          <p:nvPr/>
        </p:nvSpPr>
        <p:spPr>
          <a:xfrm>
            <a:off x="2276475" y="3459163"/>
            <a:ext cx="5480050" cy="1384300"/>
          </a:xfrm>
          <a:prstGeom prst="rect">
            <a:avLst/>
          </a:prstGeom>
          <a:solidFill>
            <a:schemeClr val="accent5">
              <a:lumMod val="75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rgbClr val="0000FF"/>
                </a:solidFill>
              </a:rPr>
              <a:t>What is the name of the protein involved in the TGFBI dystrophies?</a:t>
            </a:r>
          </a:p>
          <a:p>
            <a:pPr>
              <a:defRPr/>
            </a:pPr>
            <a:r>
              <a:rPr lang="en-US" sz="1400" b="1" dirty="0" err="1">
                <a:solidFill>
                  <a:srgbClr val="0000FF"/>
                </a:solidFill>
              </a:rPr>
              <a:t>Keratoepithelin</a:t>
            </a:r>
            <a:r>
              <a:rPr lang="en-US" sz="1400" b="1" dirty="0">
                <a:solidFill>
                  <a:srgbClr val="0000FF"/>
                </a:solidFill>
              </a:rPr>
              <a:t> </a:t>
            </a:r>
            <a:r>
              <a:rPr lang="en-US" sz="1400" dirty="0">
                <a:solidFill>
                  <a:srgbClr val="0000FF"/>
                </a:solidFill>
              </a:rPr>
              <a:t>(the </a:t>
            </a:r>
            <a:r>
              <a:rPr lang="en-US" sz="1400" i="1" dirty="0">
                <a:solidFill>
                  <a:srgbClr val="0000FF"/>
                </a:solidFill>
              </a:rPr>
              <a:t>Cornea</a:t>
            </a:r>
            <a:r>
              <a:rPr lang="en-US" sz="1400" dirty="0">
                <a:solidFill>
                  <a:srgbClr val="0000FF"/>
                </a:solidFill>
              </a:rPr>
              <a:t> book refers in passing to the TGFBI conditions as </a:t>
            </a:r>
            <a:r>
              <a:rPr lang="en-US" sz="1400" i="1" dirty="0" err="1">
                <a:solidFill>
                  <a:srgbClr val="0000FF"/>
                </a:solidFill>
              </a:rPr>
              <a:t>keratoepithelin</a:t>
            </a:r>
            <a:r>
              <a:rPr lang="en-US" sz="1400" i="1" dirty="0">
                <a:solidFill>
                  <a:srgbClr val="0000FF"/>
                </a:solidFill>
              </a:rPr>
              <a:t> dystrophies</a:t>
            </a:r>
            <a:r>
              <a:rPr lang="en-US" sz="1400" dirty="0">
                <a:solidFill>
                  <a:srgbClr val="0000FF"/>
                </a:solidFill>
              </a:rPr>
              <a:t>)</a:t>
            </a:r>
          </a:p>
          <a:p>
            <a:pPr>
              <a:defRPr/>
            </a:pPr>
            <a:endParaRPr lang="en-US" sz="1400" dirty="0">
              <a:solidFill>
                <a:srgbClr val="0000FF"/>
              </a:solidFill>
            </a:endParaRPr>
          </a:p>
          <a:p>
            <a:pPr>
              <a:defRPr/>
            </a:pPr>
            <a:r>
              <a:rPr lang="en-US" sz="1400" i="1" dirty="0">
                <a:solidFill>
                  <a:srgbClr val="0000FF"/>
                </a:solidFill>
              </a:rPr>
              <a:t>What is the clinical hallmark of the </a:t>
            </a:r>
            <a:r>
              <a:rPr lang="en-US" sz="1400" i="1" dirty="0" err="1">
                <a:solidFill>
                  <a:srgbClr val="0000FF"/>
                </a:solidFill>
              </a:rPr>
              <a:t>keratoepithelin</a:t>
            </a:r>
            <a:r>
              <a:rPr lang="en-US" sz="1400" i="1" dirty="0">
                <a:solidFill>
                  <a:srgbClr val="0000FF"/>
                </a:solidFill>
              </a:rPr>
              <a:t> dystrophies?</a:t>
            </a:r>
          </a:p>
          <a:p>
            <a:pPr>
              <a:defRPr/>
            </a:pPr>
            <a:r>
              <a:rPr lang="en-US" sz="1400" dirty="0">
                <a:solidFill>
                  <a:srgbClr val="0000FF"/>
                </a:solidFill>
              </a:rPr>
              <a:t>Recurrent epithelial erosions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3"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2532"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2253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78847A3-215B-47EF-AA5D-6873B5623DF6}" type="slidenum">
              <a:rPr lang="en-US" altLang="en-US" sz="1000"/>
              <a:pPr>
                <a:spcBef>
                  <a:spcPct val="0"/>
                </a:spcBef>
                <a:buClrTx/>
                <a:buSzTx/>
                <a:buFontTx/>
                <a:buNone/>
              </a:pPr>
              <a:t>19</a:t>
            </a:fld>
            <a:endParaRPr lang="en-US" altLang="en-US" sz="1000"/>
          </a:p>
        </p:txBody>
      </p:sp>
      <p:sp>
        <p:nvSpPr>
          <p:cNvPr id="2253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beta</a:t>
            </a:r>
            <a:r>
              <a:rPr lang="en-US" altLang="en-US" sz="1400" dirty="0">
                <a:solidFill>
                  <a:schemeClr val="bg1">
                    <a:lumMod val="75000"/>
                  </a:schemeClr>
                </a:solidFill>
              </a:rPr>
              <a:t> </a:t>
            </a:r>
            <a:r>
              <a:rPr lang="en-US" altLang="en-US" sz="1400" dirty="0">
                <a:solidFill>
                  <a:srgbClr val="0000FF"/>
                </a:solidFill>
              </a:rPr>
              <a:t>induced</a:t>
            </a:r>
            <a:r>
              <a:rPr lang="en-US" altLang="en-US" sz="1400" dirty="0">
                <a:solidFill>
                  <a:schemeClr val="bg1">
                    <a:lumMod val="75000"/>
                  </a:schemeClr>
                </a:solidFill>
              </a:rPr>
              <a:t>’</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2255837" y="1630363"/>
            <a:ext cx="212725" cy="32004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TextBox 10"/>
          <p:cNvSpPr txBox="1"/>
          <p:nvPr/>
        </p:nvSpPr>
        <p:spPr>
          <a:xfrm>
            <a:off x="152400" y="3505200"/>
            <a:ext cx="5791200" cy="738188"/>
          </a:xfrm>
          <a:prstGeom prst="rect">
            <a:avLst/>
          </a:prstGeom>
          <a:solidFill>
            <a:schemeClr val="accent1">
              <a:lumMod val="40000"/>
              <a:lumOff val="60000"/>
            </a:schemeClr>
          </a:solidFill>
        </p:spPr>
        <p:txBody>
          <a:bodyPr>
            <a:spAutoFit/>
          </a:bodyPr>
          <a:lstStyle/>
          <a:p>
            <a:pPr>
              <a:defRPr/>
            </a:pPr>
            <a:r>
              <a:rPr lang="en-US" sz="1400" i="1" dirty="0">
                <a:solidFill>
                  <a:schemeClr val="bg1">
                    <a:lumMod val="75000"/>
                  </a:schemeClr>
                </a:solidFill>
              </a:rPr>
              <a:t>To what does the term transforming growth factor beta</a:t>
            </a:r>
            <a:r>
              <a:rPr lang="en-US" sz="1400" dirty="0">
                <a:solidFill>
                  <a:schemeClr val="bg1">
                    <a:lumMod val="75000"/>
                  </a:schemeClr>
                </a:solidFill>
              </a:rPr>
              <a:t> </a:t>
            </a:r>
            <a:r>
              <a:rPr lang="en-US" sz="1400" b="1" dirty="0">
                <a:solidFill>
                  <a:schemeClr val="bg1">
                    <a:lumMod val="75000"/>
                  </a:schemeClr>
                </a:solidFill>
              </a:rPr>
              <a:t>induced</a:t>
            </a:r>
            <a:r>
              <a:rPr lang="en-US" sz="1400" i="1" dirty="0">
                <a:solidFill>
                  <a:schemeClr val="bg1">
                    <a:lumMod val="75000"/>
                  </a:schemeClr>
                </a:solidFill>
              </a:rPr>
              <a:t> refer?</a:t>
            </a:r>
          </a:p>
          <a:p>
            <a:pPr>
              <a:defRPr/>
            </a:pPr>
            <a:r>
              <a:rPr lang="en-US" sz="1400" dirty="0">
                <a:solidFill>
                  <a:schemeClr val="bg1">
                    <a:lumMod val="75000"/>
                  </a:schemeClr>
                </a:solidFill>
              </a:rPr>
              <a:t>It refers to </a:t>
            </a:r>
            <a:r>
              <a:rPr lang="en-US" sz="1400" b="1" dirty="0">
                <a:solidFill>
                  <a:srgbClr val="0000FF"/>
                </a:solidFill>
              </a:rPr>
              <a:t>a protein</a:t>
            </a:r>
            <a:r>
              <a:rPr lang="en-US" sz="1400" dirty="0">
                <a:solidFill>
                  <a:schemeClr val="bg1">
                    <a:lumMod val="75000"/>
                  </a:schemeClr>
                </a:solidFill>
              </a:rPr>
              <a:t>, the production of which is controlled by a product of the </a:t>
            </a:r>
            <a:r>
              <a:rPr lang="en-US" sz="1400" i="1" dirty="0">
                <a:solidFill>
                  <a:schemeClr val="bg1">
                    <a:lumMod val="75000"/>
                  </a:schemeClr>
                </a:solidFill>
              </a:rPr>
              <a:t>transforming growth factor beta </a:t>
            </a:r>
            <a:r>
              <a:rPr lang="en-US" sz="1400" dirty="0">
                <a:solidFill>
                  <a:schemeClr val="bg1">
                    <a:lumMod val="75000"/>
                  </a:schemeClr>
                </a:solidFill>
              </a:rPr>
              <a:t>family</a:t>
            </a:r>
          </a:p>
        </p:txBody>
      </p:sp>
      <p:sp>
        <p:nvSpPr>
          <p:cNvPr id="3" name="Oval 2"/>
          <p:cNvSpPr/>
          <p:nvPr/>
        </p:nvSpPr>
        <p:spPr>
          <a:xfrm>
            <a:off x="914400" y="3684588"/>
            <a:ext cx="10668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0"/>
          <p:cNvSpPr txBox="1"/>
          <p:nvPr/>
        </p:nvSpPr>
        <p:spPr>
          <a:xfrm>
            <a:off x="2276475" y="3459163"/>
            <a:ext cx="5572125" cy="1384300"/>
          </a:xfrm>
          <a:prstGeom prst="rect">
            <a:avLst/>
          </a:prstGeom>
          <a:solidFill>
            <a:schemeClr val="accent5">
              <a:lumMod val="75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sz="1400" i="1" dirty="0">
                <a:solidFill>
                  <a:schemeClr val="bg1">
                    <a:lumMod val="50000"/>
                  </a:schemeClr>
                </a:solidFill>
              </a:rPr>
              <a:t>What is the name of the protein involved in the TGFBI dystrophies?</a:t>
            </a:r>
          </a:p>
          <a:p>
            <a:pPr>
              <a:defRPr/>
            </a:pPr>
            <a:r>
              <a:rPr lang="en-US" sz="1400" b="1" dirty="0" err="1">
                <a:solidFill>
                  <a:schemeClr val="bg1">
                    <a:lumMod val="50000"/>
                  </a:schemeClr>
                </a:solidFill>
              </a:rPr>
              <a:t>Keratoepithelin</a:t>
            </a:r>
            <a:r>
              <a:rPr lang="en-US" sz="1400" b="1" dirty="0">
                <a:solidFill>
                  <a:schemeClr val="bg1">
                    <a:lumMod val="50000"/>
                  </a:schemeClr>
                </a:solidFill>
              </a:rPr>
              <a:t> </a:t>
            </a:r>
            <a:r>
              <a:rPr lang="en-US" sz="1400" dirty="0">
                <a:solidFill>
                  <a:schemeClr val="bg1">
                    <a:lumMod val="50000"/>
                  </a:schemeClr>
                </a:solidFill>
              </a:rPr>
              <a:t>(the </a:t>
            </a:r>
            <a:r>
              <a:rPr lang="en-US" sz="1400" i="1" dirty="0">
                <a:solidFill>
                  <a:schemeClr val="bg1">
                    <a:lumMod val="50000"/>
                  </a:schemeClr>
                </a:solidFill>
              </a:rPr>
              <a:t>Cornea</a:t>
            </a:r>
            <a:r>
              <a:rPr lang="en-US" sz="1400" dirty="0">
                <a:solidFill>
                  <a:schemeClr val="bg1">
                    <a:lumMod val="50000"/>
                  </a:schemeClr>
                </a:solidFill>
              </a:rPr>
              <a:t> book refers in passing to the TGFBI conditions as </a:t>
            </a:r>
            <a:r>
              <a:rPr lang="en-US" sz="1400" i="1" dirty="0" err="1">
                <a:solidFill>
                  <a:schemeClr val="bg1">
                    <a:lumMod val="50000"/>
                  </a:schemeClr>
                </a:solidFill>
              </a:rPr>
              <a:t>keratoepithelin</a:t>
            </a:r>
            <a:r>
              <a:rPr lang="en-US" sz="1400" i="1" dirty="0">
                <a:solidFill>
                  <a:schemeClr val="bg1">
                    <a:lumMod val="50000"/>
                  </a:schemeClr>
                </a:solidFill>
              </a:rPr>
              <a:t> dystrophies</a:t>
            </a:r>
            <a:r>
              <a:rPr lang="en-US" sz="1400" dirty="0">
                <a:solidFill>
                  <a:schemeClr val="bg1">
                    <a:lumMod val="50000"/>
                  </a:schemeClr>
                </a:solidFill>
              </a:rPr>
              <a:t>)</a:t>
            </a:r>
          </a:p>
          <a:p>
            <a:pPr>
              <a:defRPr/>
            </a:pPr>
            <a:endParaRPr lang="en-US" sz="1400" dirty="0">
              <a:solidFill>
                <a:srgbClr val="0000FF"/>
              </a:solidFill>
            </a:endParaRPr>
          </a:p>
          <a:p>
            <a:pPr>
              <a:defRPr/>
            </a:pPr>
            <a:r>
              <a:rPr lang="en-US" sz="1400" b="1" i="1" dirty="0">
                <a:solidFill>
                  <a:srgbClr val="0000FF"/>
                </a:solidFill>
              </a:rPr>
              <a:t>What is the clinical hallmark of the </a:t>
            </a:r>
            <a:r>
              <a:rPr lang="en-US" sz="1400" b="1" i="1" dirty="0" err="1">
                <a:solidFill>
                  <a:srgbClr val="0000FF"/>
                </a:solidFill>
              </a:rPr>
              <a:t>keratoepithelin</a:t>
            </a:r>
            <a:r>
              <a:rPr lang="en-US" sz="1400" b="1" i="1" dirty="0">
                <a:solidFill>
                  <a:srgbClr val="0000FF"/>
                </a:solidFill>
              </a:rPr>
              <a:t> dystrophies?</a:t>
            </a:r>
          </a:p>
          <a:p>
            <a:pPr>
              <a:defRPr/>
            </a:pPr>
            <a:r>
              <a:rPr lang="en-US" sz="1400" b="1" dirty="0">
                <a:solidFill>
                  <a:srgbClr val="0000FF"/>
                </a:solidFill>
              </a:rPr>
              <a:t>Recurrent epithelial erosions</a:t>
            </a:r>
          </a:p>
        </p:txBody>
      </p:sp>
      <p:sp>
        <p:nvSpPr>
          <p:cNvPr id="17" name="Frame 16"/>
          <p:cNvSpPr/>
          <p:nvPr/>
        </p:nvSpPr>
        <p:spPr>
          <a:xfrm>
            <a:off x="2185988" y="4235450"/>
            <a:ext cx="5718175" cy="706438"/>
          </a:xfrm>
          <a:prstGeom prst="fram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TextBox 17"/>
          <p:cNvSpPr txBox="1"/>
          <p:nvPr/>
        </p:nvSpPr>
        <p:spPr>
          <a:xfrm>
            <a:off x="1941513" y="4927600"/>
            <a:ext cx="6288087" cy="584200"/>
          </a:xfrm>
          <a:prstGeom prst="rect">
            <a:avLst/>
          </a:prstGeom>
          <a:noFill/>
        </p:spPr>
        <p:txBody>
          <a:bodyPr>
            <a:spAutoFit/>
          </a:bodyPr>
          <a:lstStyle/>
          <a:p>
            <a:pPr>
              <a:defRPr/>
            </a:pPr>
            <a:r>
              <a:rPr lang="en-US" sz="1600" dirty="0">
                <a:effectLst>
                  <a:outerShdw blurRad="38100" dist="38100" dir="2700000" algn="tl">
                    <a:srgbClr val="000000">
                      <a:alpha val="43137"/>
                    </a:srgbClr>
                  </a:outerShdw>
                </a:effectLst>
              </a:rPr>
              <a:t>The </a:t>
            </a:r>
            <a:r>
              <a:rPr lang="en-US" sz="1600" i="1" dirty="0">
                <a:effectLst>
                  <a:outerShdw blurRad="38100" dist="38100" dir="2700000" algn="tl">
                    <a:srgbClr val="000000">
                      <a:alpha val="43137"/>
                    </a:srgbClr>
                  </a:outerShdw>
                </a:effectLst>
              </a:rPr>
              <a:t>Cornea</a:t>
            </a:r>
            <a:r>
              <a:rPr lang="en-US" sz="1600" dirty="0">
                <a:effectLst>
                  <a:outerShdw blurRad="38100" dist="38100" dir="2700000" algn="tl">
                    <a:srgbClr val="000000">
                      <a:alpha val="43137"/>
                    </a:srgbClr>
                  </a:outerShdw>
                </a:effectLst>
              </a:rPr>
              <a:t> book considered this factoid important enough to make it one of three ‘Highlights’ for the Dystrophy chapter—take note of 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46125" y="609600"/>
            <a:ext cx="35925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 and Subepithelial Dystrophies</a:t>
            </a:r>
            <a:endParaRPr lang="en-US" altLang="en-US" sz="1400">
              <a:solidFill>
                <a:srgbClr val="0000FF"/>
              </a:solidFill>
            </a:endParaRPr>
          </a:p>
        </p:txBody>
      </p:sp>
      <p:sp>
        <p:nvSpPr>
          <p:cNvPr id="5123" name="Text Box 4"/>
          <p:cNvSpPr txBox="1">
            <a:spLocks noChangeArrowheads="1"/>
          </p:cNvSpPr>
          <p:nvPr/>
        </p:nvSpPr>
        <p:spPr bwMode="auto">
          <a:xfrm>
            <a:off x="762000" y="2322513"/>
            <a:ext cx="33782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t>TGFBI</a:t>
            </a:r>
            <a:r>
              <a:rPr lang="en-US" altLang="en-US" sz="1400" b="1"/>
              <a:t> Dystrophies</a:t>
            </a:r>
            <a:endParaRPr lang="en-US" altLang="en-US" sz="1400">
              <a:solidFill>
                <a:srgbClr val="0000FF"/>
              </a:solidFill>
            </a:endParaRPr>
          </a:p>
        </p:txBody>
      </p:sp>
      <p:sp>
        <p:nvSpPr>
          <p:cNvPr id="5124" name="Text Box 7"/>
          <p:cNvSpPr txBox="1">
            <a:spLocks noChangeArrowheads="1"/>
          </p:cNvSpPr>
          <p:nvPr/>
        </p:nvSpPr>
        <p:spPr bwMode="auto">
          <a:xfrm>
            <a:off x="762000" y="5751513"/>
            <a:ext cx="22320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Endothelial Dystrophies</a:t>
            </a:r>
            <a:endParaRPr lang="en-US" altLang="en-US" sz="1400">
              <a:solidFill>
                <a:srgbClr val="0000FF"/>
              </a:solidFill>
            </a:endParaRPr>
          </a:p>
        </p:txBody>
      </p:sp>
      <p:sp>
        <p:nvSpPr>
          <p:cNvPr id="512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3910F15-2245-4A5E-BD34-C322E8561F44}" type="slidenum">
              <a:rPr lang="en-US" altLang="en-US" sz="1000"/>
              <a:pPr>
                <a:spcBef>
                  <a:spcPct val="0"/>
                </a:spcBef>
                <a:buClrTx/>
                <a:buSzTx/>
                <a:buFontTx/>
                <a:buNone/>
              </a:pPr>
              <a:t>2</a:t>
            </a:fld>
            <a:endParaRPr lang="en-US" altLang="en-US" sz="1000"/>
          </a:p>
        </p:txBody>
      </p:sp>
      <p:sp>
        <p:nvSpPr>
          <p:cNvPr id="5126" name="Text Box 5"/>
          <p:cNvSpPr txBox="1">
            <a:spLocks noChangeArrowheads="1"/>
          </p:cNvSpPr>
          <p:nvPr/>
        </p:nvSpPr>
        <p:spPr bwMode="auto">
          <a:xfrm>
            <a:off x="762000" y="4038600"/>
            <a:ext cx="25892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Stromal Dystrophies</a:t>
            </a:r>
            <a:endParaRPr lang="en-US" altLang="en-US" sz="1400">
              <a:solidFill>
                <a:srgbClr val="0000FF"/>
              </a:solidFill>
            </a:endParaRPr>
          </a:p>
        </p:txBody>
      </p:sp>
      <p:sp>
        <p:nvSpPr>
          <p:cNvPr id="5127" name="TextBox 10"/>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5128" name="TextBox 1"/>
          <p:cNvSpPr txBox="1">
            <a:spLocks noChangeArrowheads="1"/>
          </p:cNvSpPr>
          <p:nvPr/>
        </p:nvSpPr>
        <p:spPr bwMode="auto">
          <a:xfrm>
            <a:off x="5638800" y="3429000"/>
            <a:ext cx="281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t>What are the four categories of corneal dystrophies?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3556"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2355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E2C3636-A08F-4B81-9F0C-5932AAB4965B}" type="slidenum">
              <a:rPr lang="en-US" altLang="en-US" sz="1000"/>
              <a:pPr>
                <a:spcBef>
                  <a:spcPct val="0"/>
                </a:spcBef>
                <a:buClrTx/>
                <a:buSzTx/>
                <a:buFontTx/>
                <a:buNone/>
              </a:pPr>
              <a:t>20</a:t>
            </a:fld>
            <a:endParaRPr lang="en-US" altLang="en-US" sz="1000"/>
          </a:p>
        </p:txBody>
      </p:sp>
      <p:sp>
        <p:nvSpPr>
          <p:cNvPr id="2355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23559" name="Text Box 9"/>
          <p:cNvSpPr txBox="1">
            <a:spLocks noChangeArrowheads="1"/>
          </p:cNvSpPr>
          <p:nvPr/>
        </p:nvSpPr>
        <p:spPr bwMode="auto">
          <a:xfrm>
            <a:off x="631825" y="2743200"/>
            <a:ext cx="39401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does </a:t>
            </a:r>
            <a:r>
              <a:rPr lang="en-US" altLang="en-US" sz="1400">
                <a:solidFill>
                  <a:srgbClr val="0000FF"/>
                </a:solidFill>
              </a:rPr>
              <a:t>TGFBI</a:t>
            </a:r>
            <a:r>
              <a:rPr lang="en-US" altLang="en-US" sz="1400" i="1">
                <a:solidFill>
                  <a:srgbClr val="0000FF"/>
                </a:solidFill>
              </a:rPr>
              <a:t> stand for in this context?</a:t>
            </a:r>
          </a:p>
          <a:p>
            <a:pPr eaLnBrk="1" hangingPunct="1">
              <a:lnSpc>
                <a:spcPct val="90000"/>
              </a:lnSpc>
              <a:spcBef>
                <a:spcPct val="0"/>
              </a:spcBef>
              <a:buClrTx/>
              <a:buSzTx/>
              <a:buFontTx/>
              <a:buNone/>
            </a:pPr>
            <a:r>
              <a:rPr lang="en-US" altLang="en-US" sz="1400">
                <a:solidFill>
                  <a:srgbClr val="0000FF"/>
                </a:solidFill>
              </a:rPr>
              <a:t>‘Transforming growth factor beta induced’</a:t>
            </a:r>
          </a:p>
        </p:txBody>
      </p:sp>
      <p:sp>
        <p:nvSpPr>
          <p:cNvPr id="23560" name="TextBox 2"/>
          <p:cNvSpPr txBox="1">
            <a:spLocks noChangeArrowheads="1"/>
          </p:cNvSpPr>
          <p:nvPr/>
        </p:nvSpPr>
        <p:spPr bwMode="auto">
          <a:xfrm>
            <a:off x="631825" y="3336925"/>
            <a:ext cx="4016375"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i="1">
                <a:solidFill>
                  <a:srgbClr val="0000FF"/>
                </a:solidFill>
              </a:rPr>
              <a:t>What is </a:t>
            </a:r>
            <a:r>
              <a:rPr lang="en-US" altLang="en-US" sz="1400">
                <a:solidFill>
                  <a:srgbClr val="0000FF"/>
                </a:solidFill>
              </a:rPr>
              <a:t>TGFBI’s</a:t>
            </a:r>
            <a:r>
              <a:rPr lang="en-US" altLang="en-US" sz="1400" i="1">
                <a:solidFill>
                  <a:srgbClr val="0000FF"/>
                </a:solidFill>
              </a:rPr>
              <a:t> chromosomal location?</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4580"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2458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52007B8-D71A-4570-9420-7A5784318870}" type="slidenum">
              <a:rPr lang="en-US" altLang="en-US" sz="1000"/>
              <a:pPr>
                <a:spcBef>
                  <a:spcPct val="0"/>
                </a:spcBef>
                <a:buClrTx/>
                <a:buSzTx/>
                <a:buFontTx/>
                <a:buNone/>
              </a:pPr>
              <a:t>21</a:t>
            </a:fld>
            <a:endParaRPr lang="en-US" altLang="en-US" sz="1000"/>
          </a:p>
        </p:txBody>
      </p:sp>
      <p:sp>
        <p:nvSpPr>
          <p:cNvPr id="2458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24583" name="Text Box 9"/>
          <p:cNvSpPr txBox="1">
            <a:spLocks noChangeArrowheads="1"/>
          </p:cNvSpPr>
          <p:nvPr/>
        </p:nvSpPr>
        <p:spPr bwMode="auto">
          <a:xfrm>
            <a:off x="631825" y="2743200"/>
            <a:ext cx="39401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does </a:t>
            </a:r>
            <a:r>
              <a:rPr lang="en-US" altLang="en-US" sz="1400">
                <a:solidFill>
                  <a:srgbClr val="0000FF"/>
                </a:solidFill>
              </a:rPr>
              <a:t>TGFBI</a:t>
            </a:r>
            <a:r>
              <a:rPr lang="en-US" altLang="en-US" sz="1400" i="1">
                <a:solidFill>
                  <a:srgbClr val="0000FF"/>
                </a:solidFill>
              </a:rPr>
              <a:t> stand for in this context?</a:t>
            </a:r>
          </a:p>
          <a:p>
            <a:pPr eaLnBrk="1" hangingPunct="1">
              <a:lnSpc>
                <a:spcPct val="90000"/>
              </a:lnSpc>
              <a:spcBef>
                <a:spcPct val="0"/>
              </a:spcBef>
              <a:buClrTx/>
              <a:buSzTx/>
              <a:buFontTx/>
              <a:buNone/>
            </a:pPr>
            <a:r>
              <a:rPr lang="en-US" altLang="en-US" sz="1400">
                <a:solidFill>
                  <a:srgbClr val="0000FF"/>
                </a:solidFill>
              </a:rPr>
              <a:t>‘Transforming growth factor beta induced’</a:t>
            </a:r>
          </a:p>
        </p:txBody>
      </p:sp>
      <p:sp>
        <p:nvSpPr>
          <p:cNvPr id="24584" name="TextBox 2"/>
          <p:cNvSpPr txBox="1">
            <a:spLocks noChangeArrowheads="1"/>
          </p:cNvSpPr>
          <p:nvPr/>
        </p:nvSpPr>
        <p:spPr bwMode="auto">
          <a:xfrm>
            <a:off x="631825" y="3336925"/>
            <a:ext cx="4016375" cy="479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i="1">
                <a:solidFill>
                  <a:srgbClr val="0000FF"/>
                </a:solidFill>
              </a:rPr>
              <a:t>What is </a:t>
            </a:r>
            <a:r>
              <a:rPr lang="en-US" altLang="en-US" sz="1400">
                <a:solidFill>
                  <a:srgbClr val="0000FF"/>
                </a:solidFill>
              </a:rPr>
              <a:t>TGFBI’s</a:t>
            </a:r>
            <a:r>
              <a:rPr lang="en-US" altLang="en-US" sz="1400" i="1">
                <a:solidFill>
                  <a:srgbClr val="0000FF"/>
                </a:solidFill>
              </a:rPr>
              <a:t> chromosomal location?</a:t>
            </a:r>
          </a:p>
          <a:p>
            <a:pPr eaLnBrk="1" hangingPunct="1">
              <a:lnSpc>
                <a:spcPct val="90000"/>
              </a:lnSpc>
            </a:pPr>
            <a:r>
              <a:rPr lang="en-US" altLang="en-US" sz="1400">
                <a:solidFill>
                  <a:srgbClr val="0000FF"/>
                </a:solidFill>
              </a:rPr>
              <a:t>5q31</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5604"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2560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030D0DE-FBCD-4CA7-B7D8-3F9EA1712372}" type="slidenum">
              <a:rPr lang="en-US" altLang="en-US" sz="1000"/>
              <a:pPr>
                <a:spcBef>
                  <a:spcPct val="0"/>
                </a:spcBef>
                <a:buClrTx/>
                <a:buSzTx/>
                <a:buFontTx/>
                <a:buNone/>
              </a:pPr>
              <a:t>22</a:t>
            </a:fld>
            <a:endParaRPr lang="en-US" altLang="en-US" sz="1000"/>
          </a:p>
        </p:txBody>
      </p:sp>
      <p:sp>
        <p:nvSpPr>
          <p:cNvPr id="2560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25607" name="Text Box 9"/>
          <p:cNvSpPr txBox="1">
            <a:spLocks noChangeArrowheads="1"/>
          </p:cNvSpPr>
          <p:nvPr/>
        </p:nvSpPr>
        <p:spPr bwMode="auto">
          <a:xfrm>
            <a:off x="631825" y="2743200"/>
            <a:ext cx="39401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does </a:t>
            </a:r>
            <a:r>
              <a:rPr lang="en-US" altLang="en-US" sz="1400">
                <a:solidFill>
                  <a:srgbClr val="0000FF"/>
                </a:solidFill>
              </a:rPr>
              <a:t>TGFBI</a:t>
            </a:r>
            <a:r>
              <a:rPr lang="en-US" altLang="en-US" sz="1400" i="1">
                <a:solidFill>
                  <a:srgbClr val="0000FF"/>
                </a:solidFill>
              </a:rPr>
              <a:t> stand for in this context?</a:t>
            </a:r>
          </a:p>
          <a:p>
            <a:pPr eaLnBrk="1" hangingPunct="1">
              <a:lnSpc>
                <a:spcPct val="90000"/>
              </a:lnSpc>
              <a:spcBef>
                <a:spcPct val="0"/>
              </a:spcBef>
              <a:buClrTx/>
              <a:buSzTx/>
              <a:buFontTx/>
              <a:buNone/>
            </a:pPr>
            <a:r>
              <a:rPr lang="en-US" altLang="en-US" sz="1400">
                <a:solidFill>
                  <a:srgbClr val="0000FF"/>
                </a:solidFill>
              </a:rPr>
              <a:t>‘Transforming growth factor beta induced’</a:t>
            </a:r>
          </a:p>
        </p:txBody>
      </p:sp>
      <p:sp>
        <p:nvSpPr>
          <p:cNvPr id="25608" name="TextBox 2"/>
          <p:cNvSpPr txBox="1">
            <a:spLocks noChangeArrowheads="1"/>
          </p:cNvSpPr>
          <p:nvPr/>
        </p:nvSpPr>
        <p:spPr bwMode="auto">
          <a:xfrm>
            <a:off x="631825" y="3336925"/>
            <a:ext cx="4016375" cy="8683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i="1">
                <a:solidFill>
                  <a:srgbClr val="0000FF"/>
                </a:solidFill>
              </a:rPr>
              <a:t>What is </a:t>
            </a:r>
            <a:r>
              <a:rPr lang="en-US" altLang="en-US" sz="1400">
                <a:solidFill>
                  <a:srgbClr val="0000FF"/>
                </a:solidFill>
              </a:rPr>
              <a:t>TGFBI’s</a:t>
            </a:r>
            <a:r>
              <a:rPr lang="en-US" altLang="en-US" sz="1400" i="1">
                <a:solidFill>
                  <a:srgbClr val="0000FF"/>
                </a:solidFill>
              </a:rPr>
              <a:t> chromosomal location?</a:t>
            </a:r>
          </a:p>
          <a:p>
            <a:pPr eaLnBrk="1" hangingPunct="1">
              <a:lnSpc>
                <a:spcPct val="90000"/>
              </a:lnSpc>
            </a:pPr>
            <a:r>
              <a:rPr lang="en-US" altLang="en-US" sz="1400">
                <a:solidFill>
                  <a:srgbClr val="0000FF"/>
                </a:solidFill>
              </a:rPr>
              <a:t>5q31</a:t>
            </a:r>
          </a:p>
          <a:p>
            <a:pPr eaLnBrk="1" hangingPunct="1">
              <a:lnSpc>
                <a:spcPct val="90000"/>
              </a:lnSpc>
            </a:pPr>
            <a:endParaRPr lang="en-US" altLang="en-US" sz="1400" b="1">
              <a:solidFill>
                <a:srgbClr val="0000FF"/>
              </a:solidFill>
            </a:endParaRPr>
          </a:p>
          <a:p>
            <a:pPr eaLnBrk="1" hangingPunct="1">
              <a:lnSpc>
                <a:spcPct val="90000"/>
              </a:lnSpc>
            </a:pPr>
            <a:r>
              <a:rPr lang="en-US" altLang="en-US" sz="1400" i="1">
                <a:solidFill>
                  <a:srgbClr val="0000FF"/>
                </a:solidFill>
              </a:rPr>
              <a:t>The TGFBI gene was formerly known as what?</a:t>
            </a:r>
            <a:endParaRPr lang="en-US" altLang="en-US" sz="1400">
              <a:solidFill>
                <a:srgbClr val="0000FF"/>
              </a:solidFill>
            </a:endParaRP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6628"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2662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999756-1354-4C35-AEAF-44A0EF425877}" type="slidenum">
              <a:rPr lang="en-US" altLang="en-US" sz="1000"/>
              <a:pPr>
                <a:spcBef>
                  <a:spcPct val="0"/>
                </a:spcBef>
                <a:buClrTx/>
                <a:buSzTx/>
                <a:buFontTx/>
                <a:buNone/>
              </a:pPr>
              <a:t>23</a:t>
            </a:fld>
            <a:endParaRPr lang="en-US" altLang="en-US" sz="1000"/>
          </a:p>
        </p:txBody>
      </p:sp>
      <p:sp>
        <p:nvSpPr>
          <p:cNvPr id="2663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26631" name="Text Box 9"/>
          <p:cNvSpPr txBox="1">
            <a:spLocks noChangeArrowheads="1"/>
          </p:cNvSpPr>
          <p:nvPr/>
        </p:nvSpPr>
        <p:spPr bwMode="auto">
          <a:xfrm>
            <a:off x="631825" y="2743200"/>
            <a:ext cx="39401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does </a:t>
            </a:r>
            <a:r>
              <a:rPr lang="en-US" altLang="en-US" sz="1400">
                <a:solidFill>
                  <a:srgbClr val="0000FF"/>
                </a:solidFill>
              </a:rPr>
              <a:t>TGFBI</a:t>
            </a:r>
            <a:r>
              <a:rPr lang="en-US" altLang="en-US" sz="1400" i="1">
                <a:solidFill>
                  <a:srgbClr val="0000FF"/>
                </a:solidFill>
              </a:rPr>
              <a:t> stand for in this context?</a:t>
            </a:r>
          </a:p>
          <a:p>
            <a:pPr eaLnBrk="1" hangingPunct="1">
              <a:lnSpc>
                <a:spcPct val="90000"/>
              </a:lnSpc>
              <a:spcBef>
                <a:spcPct val="0"/>
              </a:spcBef>
              <a:buClrTx/>
              <a:buSzTx/>
              <a:buFontTx/>
              <a:buNone/>
            </a:pPr>
            <a:r>
              <a:rPr lang="en-US" altLang="en-US" sz="1400">
                <a:solidFill>
                  <a:srgbClr val="0000FF"/>
                </a:solidFill>
              </a:rPr>
              <a:t>‘Transforming growth factor beta induced’</a:t>
            </a:r>
          </a:p>
        </p:txBody>
      </p:sp>
      <p:sp>
        <p:nvSpPr>
          <p:cNvPr id="26632" name="TextBox 2"/>
          <p:cNvSpPr txBox="1">
            <a:spLocks noChangeArrowheads="1"/>
          </p:cNvSpPr>
          <p:nvPr/>
        </p:nvSpPr>
        <p:spPr bwMode="auto">
          <a:xfrm>
            <a:off x="631825" y="3336925"/>
            <a:ext cx="4016375" cy="1255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400" i="1">
                <a:solidFill>
                  <a:srgbClr val="0000FF"/>
                </a:solidFill>
              </a:rPr>
              <a:t>What is </a:t>
            </a:r>
            <a:r>
              <a:rPr lang="en-US" altLang="en-US" sz="1400">
                <a:solidFill>
                  <a:srgbClr val="0000FF"/>
                </a:solidFill>
              </a:rPr>
              <a:t>TGFBI’s</a:t>
            </a:r>
            <a:r>
              <a:rPr lang="en-US" altLang="en-US" sz="1400" i="1">
                <a:solidFill>
                  <a:srgbClr val="0000FF"/>
                </a:solidFill>
              </a:rPr>
              <a:t> chromosomal location?</a:t>
            </a:r>
          </a:p>
          <a:p>
            <a:pPr eaLnBrk="1" hangingPunct="1">
              <a:lnSpc>
                <a:spcPct val="90000"/>
              </a:lnSpc>
            </a:pPr>
            <a:r>
              <a:rPr lang="en-US" altLang="en-US" sz="1400">
                <a:solidFill>
                  <a:srgbClr val="0000FF"/>
                </a:solidFill>
              </a:rPr>
              <a:t>5q31</a:t>
            </a:r>
          </a:p>
          <a:p>
            <a:pPr eaLnBrk="1" hangingPunct="1">
              <a:lnSpc>
                <a:spcPct val="90000"/>
              </a:lnSpc>
            </a:pPr>
            <a:endParaRPr lang="en-US" altLang="en-US" sz="1400" b="1">
              <a:solidFill>
                <a:srgbClr val="0000FF"/>
              </a:solidFill>
            </a:endParaRPr>
          </a:p>
          <a:p>
            <a:pPr eaLnBrk="1" hangingPunct="1">
              <a:lnSpc>
                <a:spcPct val="90000"/>
              </a:lnSpc>
            </a:pPr>
            <a:r>
              <a:rPr lang="en-US" altLang="en-US" sz="1400" i="1">
                <a:solidFill>
                  <a:srgbClr val="0000FF"/>
                </a:solidFill>
              </a:rPr>
              <a:t>The TGFBI gene was formerly known as what?</a:t>
            </a:r>
          </a:p>
          <a:p>
            <a:pPr eaLnBrk="1" hangingPunct="1">
              <a:lnSpc>
                <a:spcPct val="90000"/>
              </a:lnSpc>
            </a:pPr>
            <a:r>
              <a:rPr lang="en-US" altLang="en-US" sz="1400">
                <a:solidFill>
                  <a:srgbClr val="0000FF"/>
                </a:solidFill>
              </a:rPr>
              <a:t>BIGH3 (this factoid is important because you might encounter this name in the older literature)</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762000" y="2322513"/>
            <a:ext cx="34274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t>TGFBI</a:t>
            </a:r>
            <a:r>
              <a:rPr lang="en-US" altLang="en-US" sz="1400" b="1"/>
              <a:t> Dystrophies </a:t>
            </a:r>
          </a:p>
          <a:p>
            <a:pPr eaLnBrk="1" hangingPunct="1">
              <a:spcBef>
                <a:spcPct val="0"/>
              </a:spcBef>
              <a:buClrTx/>
              <a:buSzTx/>
              <a:buFontTx/>
              <a:buNone/>
            </a:pPr>
            <a:r>
              <a:rPr lang="en-US" altLang="en-US" sz="1400"/>
              <a:t>	1) </a:t>
            </a:r>
            <a:r>
              <a:rPr lang="en-US" altLang="en-US" sz="1400" b="1" i="1">
                <a:solidFill>
                  <a:srgbClr val="0000FF"/>
                </a:solidFill>
              </a:rPr>
              <a:t>?</a:t>
            </a:r>
          </a:p>
          <a:p>
            <a:pPr eaLnBrk="1" hangingPunct="1">
              <a:spcBef>
                <a:spcPct val="0"/>
              </a:spcBef>
              <a:buClrTx/>
              <a:buSzTx/>
              <a:buFontTx/>
              <a:buNone/>
            </a:pPr>
            <a:r>
              <a:rPr lang="en-US" altLang="en-US" sz="1400"/>
              <a:t>	2) </a:t>
            </a:r>
            <a:r>
              <a:rPr lang="en-US" altLang="en-US" sz="1400" b="1" i="1">
                <a:solidFill>
                  <a:srgbClr val="0000FF"/>
                </a:solidFill>
              </a:rPr>
              <a:t>?</a:t>
            </a:r>
          </a:p>
          <a:p>
            <a:pPr eaLnBrk="1" hangingPunct="1">
              <a:spcBef>
                <a:spcPct val="0"/>
              </a:spcBef>
              <a:buClrTx/>
              <a:buSzTx/>
              <a:buFontTx/>
              <a:buNone/>
            </a:pPr>
            <a:r>
              <a:rPr lang="en-US" altLang="en-US" sz="1400"/>
              <a:t>	3) </a:t>
            </a:r>
            <a:r>
              <a:rPr lang="en-US" altLang="en-US" sz="1400" b="1" i="1">
                <a:solidFill>
                  <a:srgbClr val="0000FF"/>
                </a:solidFill>
              </a:rPr>
              <a:t>?</a:t>
            </a:r>
          </a:p>
          <a:p>
            <a:pPr eaLnBrk="1" hangingPunct="1">
              <a:spcBef>
                <a:spcPct val="0"/>
              </a:spcBef>
              <a:buClrTx/>
              <a:buSzTx/>
              <a:buFontTx/>
              <a:buNone/>
            </a:pPr>
            <a:r>
              <a:rPr lang="en-US" altLang="en-US" sz="1400">
                <a:solidFill>
                  <a:srgbClr val="0000FF"/>
                </a:solidFill>
              </a:rPr>
              <a:t>	</a:t>
            </a:r>
            <a:r>
              <a:rPr lang="en-US" altLang="en-US" sz="1400"/>
              <a:t>4) </a:t>
            </a:r>
            <a:r>
              <a:rPr lang="en-US" altLang="en-US" sz="1400" b="1" i="1">
                <a:solidFill>
                  <a:srgbClr val="0000FF"/>
                </a:solidFill>
              </a:rPr>
              <a:t>?</a:t>
            </a:r>
            <a:endParaRPr lang="en-US" altLang="en-US" sz="1400">
              <a:solidFill>
                <a:srgbClr val="0000FF"/>
              </a:solidFill>
            </a:endParaRPr>
          </a:p>
          <a:p>
            <a:pPr eaLnBrk="1" hangingPunct="1">
              <a:spcBef>
                <a:spcPct val="0"/>
              </a:spcBef>
              <a:buClrTx/>
              <a:buSzTx/>
              <a:buFontTx/>
              <a:buNone/>
            </a:pPr>
            <a:r>
              <a:rPr lang="en-US" altLang="en-US" sz="1400"/>
              <a:t>	5) </a:t>
            </a:r>
            <a:r>
              <a:rPr lang="en-US" altLang="en-US" sz="1400" b="1" i="1">
                <a:solidFill>
                  <a:srgbClr val="0000FF"/>
                </a:solidFill>
              </a:rPr>
              <a:t>?</a:t>
            </a:r>
            <a:endParaRPr lang="en-US" altLang="en-US" sz="1400">
              <a:solidFill>
                <a:srgbClr val="0000FF"/>
              </a:solidFill>
            </a:endParaRPr>
          </a:p>
          <a:p>
            <a:pPr eaLnBrk="1" hangingPunct="1">
              <a:spcBef>
                <a:spcPct val="0"/>
              </a:spcBef>
              <a:buClrTx/>
              <a:buSzTx/>
              <a:buFontTx/>
              <a:buNone/>
            </a:pPr>
            <a:r>
              <a:rPr lang="en-US" altLang="en-US" sz="1400"/>
              <a:t>	6) </a:t>
            </a:r>
            <a:r>
              <a:rPr lang="en-US" altLang="en-US" sz="1400" b="1" i="1">
                <a:solidFill>
                  <a:srgbClr val="0000FF"/>
                </a:solidFill>
              </a:rPr>
              <a:t>?</a:t>
            </a:r>
            <a:r>
              <a:rPr lang="en-US" altLang="en-US" sz="1400">
                <a:solidFill>
                  <a:srgbClr val="0000FF"/>
                </a:solidFill>
              </a:rPr>
              <a:t> </a:t>
            </a:r>
          </a:p>
        </p:txBody>
      </p:sp>
      <p:sp>
        <p:nvSpPr>
          <p:cNvPr id="2765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DDD04BC-C496-4195-917A-965ABC1F6D82}" type="slidenum">
              <a:rPr lang="en-US" altLang="en-US" sz="1000"/>
              <a:pPr>
                <a:spcBef>
                  <a:spcPct val="0"/>
                </a:spcBef>
                <a:buClrTx/>
                <a:buSzTx/>
                <a:buFontTx/>
                <a:buNone/>
              </a:pPr>
              <a:t>24</a:t>
            </a:fld>
            <a:endParaRPr lang="en-US" altLang="en-US" sz="1000"/>
          </a:p>
        </p:txBody>
      </p:sp>
      <p:sp>
        <p:nvSpPr>
          <p:cNvPr id="2765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7"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7655" name="TextBox 7"/>
          <p:cNvSpPr txBox="1">
            <a:spLocks noChangeArrowheads="1"/>
          </p:cNvSpPr>
          <p:nvPr/>
        </p:nvSpPr>
        <p:spPr bwMode="auto">
          <a:xfrm>
            <a:off x="5943600" y="33528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t>What are the six epithelial-stromal TGFBI corneal dystrophies? </a:t>
            </a: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762000" y="2322513"/>
            <a:ext cx="45370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t>TGFBI</a:t>
            </a:r>
            <a:r>
              <a:rPr lang="en-US" altLang="en-US" sz="1400" b="1"/>
              <a:t> Dystrophies </a:t>
            </a:r>
          </a:p>
          <a:p>
            <a:pPr eaLnBrk="1" hangingPunct="1">
              <a:spcBef>
                <a:spcPct val="0"/>
              </a:spcBef>
              <a:buClrTx/>
              <a:buSzTx/>
              <a:buFontTx/>
              <a:buNone/>
            </a:pPr>
            <a:r>
              <a:rPr lang="en-US" altLang="en-US" sz="1400"/>
              <a:t>	1) </a:t>
            </a:r>
            <a:r>
              <a:rPr lang="en-US" altLang="en-US" sz="1400">
                <a:solidFill>
                  <a:srgbClr val="0000FF"/>
                </a:solidFill>
              </a:rPr>
              <a:t>Reis-B</a:t>
            </a:r>
            <a:r>
              <a:rPr lang="en-US" altLang="en-US" sz="1400">
                <a:solidFill>
                  <a:srgbClr val="0000FF"/>
                </a:solidFill>
                <a:cs typeface="Arial" panose="020B0604020202020204" pitchFamily="34" charset="0"/>
              </a:rPr>
              <a:t>ü</a:t>
            </a:r>
            <a:r>
              <a:rPr lang="en-US" altLang="en-US" sz="1400">
                <a:solidFill>
                  <a:srgbClr val="0000FF"/>
                </a:solidFill>
              </a:rPr>
              <a:t>cklers corneal dystrophy </a:t>
            </a:r>
          </a:p>
          <a:p>
            <a:pPr eaLnBrk="1" hangingPunct="1">
              <a:spcBef>
                <a:spcPct val="0"/>
              </a:spcBef>
              <a:buClrTx/>
              <a:buSzTx/>
              <a:buFontTx/>
              <a:buNone/>
            </a:pPr>
            <a:r>
              <a:rPr lang="en-US" altLang="en-US" sz="1400"/>
              <a:t>	2) </a:t>
            </a:r>
            <a:r>
              <a:rPr lang="en-US" altLang="en-US" sz="1400">
                <a:solidFill>
                  <a:srgbClr val="0000FF"/>
                </a:solidFill>
              </a:rPr>
              <a:t>Thiel-Behnke corneal dystrophy </a:t>
            </a:r>
          </a:p>
          <a:p>
            <a:pPr eaLnBrk="1" hangingPunct="1">
              <a:spcBef>
                <a:spcPct val="0"/>
              </a:spcBef>
              <a:buClrTx/>
              <a:buSzTx/>
              <a:buFontTx/>
              <a:buNone/>
            </a:pPr>
            <a:r>
              <a:rPr lang="en-US" altLang="en-US" sz="1400"/>
              <a:t>	3) </a:t>
            </a:r>
            <a:r>
              <a:rPr lang="en-US" altLang="en-US" sz="1400">
                <a:solidFill>
                  <a:srgbClr val="0000FF"/>
                </a:solidFill>
              </a:rPr>
              <a:t>Lattice, type 1</a:t>
            </a:r>
          </a:p>
          <a:p>
            <a:pPr eaLnBrk="1" hangingPunct="1">
              <a:spcBef>
                <a:spcPct val="0"/>
              </a:spcBef>
              <a:buClrTx/>
              <a:buSzTx/>
              <a:buFontTx/>
              <a:buNone/>
            </a:pPr>
            <a:r>
              <a:rPr lang="en-US" altLang="en-US" sz="1400">
                <a:solidFill>
                  <a:srgbClr val="0000FF"/>
                </a:solidFill>
              </a:rPr>
              <a:t>	</a:t>
            </a:r>
            <a:r>
              <a:rPr lang="en-US" altLang="en-US" sz="1400"/>
              <a:t>4) </a:t>
            </a:r>
            <a:r>
              <a:rPr lang="en-US" altLang="en-US" sz="1400">
                <a:solidFill>
                  <a:srgbClr val="0000FF"/>
                </a:solidFill>
              </a:rPr>
              <a:t>Lattice, variant types (III, IIIA, I/IIIA, IV)</a:t>
            </a:r>
          </a:p>
          <a:p>
            <a:pPr eaLnBrk="1" hangingPunct="1">
              <a:spcBef>
                <a:spcPct val="0"/>
              </a:spcBef>
              <a:buClrTx/>
              <a:buSzTx/>
              <a:buFontTx/>
              <a:buNone/>
            </a:pPr>
            <a:r>
              <a:rPr lang="en-US" altLang="en-US" sz="1400"/>
              <a:t>	5) </a:t>
            </a:r>
            <a:r>
              <a:rPr lang="en-US" altLang="en-US" sz="1400">
                <a:solidFill>
                  <a:srgbClr val="0000FF"/>
                </a:solidFill>
              </a:rPr>
              <a:t>Granular type 1</a:t>
            </a:r>
          </a:p>
          <a:p>
            <a:pPr eaLnBrk="1" hangingPunct="1">
              <a:spcBef>
                <a:spcPct val="0"/>
              </a:spcBef>
              <a:buClrTx/>
              <a:buSzTx/>
              <a:buFontTx/>
              <a:buNone/>
            </a:pPr>
            <a:r>
              <a:rPr lang="en-US" altLang="en-US" sz="1400"/>
              <a:t>	6) </a:t>
            </a:r>
            <a:r>
              <a:rPr lang="en-US" altLang="en-US" sz="1400">
                <a:solidFill>
                  <a:srgbClr val="0000FF"/>
                </a:solidFill>
              </a:rPr>
              <a:t>Granular type 2 </a:t>
            </a:r>
          </a:p>
        </p:txBody>
      </p:sp>
      <p:sp>
        <p:nvSpPr>
          <p:cNvPr id="2867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F2423C6-15D8-4E80-B0EE-6573670975D3}" type="slidenum">
              <a:rPr lang="en-US" altLang="en-US" sz="1000"/>
              <a:pPr>
                <a:spcBef>
                  <a:spcPct val="0"/>
                </a:spcBef>
                <a:buClrTx/>
                <a:buSzTx/>
                <a:buFontTx/>
                <a:buNone/>
              </a:pPr>
              <a:t>25</a:t>
            </a:fld>
            <a:endParaRPr lang="en-US" altLang="en-US" sz="1000"/>
          </a:p>
        </p:txBody>
      </p:sp>
      <p:sp>
        <p:nvSpPr>
          <p:cNvPr id="2867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7"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8679" name="TextBox 7"/>
          <p:cNvSpPr txBox="1">
            <a:spLocks noChangeArrowheads="1"/>
          </p:cNvSpPr>
          <p:nvPr/>
        </p:nvSpPr>
        <p:spPr bwMode="auto">
          <a:xfrm>
            <a:off x="5943600" y="3352800"/>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t>What are the six epithelial-stromal TGFBI corneal dystrophies? </a:t>
            </a: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chemeClr val="bg1">
                    <a:lumMod val="75000"/>
                  </a:schemeClr>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chemeClr val="bg1">
                    <a:lumMod val="75000"/>
                  </a:schemeClr>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t>
            </a:r>
          </a:p>
        </p:txBody>
      </p:sp>
      <p:sp>
        <p:nvSpPr>
          <p:cNvPr id="2969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269C8E-8685-40FA-836F-F052E6270D35}" type="slidenum">
              <a:rPr lang="en-US" altLang="en-US" sz="1000"/>
              <a:pPr>
                <a:spcBef>
                  <a:spcPct val="0"/>
                </a:spcBef>
                <a:buClrTx/>
                <a:buSzTx/>
                <a:buFontTx/>
                <a:buNone/>
              </a:pPr>
              <a:t>26</a:t>
            </a:fld>
            <a:endParaRPr lang="en-US" altLang="en-US" sz="1000"/>
          </a:p>
        </p:txBody>
      </p:sp>
      <p:sp>
        <p:nvSpPr>
          <p:cNvPr id="2970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8"/>
          <p:cNvSpPr txBox="1">
            <a:spLocks noChangeArrowheads="1"/>
          </p:cNvSpPr>
          <p:nvPr/>
        </p:nvSpPr>
        <p:spPr bwMode="auto">
          <a:xfrm>
            <a:off x="4278313" y="2057400"/>
            <a:ext cx="2782887" cy="536575"/>
          </a:xfrm>
          <a:prstGeom prst="rect">
            <a:avLst/>
          </a:prstGeom>
          <a:solidFill>
            <a:schemeClr val="accent6">
              <a:lumMod val="40000"/>
              <a:lumOff val="60000"/>
            </a:schemeClr>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600" i="1" dirty="0">
                <a:solidFill>
                  <a:srgbClr val="0000FF"/>
                </a:solidFill>
              </a:rPr>
              <a:t>How do you pronounce this?</a:t>
            </a:r>
          </a:p>
          <a:p>
            <a:pPr eaLnBrk="1" hangingPunct="1">
              <a:lnSpc>
                <a:spcPct val="90000"/>
              </a:lnSpc>
              <a:spcBef>
                <a:spcPct val="0"/>
              </a:spcBef>
              <a:buClrTx/>
              <a:buSzTx/>
              <a:buFontTx/>
              <a:buNone/>
              <a:defRPr/>
            </a:pPr>
            <a:r>
              <a:rPr lang="en-US" altLang="en-US" sz="1600" i="1" dirty="0">
                <a:solidFill>
                  <a:schemeClr val="accent6">
                    <a:lumMod val="40000"/>
                    <a:lumOff val="60000"/>
                  </a:schemeClr>
                </a:solidFill>
              </a:rPr>
              <a:t>RICE BOO-</a:t>
            </a:r>
            <a:r>
              <a:rPr lang="en-US" altLang="en-US" sz="1600" i="1" dirty="0" err="1">
                <a:solidFill>
                  <a:schemeClr val="accent6">
                    <a:lumMod val="40000"/>
                    <a:lumOff val="60000"/>
                  </a:schemeClr>
                </a:solidFill>
              </a:rPr>
              <a:t>kler</a:t>
            </a:r>
            <a:endParaRPr lang="en-US" altLang="en-US" sz="1600" i="1" dirty="0">
              <a:solidFill>
                <a:schemeClr val="accent6">
                  <a:lumMod val="40000"/>
                  <a:lumOff val="60000"/>
                </a:schemeClr>
              </a:solidFill>
            </a:endParaRPr>
          </a:p>
        </p:txBody>
      </p:sp>
      <p:sp>
        <p:nvSpPr>
          <p:cNvPr id="29702" name="Line 10"/>
          <p:cNvSpPr>
            <a:spLocks noChangeShapeType="1"/>
          </p:cNvSpPr>
          <p:nvPr/>
        </p:nvSpPr>
        <p:spPr bwMode="auto">
          <a:xfrm flipV="1">
            <a:off x="3200400" y="2303463"/>
            <a:ext cx="990600" cy="350837"/>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8"/>
          <p:cNvSpPr txBox="1">
            <a:spLocks noChangeArrowheads="1"/>
          </p:cNvSpPr>
          <p:nvPr/>
        </p:nvSpPr>
        <p:spPr bwMode="auto">
          <a:xfrm>
            <a:off x="4278313" y="3322638"/>
            <a:ext cx="2782887" cy="536575"/>
          </a:xfrm>
          <a:prstGeom prst="rect">
            <a:avLst/>
          </a:prstGeom>
          <a:solidFill>
            <a:schemeClr val="accent6">
              <a:lumMod val="40000"/>
              <a:lumOff val="60000"/>
            </a:schemeClr>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600" i="1" dirty="0">
                <a:solidFill>
                  <a:srgbClr val="0000FF"/>
                </a:solidFill>
              </a:rPr>
              <a:t>How do you pronounce this?</a:t>
            </a:r>
          </a:p>
          <a:p>
            <a:pPr eaLnBrk="1" hangingPunct="1">
              <a:lnSpc>
                <a:spcPct val="90000"/>
              </a:lnSpc>
              <a:spcBef>
                <a:spcPct val="0"/>
              </a:spcBef>
              <a:buClrTx/>
              <a:buSzTx/>
              <a:buFontTx/>
              <a:buNone/>
              <a:defRPr/>
            </a:pPr>
            <a:r>
              <a:rPr lang="en-US" altLang="en-US" sz="1600" i="1" dirty="0">
                <a:solidFill>
                  <a:schemeClr val="accent6">
                    <a:lumMod val="40000"/>
                    <a:lumOff val="60000"/>
                  </a:schemeClr>
                </a:solidFill>
              </a:rPr>
              <a:t>TEAL BEN-key</a:t>
            </a:r>
          </a:p>
        </p:txBody>
      </p:sp>
      <p:sp>
        <p:nvSpPr>
          <p:cNvPr id="29704" name="Line 10"/>
          <p:cNvSpPr>
            <a:spLocks noChangeShapeType="1"/>
          </p:cNvSpPr>
          <p:nvPr/>
        </p:nvSpPr>
        <p:spPr bwMode="auto">
          <a:xfrm>
            <a:off x="3124200" y="3006725"/>
            <a:ext cx="1154113" cy="4095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chemeClr val="bg1">
                    <a:lumMod val="75000"/>
                  </a:schemeClr>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chemeClr val="bg1">
                    <a:lumMod val="75000"/>
                  </a:schemeClr>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t>
            </a:r>
          </a:p>
        </p:txBody>
      </p:sp>
      <p:sp>
        <p:nvSpPr>
          <p:cNvPr id="3072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6A9735C-71BE-4E94-B9B7-25574245674D}" type="slidenum">
              <a:rPr lang="en-US" altLang="en-US" sz="1000"/>
              <a:pPr>
                <a:spcBef>
                  <a:spcPct val="0"/>
                </a:spcBef>
                <a:buClrTx/>
                <a:buSzTx/>
                <a:buFontTx/>
                <a:buNone/>
              </a:pPr>
              <a:t>27</a:t>
            </a:fld>
            <a:endParaRPr lang="en-US" altLang="en-US" sz="1000"/>
          </a:p>
        </p:txBody>
      </p:sp>
      <p:sp>
        <p:nvSpPr>
          <p:cNvPr id="3072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8"/>
          <p:cNvSpPr txBox="1">
            <a:spLocks noChangeArrowheads="1"/>
          </p:cNvSpPr>
          <p:nvPr/>
        </p:nvSpPr>
        <p:spPr bwMode="auto">
          <a:xfrm>
            <a:off x="4278313" y="2057400"/>
            <a:ext cx="2782887" cy="536575"/>
          </a:xfrm>
          <a:prstGeom prst="rect">
            <a:avLst/>
          </a:prstGeom>
          <a:solidFill>
            <a:schemeClr val="accent6">
              <a:lumMod val="40000"/>
              <a:lumOff val="60000"/>
            </a:schemeClr>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600" i="1" dirty="0">
                <a:solidFill>
                  <a:srgbClr val="0000FF"/>
                </a:solidFill>
              </a:rPr>
              <a:t>How do you pronounce this?</a:t>
            </a:r>
          </a:p>
          <a:p>
            <a:pPr eaLnBrk="1" hangingPunct="1">
              <a:lnSpc>
                <a:spcPct val="90000"/>
              </a:lnSpc>
              <a:spcBef>
                <a:spcPct val="0"/>
              </a:spcBef>
              <a:buClrTx/>
              <a:buSzTx/>
              <a:buFontTx/>
              <a:buNone/>
              <a:defRPr/>
            </a:pPr>
            <a:r>
              <a:rPr lang="en-US" altLang="en-US" sz="1600" i="1" dirty="0">
                <a:solidFill>
                  <a:srgbClr val="0000FF"/>
                </a:solidFill>
              </a:rPr>
              <a:t>RICE BOO-</a:t>
            </a:r>
            <a:r>
              <a:rPr lang="en-US" altLang="en-US" sz="1600" i="1" dirty="0" err="1">
                <a:solidFill>
                  <a:srgbClr val="0000FF"/>
                </a:solidFill>
              </a:rPr>
              <a:t>klerz</a:t>
            </a:r>
            <a:endParaRPr lang="en-US" altLang="en-US" sz="1600" i="1" dirty="0">
              <a:solidFill>
                <a:srgbClr val="0000FF"/>
              </a:solidFill>
            </a:endParaRPr>
          </a:p>
        </p:txBody>
      </p:sp>
      <p:sp>
        <p:nvSpPr>
          <p:cNvPr id="30726" name="Line 10"/>
          <p:cNvSpPr>
            <a:spLocks noChangeShapeType="1"/>
          </p:cNvSpPr>
          <p:nvPr/>
        </p:nvSpPr>
        <p:spPr bwMode="auto">
          <a:xfrm flipV="1">
            <a:off x="3200400" y="2303463"/>
            <a:ext cx="990600" cy="350837"/>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 Box 8"/>
          <p:cNvSpPr txBox="1">
            <a:spLocks noChangeArrowheads="1"/>
          </p:cNvSpPr>
          <p:nvPr/>
        </p:nvSpPr>
        <p:spPr bwMode="auto">
          <a:xfrm>
            <a:off x="4278313" y="3322638"/>
            <a:ext cx="2782887" cy="536575"/>
          </a:xfrm>
          <a:prstGeom prst="rect">
            <a:avLst/>
          </a:prstGeom>
          <a:solidFill>
            <a:schemeClr val="accent6">
              <a:lumMod val="40000"/>
              <a:lumOff val="60000"/>
            </a:schemeClr>
          </a:solid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600" i="1" dirty="0">
                <a:solidFill>
                  <a:srgbClr val="0000FF"/>
                </a:solidFill>
              </a:rPr>
              <a:t>How do you pronounce this?</a:t>
            </a:r>
          </a:p>
          <a:p>
            <a:pPr eaLnBrk="1" hangingPunct="1">
              <a:lnSpc>
                <a:spcPct val="90000"/>
              </a:lnSpc>
              <a:spcBef>
                <a:spcPct val="0"/>
              </a:spcBef>
              <a:buClrTx/>
              <a:buSzTx/>
              <a:buFontTx/>
              <a:buNone/>
              <a:defRPr/>
            </a:pPr>
            <a:r>
              <a:rPr lang="en-US" altLang="en-US" sz="1600" i="1" dirty="0">
                <a:solidFill>
                  <a:srgbClr val="0000FF"/>
                </a:solidFill>
              </a:rPr>
              <a:t>TEAL BEN-key</a:t>
            </a:r>
          </a:p>
        </p:txBody>
      </p:sp>
      <p:sp>
        <p:nvSpPr>
          <p:cNvPr id="30728" name="Line 10"/>
          <p:cNvSpPr>
            <a:spLocks noChangeShapeType="1"/>
          </p:cNvSpPr>
          <p:nvPr/>
        </p:nvSpPr>
        <p:spPr bwMode="auto">
          <a:xfrm>
            <a:off x="3124200" y="3006725"/>
            <a:ext cx="1154113" cy="4095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174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1F74252-14FD-4B12-B764-DA871CB4CC04}" type="slidenum">
              <a:rPr lang="en-US" altLang="en-US" sz="1000"/>
              <a:pPr>
                <a:spcBef>
                  <a:spcPct val="0"/>
                </a:spcBef>
                <a:buClrTx/>
                <a:buSzTx/>
                <a:buFontTx/>
                <a:buNone/>
              </a:pPr>
              <a:t>28</a:t>
            </a:fld>
            <a:endParaRPr lang="en-US" altLang="en-US" sz="1000"/>
          </a:p>
        </p:txBody>
      </p:sp>
      <p:sp>
        <p:nvSpPr>
          <p:cNvPr id="3175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 name="Text Box 12">
            <a:extLst>
              <a:ext uri="{FF2B5EF4-FFF2-40B4-BE49-F238E27FC236}">
                <a16:creationId xmlns:a16="http://schemas.microsoft.com/office/drawing/2014/main" id="{9EA5B059-65CB-6CB2-436D-03DE5F8A3FF6}"/>
              </a:ext>
            </a:extLst>
          </p:cNvPr>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rgbClr val="0000FF"/>
                </a:solidFill>
              </a:rPr>
              <a:t>What is the histologic hallmark of Reis-</a:t>
            </a:r>
            <a:r>
              <a:rPr lang="en-US" altLang="en-US" sz="1600" i="1" dirty="0" err="1">
                <a:solidFill>
                  <a:srgbClr val="0000FF"/>
                </a:solidFill>
              </a:rPr>
              <a:t>Bücklers</a:t>
            </a:r>
            <a:r>
              <a:rPr lang="en-US" altLang="en-US" sz="1600" i="1" dirty="0">
                <a:solidFill>
                  <a:srgbClr val="0000FF"/>
                </a:solidFill>
              </a:rPr>
              <a:t> and Thiel-Behnke?</a:t>
            </a:r>
          </a:p>
          <a:p>
            <a:pPr eaLnBrk="1" hangingPunct="1">
              <a:spcBef>
                <a:spcPct val="0"/>
              </a:spcBef>
              <a:buClrTx/>
              <a:buSzTx/>
              <a:buFontTx/>
              <a:buNone/>
              <a:defRPr/>
            </a:pPr>
            <a:r>
              <a:rPr lang="en-US" altLang="en-US" sz="1600" dirty="0">
                <a:solidFill>
                  <a:srgbClr val="FFFF00"/>
                </a:solidFill>
              </a:rPr>
              <a:t>Disruption/fragmentation of Bowman’s layer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277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B738AA4-860B-4142-9A84-7F87624B1E76}" type="slidenum">
              <a:rPr lang="en-US" altLang="en-US" sz="1000"/>
              <a:pPr>
                <a:spcBef>
                  <a:spcPct val="0"/>
                </a:spcBef>
                <a:buClrTx/>
                <a:buSzTx/>
                <a:buFontTx/>
                <a:buNone/>
              </a:pPr>
              <a:t>29</a:t>
            </a:fld>
            <a:endParaRPr lang="en-US" altLang="en-US" sz="1000"/>
          </a:p>
        </p:txBody>
      </p:sp>
      <p:sp>
        <p:nvSpPr>
          <p:cNvPr id="3277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 name="Text Box 12">
            <a:extLst>
              <a:ext uri="{FF2B5EF4-FFF2-40B4-BE49-F238E27FC236}">
                <a16:creationId xmlns:a16="http://schemas.microsoft.com/office/drawing/2014/main" id="{A4A6C33D-DC00-22B6-8F99-B93C888430E1}"/>
              </a:ext>
            </a:extLst>
          </p:cNvPr>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rgbClr val="0000FF"/>
                </a:solidFill>
              </a:rPr>
              <a:t>What is the histologic hallmark of Reis-</a:t>
            </a:r>
            <a:r>
              <a:rPr lang="en-US" altLang="en-US" sz="1600" i="1" dirty="0" err="1">
                <a:solidFill>
                  <a:srgbClr val="0000FF"/>
                </a:solidFill>
              </a:rPr>
              <a:t>Bücklers</a:t>
            </a:r>
            <a:r>
              <a:rPr lang="en-US" altLang="en-US" sz="1600" i="1" dirty="0">
                <a:solidFill>
                  <a:srgbClr val="0000FF"/>
                </a:solidFill>
              </a:rPr>
              <a:t> and Thiel-Behnke?</a:t>
            </a:r>
          </a:p>
          <a:p>
            <a:pPr eaLnBrk="1" hangingPunct="1">
              <a:spcBef>
                <a:spcPct val="0"/>
              </a:spcBef>
              <a:buClrTx/>
              <a:buSzTx/>
              <a:buFontTx/>
              <a:buNone/>
              <a:defRPr/>
            </a:pPr>
            <a:r>
              <a:rPr lang="en-US" altLang="en-US" sz="1600" dirty="0">
                <a:solidFill>
                  <a:srgbClr val="0000FF"/>
                </a:solidFill>
              </a:rPr>
              <a:t>Disruption/fragmentation of Bowman’s layer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614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B71C3AF-EC31-457F-ACA9-A77291DF2B07}" type="slidenum">
              <a:rPr lang="en-US" altLang="en-US" sz="1000"/>
              <a:pPr>
                <a:spcBef>
                  <a:spcPct val="0"/>
                </a:spcBef>
                <a:buClrTx/>
                <a:buSzTx/>
                <a:buFontTx/>
                <a:buNone/>
              </a:pPr>
              <a:t>3</a:t>
            </a:fld>
            <a:endParaRPr lang="en-US" altLang="en-US" sz="1000"/>
          </a:p>
        </p:txBody>
      </p:sp>
      <p:sp>
        <p:nvSpPr>
          <p:cNvPr id="614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149" name="Text Box 9"/>
          <p:cNvSpPr txBox="1">
            <a:spLocks noChangeArrowheads="1"/>
          </p:cNvSpPr>
          <p:nvPr/>
        </p:nvSpPr>
        <p:spPr bwMode="auto">
          <a:xfrm>
            <a:off x="631825" y="2743200"/>
            <a:ext cx="39401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does </a:t>
            </a:r>
            <a:r>
              <a:rPr lang="en-US" altLang="en-US" sz="1400">
                <a:solidFill>
                  <a:srgbClr val="0000FF"/>
                </a:solidFill>
              </a:rPr>
              <a:t>TGFBI</a:t>
            </a:r>
            <a:r>
              <a:rPr lang="en-US" altLang="en-US" sz="1400" i="1">
                <a:solidFill>
                  <a:srgbClr val="0000FF"/>
                </a:solidFill>
              </a:rPr>
              <a:t> stand for in this context?</a:t>
            </a:r>
            <a:endParaRPr lang="en-US" altLang="en-US" sz="1400">
              <a:solidFill>
                <a:srgbClr val="0000FF"/>
              </a:solidFill>
            </a:endParaRP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1"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379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852343-F5CA-4FEA-8691-00A0EAFA5782}" type="slidenum">
              <a:rPr lang="en-US" altLang="en-US" sz="1000"/>
              <a:pPr>
                <a:spcBef>
                  <a:spcPct val="0"/>
                </a:spcBef>
                <a:buClrTx/>
                <a:buSzTx/>
                <a:buFontTx/>
                <a:buNone/>
              </a:pPr>
              <a:t>30</a:t>
            </a:fld>
            <a:endParaRPr lang="en-US" altLang="en-US" sz="1000"/>
          </a:p>
        </p:txBody>
      </p:sp>
      <p:sp>
        <p:nvSpPr>
          <p:cNvPr id="3379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5" name="Text Box 12"/>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rgbClr val="0000FF"/>
                </a:solidFill>
              </a:rPr>
              <a:t>What is the histologic hallmark of Reis-</a:t>
            </a:r>
            <a:r>
              <a:rPr lang="en-US" altLang="en-US" sz="1600" i="1" dirty="0" err="1">
                <a:solidFill>
                  <a:srgbClr val="0000FF"/>
                </a:solidFill>
              </a:rPr>
              <a:t>Bücklers</a:t>
            </a:r>
            <a:r>
              <a:rPr lang="en-US" altLang="en-US" sz="1600" i="1" dirty="0">
                <a:solidFill>
                  <a:srgbClr val="0000FF"/>
                </a:solidFill>
              </a:rPr>
              <a:t> and Thiel-Behnke?</a:t>
            </a:r>
          </a:p>
          <a:p>
            <a:pPr eaLnBrk="1" hangingPunct="1">
              <a:spcBef>
                <a:spcPct val="0"/>
              </a:spcBef>
              <a:buClrTx/>
              <a:buSzTx/>
              <a:buFontTx/>
              <a:buNone/>
              <a:defRPr/>
            </a:pPr>
            <a:r>
              <a:rPr lang="en-US" altLang="en-US" sz="1600" dirty="0">
                <a:solidFill>
                  <a:srgbClr val="0000FF"/>
                </a:solidFill>
              </a:rPr>
              <a:t>Disruption/fragmentation of Bowman’s layer</a:t>
            </a:r>
          </a:p>
        </p:txBody>
      </p:sp>
      <p:sp>
        <p:nvSpPr>
          <p:cNvPr id="33801" name="TextBox 15"/>
          <p:cNvSpPr txBox="1">
            <a:spLocks noChangeArrowheads="1"/>
          </p:cNvSpPr>
          <p:nvPr/>
        </p:nvSpPr>
        <p:spPr bwMode="auto">
          <a:xfrm>
            <a:off x="649288" y="4117975"/>
            <a:ext cx="5753100" cy="1014413"/>
          </a:xfrm>
          <a:prstGeom prst="rect">
            <a:avLst/>
          </a:prstGeom>
          <a:solidFill>
            <a:srgbClr val="009A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dirty="0">
                <a:solidFill>
                  <a:schemeClr val="bg1"/>
                </a:solidFill>
              </a:rPr>
              <a:t>The corneal-dystrophy section of the </a:t>
            </a:r>
            <a:r>
              <a:rPr lang="en-US" altLang="en-US" sz="1500" dirty="0">
                <a:solidFill>
                  <a:schemeClr val="bg1"/>
                </a:solidFill>
              </a:rPr>
              <a:t>Cornea</a:t>
            </a:r>
            <a:r>
              <a:rPr lang="en-US" altLang="en-US" sz="1500" i="1" dirty="0">
                <a:solidFill>
                  <a:schemeClr val="bg1"/>
                </a:solidFill>
              </a:rPr>
              <a:t> book underwent a major revision recently. In what ‘category of corneal dystrophy’ were Reis-</a:t>
            </a:r>
            <a:r>
              <a:rPr lang="en-US" altLang="en-US" sz="1500" i="1" dirty="0" err="1">
                <a:solidFill>
                  <a:schemeClr val="bg1"/>
                </a:solidFill>
              </a:rPr>
              <a:t>Bücklers</a:t>
            </a:r>
            <a:r>
              <a:rPr lang="en-US" altLang="en-US" sz="1500" i="1" dirty="0">
                <a:solidFill>
                  <a:schemeClr val="bg1"/>
                </a:solidFill>
              </a:rPr>
              <a:t> and Thiel-Behnke in </a:t>
            </a:r>
            <a:r>
              <a:rPr lang="en-US" altLang="en-US" sz="1500" dirty="0">
                <a:solidFill>
                  <a:schemeClr val="bg1"/>
                </a:solidFill>
              </a:rPr>
              <a:t>previous</a:t>
            </a:r>
            <a:r>
              <a:rPr lang="en-US" altLang="en-US" sz="1500" i="1" dirty="0">
                <a:solidFill>
                  <a:schemeClr val="bg1"/>
                </a:solidFill>
              </a:rPr>
              <a:t> editions?</a:t>
            </a:r>
            <a:endParaRPr lang="en-US" altLang="en-US" sz="1500" i="1" dirty="0">
              <a:solidFill>
                <a:srgbClr val="009AD0"/>
              </a:solidFill>
            </a:endParaRPr>
          </a:p>
          <a:p>
            <a:r>
              <a:rPr lang="en-US" altLang="en-US" sz="1500" dirty="0">
                <a:solidFill>
                  <a:srgbClr val="009AD0"/>
                </a:solidFill>
              </a:rPr>
              <a:t>The </a:t>
            </a:r>
            <a:r>
              <a:rPr lang="en-US" altLang="en-US" sz="1500" b="1" dirty="0">
                <a:solidFill>
                  <a:srgbClr val="009AD0"/>
                </a:solidFill>
              </a:rPr>
              <a:t>’Corneal Dystrophies of Bowmans’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482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FB0BFAE-5B06-45F5-A85A-F96E31648C53}" type="slidenum">
              <a:rPr lang="en-US" altLang="en-US" sz="1000"/>
              <a:pPr>
                <a:spcBef>
                  <a:spcPct val="0"/>
                </a:spcBef>
                <a:buClrTx/>
                <a:buSzTx/>
                <a:buFontTx/>
                <a:buNone/>
              </a:pPr>
              <a:t>31</a:t>
            </a:fld>
            <a:endParaRPr lang="en-US" altLang="en-US" sz="1000"/>
          </a:p>
        </p:txBody>
      </p:sp>
      <p:sp>
        <p:nvSpPr>
          <p:cNvPr id="3482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34825" name="TextBox 15"/>
          <p:cNvSpPr txBox="1">
            <a:spLocks noChangeArrowheads="1"/>
          </p:cNvSpPr>
          <p:nvPr/>
        </p:nvSpPr>
        <p:spPr bwMode="auto">
          <a:xfrm>
            <a:off x="649288" y="4117975"/>
            <a:ext cx="5753100" cy="1014413"/>
          </a:xfrm>
          <a:prstGeom prst="rect">
            <a:avLst/>
          </a:prstGeom>
          <a:solidFill>
            <a:srgbClr val="009A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dirty="0">
                <a:solidFill>
                  <a:schemeClr val="bg1"/>
                </a:solidFill>
              </a:rPr>
              <a:t>The corneal-dystrophy section of the </a:t>
            </a:r>
            <a:r>
              <a:rPr lang="en-US" altLang="en-US" sz="1500" dirty="0">
                <a:solidFill>
                  <a:schemeClr val="bg1"/>
                </a:solidFill>
              </a:rPr>
              <a:t>Cornea</a:t>
            </a:r>
            <a:r>
              <a:rPr lang="en-US" altLang="en-US" sz="1500" i="1" dirty="0">
                <a:solidFill>
                  <a:schemeClr val="bg1"/>
                </a:solidFill>
              </a:rPr>
              <a:t> book underwent a major revision recently. In what ‘category of corneal dystrophy’ were Reis-</a:t>
            </a:r>
            <a:r>
              <a:rPr lang="en-US" altLang="en-US" sz="1500" i="1" dirty="0" err="1">
                <a:solidFill>
                  <a:schemeClr val="bg1"/>
                </a:solidFill>
              </a:rPr>
              <a:t>Bücklers</a:t>
            </a:r>
            <a:r>
              <a:rPr lang="en-US" altLang="en-US" sz="1500" i="1" dirty="0">
                <a:solidFill>
                  <a:schemeClr val="bg1"/>
                </a:solidFill>
              </a:rPr>
              <a:t> and Thiel-Behnke in </a:t>
            </a:r>
            <a:r>
              <a:rPr lang="en-US" altLang="en-US" sz="1500" dirty="0">
                <a:solidFill>
                  <a:schemeClr val="bg1"/>
                </a:solidFill>
              </a:rPr>
              <a:t>previous</a:t>
            </a:r>
            <a:r>
              <a:rPr lang="en-US" altLang="en-US" sz="1500" i="1" dirty="0">
                <a:solidFill>
                  <a:schemeClr val="bg1"/>
                </a:solidFill>
              </a:rPr>
              <a:t> editions?</a:t>
            </a:r>
          </a:p>
          <a:p>
            <a:r>
              <a:rPr lang="en-US" altLang="en-US" sz="1500" dirty="0">
                <a:solidFill>
                  <a:schemeClr val="bg1"/>
                </a:solidFill>
              </a:rPr>
              <a:t>The </a:t>
            </a:r>
            <a:r>
              <a:rPr lang="en-US" altLang="en-US" sz="1500" b="1" dirty="0">
                <a:solidFill>
                  <a:schemeClr val="bg1"/>
                </a:solidFill>
              </a:rPr>
              <a:t>’Corneal Dystrophies of Bowmans’</a:t>
            </a:r>
          </a:p>
        </p:txBody>
      </p:sp>
      <p:sp>
        <p:nvSpPr>
          <p:cNvPr id="3" name="Text Box 12">
            <a:extLst>
              <a:ext uri="{FF2B5EF4-FFF2-40B4-BE49-F238E27FC236}">
                <a16:creationId xmlns:a16="http://schemas.microsoft.com/office/drawing/2014/main" id="{22E63114-22F1-A52B-B816-A43491D97326}"/>
              </a:ext>
            </a:extLst>
          </p:cNvPr>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What is the histologic hallmark of Reis-</a:t>
            </a:r>
            <a:r>
              <a:rPr lang="en-US" altLang="en-US" sz="1600" i="1" dirty="0" err="1">
                <a:solidFill>
                  <a:schemeClr val="bg1">
                    <a:lumMod val="75000"/>
                  </a:schemeClr>
                </a:solidFill>
              </a:rPr>
              <a:t>Bücklers</a:t>
            </a:r>
            <a:r>
              <a:rPr lang="en-US" altLang="en-US" sz="1600" i="1" dirty="0">
                <a:solidFill>
                  <a:schemeClr val="bg1">
                    <a:lumMod val="75000"/>
                  </a:schemeClr>
                </a:solidFill>
              </a:rPr>
              <a:t> and Thiel-Behnke?</a:t>
            </a:r>
          </a:p>
          <a:p>
            <a:pPr eaLnBrk="1" hangingPunct="1">
              <a:spcBef>
                <a:spcPct val="0"/>
              </a:spcBef>
              <a:buClrTx/>
              <a:buSzTx/>
              <a:buFontTx/>
              <a:buNone/>
              <a:defRPr/>
            </a:pPr>
            <a:r>
              <a:rPr lang="en-US" altLang="en-US" sz="1600" b="1" dirty="0">
                <a:solidFill>
                  <a:srgbClr val="0000FF"/>
                </a:solidFill>
              </a:rPr>
              <a:t>Disruption/fragmentation of Bowman’s layer</a:t>
            </a:r>
          </a:p>
        </p:txBody>
      </p:sp>
      <p:sp>
        <p:nvSpPr>
          <p:cNvPr id="2" name="Oval 1"/>
          <p:cNvSpPr/>
          <p:nvPr/>
        </p:nvSpPr>
        <p:spPr>
          <a:xfrm>
            <a:off x="304800" y="3313113"/>
            <a:ext cx="4724400" cy="584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584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AD1FF7D-65F8-4F9F-8700-8EAF06042970}" type="slidenum">
              <a:rPr lang="en-US" altLang="en-US" sz="1000"/>
              <a:pPr>
                <a:spcBef>
                  <a:spcPct val="0"/>
                </a:spcBef>
                <a:buClrTx/>
                <a:buSzTx/>
                <a:buFontTx/>
                <a:buNone/>
              </a:pPr>
              <a:t>32</a:t>
            </a:fld>
            <a:endParaRPr lang="en-US" altLang="en-US" sz="1000"/>
          </a:p>
        </p:txBody>
      </p:sp>
      <p:sp>
        <p:nvSpPr>
          <p:cNvPr id="3584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5"/>
          <p:cNvSpPr txBox="1"/>
          <p:nvPr/>
        </p:nvSpPr>
        <p:spPr>
          <a:xfrm>
            <a:off x="649288" y="4117975"/>
            <a:ext cx="5753100" cy="1014413"/>
          </a:xfrm>
          <a:prstGeom prst="rect">
            <a:avLst/>
          </a:prstGeom>
          <a:solidFill>
            <a:srgbClr val="009AD0"/>
          </a:solidFill>
        </p:spPr>
        <p:txBody>
          <a:bodyPr>
            <a:spAutoFit/>
          </a:bodyPr>
          <a:lstStyle/>
          <a:p>
            <a:pPr>
              <a:defRPr/>
            </a:pPr>
            <a:r>
              <a:rPr lang="en-US" sz="1500" i="1" dirty="0">
                <a:solidFill>
                  <a:schemeClr val="bg1">
                    <a:lumMod val="65000"/>
                  </a:schemeClr>
                </a:solidFill>
              </a:rPr>
              <a:t>The corneal-dystrophy section of the </a:t>
            </a:r>
            <a:r>
              <a:rPr lang="en-US" sz="1500" dirty="0">
                <a:solidFill>
                  <a:schemeClr val="bg1">
                    <a:lumMod val="65000"/>
                  </a:schemeClr>
                </a:solidFill>
              </a:rPr>
              <a:t>Cornea</a:t>
            </a:r>
            <a:r>
              <a:rPr lang="en-US" sz="1500" i="1" dirty="0">
                <a:solidFill>
                  <a:schemeClr val="bg1">
                    <a:lumMod val="65000"/>
                  </a:schemeClr>
                </a:solidFill>
              </a:rPr>
              <a:t> book underwent a major revision recently. In what ‘category of corneal dystrophy’ were </a:t>
            </a:r>
            <a:r>
              <a:rPr lang="en-US" altLang="en-US" sz="1500" i="1" dirty="0">
                <a:solidFill>
                  <a:schemeClr val="bg1">
                    <a:lumMod val="65000"/>
                  </a:schemeClr>
                </a:solidFill>
              </a:rPr>
              <a:t>Reis-</a:t>
            </a:r>
            <a:r>
              <a:rPr lang="en-US" altLang="en-US" sz="1500" i="1" dirty="0" err="1">
                <a:solidFill>
                  <a:schemeClr val="bg1">
                    <a:lumMod val="65000"/>
                  </a:schemeClr>
                </a:solidFill>
              </a:rPr>
              <a:t>Bückler</a:t>
            </a:r>
            <a:r>
              <a:rPr lang="en-US" altLang="en-US" sz="1500" i="1" dirty="0">
                <a:solidFill>
                  <a:schemeClr val="bg1">
                    <a:lumMod val="65000"/>
                  </a:schemeClr>
                </a:solidFill>
              </a:rPr>
              <a:t> and Thiel-Behnke in</a:t>
            </a:r>
            <a:r>
              <a:rPr lang="en-US" sz="1500" i="1" dirty="0">
                <a:solidFill>
                  <a:schemeClr val="bg1">
                    <a:lumMod val="65000"/>
                  </a:schemeClr>
                </a:solidFill>
              </a:rPr>
              <a:t> </a:t>
            </a:r>
            <a:r>
              <a:rPr lang="en-US" sz="1500" dirty="0">
                <a:solidFill>
                  <a:schemeClr val="bg1">
                    <a:lumMod val="65000"/>
                  </a:schemeClr>
                </a:solidFill>
              </a:rPr>
              <a:t>previous</a:t>
            </a:r>
            <a:r>
              <a:rPr lang="en-US" sz="1500" i="1" dirty="0">
                <a:solidFill>
                  <a:schemeClr val="bg1">
                    <a:lumMod val="65000"/>
                  </a:schemeClr>
                </a:solidFill>
              </a:rPr>
              <a:t> editions?</a:t>
            </a:r>
          </a:p>
          <a:p>
            <a:pPr>
              <a:defRPr/>
            </a:pPr>
            <a:r>
              <a:rPr lang="en-US" sz="1500" dirty="0">
                <a:solidFill>
                  <a:schemeClr val="bg1">
                    <a:lumMod val="65000"/>
                  </a:schemeClr>
                </a:solidFill>
              </a:rPr>
              <a:t>The </a:t>
            </a:r>
            <a:r>
              <a:rPr lang="en-US" sz="1500" b="1" dirty="0">
                <a:solidFill>
                  <a:schemeClr val="bg1">
                    <a:lumMod val="65000"/>
                  </a:schemeClr>
                </a:solidFill>
              </a:rPr>
              <a:t>’Corneal Dystrophies of </a:t>
            </a:r>
            <a:r>
              <a:rPr lang="en-US" sz="1500" b="1" dirty="0" err="1">
                <a:solidFill>
                  <a:schemeClr val="bg1">
                    <a:lumMod val="65000"/>
                  </a:schemeClr>
                </a:solidFill>
              </a:rPr>
              <a:t>Bowmans</a:t>
            </a:r>
            <a:r>
              <a:rPr lang="en-US" sz="1500" b="1" dirty="0">
                <a:solidFill>
                  <a:schemeClr val="bg1">
                    <a:lumMod val="65000"/>
                  </a:schemeClr>
                </a:solidFill>
              </a:rPr>
              <a:t>’</a:t>
            </a:r>
          </a:p>
        </p:txBody>
      </p:sp>
      <p:sp>
        <p:nvSpPr>
          <p:cNvPr id="3" name="TextBox 2"/>
          <p:cNvSpPr txBox="1"/>
          <p:nvPr/>
        </p:nvSpPr>
        <p:spPr>
          <a:xfrm>
            <a:off x="230188" y="4165600"/>
            <a:ext cx="6700837" cy="739775"/>
          </a:xfrm>
          <a:prstGeom prst="rect">
            <a:avLst/>
          </a:prstGeom>
          <a:solidFill>
            <a:schemeClr val="accent5">
              <a:lumMod val="75000"/>
            </a:schemeClr>
          </a:solidFill>
        </p:spPr>
        <p:txBody>
          <a:bodyPr>
            <a:spAutoFit/>
          </a:bodyPr>
          <a:lstStyle/>
          <a:p>
            <a:pPr>
              <a:defRPr/>
            </a:pPr>
            <a:r>
              <a:rPr lang="en-US" sz="1400" i="1" dirty="0">
                <a:solidFill>
                  <a:srgbClr val="0000FF"/>
                </a:solidFill>
              </a:rPr>
              <a:t>Important aside: When you hear ‘disruption/fragmentation of Bowman’s layer,’       a specific corneal </a:t>
            </a:r>
            <a:r>
              <a:rPr lang="en-US" sz="1400" b="1" dirty="0" err="1">
                <a:solidFill>
                  <a:srgbClr val="0000FF"/>
                </a:solidFill>
              </a:rPr>
              <a:t>ectatic</a:t>
            </a:r>
            <a:r>
              <a:rPr lang="en-US" sz="1400" i="1" dirty="0">
                <a:solidFill>
                  <a:srgbClr val="0000FF"/>
                </a:solidFill>
              </a:rPr>
              <a:t> disorder should come immediately to mind. Which one?</a:t>
            </a:r>
          </a:p>
          <a:p>
            <a:pPr>
              <a:defRPr/>
            </a:pPr>
            <a:r>
              <a:rPr lang="en-US" sz="1400" dirty="0">
                <a:solidFill>
                  <a:schemeClr val="accent5">
                    <a:lumMod val="75000"/>
                  </a:schemeClr>
                </a:solidFill>
              </a:rPr>
              <a:t>Keratoconus</a:t>
            </a:r>
          </a:p>
        </p:txBody>
      </p:sp>
      <p:sp>
        <p:nvSpPr>
          <p:cNvPr id="5" name="Text Box 12">
            <a:extLst>
              <a:ext uri="{FF2B5EF4-FFF2-40B4-BE49-F238E27FC236}">
                <a16:creationId xmlns:a16="http://schemas.microsoft.com/office/drawing/2014/main" id="{DF8B0DC9-2D62-2DC2-9CFF-6C2DB1C8864F}"/>
              </a:ext>
            </a:extLst>
          </p:cNvPr>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What is the histologic hallmark of Reis-</a:t>
            </a:r>
            <a:r>
              <a:rPr lang="en-US" altLang="en-US" sz="1600" i="1" dirty="0" err="1">
                <a:solidFill>
                  <a:schemeClr val="bg1">
                    <a:lumMod val="75000"/>
                  </a:schemeClr>
                </a:solidFill>
              </a:rPr>
              <a:t>Bücklers</a:t>
            </a:r>
            <a:r>
              <a:rPr lang="en-US" altLang="en-US" sz="1600" i="1" dirty="0">
                <a:solidFill>
                  <a:schemeClr val="bg1">
                    <a:lumMod val="75000"/>
                  </a:schemeClr>
                </a:solidFill>
              </a:rPr>
              <a:t> and Thiel-Behnke?</a:t>
            </a:r>
          </a:p>
          <a:p>
            <a:pPr eaLnBrk="1" hangingPunct="1">
              <a:spcBef>
                <a:spcPct val="0"/>
              </a:spcBef>
              <a:buClrTx/>
              <a:buSzTx/>
              <a:buFontTx/>
              <a:buNone/>
              <a:defRPr/>
            </a:pPr>
            <a:r>
              <a:rPr lang="en-US" altLang="en-US" sz="1600" b="1" dirty="0">
                <a:solidFill>
                  <a:srgbClr val="0000FF"/>
                </a:solidFill>
              </a:rPr>
              <a:t>Disruption/fragmentation of Bowman’s layer</a:t>
            </a:r>
          </a:p>
        </p:txBody>
      </p:sp>
      <p:sp>
        <p:nvSpPr>
          <p:cNvPr id="6" name="Oval 5">
            <a:extLst>
              <a:ext uri="{FF2B5EF4-FFF2-40B4-BE49-F238E27FC236}">
                <a16:creationId xmlns:a16="http://schemas.microsoft.com/office/drawing/2014/main" id="{7DEA1B9D-7A6C-15B5-4415-AE9EBAD41137}"/>
              </a:ext>
            </a:extLst>
          </p:cNvPr>
          <p:cNvSpPr/>
          <p:nvPr/>
        </p:nvSpPr>
        <p:spPr>
          <a:xfrm>
            <a:off x="304800" y="3313113"/>
            <a:ext cx="4724400" cy="584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686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90FE0C4-5C62-4782-A7B2-7484BB1E7732}" type="slidenum">
              <a:rPr lang="en-US" altLang="en-US" sz="1000"/>
              <a:pPr>
                <a:spcBef>
                  <a:spcPct val="0"/>
                </a:spcBef>
                <a:buClrTx/>
                <a:buSzTx/>
                <a:buFontTx/>
                <a:buNone/>
              </a:pPr>
              <a:t>33</a:t>
            </a:fld>
            <a:endParaRPr lang="en-US" altLang="en-US" sz="1000"/>
          </a:p>
        </p:txBody>
      </p:sp>
      <p:sp>
        <p:nvSpPr>
          <p:cNvPr id="3687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5"/>
          <p:cNvSpPr txBox="1"/>
          <p:nvPr/>
        </p:nvSpPr>
        <p:spPr>
          <a:xfrm>
            <a:off x="649288" y="4117975"/>
            <a:ext cx="5753100" cy="1014413"/>
          </a:xfrm>
          <a:prstGeom prst="rect">
            <a:avLst/>
          </a:prstGeom>
          <a:solidFill>
            <a:srgbClr val="009AD0"/>
          </a:solidFill>
        </p:spPr>
        <p:txBody>
          <a:bodyPr>
            <a:spAutoFit/>
          </a:bodyPr>
          <a:lstStyle/>
          <a:p>
            <a:pPr>
              <a:defRPr/>
            </a:pPr>
            <a:r>
              <a:rPr lang="en-US" sz="1500" i="1" dirty="0">
                <a:solidFill>
                  <a:schemeClr val="bg1">
                    <a:lumMod val="65000"/>
                  </a:schemeClr>
                </a:solidFill>
              </a:rPr>
              <a:t>The corneal-dystrophy section of the </a:t>
            </a:r>
            <a:r>
              <a:rPr lang="en-US" sz="1500" dirty="0">
                <a:solidFill>
                  <a:schemeClr val="bg1">
                    <a:lumMod val="65000"/>
                  </a:schemeClr>
                </a:solidFill>
              </a:rPr>
              <a:t>Cornea</a:t>
            </a:r>
            <a:r>
              <a:rPr lang="en-US" sz="1500" i="1" dirty="0">
                <a:solidFill>
                  <a:schemeClr val="bg1">
                    <a:lumMod val="65000"/>
                  </a:schemeClr>
                </a:solidFill>
              </a:rPr>
              <a:t> book underwent a major revision recently. In what ‘category of corneal dystrophy’ were </a:t>
            </a:r>
            <a:r>
              <a:rPr lang="en-US" altLang="en-US" sz="1500" i="1" dirty="0">
                <a:solidFill>
                  <a:schemeClr val="bg1">
                    <a:lumMod val="65000"/>
                  </a:schemeClr>
                </a:solidFill>
              </a:rPr>
              <a:t>Reis-</a:t>
            </a:r>
            <a:r>
              <a:rPr lang="en-US" altLang="en-US" sz="1500" i="1" dirty="0" err="1">
                <a:solidFill>
                  <a:schemeClr val="bg1">
                    <a:lumMod val="65000"/>
                  </a:schemeClr>
                </a:solidFill>
              </a:rPr>
              <a:t>Bückler</a:t>
            </a:r>
            <a:r>
              <a:rPr lang="en-US" altLang="en-US" sz="1500" i="1" dirty="0">
                <a:solidFill>
                  <a:schemeClr val="bg1">
                    <a:lumMod val="65000"/>
                  </a:schemeClr>
                </a:solidFill>
              </a:rPr>
              <a:t> and Thiel-Behnke in</a:t>
            </a:r>
            <a:r>
              <a:rPr lang="en-US" sz="1500" i="1" dirty="0">
                <a:solidFill>
                  <a:schemeClr val="bg1">
                    <a:lumMod val="65000"/>
                  </a:schemeClr>
                </a:solidFill>
              </a:rPr>
              <a:t> </a:t>
            </a:r>
            <a:r>
              <a:rPr lang="en-US" sz="1500" dirty="0">
                <a:solidFill>
                  <a:schemeClr val="bg1">
                    <a:lumMod val="65000"/>
                  </a:schemeClr>
                </a:solidFill>
              </a:rPr>
              <a:t>previous</a:t>
            </a:r>
            <a:r>
              <a:rPr lang="en-US" sz="1500" i="1" dirty="0">
                <a:solidFill>
                  <a:schemeClr val="bg1">
                    <a:lumMod val="65000"/>
                  </a:schemeClr>
                </a:solidFill>
              </a:rPr>
              <a:t> editions?</a:t>
            </a:r>
          </a:p>
          <a:p>
            <a:pPr>
              <a:defRPr/>
            </a:pPr>
            <a:r>
              <a:rPr lang="en-US" sz="1500" dirty="0">
                <a:solidFill>
                  <a:schemeClr val="bg1">
                    <a:lumMod val="65000"/>
                  </a:schemeClr>
                </a:solidFill>
              </a:rPr>
              <a:t>The </a:t>
            </a:r>
            <a:r>
              <a:rPr lang="en-US" sz="1500" b="1" dirty="0">
                <a:solidFill>
                  <a:schemeClr val="bg1">
                    <a:lumMod val="65000"/>
                  </a:schemeClr>
                </a:solidFill>
              </a:rPr>
              <a:t>’Corneal Dystrophies of </a:t>
            </a:r>
            <a:r>
              <a:rPr lang="en-US" sz="1500" b="1" dirty="0" err="1">
                <a:solidFill>
                  <a:schemeClr val="bg1">
                    <a:lumMod val="65000"/>
                  </a:schemeClr>
                </a:solidFill>
              </a:rPr>
              <a:t>Bowmans</a:t>
            </a:r>
            <a:r>
              <a:rPr lang="en-US" sz="1500" b="1" dirty="0">
                <a:solidFill>
                  <a:schemeClr val="bg1">
                    <a:lumMod val="65000"/>
                  </a:schemeClr>
                </a:solidFill>
              </a:rPr>
              <a:t>’</a:t>
            </a:r>
          </a:p>
        </p:txBody>
      </p:sp>
      <p:sp>
        <p:nvSpPr>
          <p:cNvPr id="3" name="TextBox 2"/>
          <p:cNvSpPr txBox="1"/>
          <p:nvPr/>
        </p:nvSpPr>
        <p:spPr>
          <a:xfrm>
            <a:off x="230188" y="4165600"/>
            <a:ext cx="6700837" cy="739775"/>
          </a:xfrm>
          <a:prstGeom prst="rect">
            <a:avLst/>
          </a:prstGeom>
          <a:solidFill>
            <a:schemeClr val="accent5">
              <a:lumMod val="75000"/>
            </a:schemeClr>
          </a:solidFill>
        </p:spPr>
        <p:txBody>
          <a:bodyPr>
            <a:spAutoFit/>
          </a:bodyPr>
          <a:lstStyle/>
          <a:p>
            <a:pPr>
              <a:defRPr/>
            </a:pPr>
            <a:r>
              <a:rPr lang="en-US" sz="1400" i="1" dirty="0">
                <a:solidFill>
                  <a:srgbClr val="0000FF"/>
                </a:solidFill>
              </a:rPr>
              <a:t>Important aside: When you hear ‘disruption/fragmentation of Bowman’s layer,’       a specific corneal </a:t>
            </a:r>
            <a:r>
              <a:rPr lang="en-US" sz="1400" b="1" dirty="0" err="1">
                <a:solidFill>
                  <a:srgbClr val="0000FF"/>
                </a:solidFill>
              </a:rPr>
              <a:t>ectatic</a:t>
            </a:r>
            <a:r>
              <a:rPr lang="en-US" sz="1400" i="1" dirty="0">
                <a:solidFill>
                  <a:srgbClr val="0000FF"/>
                </a:solidFill>
              </a:rPr>
              <a:t> disorder should come immediately to mind. Which one?</a:t>
            </a:r>
          </a:p>
          <a:p>
            <a:pPr>
              <a:defRPr/>
            </a:pPr>
            <a:r>
              <a:rPr lang="en-US" sz="1400" dirty="0">
                <a:solidFill>
                  <a:srgbClr val="0000FF"/>
                </a:solidFill>
              </a:rPr>
              <a:t>Keratoconus</a:t>
            </a:r>
          </a:p>
        </p:txBody>
      </p:sp>
      <p:sp>
        <p:nvSpPr>
          <p:cNvPr id="4" name="Text Box 12">
            <a:extLst>
              <a:ext uri="{FF2B5EF4-FFF2-40B4-BE49-F238E27FC236}">
                <a16:creationId xmlns:a16="http://schemas.microsoft.com/office/drawing/2014/main" id="{9F26C94F-C98C-B73A-7F43-AB75BA2B06B2}"/>
              </a:ext>
            </a:extLst>
          </p:cNvPr>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What is the histologic hallmark of Reis-</a:t>
            </a:r>
            <a:r>
              <a:rPr lang="en-US" altLang="en-US" sz="1600" i="1" dirty="0" err="1">
                <a:solidFill>
                  <a:schemeClr val="bg1">
                    <a:lumMod val="75000"/>
                  </a:schemeClr>
                </a:solidFill>
              </a:rPr>
              <a:t>Bücklers</a:t>
            </a:r>
            <a:r>
              <a:rPr lang="en-US" altLang="en-US" sz="1600" i="1" dirty="0">
                <a:solidFill>
                  <a:schemeClr val="bg1">
                    <a:lumMod val="75000"/>
                  </a:schemeClr>
                </a:solidFill>
              </a:rPr>
              <a:t> and Thiel-Behnke?</a:t>
            </a:r>
          </a:p>
          <a:p>
            <a:pPr eaLnBrk="1" hangingPunct="1">
              <a:spcBef>
                <a:spcPct val="0"/>
              </a:spcBef>
              <a:buClrTx/>
              <a:buSzTx/>
              <a:buFontTx/>
              <a:buNone/>
              <a:defRPr/>
            </a:pPr>
            <a:r>
              <a:rPr lang="en-US" altLang="en-US" sz="1600" b="1" dirty="0">
                <a:solidFill>
                  <a:srgbClr val="0000FF"/>
                </a:solidFill>
              </a:rPr>
              <a:t>Disruption/fragmentation of Bowman’s layer</a:t>
            </a:r>
          </a:p>
        </p:txBody>
      </p:sp>
      <p:sp>
        <p:nvSpPr>
          <p:cNvPr id="5" name="Oval 4">
            <a:extLst>
              <a:ext uri="{FF2B5EF4-FFF2-40B4-BE49-F238E27FC236}">
                <a16:creationId xmlns:a16="http://schemas.microsoft.com/office/drawing/2014/main" id="{A55D03B2-DB63-DEB1-C922-BE02AFCE7C00}"/>
              </a:ext>
            </a:extLst>
          </p:cNvPr>
          <p:cNvSpPr/>
          <p:nvPr/>
        </p:nvSpPr>
        <p:spPr>
          <a:xfrm>
            <a:off x="304800" y="3313113"/>
            <a:ext cx="4724400" cy="5842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789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2CDE268-A34C-4C0D-AB40-CC207250AD86}" type="slidenum">
              <a:rPr lang="en-US" altLang="en-US" sz="1000"/>
              <a:pPr>
                <a:spcBef>
                  <a:spcPct val="0"/>
                </a:spcBef>
                <a:buClrTx/>
                <a:buSzTx/>
                <a:buFontTx/>
                <a:buNone/>
              </a:pPr>
              <a:t>34</a:t>
            </a:fld>
            <a:endParaRPr lang="en-US" altLang="en-US" sz="1000"/>
          </a:p>
        </p:txBody>
      </p:sp>
      <p:sp>
        <p:nvSpPr>
          <p:cNvPr id="3789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5"/>
          <p:cNvSpPr txBox="1"/>
          <p:nvPr/>
        </p:nvSpPr>
        <p:spPr>
          <a:xfrm>
            <a:off x="649288" y="4117975"/>
            <a:ext cx="5753100" cy="1014413"/>
          </a:xfrm>
          <a:prstGeom prst="rect">
            <a:avLst/>
          </a:prstGeom>
          <a:solidFill>
            <a:srgbClr val="009AD0"/>
          </a:solidFill>
        </p:spPr>
        <p:txBody>
          <a:bodyPr>
            <a:spAutoFit/>
          </a:bodyPr>
          <a:lstStyle/>
          <a:p>
            <a:pPr>
              <a:defRPr/>
            </a:pPr>
            <a:r>
              <a:rPr lang="en-US" sz="1500" i="1" dirty="0">
                <a:solidFill>
                  <a:schemeClr val="bg1">
                    <a:lumMod val="65000"/>
                  </a:schemeClr>
                </a:solidFill>
              </a:rPr>
              <a:t>The corneal-dystrophy section of the </a:t>
            </a:r>
            <a:r>
              <a:rPr lang="en-US" sz="1500" dirty="0">
                <a:solidFill>
                  <a:schemeClr val="bg1">
                    <a:lumMod val="65000"/>
                  </a:schemeClr>
                </a:solidFill>
              </a:rPr>
              <a:t>Cornea</a:t>
            </a:r>
            <a:r>
              <a:rPr lang="en-US" sz="1500" i="1" dirty="0">
                <a:solidFill>
                  <a:schemeClr val="bg1">
                    <a:lumMod val="65000"/>
                  </a:schemeClr>
                </a:solidFill>
              </a:rPr>
              <a:t> book underwent a major revision recently. In what ‘category of corneal dystrophy’ were </a:t>
            </a:r>
            <a:r>
              <a:rPr lang="en-US" altLang="en-US" sz="1500" i="1" dirty="0">
                <a:solidFill>
                  <a:schemeClr val="bg1">
                    <a:lumMod val="65000"/>
                  </a:schemeClr>
                </a:solidFill>
              </a:rPr>
              <a:t>Reis-</a:t>
            </a:r>
            <a:r>
              <a:rPr lang="en-US" altLang="en-US" sz="1500" i="1" dirty="0" err="1">
                <a:solidFill>
                  <a:schemeClr val="bg1">
                    <a:lumMod val="65000"/>
                  </a:schemeClr>
                </a:solidFill>
              </a:rPr>
              <a:t>Bückler</a:t>
            </a:r>
            <a:r>
              <a:rPr lang="en-US" altLang="en-US" sz="1500" i="1" dirty="0">
                <a:solidFill>
                  <a:schemeClr val="bg1">
                    <a:lumMod val="65000"/>
                  </a:schemeClr>
                </a:solidFill>
              </a:rPr>
              <a:t> and Thiel-Behnke in</a:t>
            </a:r>
            <a:r>
              <a:rPr lang="en-US" sz="1500" i="1" dirty="0">
                <a:solidFill>
                  <a:schemeClr val="bg1">
                    <a:lumMod val="65000"/>
                  </a:schemeClr>
                </a:solidFill>
              </a:rPr>
              <a:t> </a:t>
            </a:r>
            <a:r>
              <a:rPr lang="en-US" sz="1500" dirty="0">
                <a:solidFill>
                  <a:schemeClr val="bg1">
                    <a:lumMod val="65000"/>
                  </a:schemeClr>
                </a:solidFill>
              </a:rPr>
              <a:t>previous</a:t>
            </a:r>
            <a:r>
              <a:rPr lang="en-US" sz="1500" i="1" dirty="0">
                <a:solidFill>
                  <a:schemeClr val="bg1">
                    <a:lumMod val="65000"/>
                  </a:schemeClr>
                </a:solidFill>
              </a:rPr>
              <a:t> editions?</a:t>
            </a:r>
          </a:p>
          <a:p>
            <a:pPr>
              <a:defRPr/>
            </a:pPr>
            <a:r>
              <a:rPr lang="en-US" sz="1500" dirty="0">
                <a:solidFill>
                  <a:schemeClr val="bg1">
                    <a:lumMod val="65000"/>
                  </a:schemeClr>
                </a:solidFill>
              </a:rPr>
              <a:t>The </a:t>
            </a:r>
            <a:r>
              <a:rPr lang="en-US" sz="1500" b="1" dirty="0">
                <a:solidFill>
                  <a:schemeClr val="bg1">
                    <a:lumMod val="65000"/>
                  </a:schemeClr>
                </a:solidFill>
              </a:rPr>
              <a:t>’Corneal Dystrophies of </a:t>
            </a:r>
            <a:r>
              <a:rPr lang="en-US" sz="1500" b="1" dirty="0" err="1">
                <a:solidFill>
                  <a:schemeClr val="bg1">
                    <a:lumMod val="65000"/>
                  </a:schemeClr>
                </a:solidFill>
              </a:rPr>
              <a:t>Bowmans</a:t>
            </a:r>
            <a:r>
              <a:rPr lang="en-US" sz="1500" b="1" dirty="0">
                <a:solidFill>
                  <a:schemeClr val="bg1">
                    <a:lumMod val="65000"/>
                  </a:schemeClr>
                </a:solidFill>
              </a:rPr>
              <a:t>’</a:t>
            </a:r>
          </a:p>
        </p:txBody>
      </p:sp>
      <p:sp>
        <p:nvSpPr>
          <p:cNvPr id="3" name="TextBox 2"/>
          <p:cNvSpPr txBox="1"/>
          <p:nvPr/>
        </p:nvSpPr>
        <p:spPr>
          <a:xfrm>
            <a:off x="230188" y="4165600"/>
            <a:ext cx="6700837" cy="739775"/>
          </a:xfrm>
          <a:prstGeom prst="rect">
            <a:avLst/>
          </a:prstGeom>
          <a:solidFill>
            <a:schemeClr val="accent5">
              <a:lumMod val="75000"/>
            </a:schemeClr>
          </a:solidFill>
        </p:spPr>
        <p:txBody>
          <a:bodyPr>
            <a:spAutoFit/>
          </a:bodyPr>
          <a:lstStyle/>
          <a:p>
            <a:pPr>
              <a:defRPr/>
            </a:pPr>
            <a:r>
              <a:rPr lang="en-US" sz="1400" i="1" dirty="0">
                <a:solidFill>
                  <a:schemeClr val="bg1">
                    <a:lumMod val="50000"/>
                  </a:schemeClr>
                </a:solidFill>
              </a:rPr>
              <a:t>Important aside: When you hear ‘disruption/fragmentation of Bowman’s layer,’       a specific </a:t>
            </a:r>
            <a:r>
              <a:rPr lang="en-US" sz="1400" b="1" i="1" dirty="0">
                <a:solidFill>
                  <a:srgbClr val="0000FF"/>
                </a:solidFill>
              </a:rPr>
              <a:t>corneal </a:t>
            </a:r>
            <a:r>
              <a:rPr lang="en-US" sz="1400" b="1" dirty="0" err="1">
                <a:solidFill>
                  <a:srgbClr val="0000FF"/>
                </a:solidFill>
              </a:rPr>
              <a:t>ectatic</a:t>
            </a:r>
            <a:r>
              <a:rPr lang="en-US" sz="1400" b="1" i="1" dirty="0">
                <a:solidFill>
                  <a:srgbClr val="0000FF"/>
                </a:solidFill>
              </a:rPr>
              <a:t> disorder </a:t>
            </a:r>
            <a:r>
              <a:rPr lang="en-US" sz="1400" i="1" dirty="0">
                <a:solidFill>
                  <a:schemeClr val="bg1">
                    <a:lumMod val="50000"/>
                  </a:schemeClr>
                </a:solidFill>
              </a:rPr>
              <a:t>should come immediately to mind. Which one?</a:t>
            </a:r>
          </a:p>
          <a:p>
            <a:pPr>
              <a:defRPr/>
            </a:pPr>
            <a:r>
              <a:rPr lang="en-US" sz="1400" dirty="0">
                <a:solidFill>
                  <a:schemeClr val="bg1">
                    <a:lumMod val="50000"/>
                  </a:schemeClr>
                </a:solidFill>
              </a:rPr>
              <a:t>Keratoconus</a:t>
            </a:r>
          </a:p>
        </p:txBody>
      </p:sp>
      <p:sp>
        <p:nvSpPr>
          <p:cNvPr id="4" name="Oval 3"/>
          <p:cNvSpPr/>
          <p:nvPr/>
        </p:nvSpPr>
        <p:spPr>
          <a:xfrm>
            <a:off x="977900" y="4340225"/>
            <a:ext cx="2373313" cy="3746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7901" name="TextBox 4"/>
          <p:cNvSpPr txBox="1">
            <a:spLocks noChangeArrowheads="1"/>
          </p:cNvSpPr>
          <p:nvPr/>
        </p:nvSpPr>
        <p:spPr bwMode="auto">
          <a:xfrm>
            <a:off x="120650" y="4822825"/>
            <a:ext cx="6135688" cy="1384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chemeClr val="bg1"/>
                </a:solidFill>
              </a:rPr>
              <a:t>To finish off this aside: The </a:t>
            </a:r>
            <a:r>
              <a:rPr lang="en-US" altLang="en-US" sz="1400" dirty="0">
                <a:solidFill>
                  <a:schemeClr val="bg1"/>
                </a:solidFill>
              </a:rPr>
              <a:t>Cornea</a:t>
            </a:r>
            <a:r>
              <a:rPr lang="en-US" altLang="en-US" sz="1400" i="1" dirty="0">
                <a:solidFill>
                  <a:schemeClr val="bg1"/>
                </a:solidFill>
              </a:rPr>
              <a:t> book addresses four </a:t>
            </a:r>
            <a:r>
              <a:rPr lang="en-US" altLang="en-US" sz="1400" i="1" dirty="0" err="1">
                <a:solidFill>
                  <a:schemeClr val="bg1"/>
                </a:solidFill>
              </a:rPr>
              <a:t>ectatic</a:t>
            </a:r>
            <a:r>
              <a:rPr lang="en-US" altLang="en-US" sz="1400" i="1" dirty="0">
                <a:solidFill>
                  <a:schemeClr val="bg1"/>
                </a:solidFill>
              </a:rPr>
              <a:t> conditions. What are the other three?</a:t>
            </a:r>
          </a:p>
          <a:p>
            <a:r>
              <a:rPr lang="en-US" altLang="en-US" sz="1400" dirty="0">
                <a:solidFill>
                  <a:schemeClr val="bg1"/>
                </a:solidFill>
              </a:rPr>
              <a:t>--Keratoconus</a:t>
            </a:r>
          </a:p>
          <a:p>
            <a:r>
              <a:rPr lang="en-US" altLang="en-US" sz="1400" dirty="0">
                <a:solidFill>
                  <a:schemeClr val="bg1"/>
                </a:solidFill>
              </a:rPr>
              <a:t>--</a:t>
            </a:r>
            <a:r>
              <a:rPr lang="en-US" altLang="en-US" sz="1400" b="1" i="1" dirty="0">
                <a:solidFill>
                  <a:schemeClr val="bg1"/>
                </a:solidFill>
              </a:rPr>
              <a:t>?</a:t>
            </a:r>
            <a:endParaRPr lang="en-US" altLang="en-US" sz="1400" dirty="0">
              <a:solidFill>
                <a:schemeClr val="bg1"/>
              </a:solidFill>
            </a:endParaRPr>
          </a:p>
          <a:p>
            <a:r>
              <a:rPr lang="en-US" altLang="en-US" sz="1400" dirty="0">
                <a:solidFill>
                  <a:schemeClr val="bg1"/>
                </a:solidFill>
              </a:rPr>
              <a:t>--</a:t>
            </a:r>
            <a:r>
              <a:rPr lang="en-US" altLang="en-US" sz="1400" b="1" i="1" dirty="0">
                <a:solidFill>
                  <a:schemeClr val="bg1"/>
                </a:solidFill>
              </a:rPr>
              <a:t>?</a:t>
            </a:r>
            <a:endParaRPr lang="en-US" altLang="en-US" sz="1400" dirty="0">
              <a:solidFill>
                <a:schemeClr val="bg1"/>
              </a:solidFill>
            </a:endParaRPr>
          </a:p>
          <a:p>
            <a:r>
              <a:rPr lang="en-US" altLang="en-US" sz="1400" dirty="0">
                <a:solidFill>
                  <a:schemeClr val="bg1"/>
                </a:solidFill>
              </a:rPr>
              <a:t>--</a:t>
            </a:r>
            <a:r>
              <a:rPr lang="en-US" altLang="en-US" sz="1400" b="1" i="1" dirty="0">
                <a:solidFill>
                  <a:schemeClr val="bg1"/>
                </a:solidFill>
              </a:rPr>
              <a:t>?</a:t>
            </a:r>
            <a:endParaRPr lang="en-US" altLang="en-US" sz="1400" dirty="0">
              <a:solidFill>
                <a:schemeClr val="bg1"/>
              </a:solidFill>
            </a:endParaRPr>
          </a:p>
        </p:txBody>
      </p:sp>
      <p:sp>
        <p:nvSpPr>
          <p:cNvPr id="5" name="Text Box 12">
            <a:extLst>
              <a:ext uri="{FF2B5EF4-FFF2-40B4-BE49-F238E27FC236}">
                <a16:creationId xmlns:a16="http://schemas.microsoft.com/office/drawing/2014/main" id="{177581BC-E01A-EDD9-173B-F20A118C5F8E}"/>
              </a:ext>
            </a:extLst>
          </p:cNvPr>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What is the histologic hallmark of Reis-</a:t>
            </a:r>
            <a:r>
              <a:rPr lang="en-US" altLang="en-US" sz="1600" i="1" dirty="0" err="1">
                <a:solidFill>
                  <a:schemeClr val="bg1">
                    <a:lumMod val="75000"/>
                  </a:schemeClr>
                </a:solidFill>
              </a:rPr>
              <a:t>Bücklers</a:t>
            </a:r>
            <a:r>
              <a:rPr lang="en-US" altLang="en-US" sz="1600" i="1" dirty="0">
                <a:solidFill>
                  <a:schemeClr val="bg1">
                    <a:lumMod val="75000"/>
                  </a:schemeClr>
                </a:solidFill>
              </a:rPr>
              <a:t> and Thiel-Behnke?</a:t>
            </a:r>
          </a:p>
          <a:p>
            <a:pPr eaLnBrk="1" hangingPunct="1">
              <a:spcBef>
                <a:spcPct val="0"/>
              </a:spcBef>
              <a:buClrTx/>
              <a:buSzTx/>
              <a:buFontTx/>
              <a:buNone/>
              <a:defRPr/>
            </a:pPr>
            <a:r>
              <a:rPr lang="en-US" altLang="en-US" sz="1600" b="1" dirty="0">
                <a:solidFill>
                  <a:schemeClr val="bg1">
                    <a:lumMod val="75000"/>
                  </a:schemeClr>
                </a:solidFill>
              </a:rPr>
              <a:t>Disruption/fragmentation of Bowman’s layer</a:t>
            </a:r>
          </a:p>
        </p:txBody>
      </p:sp>
      <p:sp>
        <p:nvSpPr>
          <p:cNvPr id="6" name="Oval 5">
            <a:extLst>
              <a:ext uri="{FF2B5EF4-FFF2-40B4-BE49-F238E27FC236}">
                <a16:creationId xmlns:a16="http://schemas.microsoft.com/office/drawing/2014/main" id="{B37D3264-E649-ADAA-4ADA-49401C7DCBFC}"/>
              </a:ext>
            </a:extLst>
          </p:cNvPr>
          <p:cNvSpPr/>
          <p:nvPr/>
        </p:nvSpPr>
        <p:spPr>
          <a:xfrm>
            <a:off x="304800" y="3313113"/>
            <a:ext cx="4724400" cy="5842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schemeClr val="bg1">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891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84E3475-F40E-412A-A647-6602C0394E2A}" type="slidenum">
              <a:rPr lang="en-US" altLang="en-US" sz="1000"/>
              <a:pPr>
                <a:spcBef>
                  <a:spcPct val="0"/>
                </a:spcBef>
                <a:buClrTx/>
                <a:buSzTx/>
                <a:buFontTx/>
                <a:buNone/>
              </a:pPr>
              <a:t>35</a:t>
            </a:fld>
            <a:endParaRPr lang="en-US" altLang="en-US" sz="1000"/>
          </a:p>
        </p:txBody>
      </p:sp>
      <p:sp>
        <p:nvSpPr>
          <p:cNvPr id="3891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16" name="TextBox 15"/>
          <p:cNvSpPr txBox="1"/>
          <p:nvPr/>
        </p:nvSpPr>
        <p:spPr>
          <a:xfrm>
            <a:off x="649288" y="4117975"/>
            <a:ext cx="5753100" cy="1014413"/>
          </a:xfrm>
          <a:prstGeom prst="rect">
            <a:avLst/>
          </a:prstGeom>
          <a:solidFill>
            <a:srgbClr val="009AD0"/>
          </a:solidFill>
        </p:spPr>
        <p:txBody>
          <a:bodyPr>
            <a:spAutoFit/>
          </a:bodyPr>
          <a:lstStyle/>
          <a:p>
            <a:pPr>
              <a:defRPr/>
            </a:pPr>
            <a:r>
              <a:rPr lang="en-US" sz="1500" i="1" dirty="0">
                <a:solidFill>
                  <a:schemeClr val="bg1">
                    <a:lumMod val="65000"/>
                  </a:schemeClr>
                </a:solidFill>
              </a:rPr>
              <a:t>The corneal-dystrophy section of the </a:t>
            </a:r>
            <a:r>
              <a:rPr lang="en-US" sz="1500" dirty="0">
                <a:solidFill>
                  <a:schemeClr val="bg1">
                    <a:lumMod val="65000"/>
                  </a:schemeClr>
                </a:solidFill>
              </a:rPr>
              <a:t>Cornea</a:t>
            </a:r>
            <a:r>
              <a:rPr lang="en-US" sz="1500" i="1" dirty="0">
                <a:solidFill>
                  <a:schemeClr val="bg1">
                    <a:lumMod val="65000"/>
                  </a:schemeClr>
                </a:solidFill>
              </a:rPr>
              <a:t> book underwent a major revision recently. In what ‘category of corneal dystrophy’ were </a:t>
            </a:r>
            <a:r>
              <a:rPr lang="en-US" altLang="en-US" sz="1500" i="1" dirty="0">
                <a:solidFill>
                  <a:schemeClr val="bg1">
                    <a:lumMod val="65000"/>
                  </a:schemeClr>
                </a:solidFill>
              </a:rPr>
              <a:t>Reis-</a:t>
            </a:r>
            <a:r>
              <a:rPr lang="en-US" altLang="en-US" sz="1500" i="1" dirty="0" err="1">
                <a:solidFill>
                  <a:schemeClr val="bg1">
                    <a:lumMod val="65000"/>
                  </a:schemeClr>
                </a:solidFill>
              </a:rPr>
              <a:t>Bückler</a:t>
            </a:r>
            <a:r>
              <a:rPr lang="en-US" altLang="en-US" sz="1500" i="1" dirty="0">
                <a:solidFill>
                  <a:schemeClr val="bg1">
                    <a:lumMod val="65000"/>
                  </a:schemeClr>
                </a:solidFill>
              </a:rPr>
              <a:t> and Thiel-Behnke in</a:t>
            </a:r>
            <a:r>
              <a:rPr lang="en-US" sz="1500" i="1" dirty="0">
                <a:solidFill>
                  <a:schemeClr val="bg1">
                    <a:lumMod val="65000"/>
                  </a:schemeClr>
                </a:solidFill>
              </a:rPr>
              <a:t> </a:t>
            </a:r>
            <a:r>
              <a:rPr lang="en-US" sz="1500" dirty="0">
                <a:solidFill>
                  <a:schemeClr val="bg1">
                    <a:lumMod val="65000"/>
                  </a:schemeClr>
                </a:solidFill>
              </a:rPr>
              <a:t>previous</a:t>
            </a:r>
            <a:r>
              <a:rPr lang="en-US" sz="1500" i="1" dirty="0">
                <a:solidFill>
                  <a:schemeClr val="bg1">
                    <a:lumMod val="65000"/>
                  </a:schemeClr>
                </a:solidFill>
              </a:rPr>
              <a:t> editions?</a:t>
            </a:r>
          </a:p>
          <a:p>
            <a:pPr>
              <a:defRPr/>
            </a:pPr>
            <a:r>
              <a:rPr lang="en-US" sz="1500" dirty="0">
                <a:solidFill>
                  <a:schemeClr val="bg1">
                    <a:lumMod val="65000"/>
                  </a:schemeClr>
                </a:solidFill>
              </a:rPr>
              <a:t>The </a:t>
            </a:r>
            <a:r>
              <a:rPr lang="en-US" sz="1500" b="1" dirty="0">
                <a:solidFill>
                  <a:schemeClr val="bg1">
                    <a:lumMod val="65000"/>
                  </a:schemeClr>
                </a:solidFill>
              </a:rPr>
              <a:t>’Corneal Dystrophies of </a:t>
            </a:r>
            <a:r>
              <a:rPr lang="en-US" sz="1500" b="1" dirty="0" err="1">
                <a:solidFill>
                  <a:schemeClr val="bg1">
                    <a:lumMod val="65000"/>
                  </a:schemeClr>
                </a:solidFill>
              </a:rPr>
              <a:t>Bowmans</a:t>
            </a:r>
            <a:r>
              <a:rPr lang="en-US" sz="1500" b="1" dirty="0">
                <a:solidFill>
                  <a:schemeClr val="bg1">
                    <a:lumMod val="65000"/>
                  </a:schemeClr>
                </a:solidFill>
              </a:rPr>
              <a:t>’</a:t>
            </a:r>
          </a:p>
        </p:txBody>
      </p:sp>
      <p:sp>
        <p:nvSpPr>
          <p:cNvPr id="3" name="TextBox 2"/>
          <p:cNvSpPr txBox="1"/>
          <p:nvPr/>
        </p:nvSpPr>
        <p:spPr>
          <a:xfrm>
            <a:off x="230188" y="4165600"/>
            <a:ext cx="6700837" cy="739775"/>
          </a:xfrm>
          <a:prstGeom prst="rect">
            <a:avLst/>
          </a:prstGeom>
          <a:solidFill>
            <a:schemeClr val="accent5">
              <a:lumMod val="75000"/>
            </a:schemeClr>
          </a:solidFill>
        </p:spPr>
        <p:txBody>
          <a:bodyPr>
            <a:spAutoFit/>
          </a:bodyPr>
          <a:lstStyle/>
          <a:p>
            <a:pPr>
              <a:defRPr/>
            </a:pPr>
            <a:r>
              <a:rPr lang="en-US" sz="1400" i="1" dirty="0">
                <a:solidFill>
                  <a:schemeClr val="bg1">
                    <a:lumMod val="50000"/>
                  </a:schemeClr>
                </a:solidFill>
              </a:rPr>
              <a:t>Important aside: When you hear ‘disruption/fragmentation of Bowman’s layer,’       a specific </a:t>
            </a:r>
            <a:r>
              <a:rPr lang="en-US" sz="1400" b="1" i="1" dirty="0">
                <a:solidFill>
                  <a:srgbClr val="0000FF"/>
                </a:solidFill>
              </a:rPr>
              <a:t>corneal </a:t>
            </a:r>
            <a:r>
              <a:rPr lang="en-US" sz="1400" b="1" dirty="0" err="1">
                <a:solidFill>
                  <a:srgbClr val="0000FF"/>
                </a:solidFill>
              </a:rPr>
              <a:t>ectatic</a:t>
            </a:r>
            <a:r>
              <a:rPr lang="en-US" sz="1400" b="1" i="1" dirty="0">
                <a:solidFill>
                  <a:srgbClr val="0000FF"/>
                </a:solidFill>
              </a:rPr>
              <a:t> disorder </a:t>
            </a:r>
            <a:r>
              <a:rPr lang="en-US" sz="1400" i="1" dirty="0">
                <a:solidFill>
                  <a:schemeClr val="bg1">
                    <a:lumMod val="50000"/>
                  </a:schemeClr>
                </a:solidFill>
              </a:rPr>
              <a:t>should come immediately to mind. Which one?</a:t>
            </a:r>
          </a:p>
          <a:p>
            <a:pPr>
              <a:defRPr/>
            </a:pPr>
            <a:r>
              <a:rPr lang="en-US" sz="1400" dirty="0">
                <a:solidFill>
                  <a:schemeClr val="bg1">
                    <a:lumMod val="50000"/>
                  </a:schemeClr>
                </a:solidFill>
              </a:rPr>
              <a:t>Keratoconus</a:t>
            </a:r>
          </a:p>
        </p:txBody>
      </p:sp>
      <p:sp>
        <p:nvSpPr>
          <p:cNvPr id="4" name="Oval 3"/>
          <p:cNvSpPr/>
          <p:nvPr/>
        </p:nvSpPr>
        <p:spPr>
          <a:xfrm>
            <a:off x="977900" y="4340225"/>
            <a:ext cx="2373313" cy="37465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38925" name="TextBox 4"/>
          <p:cNvSpPr txBox="1">
            <a:spLocks noChangeArrowheads="1"/>
          </p:cNvSpPr>
          <p:nvPr/>
        </p:nvSpPr>
        <p:spPr bwMode="auto">
          <a:xfrm>
            <a:off x="120650" y="4822825"/>
            <a:ext cx="6135688" cy="13843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chemeClr val="bg1"/>
                </a:solidFill>
              </a:rPr>
              <a:t>To finish off this aside: The </a:t>
            </a:r>
            <a:r>
              <a:rPr lang="en-US" altLang="en-US" sz="1400">
                <a:solidFill>
                  <a:schemeClr val="bg1"/>
                </a:solidFill>
              </a:rPr>
              <a:t>Cornea</a:t>
            </a:r>
            <a:r>
              <a:rPr lang="en-US" altLang="en-US" sz="1400" i="1">
                <a:solidFill>
                  <a:schemeClr val="bg1"/>
                </a:solidFill>
              </a:rPr>
              <a:t> book addresses four ectatic conditions. What are the other three?</a:t>
            </a:r>
          </a:p>
          <a:p>
            <a:r>
              <a:rPr lang="en-US" altLang="en-US" sz="1400">
                <a:solidFill>
                  <a:schemeClr val="bg1"/>
                </a:solidFill>
              </a:rPr>
              <a:t>--Keratoconus</a:t>
            </a:r>
          </a:p>
          <a:p>
            <a:r>
              <a:rPr lang="en-US" altLang="en-US" sz="1400">
                <a:solidFill>
                  <a:schemeClr val="bg1"/>
                </a:solidFill>
              </a:rPr>
              <a:t>--Keratoglobus</a:t>
            </a:r>
          </a:p>
          <a:p>
            <a:r>
              <a:rPr lang="en-US" altLang="en-US" sz="1400">
                <a:solidFill>
                  <a:schemeClr val="bg1"/>
                </a:solidFill>
              </a:rPr>
              <a:t>--Pellucid marginal degeneration</a:t>
            </a:r>
          </a:p>
          <a:p>
            <a:r>
              <a:rPr lang="en-US" altLang="en-US" sz="1400">
                <a:solidFill>
                  <a:schemeClr val="bg1"/>
                </a:solidFill>
              </a:rPr>
              <a:t>--Iatrogenic (ie, post-keratorefractive surgery)</a:t>
            </a:r>
          </a:p>
        </p:txBody>
      </p:sp>
      <p:sp>
        <p:nvSpPr>
          <p:cNvPr id="5" name="Text Box 12">
            <a:extLst>
              <a:ext uri="{FF2B5EF4-FFF2-40B4-BE49-F238E27FC236}">
                <a16:creationId xmlns:a16="http://schemas.microsoft.com/office/drawing/2014/main" id="{54F920C6-51A4-39B6-6C94-F9BF91B9E88F}"/>
              </a:ext>
            </a:extLst>
          </p:cNvPr>
          <p:cNvSpPr txBox="1">
            <a:spLocks noChangeArrowheads="1"/>
          </p:cNvSpPr>
          <p:nvPr/>
        </p:nvSpPr>
        <p:spPr bwMode="auto">
          <a:xfrm>
            <a:off x="457200" y="3197225"/>
            <a:ext cx="6248400" cy="584775"/>
          </a:xfrm>
          <a:prstGeom prst="rect">
            <a:avLst/>
          </a:prstGeom>
          <a:solidFill>
            <a:schemeClr val="accent1">
              <a:lumMod val="60000"/>
              <a:lumOff val="40000"/>
            </a:schemeClr>
          </a:solidFill>
          <a:ln w="9525">
            <a:noFill/>
            <a:miter lim="800000"/>
            <a:headEnd/>
            <a:tailEnd/>
          </a:ln>
          <a:effec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600" i="1" dirty="0">
                <a:solidFill>
                  <a:schemeClr val="bg1">
                    <a:lumMod val="75000"/>
                  </a:schemeClr>
                </a:solidFill>
              </a:rPr>
              <a:t>What is the histologic hallmark of Reis-</a:t>
            </a:r>
            <a:r>
              <a:rPr lang="en-US" altLang="en-US" sz="1600" i="1" dirty="0" err="1">
                <a:solidFill>
                  <a:schemeClr val="bg1">
                    <a:lumMod val="75000"/>
                  </a:schemeClr>
                </a:solidFill>
              </a:rPr>
              <a:t>Bücklers</a:t>
            </a:r>
            <a:r>
              <a:rPr lang="en-US" altLang="en-US" sz="1600" i="1" dirty="0">
                <a:solidFill>
                  <a:schemeClr val="bg1">
                    <a:lumMod val="75000"/>
                  </a:schemeClr>
                </a:solidFill>
              </a:rPr>
              <a:t> and Thiel-Behnke?</a:t>
            </a:r>
          </a:p>
          <a:p>
            <a:pPr eaLnBrk="1" hangingPunct="1">
              <a:spcBef>
                <a:spcPct val="0"/>
              </a:spcBef>
              <a:buClrTx/>
              <a:buSzTx/>
              <a:buFontTx/>
              <a:buNone/>
              <a:defRPr/>
            </a:pPr>
            <a:r>
              <a:rPr lang="en-US" altLang="en-US" sz="1600" b="1" dirty="0">
                <a:solidFill>
                  <a:schemeClr val="bg1">
                    <a:lumMod val="75000"/>
                  </a:schemeClr>
                </a:solidFill>
              </a:rPr>
              <a:t>Disruption/fragmentation of Bowman’s layer</a:t>
            </a:r>
          </a:p>
        </p:txBody>
      </p:sp>
      <p:sp>
        <p:nvSpPr>
          <p:cNvPr id="6" name="Oval 5">
            <a:extLst>
              <a:ext uri="{FF2B5EF4-FFF2-40B4-BE49-F238E27FC236}">
                <a16:creationId xmlns:a16="http://schemas.microsoft.com/office/drawing/2014/main" id="{7CBD6A86-9948-9E82-5715-B829FBD931F3}"/>
              </a:ext>
            </a:extLst>
          </p:cNvPr>
          <p:cNvSpPr/>
          <p:nvPr/>
        </p:nvSpPr>
        <p:spPr>
          <a:xfrm>
            <a:off x="304800" y="3313113"/>
            <a:ext cx="4724400" cy="584200"/>
          </a:xfrm>
          <a:prstGeom prst="ellipse">
            <a:avLst/>
          </a:prstGeom>
          <a:noFill/>
          <a:ln>
            <a:solidFill>
              <a:schemeClr val="bg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schemeClr val="bg1">
                  <a:lumMod val="7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3994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1CDD722-1062-4467-8E4A-9FDC5968F5C4}" type="slidenum">
              <a:rPr lang="en-US" altLang="en-US" sz="1000"/>
              <a:pPr>
                <a:spcBef>
                  <a:spcPct val="0"/>
                </a:spcBef>
                <a:buClrTx/>
                <a:buSzTx/>
                <a:buFontTx/>
                <a:buNone/>
              </a:pPr>
              <a:t>36</a:t>
            </a:fld>
            <a:endParaRPr lang="en-US" altLang="en-US" sz="1000"/>
          </a:p>
        </p:txBody>
      </p:sp>
      <p:sp>
        <p:nvSpPr>
          <p:cNvPr id="3994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39981"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39982"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39983" name="TextBox 14"/>
          <p:cNvSpPr txBox="1">
            <a:spLocks noChangeArrowheads="1"/>
          </p:cNvSpPr>
          <p:nvPr/>
        </p:nvSpPr>
        <p:spPr bwMode="auto">
          <a:xfrm>
            <a:off x="5957888" y="3248025"/>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39984"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39985" name="TextBox 20"/>
          <p:cNvSpPr txBox="1">
            <a:spLocks noChangeArrowheads="1"/>
          </p:cNvSpPr>
          <p:nvPr/>
        </p:nvSpPr>
        <p:spPr bwMode="auto">
          <a:xfrm>
            <a:off x="7862888" y="32512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096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5DD0CBA-A9C6-41E0-962B-0B116D71EB57}" type="slidenum">
              <a:rPr lang="en-US" altLang="en-US" sz="1000"/>
              <a:pPr>
                <a:spcBef>
                  <a:spcPct val="0"/>
                </a:spcBef>
                <a:buClrTx/>
                <a:buSzTx/>
                <a:buFontTx/>
                <a:buNone/>
              </a:pPr>
              <a:t>37</a:t>
            </a:fld>
            <a:endParaRPr lang="en-US" altLang="en-US" sz="1000"/>
          </a:p>
        </p:txBody>
      </p:sp>
      <p:sp>
        <p:nvSpPr>
          <p:cNvPr id="4096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1005"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1006"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1007"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1008"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1009"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dirty="0">
                <a:solidFill>
                  <a:srgbClr val="0000FF"/>
                </a:solidFill>
              </a:rPr>
              <a:t>Childhood</a:t>
            </a:r>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198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DFA4845-E663-4AED-A247-94E824E262FF}" type="slidenum">
              <a:rPr lang="en-US" altLang="en-US" sz="1000"/>
              <a:pPr>
                <a:spcBef>
                  <a:spcPct val="0"/>
                </a:spcBef>
                <a:buClrTx/>
                <a:buSzTx/>
                <a:buFontTx/>
                <a:buNone/>
              </a:pPr>
              <a:t>38</a:t>
            </a:fld>
            <a:endParaRPr lang="en-US" altLang="en-US" sz="1000"/>
          </a:p>
        </p:txBody>
      </p:sp>
      <p:sp>
        <p:nvSpPr>
          <p:cNvPr id="4199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2029"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2030"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2031"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2032"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2033"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2034"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42035" name="TextBox 14"/>
          <p:cNvSpPr txBox="1">
            <a:spLocks noChangeArrowheads="1"/>
          </p:cNvSpPr>
          <p:nvPr/>
        </p:nvSpPr>
        <p:spPr bwMode="auto">
          <a:xfrm>
            <a:off x="5943600" y="3705225"/>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42036" name="TextBox 14"/>
          <p:cNvSpPr txBox="1">
            <a:spLocks noChangeArrowheads="1"/>
          </p:cNvSpPr>
          <p:nvPr/>
        </p:nvSpPr>
        <p:spPr bwMode="auto">
          <a:xfrm>
            <a:off x="7924800" y="36957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17"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301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5E15128-CEF4-473D-8BBD-C70CA1C6450C}" type="slidenum">
              <a:rPr lang="en-US" altLang="en-US" sz="1000"/>
              <a:pPr>
                <a:spcBef>
                  <a:spcPct val="0"/>
                </a:spcBef>
                <a:buClrTx/>
                <a:buSzTx/>
                <a:buFontTx/>
                <a:buNone/>
              </a:pPr>
              <a:t>39</a:t>
            </a:fld>
            <a:endParaRPr lang="en-US" altLang="en-US" sz="1000"/>
          </a:p>
        </p:txBody>
      </p:sp>
      <p:sp>
        <p:nvSpPr>
          <p:cNvPr id="4301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3053"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3054"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3055"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3056"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3057"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3058"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43059"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43060"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17"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717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1ABEC64-B564-4BCE-B2D8-D024B1AB4595}" type="slidenum">
              <a:rPr lang="en-US" altLang="en-US" sz="1000"/>
              <a:pPr>
                <a:spcBef>
                  <a:spcPct val="0"/>
                </a:spcBef>
                <a:buClrTx/>
                <a:buSzTx/>
                <a:buFontTx/>
                <a:buNone/>
              </a:pPr>
              <a:t>4</a:t>
            </a:fld>
            <a:endParaRPr lang="en-US" altLang="en-US" sz="1000"/>
          </a:p>
        </p:txBody>
      </p:sp>
      <p:sp>
        <p:nvSpPr>
          <p:cNvPr id="717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7173" name="Text Box 9"/>
          <p:cNvSpPr txBox="1">
            <a:spLocks noChangeArrowheads="1"/>
          </p:cNvSpPr>
          <p:nvPr/>
        </p:nvSpPr>
        <p:spPr bwMode="auto">
          <a:xfrm>
            <a:off x="631825" y="2743200"/>
            <a:ext cx="39401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400" i="1">
                <a:solidFill>
                  <a:srgbClr val="0000FF"/>
                </a:solidFill>
              </a:rPr>
              <a:t>What does </a:t>
            </a:r>
            <a:r>
              <a:rPr lang="en-US" altLang="en-US" sz="1400">
                <a:solidFill>
                  <a:srgbClr val="0000FF"/>
                </a:solidFill>
              </a:rPr>
              <a:t>TGFBI</a:t>
            </a:r>
            <a:r>
              <a:rPr lang="en-US" altLang="en-US" sz="1400" i="1">
                <a:solidFill>
                  <a:srgbClr val="0000FF"/>
                </a:solidFill>
              </a:rPr>
              <a:t> stand for in this context?</a:t>
            </a:r>
          </a:p>
          <a:p>
            <a:pPr eaLnBrk="1" hangingPunct="1">
              <a:lnSpc>
                <a:spcPct val="90000"/>
              </a:lnSpc>
              <a:spcBef>
                <a:spcPct val="0"/>
              </a:spcBef>
              <a:buClrTx/>
              <a:buSzTx/>
              <a:buFontTx/>
              <a:buNone/>
            </a:pPr>
            <a:r>
              <a:rPr lang="en-US" altLang="en-US" sz="1400">
                <a:solidFill>
                  <a:srgbClr val="0000FF"/>
                </a:solidFill>
              </a:rPr>
              <a:t>‘Transforming growth factor beta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9"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403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1A7758D-631D-4819-9246-ADF6EB4B6DB6}" type="slidenum">
              <a:rPr lang="en-US" altLang="en-US" sz="1000"/>
              <a:pPr>
                <a:spcBef>
                  <a:spcPct val="0"/>
                </a:spcBef>
                <a:buClrTx/>
                <a:buSzTx/>
                <a:buFontTx/>
                <a:buNone/>
              </a:pPr>
              <a:t>40</a:t>
            </a:fld>
            <a:endParaRPr lang="en-US" altLang="en-US" sz="1000"/>
          </a:p>
        </p:txBody>
      </p:sp>
      <p:sp>
        <p:nvSpPr>
          <p:cNvPr id="4403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4077"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4078"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44079"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4080" name="TextBox 13"/>
          <p:cNvSpPr txBox="1">
            <a:spLocks noChangeArrowheads="1"/>
          </p:cNvSpPr>
          <p:nvPr/>
        </p:nvSpPr>
        <p:spPr bwMode="auto">
          <a:xfrm>
            <a:off x="5978525" y="4148138"/>
            <a:ext cx="2921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b="1" i="1">
                <a:solidFill>
                  <a:srgbClr val="0000FF"/>
                </a:solidFill>
              </a:rPr>
              <a:t>?</a:t>
            </a:r>
          </a:p>
        </p:txBody>
      </p:sp>
      <p:sp>
        <p:nvSpPr>
          <p:cNvPr id="44081"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4082"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4083" name="TextBox 19"/>
          <p:cNvSpPr txBox="1">
            <a:spLocks noChangeArrowheads="1"/>
          </p:cNvSpPr>
          <p:nvPr/>
        </p:nvSpPr>
        <p:spPr bwMode="auto">
          <a:xfrm>
            <a:off x="7899400" y="4148138"/>
            <a:ext cx="2936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b="1" i="1">
                <a:solidFill>
                  <a:srgbClr val="0000FF"/>
                </a:solidFill>
              </a:rPr>
              <a:t>?</a:t>
            </a:r>
          </a:p>
        </p:txBody>
      </p:sp>
      <p:sp>
        <p:nvSpPr>
          <p:cNvPr id="44084"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4085"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44086"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44087"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506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9854F66-07F2-4BB3-AD4E-400E0308CBE6}" type="slidenum">
              <a:rPr lang="en-US" altLang="en-US" sz="1000"/>
              <a:pPr>
                <a:spcBef>
                  <a:spcPct val="0"/>
                </a:spcBef>
                <a:buClrTx/>
                <a:buSzTx/>
                <a:buFontTx/>
                <a:buNone/>
              </a:pPr>
              <a:t>41</a:t>
            </a:fld>
            <a:endParaRPr lang="en-US" altLang="en-US" sz="1000"/>
          </a:p>
        </p:txBody>
      </p:sp>
      <p:sp>
        <p:nvSpPr>
          <p:cNvPr id="4506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5101"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5102"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45103"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5104"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45105"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5106"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5107"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45108"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5109"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45110"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45111"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46083"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C3232F-9A24-4B99-8340-5CFE7DF1A820}" type="slidenum">
              <a:rPr lang="en-US" altLang="en-US"/>
              <a:pPr/>
              <a:t>42</a:t>
            </a:fld>
            <a:endParaRPr lang="en-US" altLang="en-US"/>
          </a:p>
        </p:txBody>
      </p:sp>
      <p:sp>
        <p:nvSpPr>
          <p:cNvPr id="46084" name="TextBox 5"/>
          <p:cNvSpPr txBox="1">
            <a:spLocks noChangeArrowheads="1"/>
          </p:cNvSpPr>
          <p:nvPr/>
        </p:nvSpPr>
        <p:spPr bwMode="auto">
          <a:xfrm>
            <a:off x="5146675" y="6096000"/>
            <a:ext cx="3262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Thiel-Benke corneal dystrophy: </a:t>
            </a:r>
            <a:r>
              <a:rPr lang="en-US" altLang="en-US" sz="1600"/>
              <a:t>Honeycomb appearance</a:t>
            </a:r>
          </a:p>
        </p:txBody>
      </p:sp>
      <p:pic>
        <p:nvPicPr>
          <p:cNvPr id="46085" name="Picture 1"/>
          <p:cNvPicPr>
            <a:picLocks noChangeAspect="1"/>
          </p:cNvPicPr>
          <p:nvPr/>
        </p:nvPicPr>
        <p:blipFill>
          <a:blip r:embed="rId2">
            <a:extLst>
              <a:ext uri="{28A0092B-C50C-407E-A947-70E740481C1C}">
                <a14:useLocalDpi xmlns:a14="http://schemas.microsoft.com/office/drawing/2010/main" val="0"/>
              </a:ext>
            </a:extLst>
          </a:blip>
          <a:srcRect r="3075"/>
          <a:stretch>
            <a:fillRect/>
          </a:stretch>
        </p:blipFill>
        <p:spPr bwMode="auto">
          <a:xfrm>
            <a:off x="4800600" y="152400"/>
            <a:ext cx="399097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00400"/>
            <a:ext cx="395446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41433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2"/>
          <p:cNvPicPr>
            <a:picLocks noChangeAspect="1"/>
          </p:cNvPicPr>
          <p:nvPr/>
        </p:nvPicPr>
        <p:blipFill>
          <a:blip r:embed="rId5">
            <a:extLst>
              <a:ext uri="{28A0092B-C50C-407E-A947-70E740481C1C}">
                <a14:useLocalDpi xmlns:a14="http://schemas.microsoft.com/office/drawing/2010/main" val="0"/>
              </a:ext>
            </a:extLst>
          </a:blip>
          <a:srcRect r="3149"/>
          <a:stretch>
            <a:fillRect/>
          </a:stretch>
        </p:blipFill>
        <p:spPr bwMode="auto">
          <a:xfrm>
            <a:off x="228600" y="3200400"/>
            <a:ext cx="41402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Box 5"/>
          <p:cNvSpPr txBox="1">
            <a:spLocks noChangeArrowheads="1"/>
          </p:cNvSpPr>
          <p:nvPr/>
        </p:nvSpPr>
        <p:spPr bwMode="auto">
          <a:xfrm>
            <a:off x="517525" y="6096000"/>
            <a:ext cx="3560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Reis–Bücklers corneal dystrophy</a:t>
            </a:r>
            <a:r>
              <a:rPr lang="en-US" altLang="en-US" sz="1600"/>
              <a:t>: Geographic opacities</a:t>
            </a:r>
          </a:p>
        </p:txBody>
      </p:sp>
      <p:cxnSp>
        <p:nvCxnSpPr>
          <p:cNvPr id="3" name="Straight Connector 2"/>
          <p:cNvCxnSpPr/>
          <p:nvPr/>
        </p:nvCxnSpPr>
        <p:spPr>
          <a:xfrm>
            <a:off x="4546600" y="93663"/>
            <a:ext cx="76200" cy="6172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710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C9F8313-A890-4E10-A8A6-1F261D201B0B}" type="slidenum">
              <a:rPr lang="en-US" altLang="en-US" sz="1000"/>
              <a:pPr>
                <a:spcBef>
                  <a:spcPct val="0"/>
                </a:spcBef>
                <a:buClrTx/>
                <a:buSzTx/>
                <a:buFontTx/>
                <a:buNone/>
              </a:pPr>
              <a:t>43</a:t>
            </a:fld>
            <a:endParaRPr lang="en-US" altLang="en-US" sz="1000"/>
          </a:p>
        </p:txBody>
      </p:sp>
      <p:sp>
        <p:nvSpPr>
          <p:cNvPr id="4711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7149"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7150"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47151"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47152"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7153"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47154"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7155" name="TextBox 15"/>
          <p:cNvSpPr txBox="1">
            <a:spLocks noChangeArrowheads="1"/>
          </p:cNvSpPr>
          <p:nvPr/>
        </p:nvSpPr>
        <p:spPr bwMode="auto">
          <a:xfrm>
            <a:off x="6005513" y="4600575"/>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47156"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7157"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47158"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7159" name="TextBox 21"/>
          <p:cNvSpPr txBox="1">
            <a:spLocks noChangeArrowheads="1"/>
          </p:cNvSpPr>
          <p:nvPr/>
        </p:nvSpPr>
        <p:spPr bwMode="auto">
          <a:xfrm>
            <a:off x="7889875" y="4600575"/>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47160"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47161"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47162"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813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8BC5C5B-3BAC-4B69-AC12-CCAA1581EE2C}" type="slidenum">
              <a:rPr lang="en-US" altLang="en-US" sz="1000"/>
              <a:pPr>
                <a:spcBef>
                  <a:spcPct val="0"/>
                </a:spcBef>
                <a:buClrTx/>
                <a:buSzTx/>
                <a:buFontTx/>
                <a:buNone/>
              </a:pPr>
              <a:t>44</a:t>
            </a:fld>
            <a:endParaRPr lang="en-US" altLang="en-US" sz="1000"/>
          </a:p>
        </p:txBody>
      </p:sp>
      <p:sp>
        <p:nvSpPr>
          <p:cNvPr id="4813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8173"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8174"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48175"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48176"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8177"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48178"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8179"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48180"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8181"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48182"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8183"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48184"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48185"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48186"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4915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83C07EF-0E7C-4E03-9FD4-AEEEF38B91CF}" type="slidenum">
              <a:rPr lang="en-US" altLang="en-US" sz="1000"/>
              <a:pPr>
                <a:spcBef>
                  <a:spcPct val="0"/>
                </a:spcBef>
                <a:buClrTx/>
                <a:buSzTx/>
                <a:buFontTx/>
                <a:buNone/>
              </a:pPr>
              <a:t>45</a:t>
            </a:fld>
            <a:endParaRPr lang="en-US" altLang="en-US" sz="1000"/>
          </a:p>
        </p:txBody>
      </p:sp>
      <p:sp>
        <p:nvSpPr>
          <p:cNvPr id="4915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49197"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49198"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49199"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49200"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49201"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49202"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49203"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9204"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49205" name="TextBox 16"/>
          <p:cNvSpPr txBox="1">
            <a:spLocks noChangeArrowheads="1"/>
          </p:cNvSpPr>
          <p:nvPr/>
        </p:nvSpPr>
        <p:spPr bwMode="auto">
          <a:xfrm>
            <a:off x="6005513" y="5057775"/>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49206"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49207"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49208"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49209"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49210" name="TextBox 22"/>
          <p:cNvSpPr txBox="1">
            <a:spLocks noChangeArrowheads="1"/>
          </p:cNvSpPr>
          <p:nvPr/>
        </p:nvSpPr>
        <p:spPr bwMode="auto">
          <a:xfrm>
            <a:off x="7910513" y="5057775"/>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49211"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49212"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49213"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6"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018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5A7BCB4-CB37-4CFB-8AEB-A1F52E8C0585}" type="slidenum">
              <a:rPr lang="en-US" altLang="en-US" sz="1000"/>
              <a:pPr>
                <a:spcBef>
                  <a:spcPct val="0"/>
                </a:spcBef>
                <a:buClrTx/>
                <a:buSzTx/>
                <a:buFontTx/>
                <a:buNone/>
              </a:pPr>
              <a:t>46</a:t>
            </a:fld>
            <a:endParaRPr lang="en-US" altLang="en-US" sz="1000"/>
          </a:p>
        </p:txBody>
      </p:sp>
      <p:sp>
        <p:nvSpPr>
          <p:cNvPr id="5018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50221"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50222"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50223"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50224"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50225"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50226"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50227"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0228"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0229" name="TextBox 16"/>
          <p:cNvSpPr txBox="1">
            <a:spLocks noChangeArrowheads="1"/>
          </p:cNvSpPr>
          <p:nvPr/>
        </p:nvSpPr>
        <p:spPr bwMode="auto">
          <a:xfrm>
            <a:off x="5913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0230"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50231"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50232"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0233"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0234" name="TextBox 22"/>
          <p:cNvSpPr txBox="1">
            <a:spLocks noChangeArrowheads="1"/>
          </p:cNvSpPr>
          <p:nvPr/>
        </p:nvSpPr>
        <p:spPr bwMode="auto">
          <a:xfrm>
            <a:off x="7818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0235"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50236"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50237"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6"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120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B742F18-7BD1-407E-99CC-6A8843D19A03}" type="slidenum">
              <a:rPr lang="en-US" altLang="en-US" sz="1000"/>
              <a:pPr>
                <a:spcBef>
                  <a:spcPct val="0"/>
                </a:spcBef>
                <a:buClrTx/>
                <a:buSzTx/>
                <a:buFontTx/>
                <a:buNone/>
              </a:pPr>
              <a:t>47</a:t>
            </a:fld>
            <a:endParaRPr lang="en-US" altLang="en-US" sz="1000"/>
          </a:p>
        </p:txBody>
      </p:sp>
      <p:sp>
        <p:nvSpPr>
          <p:cNvPr id="5120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51245"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51246"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51247"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51248"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51249" name="TextBox 11"/>
          <p:cNvSpPr txBox="1">
            <a:spLocks noChangeArrowheads="1"/>
          </p:cNvSpPr>
          <p:nvPr/>
        </p:nvSpPr>
        <p:spPr bwMode="auto">
          <a:xfrm>
            <a:off x="3359150" y="5502275"/>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Stain/color</a:t>
            </a:r>
          </a:p>
        </p:txBody>
      </p:sp>
      <p:sp>
        <p:nvSpPr>
          <p:cNvPr id="51250"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51251"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51252"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1253"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1254" name="TextBox 16"/>
          <p:cNvSpPr txBox="1">
            <a:spLocks noChangeArrowheads="1"/>
          </p:cNvSpPr>
          <p:nvPr/>
        </p:nvSpPr>
        <p:spPr bwMode="auto">
          <a:xfrm>
            <a:off x="5913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1255"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51256"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51257"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1258"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1259" name="TextBox 22"/>
          <p:cNvSpPr txBox="1">
            <a:spLocks noChangeArrowheads="1"/>
          </p:cNvSpPr>
          <p:nvPr/>
        </p:nvSpPr>
        <p:spPr bwMode="auto">
          <a:xfrm>
            <a:off x="7818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1260" name="TextBox 23"/>
          <p:cNvSpPr txBox="1">
            <a:spLocks noChangeArrowheads="1"/>
          </p:cNvSpPr>
          <p:nvPr/>
        </p:nvSpPr>
        <p:spPr bwMode="auto">
          <a:xfrm>
            <a:off x="5978525" y="5502275"/>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FF0000"/>
                </a:solidFill>
              </a:rPr>
              <a:t>?</a:t>
            </a:r>
          </a:p>
        </p:txBody>
      </p:sp>
      <p:sp>
        <p:nvSpPr>
          <p:cNvPr id="51261"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51262"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51263"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8"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222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1CE9F1A-30BD-49BD-8B9B-CFD5BB88C7FE}" type="slidenum">
              <a:rPr lang="en-US" altLang="en-US" sz="1000"/>
              <a:pPr>
                <a:spcBef>
                  <a:spcPct val="0"/>
                </a:spcBef>
                <a:buClrTx/>
                <a:buSzTx/>
                <a:buFontTx/>
                <a:buNone/>
              </a:pPr>
              <a:t>48</a:t>
            </a:fld>
            <a:endParaRPr lang="en-US" altLang="en-US" sz="1000"/>
          </a:p>
        </p:txBody>
      </p:sp>
      <p:sp>
        <p:nvSpPr>
          <p:cNvPr id="5223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52269"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52270"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52271"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52272"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52273" name="TextBox 11"/>
          <p:cNvSpPr txBox="1">
            <a:spLocks noChangeArrowheads="1"/>
          </p:cNvSpPr>
          <p:nvPr/>
        </p:nvSpPr>
        <p:spPr bwMode="auto">
          <a:xfrm>
            <a:off x="3359150" y="5502275"/>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Stain/color</a:t>
            </a:r>
          </a:p>
        </p:txBody>
      </p:sp>
      <p:sp>
        <p:nvSpPr>
          <p:cNvPr id="52274"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52275"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52276"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2277"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2278" name="TextBox 16"/>
          <p:cNvSpPr txBox="1">
            <a:spLocks noChangeArrowheads="1"/>
          </p:cNvSpPr>
          <p:nvPr/>
        </p:nvSpPr>
        <p:spPr bwMode="auto">
          <a:xfrm>
            <a:off x="5913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2279"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52280"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52281"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2282"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2283" name="TextBox 22"/>
          <p:cNvSpPr txBox="1">
            <a:spLocks noChangeArrowheads="1"/>
          </p:cNvSpPr>
          <p:nvPr/>
        </p:nvSpPr>
        <p:spPr bwMode="auto">
          <a:xfrm>
            <a:off x="7818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2284" name="TextBox 23"/>
          <p:cNvSpPr txBox="1">
            <a:spLocks noChangeArrowheads="1"/>
          </p:cNvSpPr>
          <p:nvPr/>
        </p:nvSpPr>
        <p:spPr bwMode="auto">
          <a:xfrm>
            <a:off x="5132388" y="5502275"/>
            <a:ext cx="198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rPr>
              <a:t>Masson trichrome/Red</a:t>
            </a:r>
          </a:p>
        </p:txBody>
      </p:sp>
      <p:sp>
        <p:nvSpPr>
          <p:cNvPr id="52285"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52286"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52287"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28"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325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4EC440D-7DE0-442C-AA37-BC67AA8F7224}" type="slidenum">
              <a:rPr lang="en-US" altLang="en-US" sz="1000"/>
              <a:pPr>
                <a:spcBef>
                  <a:spcPct val="0"/>
                </a:spcBef>
                <a:buClrTx/>
                <a:buSzTx/>
                <a:buFontTx/>
                <a:buNone/>
              </a:pPr>
              <a:t>49</a:t>
            </a:fld>
            <a:endParaRPr lang="en-US" altLang="en-US" sz="1000"/>
          </a:p>
        </p:txBody>
      </p:sp>
      <p:sp>
        <p:nvSpPr>
          <p:cNvPr id="5325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53293"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53294"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53295"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53296"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53297" name="TextBox 11"/>
          <p:cNvSpPr txBox="1">
            <a:spLocks noChangeArrowheads="1"/>
          </p:cNvSpPr>
          <p:nvPr/>
        </p:nvSpPr>
        <p:spPr bwMode="auto">
          <a:xfrm>
            <a:off x="3359150" y="5502275"/>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Stain/color</a:t>
            </a:r>
          </a:p>
        </p:txBody>
      </p:sp>
      <p:sp>
        <p:nvSpPr>
          <p:cNvPr id="53298"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53299"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53300"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3301"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3302" name="TextBox 16"/>
          <p:cNvSpPr txBox="1">
            <a:spLocks noChangeArrowheads="1"/>
          </p:cNvSpPr>
          <p:nvPr/>
        </p:nvSpPr>
        <p:spPr bwMode="auto">
          <a:xfrm>
            <a:off x="5913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3303"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53304"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53305"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3306"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3307" name="TextBox 22"/>
          <p:cNvSpPr txBox="1">
            <a:spLocks noChangeArrowheads="1"/>
          </p:cNvSpPr>
          <p:nvPr/>
        </p:nvSpPr>
        <p:spPr bwMode="auto">
          <a:xfrm>
            <a:off x="7818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3308" name="TextBox 23"/>
          <p:cNvSpPr txBox="1">
            <a:spLocks noChangeArrowheads="1"/>
          </p:cNvSpPr>
          <p:nvPr/>
        </p:nvSpPr>
        <p:spPr bwMode="auto">
          <a:xfrm>
            <a:off x="5132388" y="5502275"/>
            <a:ext cx="198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rPr>
              <a:t>Masson trichrome/Red</a:t>
            </a:r>
          </a:p>
        </p:txBody>
      </p:sp>
      <p:sp>
        <p:nvSpPr>
          <p:cNvPr id="53309" name="TextBox 29"/>
          <p:cNvSpPr txBox="1">
            <a:spLocks noChangeArrowheads="1"/>
          </p:cNvSpPr>
          <p:nvPr/>
        </p:nvSpPr>
        <p:spPr bwMode="auto">
          <a:xfrm>
            <a:off x="2789238" y="5888038"/>
            <a:ext cx="21637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i="1"/>
              <a:t>Light microscopy</a:t>
            </a:r>
          </a:p>
          <a:p>
            <a:pPr algn="ctr">
              <a:lnSpc>
                <a:spcPts val="1400"/>
              </a:lnSpc>
            </a:pPr>
            <a:r>
              <a:rPr lang="en-US" altLang="en-US" sz="1400" i="1"/>
              <a:t>appearance of Bowmans</a:t>
            </a:r>
          </a:p>
        </p:txBody>
      </p:sp>
      <p:sp>
        <p:nvSpPr>
          <p:cNvPr id="53310" name="TextBox 31"/>
          <p:cNvSpPr txBox="1">
            <a:spLocks noChangeArrowheads="1"/>
          </p:cNvSpPr>
          <p:nvPr/>
        </p:nvSpPr>
        <p:spPr bwMode="auto">
          <a:xfrm>
            <a:off x="6010275" y="5930900"/>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53311" name="TextBox 33"/>
          <p:cNvSpPr txBox="1">
            <a:spLocks noChangeArrowheads="1"/>
          </p:cNvSpPr>
          <p:nvPr/>
        </p:nvSpPr>
        <p:spPr bwMode="auto">
          <a:xfrm>
            <a:off x="7926388" y="593090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53312"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53313"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53314"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31"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8196"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819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E316669-913D-4459-83FC-50FBCCAEC40A}" type="slidenum">
              <a:rPr lang="en-US" altLang="en-US" sz="1000"/>
              <a:pPr>
                <a:spcBef>
                  <a:spcPct val="0"/>
                </a:spcBef>
                <a:buClrTx/>
                <a:buSzTx/>
                <a:buFontTx/>
                <a:buNone/>
              </a:pPr>
              <a:t>5</a:t>
            </a:fld>
            <a:endParaRPr lang="en-US" altLang="en-US" sz="1000"/>
          </a:p>
        </p:txBody>
      </p:sp>
      <p:sp>
        <p:nvSpPr>
          <p:cNvPr id="819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‘Transforming </a:t>
            </a:r>
            <a:r>
              <a:rPr lang="en-US" altLang="en-US" sz="1400" dirty="0">
                <a:solidFill>
                  <a:srgbClr val="0000FF"/>
                </a:solidFill>
              </a:rPr>
              <a:t>growth factor </a:t>
            </a:r>
            <a:r>
              <a:rPr lang="en-US" altLang="en-US" sz="1400" dirty="0">
                <a:solidFill>
                  <a:schemeClr val="bg1">
                    <a:lumMod val="75000"/>
                  </a:schemeClr>
                </a:solidFill>
              </a:rPr>
              <a:t>beta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ight Brace 1"/>
          <p:cNvSpPr/>
          <p:nvPr/>
        </p:nvSpPr>
        <p:spPr>
          <a:xfrm rot="5400000">
            <a:off x="2251075" y="2692400"/>
            <a:ext cx="212725" cy="1076325"/>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TextBox 8"/>
          <p:cNvSpPr txBox="1"/>
          <p:nvPr/>
        </p:nvSpPr>
        <p:spPr>
          <a:xfrm>
            <a:off x="458788" y="3505200"/>
            <a:ext cx="3960812" cy="738188"/>
          </a:xfrm>
          <a:prstGeom prst="rect">
            <a:avLst/>
          </a:prstGeom>
          <a:solidFill>
            <a:schemeClr val="bg1">
              <a:lumMod val="85000"/>
            </a:schemeClr>
          </a:solidFill>
        </p:spPr>
        <p:txBody>
          <a:bodyPr>
            <a:spAutoFit/>
          </a:bodyPr>
          <a:lstStyle/>
          <a:p>
            <a:pPr>
              <a:defRPr/>
            </a:pPr>
            <a:r>
              <a:rPr lang="en-US" sz="1400" i="1" dirty="0">
                <a:solidFill>
                  <a:srgbClr val="0000FF"/>
                </a:solidFill>
              </a:rPr>
              <a:t>To what does the term </a:t>
            </a:r>
            <a:r>
              <a:rPr lang="en-US" sz="1400" b="1" dirty="0">
                <a:solidFill>
                  <a:srgbClr val="0000FF"/>
                </a:solidFill>
              </a:rPr>
              <a:t>growth factor </a:t>
            </a:r>
            <a:r>
              <a:rPr lang="en-US" sz="1400" i="1" dirty="0">
                <a:solidFill>
                  <a:srgbClr val="0000FF"/>
                </a:solidFill>
              </a:rPr>
              <a:t>refer?</a:t>
            </a:r>
            <a:endParaRPr lang="en-US" sz="1400" i="1" dirty="0">
              <a:solidFill>
                <a:schemeClr val="bg1">
                  <a:lumMod val="85000"/>
                </a:schemeClr>
              </a:solidFill>
            </a:endParaRPr>
          </a:p>
          <a:p>
            <a:pPr>
              <a:defRPr/>
            </a:pPr>
            <a:r>
              <a:rPr lang="en-US" sz="1400" dirty="0">
                <a:solidFill>
                  <a:schemeClr val="bg1">
                    <a:lumMod val="85000"/>
                  </a:schemeClr>
                </a:solidFill>
              </a:rPr>
              <a:t>To one of a diverse group of protein (or steroid) molecules that promote cell growth</a:t>
            </a: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427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339AB1B-D487-4242-9B74-B558E30745B6}" type="slidenum">
              <a:rPr lang="en-US" altLang="en-US" sz="1000"/>
              <a:pPr>
                <a:spcBef>
                  <a:spcPct val="0"/>
                </a:spcBef>
                <a:buClrTx/>
                <a:buSzTx/>
                <a:buFontTx/>
                <a:buNone/>
              </a:pPr>
              <a:t>50</a:t>
            </a:fld>
            <a:endParaRPr lang="en-US" altLang="en-US" sz="1000"/>
          </a:p>
        </p:txBody>
      </p:sp>
      <p:sp>
        <p:nvSpPr>
          <p:cNvPr id="5427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54317"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54318"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54319"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54320"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54321" name="TextBox 11"/>
          <p:cNvSpPr txBox="1">
            <a:spLocks noChangeArrowheads="1"/>
          </p:cNvSpPr>
          <p:nvPr/>
        </p:nvSpPr>
        <p:spPr bwMode="auto">
          <a:xfrm>
            <a:off x="3359150" y="5502275"/>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Stain/color</a:t>
            </a:r>
          </a:p>
        </p:txBody>
      </p:sp>
      <p:sp>
        <p:nvSpPr>
          <p:cNvPr id="54322"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54323"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54324"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4325"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4326" name="TextBox 16"/>
          <p:cNvSpPr txBox="1">
            <a:spLocks noChangeArrowheads="1"/>
          </p:cNvSpPr>
          <p:nvPr/>
        </p:nvSpPr>
        <p:spPr bwMode="auto">
          <a:xfrm>
            <a:off x="5913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4327"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54328"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54329"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4330"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4331" name="TextBox 22"/>
          <p:cNvSpPr txBox="1">
            <a:spLocks noChangeArrowheads="1"/>
          </p:cNvSpPr>
          <p:nvPr/>
        </p:nvSpPr>
        <p:spPr bwMode="auto">
          <a:xfrm>
            <a:off x="7818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4332" name="TextBox 23"/>
          <p:cNvSpPr txBox="1">
            <a:spLocks noChangeArrowheads="1"/>
          </p:cNvSpPr>
          <p:nvPr/>
        </p:nvSpPr>
        <p:spPr bwMode="auto">
          <a:xfrm>
            <a:off x="5132388" y="5502275"/>
            <a:ext cx="198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rPr>
              <a:t>Masson trichrome/Red</a:t>
            </a:r>
          </a:p>
        </p:txBody>
      </p:sp>
      <p:sp>
        <p:nvSpPr>
          <p:cNvPr id="54333" name="TextBox 29"/>
          <p:cNvSpPr txBox="1">
            <a:spLocks noChangeArrowheads="1"/>
          </p:cNvSpPr>
          <p:nvPr/>
        </p:nvSpPr>
        <p:spPr bwMode="auto">
          <a:xfrm>
            <a:off x="2789238" y="5888038"/>
            <a:ext cx="21637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i="1"/>
              <a:t>Light microscopy</a:t>
            </a:r>
          </a:p>
          <a:p>
            <a:pPr algn="ctr">
              <a:lnSpc>
                <a:spcPts val="1400"/>
              </a:lnSpc>
            </a:pPr>
            <a:r>
              <a:rPr lang="en-US" altLang="en-US" sz="1400" i="1"/>
              <a:t>appearance of Bowmans</a:t>
            </a:r>
          </a:p>
        </p:txBody>
      </p:sp>
      <p:sp>
        <p:nvSpPr>
          <p:cNvPr id="54334" name="TextBox 31"/>
          <p:cNvSpPr txBox="1">
            <a:spLocks noChangeArrowheads="1"/>
          </p:cNvSpPr>
          <p:nvPr/>
        </p:nvSpPr>
        <p:spPr bwMode="auto">
          <a:xfrm>
            <a:off x="5745163" y="5930900"/>
            <a:ext cx="823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‘Sheets’</a:t>
            </a:r>
          </a:p>
        </p:txBody>
      </p:sp>
      <p:sp>
        <p:nvSpPr>
          <p:cNvPr id="54335" name="TextBox 33"/>
          <p:cNvSpPr txBox="1">
            <a:spLocks noChangeArrowheads="1"/>
          </p:cNvSpPr>
          <p:nvPr/>
        </p:nvSpPr>
        <p:spPr bwMode="auto">
          <a:xfrm>
            <a:off x="7437438" y="5930900"/>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‘Saw-toothed’</a:t>
            </a:r>
          </a:p>
        </p:txBody>
      </p:sp>
      <p:sp>
        <p:nvSpPr>
          <p:cNvPr id="54336"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54337"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54338"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31"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55299"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FA2EA4-502F-494B-AC97-4E7FBDA1E929}" type="slidenum">
              <a:rPr lang="en-US" altLang="en-US"/>
              <a:pPr/>
              <a:t>51</a:t>
            </a:fld>
            <a:endParaRPr lang="en-US" altLang="en-US"/>
          </a:p>
        </p:txBody>
      </p:sp>
      <p:sp>
        <p:nvSpPr>
          <p:cNvPr id="55300" name="TextBox 9"/>
          <p:cNvSpPr txBox="1">
            <a:spLocks noChangeArrowheads="1"/>
          </p:cNvSpPr>
          <p:nvPr/>
        </p:nvSpPr>
        <p:spPr bwMode="auto">
          <a:xfrm>
            <a:off x="1100138" y="242888"/>
            <a:ext cx="2335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dirty="0"/>
              <a:t>Reis-</a:t>
            </a:r>
            <a:r>
              <a:rPr lang="en-US" altLang="en-US" sz="1200" i="1" dirty="0" err="1"/>
              <a:t>Bücklers</a:t>
            </a:r>
            <a:r>
              <a:rPr lang="en-US" altLang="en-US" sz="1200" i="1" dirty="0"/>
              <a:t>: sheet-like layers</a:t>
            </a:r>
          </a:p>
        </p:txBody>
      </p:sp>
      <p:sp>
        <p:nvSpPr>
          <p:cNvPr id="55301" name="TextBox 10"/>
          <p:cNvSpPr txBox="1">
            <a:spLocks noChangeArrowheads="1"/>
          </p:cNvSpPr>
          <p:nvPr/>
        </p:nvSpPr>
        <p:spPr bwMode="auto">
          <a:xfrm>
            <a:off x="5743575" y="250825"/>
            <a:ext cx="233362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a:t>Thiel-Behnke: Sawtooth pattern</a:t>
            </a:r>
          </a:p>
        </p:txBody>
      </p:sp>
      <p:pic>
        <p:nvPicPr>
          <p:cNvPr id="553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517525"/>
            <a:ext cx="37131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471488"/>
            <a:ext cx="372427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Box 1"/>
          <p:cNvSpPr txBox="1">
            <a:spLocks noChangeArrowheads="1"/>
          </p:cNvSpPr>
          <p:nvPr/>
        </p:nvSpPr>
        <p:spPr bwMode="auto">
          <a:xfrm>
            <a:off x="1583895" y="3427413"/>
            <a:ext cx="13692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t>Reis-</a:t>
            </a:r>
            <a:r>
              <a:rPr lang="en-US" altLang="en-US" sz="1400" b="1" dirty="0" err="1"/>
              <a:t>Bücklers</a:t>
            </a:r>
            <a:endParaRPr lang="en-US" altLang="en-US" sz="1400" b="1" dirty="0"/>
          </a:p>
        </p:txBody>
      </p:sp>
      <p:sp>
        <p:nvSpPr>
          <p:cNvPr id="55305" name="TextBox 8"/>
          <p:cNvSpPr txBox="1">
            <a:spLocks noChangeArrowheads="1"/>
          </p:cNvSpPr>
          <p:nvPr/>
        </p:nvSpPr>
        <p:spPr bwMode="auto">
          <a:xfrm>
            <a:off x="6189663" y="3419475"/>
            <a:ext cx="1296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t>Thiel-Behnke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55299"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FA2EA4-502F-494B-AC97-4E7FBDA1E929}" type="slidenum">
              <a:rPr lang="en-US" altLang="en-US"/>
              <a:pPr/>
              <a:t>52</a:t>
            </a:fld>
            <a:endParaRPr lang="en-US" altLang="en-US"/>
          </a:p>
        </p:txBody>
      </p:sp>
      <p:sp>
        <p:nvSpPr>
          <p:cNvPr id="55300" name="TextBox 9"/>
          <p:cNvSpPr txBox="1">
            <a:spLocks noChangeArrowheads="1"/>
          </p:cNvSpPr>
          <p:nvPr/>
        </p:nvSpPr>
        <p:spPr bwMode="auto">
          <a:xfrm>
            <a:off x="1100138" y="242888"/>
            <a:ext cx="2335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dirty="0"/>
              <a:t>Reis-</a:t>
            </a:r>
            <a:r>
              <a:rPr lang="en-US" altLang="en-US" sz="1200" i="1" dirty="0" err="1"/>
              <a:t>Bücklers</a:t>
            </a:r>
            <a:r>
              <a:rPr lang="en-US" altLang="en-US" sz="1200" i="1" dirty="0"/>
              <a:t>: sheet-like layers</a:t>
            </a:r>
          </a:p>
        </p:txBody>
      </p:sp>
      <p:sp>
        <p:nvSpPr>
          <p:cNvPr id="55301" name="TextBox 10"/>
          <p:cNvSpPr txBox="1">
            <a:spLocks noChangeArrowheads="1"/>
          </p:cNvSpPr>
          <p:nvPr/>
        </p:nvSpPr>
        <p:spPr bwMode="auto">
          <a:xfrm>
            <a:off x="5743575" y="250825"/>
            <a:ext cx="233362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a:t>Thiel-Behnke: Sawtooth pattern</a:t>
            </a:r>
          </a:p>
        </p:txBody>
      </p:sp>
      <p:pic>
        <p:nvPicPr>
          <p:cNvPr id="553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517525"/>
            <a:ext cx="37131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471488"/>
            <a:ext cx="372427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Box 1"/>
          <p:cNvSpPr txBox="1">
            <a:spLocks noChangeArrowheads="1"/>
          </p:cNvSpPr>
          <p:nvPr/>
        </p:nvSpPr>
        <p:spPr bwMode="auto">
          <a:xfrm>
            <a:off x="1583895" y="3427413"/>
            <a:ext cx="13692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t>Reis-</a:t>
            </a:r>
            <a:r>
              <a:rPr lang="en-US" altLang="en-US" sz="1400" b="1" dirty="0" err="1"/>
              <a:t>Bücklers</a:t>
            </a:r>
            <a:endParaRPr lang="en-US" altLang="en-US" sz="1400" b="1" dirty="0"/>
          </a:p>
        </p:txBody>
      </p:sp>
      <p:sp>
        <p:nvSpPr>
          <p:cNvPr id="55305" name="TextBox 8"/>
          <p:cNvSpPr txBox="1">
            <a:spLocks noChangeArrowheads="1"/>
          </p:cNvSpPr>
          <p:nvPr/>
        </p:nvSpPr>
        <p:spPr bwMode="auto">
          <a:xfrm>
            <a:off x="6189663" y="3419475"/>
            <a:ext cx="1296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t>Thiel-Behnke</a:t>
            </a:r>
          </a:p>
        </p:txBody>
      </p:sp>
      <p:pic>
        <p:nvPicPr>
          <p:cNvPr id="3" name="Picture 2">
            <a:extLst>
              <a:ext uri="{FF2B5EF4-FFF2-40B4-BE49-F238E27FC236}">
                <a16:creationId xmlns:a16="http://schemas.microsoft.com/office/drawing/2014/main" id="{2ED88FE2-781D-7B1D-2159-CF460CEBCD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46" y="4046095"/>
            <a:ext cx="7560105" cy="2018737"/>
          </a:xfrm>
          <a:prstGeom prst="rect">
            <a:avLst/>
          </a:prstGeom>
        </p:spPr>
      </p:pic>
      <p:sp>
        <p:nvSpPr>
          <p:cNvPr id="4" name="TextBox 3">
            <a:extLst>
              <a:ext uri="{FF2B5EF4-FFF2-40B4-BE49-F238E27FC236}">
                <a16:creationId xmlns:a16="http://schemas.microsoft.com/office/drawing/2014/main" id="{A168ABF4-0A81-3960-E26F-F80BDE3DFAC4}"/>
              </a:ext>
            </a:extLst>
          </p:cNvPr>
          <p:cNvSpPr txBox="1"/>
          <p:nvPr/>
        </p:nvSpPr>
        <p:spPr>
          <a:xfrm>
            <a:off x="1457236" y="6186586"/>
            <a:ext cx="6229526" cy="307777"/>
          </a:xfrm>
          <a:prstGeom prst="rect">
            <a:avLst/>
          </a:prstGeom>
          <a:noFill/>
        </p:spPr>
        <p:txBody>
          <a:bodyPr wrap="none" rtlCol="0">
            <a:spAutoFit/>
          </a:bodyPr>
          <a:lstStyle/>
          <a:p>
            <a:r>
              <a:rPr lang="en-US" sz="1400" dirty="0"/>
              <a:t>The sawtooth pattern in TBCD is also appreciable via anterior-segment OCT</a:t>
            </a:r>
          </a:p>
        </p:txBody>
      </p:sp>
    </p:spTree>
    <p:extLst>
      <p:ext uri="{BB962C8B-B14F-4D97-AF65-F5344CB8AC3E}">
        <p14:creationId xmlns:p14="http://schemas.microsoft.com/office/powerpoint/2010/main" val="3829206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632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2E5500E-3AD0-4A93-97EF-254284A48B4B}" type="slidenum">
              <a:rPr lang="en-US" altLang="en-US" sz="1000"/>
              <a:pPr>
                <a:spcBef>
                  <a:spcPct val="0"/>
                </a:spcBef>
                <a:buClrTx/>
                <a:buSzTx/>
                <a:buFontTx/>
                <a:buNone/>
              </a:pPr>
              <a:t>53</a:t>
            </a:fld>
            <a:endParaRPr lang="en-US" altLang="en-US" sz="1000"/>
          </a:p>
        </p:txBody>
      </p:sp>
      <p:sp>
        <p:nvSpPr>
          <p:cNvPr id="5632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56365"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56366"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56367"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56368"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56369" name="TextBox 11"/>
          <p:cNvSpPr txBox="1">
            <a:spLocks noChangeArrowheads="1"/>
          </p:cNvSpPr>
          <p:nvPr/>
        </p:nvSpPr>
        <p:spPr bwMode="auto">
          <a:xfrm>
            <a:off x="3359150" y="5502275"/>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Stain/color</a:t>
            </a:r>
          </a:p>
        </p:txBody>
      </p:sp>
      <p:sp>
        <p:nvSpPr>
          <p:cNvPr id="56370"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56371"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56372"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6373"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6374" name="TextBox 16"/>
          <p:cNvSpPr txBox="1">
            <a:spLocks noChangeArrowheads="1"/>
          </p:cNvSpPr>
          <p:nvPr/>
        </p:nvSpPr>
        <p:spPr bwMode="auto">
          <a:xfrm>
            <a:off x="5913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6375"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56376"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56377"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6378"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6379" name="TextBox 22"/>
          <p:cNvSpPr txBox="1">
            <a:spLocks noChangeArrowheads="1"/>
          </p:cNvSpPr>
          <p:nvPr/>
        </p:nvSpPr>
        <p:spPr bwMode="auto">
          <a:xfrm>
            <a:off x="7818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6380" name="TextBox 23"/>
          <p:cNvSpPr txBox="1">
            <a:spLocks noChangeArrowheads="1"/>
          </p:cNvSpPr>
          <p:nvPr/>
        </p:nvSpPr>
        <p:spPr bwMode="auto">
          <a:xfrm>
            <a:off x="5132388" y="5502275"/>
            <a:ext cx="198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rPr>
              <a:t>Masson trichrome/Red</a:t>
            </a:r>
          </a:p>
        </p:txBody>
      </p:sp>
      <p:sp>
        <p:nvSpPr>
          <p:cNvPr id="56381" name="TextBox 29"/>
          <p:cNvSpPr txBox="1">
            <a:spLocks noChangeArrowheads="1"/>
          </p:cNvSpPr>
          <p:nvPr/>
        </p:nvSpPr>
        <p:spPr bwMode="auto">
          <a:xfrm>
            <a:off x="2789238" y="5888038"/>
            <a:ext cx="21637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i="1"/>
              <a:t>Light microscopy</a:t>
            </a:r>
          </a:p>
          <a:p>
            <a:pPr algn="ctr">
              <a:lnSpc>
                <a:spcPts val="1400"/>
              </a:lnSpc>
            </a:pPr>
            <a:r>
              <a:rPr lang="en-US" altLang="en-US" sz="1400" i="1"/>
              <a:t>appearance of Bowmans</a:t>
            </a:r>
          </a:p>
        </p:txBody>
      </p:sp>
      <p:sp>
        <p:nvSpPr>
          <p:cNvPr id="56382" name="TextBox 31"/>
          <p:cNvSpPr txBox="1">
            <a:spLocks noChangeArrowheads="1"/>
          </p:cNvSpPr>
          <p:nvPr/>
        </p:nvSpPr>
        <p:spPr bwMode="auto">
          <a:xfrm>
            <a:off x="5745163" y="5930900"/>
            <a:ext cx="823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‘Sheets’</a:t>
            </a:r>
          </a:p>
        </p:txBody>
      </p:sp>
      <p:sp>
        <p:nvSpPr>
          <p:cNvPr id="56383" name="TextBox 32"/>
          <p:cNvSpPr txBox="1">
            <a:spLocks noChangeArrowheads="1"/>
          </p:cNvSpPr>
          <p:nvPr/>
        </p:nvSpPr>
        <p:spPr bwMode="auto">
          <a:xfrm>
            <a:off x="6005513" y="6365875"/>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56384" name="TextBox 33"/>
          <p:cNvSpPr txBox="1">
            <a:spLocks noChangeArrowheads="1"/>
          </p:cNvSpPr>
          <p:nvPr/>
        </p:nvSpPr>
        <p:spPr bwMode="auto">
          <a:xfrm>
            <a:off x="7437438" y="5930900"/>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‘Saw-toothed’</a:t>
            </a:r>
          </a:p>
        </p:txBody>
      </p:sp>
      <p:sp>
        <p:nvSpPr>
          <p:cNvPr id="56385" name="TextBox 34"/>
          <p:cNvSpPr txBox="1">
            <a:spLocks noChangeArrowheads="1"/>
          </p:cNvSpPr>
          <p:nvPr/>
        </p:nvSpPr>
        <p:spPr bwMode="auto">
          <a:xfrm>
            <a:off x="7912100" y="6380163"/>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i="1">
                <a:solidFill>
                  <a:srgbClr val="0000FF"/>
                </a:solidFill>
              </a:rPr>
              <a:t>?</a:t>
            </a:r>
          </a:p>
        </p:txBody>
      </p:sp>
      <p:sp>
        <p:nvSpPr>
          <p:cNvPr id="56386" name="TextBox 29"/>
          <p:cNvSpPr txBox="1">
            <a:spLocks noChangeArrowheads="1"/>
          </p:cNvSpPr>
          <p:nvPr/>
        </p:nvSpPr>
        <p:spPr bwMode="auto">
          <a:xfrm>
            <a:off x="2971800" y="6330950"/>
            <a:ext cx="17986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i="1"/>
              <a:t>Electron microscopy</a:t>
            </a:r>
          </a:p>
          <a:p>
            <a:pPr algn="ctr">
              <a:lnSpc>
                <a:spcPts val="1400"/>
              </a:lnSpc>
            </a:pPr>
            <a:r>
              <a:rPr lang="en-US" altLang="en-US" sz="1400" i="1"/>
              <a:t>appearance</a:t>
            </a:r>
          </a:p>
        </p:txBody>
      </p:sp>
      <p:sp>
        <p:nvSpPr>
          <p:cNvPr id="56387"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56388"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56389"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3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734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3CDCFA4-A7FE-41E9-A7C9-FF805E1A97C4}" type="slidenum">
              <a:rPr lang="en-US" altLang="en-US" sz="1000"/>
              <a:pPr>
                <a:spcBef>
                  <a:spcPct val="0"/>
                </a:spcBef>
                <a:buClrTx/>
                <a:buSzTx/>
                <a:buFontTx/>
                <a:buNone/>
              </a:pPr>
              <a:t>54</a:t>
            </a:fld>
            <a:endParaRPr lang="en-US" altLang="en-US" sz="1000"/>
          </a:p>
        </p:txBody>
      </p:sp>
      <p:sp>
        <p:nvSpPr>
          <p:cNvPr id="5735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graphicFrame>
        <p:nvGraphicFramePr>
          <p:cNvPr id="10" name="Table 9"/>
          <p:cNvGraphicFramePr>
            <a:graphicFrameLocks noGrp="1"/>
          </p:cNvGraphicFramePr>
          <p:nvPr/>
        </p:nvGraphicFramePr>
        <p:xfrm>
          <a:off x="2636838" y="3167063"/>
          <a:ext cx="6354763" cy="359886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8963">
                  <a:extLst>
                    <a:ext uri="{9D8B030D-6E8A-4147-A177-3AD203B41FA5}">
                      <a16:colId xmlns:a16="http://schemas.microsoft.com/office/drawing/2014/main" val="20002"/>
                    </a:ext>
                  </a:extLst>
                </a:gridCol>
              </a:tblGrid>
              <a:tr h="449858">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tc>
                  <a:txBody>
                    <a:bodyPr/>
                    <a:lstStyle/>
                    <a:p>
                      <a:endParaRPr lang="en-US" sz="1800" dirty="0">
                        <a:solidFill>
                          <a:srgbClr val="F6F6E7"/>
                        </a:solidFill>
                      </a:endParaRPr>
                    </a:p>
                  </a:txBody>
                  <a:tcPr marL="91431" marR="91431" marT="45723" marB="45723">
                    <a:solidFill>
                      <a:schemeClr val="accent1">
                        <a:lumMod val="40000"/>
                        <a:lumOff val="60000"/>
                      </a:schemeClr>
                    </a:solidFill>
                  </a:tcPr>
                </a:tc>
                <a:extLst>
                  <a:ext uri="{0D108BD9-81ED-4DB2-BD59-A6C34878D82A}">
                    <a16:rowId xmlns:a16="http://schemas.microsoft.com/office/drawing/2014/main" val="10000"/>
                  </a:ext>
                </a:extLst>
              </a:tr>
              <a:tr h="449858">
                <a:tc>
                  <a:txBody>
                    <a:bodyPr/>
                    <a:lstStyle/>
                    <a:p>
                      <a:endParaRPr lang="en-US" sz="1800"/>
                    </a:p>
                  </a:txBody>
                  <a:tcPr marL="91431" marR="91431" marT="45723" marB="45723"/>
                </a:tc>
                <a:tc>
                  <a:txBody>
                    <a:bodyPr/>
                    <a:lstStyle/>
                    <a:p>
                      <a:endParaRPr lang="en-US" sz="1800" dirty="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1"/>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2"/>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3"/>
                  </a:ext>
                </a:extLst>
              </a:tr>
              <a:tr h="449858">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4"/>
                  </a:ext>
                </a:extLst>
              </a:tr>
              <a:tr h="449858">
                <a:tc>
                  <a:txBody>
                    <a:bodyPr/>
                    <a:lstStyle/>
                    <a:p>
                      <a:endParaRPr lang="en-US" sz="1800" dirty="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5"/>
                  </a:ext>
                </a:extLst>
              </a:tr>
              <a:tr h="449858">
                <a:tc>
                  <a:txBody>
                    <a:bodyPr/>
                    <a:lstStyle/>
                    <a:p>
                      <a:endParaRPr lang="en-US" sz="180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tc>
                  <a:txBody>
                    <a:bodyPr/>
                    <a:lstStyle/>
                    <a:p>
                      <a:endParaRPr lang="en-US" sz="1800" dirty="0"/>
                    </a:p>
                  </a:txBody>
                  <a:tcPr marL="91431" marR="91431" marT="45723" marB="45723">
                    <a:solidFill>
                      <a:schemeClr val="accent1">
                        <a:lumMod val="40000"/>
                        <a:lumOff val="60000"/>
                      </a:schemeClr>
                    </a:solidFill>
                  </a:tcPr>
                </a:tc>
                <a:extLst>
                  <a:ext uri="{0D108BD9-81ED-4DB2-BD59-A6C34878D82A}">
                    <a16:rowId xmlns:a16="http://schemas.microsoft.com/office/drawing/2014/main" val="10006"/>
                  </a:ext>
                </a:extLst>
              </a:tr>
              <a:tr h="449858">
                <a:tc>
                  <a:txBody>
                    <a:bodyPr/>
                    <a:lstStyle/>
                    <a:p>
                      <a:endParaRPr lang="en-US" sz="1800"/>
                    </a:p>
                  </a:txBody>
                  <a:tcPr marL="91431" marR="91431" marT="45723" marB="45723"/>
                </a:tc>
                <a:tc>
                  <a:txBody>
                    <a:bodyPr/>
                    <a:lstStyle/>
                    <a:p>
                      <a:endParaRPr lang="en-US" sz="1800"/>
                    </a:p>
                  </a:txBody>
                  <a:tcPr marL="91431" marR="91431" marT="45723" marB="45723"/>
                </a:tc>
                <a:tc>
                  <a:txBody>
                    <a:bodyPr/>
                    <a:lstStyle/>
                    <a:p>
                      <a:endParaRPr lang="en-US" sz="1800" dirty="0"/>
                    </a:p>
                  </a:txBody>
                  <a:tcPr marL="91431" marR="91431" marT="45723" marB="45723"/>
                </a:tc>
                <a:extLst>
                  <a:ext uri="{0D108BD9-81ED-4DB2-BD59-A6C34878D82A}">
                    <a16:rowId xmlns:a16="http://schemas.microsoft.com/office/drawing/2014/main" val="10007"/>
                  </a:ext>
                </a:extLst>
              </a:tr>
            </a:tbl>
          </a:graphicData>
        </a:graphic>
      </p:graphicFrame>
      <p:sp>
        <p:nvSpPr>
          <p:cNvPr id="57389" name="TextBox 7"/>
          <p:cNvSpPr txBox="1">
            <a:spLocks noChangeArrowheads="1"/>
          </p:cNvSpPr>
          <p:nvPr/>
        </p:nvSpPr>
        <p:spPr bwMode="auto">
          <a:xfrm>
            <a:off x="3276600" y="3240088"/>
            <a:ext cx="1189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Age of onset</a:t>
            </a:r>
          </a:p>
        </p:txBody>
      </p:sp>
      <p:sp>
        <p:nvSpPr>
          <p:cNvPr id="57390" name="TextBox 8"/>
          <p:cNvSpPr txBox="1">
            <a:spLocks noChangeArrowheads="1"/>
          </p:cNvSpPr>
          <p:nvPr/>
        </p:nvSpPr>
        <p:spPr bwMode="auto">
          <a:xfrm>
            <a:off x="3149600" y="4154488"/>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SL appearance</a:t>
            </a:r>
          </a:p>
        </p:txBody>
      </p:sp>
      <p:sp>
        <p:nvSpPr>
          <p:cNvPr id="57391" name="TextBox 9"/>
          <p:cNvSpPr txBox="1">
            <a:spLocks noChangeArrowheads="1"/>
          </p:cNvSpPr>
          <p:nvPr/>
        </p:nvSpPr>
        <p:spPr bwMode="auto">
          <a:xfrm>
            <a:off x="3467100" y="4611688"/>
            <a:ext cx="831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Painful?</a:t>
            </a:r>
          </a:p>
        </p:txBody>
      </p:sp>
      <p:sp>
        <p:nvSpPr>
          <p:cNvPr id="57392" name="TextBox 10"/>
          <p:cNvSpPr txBox="1">
            <a:spLocks noChangeArrowheads="1"/>
          </p:cNvSpPr>
          <p:nvPr/>
        </p:nvSpPr>
        <p:spPr bwMode="auto">
          <a:xfrm>
            <a:off x="3246438" y="5057775"/>
            <a:ext cx="1246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Affect vision?</a:t>
            </a:r>
          </a:p>
        </p:txBody>
      </p:sp>
      <p:sp>
        <p:nvSpPr>
          <p:cNvPr id="57393" name="TextBox 11"/>
          <p:cNvSpPr txBox="1">
            <a:spLocks noChangeArrowheads="1"/>
          </p:cNvSpPr>
          <p:nvPr/>
        </p:nvSpPr>
        <p:spPr bwMode="auto">
          <a:xfrm>
            <a:off x="3359150" y="5502275"/>
            <a:ext cx="1030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Stain/color</a:t>
            </a:r>
          </a:p>
        </p:txBody>
      </p:sp>
      <p:sp>
        <p:nvSpPr>
          <p:cNvPr id="57394" name="TextBox 12"/>
          <p:cNvSpPr txBox="1">
            <a:spLocks noChangeArrowheads="1"/>
          </p:cNvSpPr>
          <p:nvPr/>
        </p:nvSpPr>
        <p:spPr bwMode="auto">
          <a:xfrm>
            <a:off x="5761038" y="2855913"/>
            <a:ext cx="703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RBCD</a:t>
            </a:r>
          </a:p>
        </p:txBody>
      </p:sp>
      <p:sp>
        <p:nvSpPr>
          <p:cNvPr id="57395" name="TextBox 13"/>
          <p:cNvSpPr txBox="1">
            <a:spLocks noChangeArrowheads="1"/>
          </p:cNvSpPr>
          <p:nvPr/>
        </p:nvSpPr>
        <p:spPr bwMode="auto">
          <a:xfrm>
            <a:off x="5529263" y="4097338"/>
            <a:ext cx="1190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‘Geographic’</a:t>
            </a:r>
          </a:p>
          <a:p>
            <a:pPr algn="ctr">
              <a:lnSpc>
                <a:spcPts val="1400"/>
              </a:lnSpc>
            </a:pPr>
            <a:r>
              <a:rPr lang="en-US" altLang="en-US" sz="1400">
                <a:solidFill>
                  <a:srgbClr val="0000FF"/>
                </a:solidFill>
              </a:rPr>
              <a:t>opacification</a:t>
            </a:r>
          </a:p>
        </p:txBody>
      </p:sp>
      <p:sp>
        <p:nvSpPr>
          <p:cNvPr id="57396" name="TextBox 14"/>
          <p:cNvSpPr txBox="1">
            <a:spLocks noChangeArrowheads="1"/>
          </p:cNvSpPr>
          <p:nvPr/>
        </p:nvSpPr>
        <p:spPr bwMode="auto">
          <a:xfrm>
            <a:off x="5608638" y="3248025"/>
            <a:ext cx="992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7397" name="TextBox 15"/>
          <p:cNvSpPr txBox="1">
            <a:spLocks noChangeArrowheads="1"/>
          </p:cNvSpPr>
          <p:nvPr/>
        </p:nvSpPr>
        <p:spPr bwMode="auto">
          <a:xfrm>
            <a:off x="5913438" y="46005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7398" name="TextBox 16"/>
          <p:cNvSpPr txBox="1">
            <a:spLocks noChangeArrowheads="1"/>
          </p:cNvSpPr>
          <p:nvPr/>
        </p:nvSpPr>
        <p:spPr bwMode="auto">
          <a:xfrm>
            <a:off x="5913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7399" name="TextBox 18"/>
          <p:cNvSpPr txBox="1">
            <a:spLocks noChangeArrowheads="1"/>
          </p:cNvSpPr>
          <p:nvPr/>
        </p:nvSpPr>
        <p:spPr bwMode="auto">
          <a:xfrm>
            <a:off x="7667625" y="2855913"/>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TBCD</a:t>
            </a:r>
          </a:p>
        </p:txBody>
      </p:sp>
      <p:sp>
        <p:nvSpPr>
          <p:cNvPr id="57400" name="TextBox 19"/>
          <p:cNvSpPr txBox="1">
            <a:spLocks noChangeArrowheads="1"/>
          </p:cNvSpPr>
          <p:nvPr/>
        </p:nvSpPr>
        <p:spPr bwMode="auto">
          <a:xfrm>
            <a:off x="7435850" y="4097338"/>
            <a:ext cx="12207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a:solidFill>
                  <a:srgbClr val="0000FF"/>
                </a:solidFill>
              </a:rPr>
              <a:t>‘Honeycomb’</a:t>
            </a:r>
          </a:p>
          <a:p>
            <a:pPr algn="ctr">
              <a:lnSpc>
                <a:spcPts val="1400"/>
              </a:lnSpc>
            </a:pPr>
            <a:r>
              <a:rPr lang="en-US" altLang="en-US" sz="1400">
                <a:solidFill>
                  <a:srgbClr val="0000FF"/>
                </a:solidFill>
              </a:rPr>
              <a:t>opacification</a:t>
            </a:r>
          </a:p>
        </p:txBody>
      </p:sp>
      <p:sp>
        <p:nvSpPr>
          <p:cNvPr id="57401" name="TextBox 20"/>
          <p:cNvSpPr txBox="1">
            <a:spLocks noChangeArrowheads="1"/>
          </p:cNvSpPr>
          <p:nvPr/>
        </p:nvSpPr>
        <p:spPr bwMode="auto">
          <a:xfrm>
            <a:off x="7513638" y="3251200"/>
            <a:ext cx="990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Childhood</a:t>
            </a:r>
          </a:p>
        </p:txBody>
      </p:sp>
      <p:sp>
        <p:nvSpPr>
          <p:cNvPr id="57402" name="TextBox 21"/>
          <p:cNvSpPr txBox="1">
            <a:spLocks noChangeArrowheads="1"/>
          </p:cNvSpPr>
          <p:nvPr/>
        </p:nvSpPr>
        <p:spPr bwMode="auto">
          <a:xfrm>
            <a:off x="7797800" y="4600575"/>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7403" name="TextBox 22"/>
          <p:cNvSpPr txBox="1">
            <a:spLocks noChangeArrowheads="1"/>
          </p:cNvSpPr>
          <p:nvPr/>
        </p:nvSpPr>
        <p:spPr bwMode="auto">
          <a:xfrm>
            <a:off x="7818438" y="50577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Yes</a:t>
            </a:r>
          </a:p>
        </p:txBody>
      </p:sp>
      <p:sp>
        <p:nvSpPr>
          <p:cNvPr id="57404" name="TextBox 23"/>
          <p:cNvSpPr txBox="1">
            <a:spLocks noChangeArrowheads="1"/>
          </p:cNvSpPr>
          <p:nvPr/>
        </p:nvSpPr>
        <p:spPr bwMode="auto">
          <a:xfrm>
            <a:off x="5132388" y="5502275"/>
            <a:ext cx="198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FF0000"/>
                </a:solidFill>
              </a:rPr>
              <a:t>Masson trichrome/Red</a:t>
            </a:r>
          </a:p>
        </p:txBody>
      </p:sp>
      <p:sp>
        <p:nvSpPr>
          <p:cNvPr id="57405" name="TextBox 29"/>
          <p:cNvSpPr txBox="1">
            <a:spLocks noChangeArrowheads="1"/>
          </p:cNvSpPr>
          <p:nvPr/>
        </p:nvSpPr>
        <p:spPr bwMode="auto">
          <a:xfrm>
            <a:off x="2789238" y="5888038"/>
            <a:ext cx="216376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i="1"/>
              <a:t>Light microscopy</a:t>
            </a:r>
          </a:p>
          <a:p>
            <a:pPr algn="ctr">
              <a:lnSpc>
                <a:spcPts val="1400"/>
              </a:lnSpc>
            </a:pPr>
            <a:r>
              <a:rPr lang="en-US" altLang="en-US" sz="1400" i="1"/>
              <a:t>appearance of Bowmans</a:t>
            </a:r>
          </a:p>
        </p:txBody>
      </p:sp>
      <p:sp>
        <p:nvSpPr>
          <p:cNvPr id="57406" name="TextBox 31"/>
          <p:cNvSpPr txBox="1">
            <a:spLocks noChangeArrowheads="1"/>
          </p:cNvSpPr>
          <p:nvPr/>
        </p:nvSpPr>
        <p:spPr bwMode="auto">
          <a:xfrm>
            <a:off x="5745163" y="5930900"/>
            <a:ext cx="823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‘Sheets’</a:t>
            </a:r>
          </a:p>
        </p:txBody>
      </p:sp>
      <p:sp>
        <p:nvSpPr>
          <p:cNvPr id="57407" name="TextBox 32"/>
          <p:cNvSpPr txBox="1">
            <a:spLocks noChangeArrowheads="1"/>
          </p:cNvSpPr>
          <p:nvPr/>
        </p:nvSpPr>
        <p:spPr bwMode="auto">
          <a:xfrm>
            <a:off x="5329238" y="6365875"/>
            <a:ext cx="1646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Rod-shaped fibers</a:t>
            </a:r>
          </a:p>
        </p:txBody>
      </p:sp>
      <p:sp>
        <p:nvSpPr>
          <p:cNvPr id="57408" name="TextBox 33"/>
          <p:cNvSpPr txBox="1">
            <a:spLocks noChangeArrowheads="1"/>
          </p:cNvSpPr>
          <p:nvPr/>
        </p:nvSpPr>
        <p:spPr bwMode="auto">
          <a:xfrm>
            <a:off x="7437438" y="5930900"/>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‘Saw-toothed’</a:t>
            </a:r>
          </a:p>
        </p:txBody>
      </p:sp>
      <p:sp>
        <p:nvSpPr>
          <p:cNvPr id="57409" name="TextBox 34"/>
          <p:cNvSpPr txBox="1">
            <a:spLocks noChangeArrowheads="1"/>
          </p:cNvSpPr>
          <p:nvPr/>
        </p:nvSpPr>
        <p:spPr bwMode="auto">
          <a:xfrm>
            <a:off x="7513638" y="6380163"/>
            <a:ext cx="1090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Curly fibers</a:t>
            </a:r>
          </a:p>
        </p:txBody>
      </p:sp>
      <p:sp>
        <p:nvSpPr>
          <p:cNvPr id="57410" name="TextBox 29"/>
          <p:cNvSpPr txBox="1">
            <a:spLocks noChangeArrowheads="1"/>
          </p:cNvSpPr>
          <p:nvPr/>
        </p:nvSpPr>
        <p:spPr bwMode="auto">
          <a:xfrm>
            <a:off x="2971800" y="6330950"/>
            <a:ext cx="17986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ts val="1400"/>
              </a:lnSpc>
            </a:pPr>
            <a:r>
              <a:rPr lang="en-US" altLang="en-US" sz="1400" i="1"/>
              <a:t>Electron microscopy</a:t>
            </a:r>
          </a:p>
          <a:p>
            <a:pPr algn="ctr">
              <a:lnSpc>
                <a:spcPts val="1400"/>
              </a:lnSpc>
            </a:pPr>
            <a:r>
              <a:rPr lang="en-US" altLang="en-US" sz="1400" i="1"/>
              <a:t>appearance</a:t>
            </a:r>
          </a:p>
        </p:txBody>
      </p:sp>
      <p:sp>
        <p:nvSpPr>
          <p:cNvPr id="57411" name="TextBox 7"/>
          <p:cNvSpPr txBox="1">
            <a:spLocks noChangeArrowheads="1"/>
          </p:cNvSpPr>
          <p:nvPr/>
        </p:nvSpPr>
        <p:spPr bwMode="auto">
          <a:xfrm>
            <a:off x="3421063" y="3697288"/>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i="1"/>
              <a:t>Genetics</a:t>
            </a:r>
          </a:p>
        </p:txBody>
      </p:sp>
      <p:sp>
        <p:nvSpPr>
          <p:cNvPr id="57412" name="TextBox 14"/>
          <p:cNvSpPr txBox="1">
            <a:spLocks noChangeArrowheads="1"/>
          </p:cNvSpPr>
          <p:nvPr/>
        </p:nvSpPr>
        <p:spPr bwMode="auto">
          <a:xfrm>
            <a:off x="5380038" y="3705225"/>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57413" name="TextBox 14"/>
          <p:cNvSpPr txBox="1">
            <a:spLocks noChangeArrowheads="1"/>
          </p:cNvSpPr>
          <p:nvPr/>
        </p:nvSpPr>
        <p:spPr bwMode="auto">
          <a:xfrm>
            <a:off x="7361238" y="3695700"/>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solidFill>
                  <a:srgbClr val="0000FF"/>
                </a:solidFill>
              </a:rPr>
              <a:t>TGFBI (BIGH3)</a:t>
            </a:r>
          </a:p>
        </p:txBody>
      </p:sp>
      <p:sp>
        <p:nvSpPr>
          <p:cNvPr id="3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58371" name="Slide Number Placeholder 3"/>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E668DA-20DD-4595-9F30-67FB65A26832}" type="slidenum">
              <a:rPr lang="en-US" altLang="en-US"/>
              <a:pPr/>
              <a:t>55</a:t>
            </a:fld>
            <a:endParaRPr lang="en-US" altLang="en-US"/>
          </a:p>
        </p:txBody>
      </p:sp>
      <p:sp>
        <p:nvSpPr>
          <p:cNvPr id="58373" name="TextBox 10"/>
          <p:cNvSpPr txBox="1">
            <a:spLocks noChangeArrowheads="1"/>
          </p:cNvSpPr>
          <p:nvPr/>
        </p:nvSpPr>
        <p:spPr bwMode="auto">
          <a:xfrm>
            <a:off x="5743575" y="250825"/>
            <a:ext cx="2333625"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a:t>Thiel-Behnke: Sawtooth pattern</a:t>
            </a:r>
          </a:p>
        </p:txBody>
      </p:sp>
      <p:sp>
        <p:nvSpPr>
          <p:cNvPr id="58374" name="TextBox 11"/>
          <p:cNvSpPr txBox="1">
            <a:spLocks noChangeArrowheads="1"/>
          </p:cNvSpPr>
          <p:nvPr/>
        </p:nvSpPr>
        <p:spPr bwMode="auto">
          <a:xfrm>
            <a:off x="1033271" y="6429375"/>
            <a:ext cx="24689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dirty="0"/>
              <a:t>Reis-</a:t>
            </a:r>
            <a:r>
              <a:rPr lang="en-US" altLang="en-US" sz="1200" i="1" dirty="0" err="1"/>
              <a:t>Bücklers</a:t>
            </a:r>
            <a:r>
              <a:rPr lang="en-US" altLang="en-US" sz="1200" i="1" dirty="0"/>
              <a:t>: Rod-shaped fibers</a:t>
            </a:r>
          </a:p>
        </p:txBody>
      </p:sp>
      <p:sp>
        <p:nvSpPr>
          <p:cNvPr id="58375" name="TextBox 12"/>
          <p:cNvSpPr txBox="1">
            <a:spLocks noChangeArrowheads="1"/>
          </p:cNvSpPr>
          <p:nvPr/>
        </p:nvSpPr>
        <p:spPr bwMode="auto">
          <a:xfrm>
            <a:off x="5768975" y="6429375"/>
            <a:ext cx="1949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a:t>Thiel-Behnke: Curly fibers</a:t>
            </a:r>
          </a:p>
        </p:txBody>
      </p:sp>
      <p:pic>
        <p:nvPicPr>
          <p:cNvPr id="5837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163" y="517525"/>
            <a:ext cx="3713162"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471488"/>
            <a:ext cx="3724275"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63" y="3910013"/>
            <a:ext cx="3649662"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4925" y="3910013"/>
            <a:ext cx="37242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Box 1"/>
          <p:cNvSpPr txBox="1">
            <a:spLocks noChangeArrowheads="1"/>
          </p:cNvSpPr>
          <p:nvPr/>
        </p:nvSpPr>
        <p:spPr bwMode="auto">
          <a:xfrm>
            <a:off x="1579087" y="3427413"/>
            <a:ext cx="1378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t>Reis-</a:t>
            </a:r>
            <a:r>
              <a:rPr lang="en-US" altLang="en-US" sz="1400" b="1" dirty="0" err="1"/>
              <a:t>Bücklers</a:t>
            </a:r>
            <a:endParaRPr lang="en-US" altLang="en-US" sz="1400" b="1" dirty="0"/>
          </a:p>
        </p:txBody>
      </p:sp>
      <p:sp>
        <p:nvSpPr>
          <p:cNvPr id="58381" name="TextBox 8"/>
          <p:cNvSpPr txBox="1">
            <a:spLocks noChangeArrowheads="1"/>
          </p:cNvSpPr>
          <p:nvPr/>
        </p:nvSpPr>
        <p:spPr bwMode="auto">
          <a:xfrm>
            <a:off x="6189663" y="3419475"/>
            <a:ext cx="1296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t>Thiel-Behnke</a:t>
            </a:r>
          </a:p>
        </p:txBody>
      </p:sp>
      <p:sp>
        <p:nvSpPr>
          <p:cNvPr id="2" name="TextBox 9">
            <a:extLst>
              <a:ext uri="{FF2B5EF4-FFF2-40B4-BE49-F238E27FC236}">
                <a16:creationId xmlns:a16="http://schemas.microsoft.com/office/drawing/2014/main" id="{FBBE5423-2D79-97EB-2A77-C8A035479D23}"/>
              </a:ext>
            </a:extLst>
          </p:cNvPr>
          <p:cNvSpPr txBox="1">
            <a:spLocks noChangeArrowheads="1"/>
          </p:cNvSpPr>
          <p:nvPr/>
        </p:nvSpPr>
        <p:spPr bwMode="auto">
          <a:xfrm>
            <a:off x="1100138" y="242888"/>
            <a:ext cx="2335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i="1" dirty="0"/>
              <a:t>Reis-</a:t>
            </a:r>
            <a:r>
              <a:rPr lang="en-US" altLang="en-US" sz="1200" i="1" dirty="0" err="1"/>
              <a:t>Bücklers</a:t>
            </a:r>
            <a:r>
              <a:rPr lang="en-US" altLang="en-US" sz="1200" i="1" dirty="0"/>
              <a:t>: sheet-like layers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59397"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F19203-9EC8-45E7-A8B6-B2F8B027AEEA}" type="slidenum">
              <a:rPr lang="en-US" altLang="en-US" sz="1000"/>
              <a:pPr>
                <a:spcBef>
                  <a:spcPct val="0"/>
                </a:spcBef>
                <a:buClrTx/>
                <a:buSzTx/>
                <a:buFontTx/>
                <a:buNone/>
              </a:pPr>
              <a:t>56</a:t>
            </a:fld>
            <a:endParaRPr lang="en-US" altLang="en-US" sz="1000"/>
          </a:p>
        </p:txBody>
      </p:sp>
      <p:sp>
        <p:nvSpPr>
          <p:cNvPr id="5939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3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62472" name="TextBox 7"/>
          <p:cNvSpPr txBox="1">
            <a:spLocks noChangeArrowheads="1"/>
          </p:cNvSpPr>
          <p:nvPr/>
        </p:nvSpPr>
        <p:spPr bwMode="auto">
          <a:xfrm>
            <a:off x="2200275" y="4448175"/>
            <a:ext cx="4835525" cy="369888"/>
          </a:xfrm>
          <a:prstGeom prst="rect">
            <a:avLst/>
          </a:prstGeom>
          <a:solidFill>
            <a:schemeClr val="accent6">
              <a:lumMod val="20000"/>
              <a:lumOff val="80000"/>
            </a:schemeClr>
          </a:solidFill>
          <a:ln>
            <a:solidFill>
              <a:srgbClr val="0000FF"/>
            </a:solid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i="1" dirty="0">
                <a:effectLst>
                  <a:outerShdw blurRad="38100" dist="38100" dir="2700000" algn="tl">
                    <a:srgbClr val="000000">
                      <a:alpha val="43137"/>
                    </a:srgbClr>
                  </a:outerShdw>
                </a:effectLst>
              </a:rPr>
              <a:t>Bowman’s layer dystrophies: Which is which?</a:t>
            </a:r>
          </a:p>
        </p:txBody>
      </p:sp>
      <p:sp>
        <p:nvSpPr>
          <p:cNvPr id="62473" name="TextBox 1"/>
          <p:cNvSpPr txBox="1">
            <a:spLocks noChangeArrowheads="1"/>
          </p:cNvSpPr>
          <p:nvPr/>
        </p:nvSpPr>
        <p:spPr bwMode="auto">
          <a:xfrm>
            <a:off x="771525" y="3276600"/>
            <a:ext cx="7784503" cy="1169551"/>
          </a:xfrm>
          <a:prstGeom prst="rect">
            <a:avLst/>
          </a:prstGeom>
          <a:solidFill>
            <a:schemeClr val="accent6">
              <a:lumMod val="20000"/>
              <a:lumOff val="80000"/>
            </a:schemeClr>
          </a:solidFill>
          <a:ln>
            <a:solidFill>
              <a:srgbClr val="0000FF"/>
            </a:solid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Can Reis-</a:t>
            </a:r>
            <a:r>
              <a:rPr lang="en-US" altLang="en-US" sz="1400" i="1" dirty="0" err="1">
                <a:solidFill>
                  <a:srgbClr val="0000FF"/>
                </a:solidFill>
              </a:rPr>
              <a:t>B</a:t>
            </a:r>
            <a:r>
              <a:rPr lang="en-US" altLang="en-US" sz="1400" dirty="0" err="1">
                <a:solidFill>
                  <a:srgbClr val="0000FF"/>
                </a:solidFill>
              </a:rPr>
              <a:t>ü</a:t>
            </a:r>
            <a:r>
              <a:rPr lang="en-US" altLang="en-US" sz="1400" i="1" dirty="0" err="1">
                <a:solidFill>
                  <a:srgbClr val="0000FF"/>
                </a:solidFill>
              </a:rPr>
              <a:t>cklers</a:t>
            </a:r>
            <a:r>
              <a:rPr lang="en-US" altLang="en-US" sz="1400" i="1" dirty="0">
                <a:solidFill>
                  <a:srgbClr val="0000FF"/>
                </a:solidFill>
              </a:rPr>
              <a:t> and Thiel-Behnke be reliably differentiated from one another at the slit lamp?</a:t>
            </a:r>
          </a:p>
          <a:p>
            <a:pPr eaLnBrk="1" hangingPunct="1">
              <a:spcBef>
                <a:spcPct val="0"/>
              </a:spcBef>
              <a:buClrTx/>
              <a:buSzTx/>
              <a:buFontTx/>
              <a:buNone/>
              <a:defRPr/>
            </a:pPr>
            <a:r>
              <a:rPr lang="en-US" altLang="en-US" sz="1400" dirty="0">
                <a:solidFill>
                  <a:schemeClr val="accent6">
                    <a:lumMod val="20000"/>
                    <a:lumOff val="80000"/>
                  </a:schemeClr>
                </a:solidFill>
              </a:rPr>
              <a:t>The BCSC </a:t>
            </a:r>
            <a:r>
              <a:rPr lang="en-US" altLang="en-US" sz="1400" i="1" dirty="0">
                <a:solidFill>
                  <a:schemeClr val="accent6">
                    <a:lumMod val="20000"/>
                    <a:lumOff val="80000"/>
                  </a:schemeClr>
                </a:solidFill>
              </a:rPr>
              <a:t>Cornea</a:t>
            </a:r>
            <a:r>
              <a:rPr lang="en-US" altLang="en-US" sz="1400" dirty="0">
                <a:solidFill>
                  <a:schemeClr val="accent6">
                    <a:lumMod val="20000"/>
                    <a:lumOff val="80000"/>
                  </a:schemeClr>
                </a:solidFill>
              </a:rPr>
              <a:t> book says doing so is “difficult” (read: no, you can’t)</a:t>
            </a:r>
          </a:p>
          <a:p>
            <a:pPr eaLnBrk="1" hangingPunct="1">
              <a:spcBef>
                <a:spcPct val="0"/>
              </a:spcBef>
              <a:buClrTx/>
              <a:buSzTx/>
              <a:buFontTx/>
              <a:buNone/>
              <a:defRPr/>
            </a:pPr>
            <a:endParaRPr lang="en-US" altLang="en-US" sz="1400" dirty="0">
              <a:solidFill>
                <a:schemeClr val="accent6">
                  <a:lumMod val="20000"/>
                  <a:lumOff val="80000"/>
                </a:schemeClr>
              </a:solidFill>
            </a:endParaRPr>
          </a:p>
          <a:p>
            <a:pPr eaLnBrk="1" hangingPunct="1">
              <a:spcBef>
                <a:spcPct val="0"/>
              </a:spcBef>
              <a:buClrTx/>
              <a:buSzTx/>
              <a:buFontTx/>
              <a:buNone/>
              <a:defRPr/>
            </a:pPr>
            <a:r>
              <a:rPr lang="en-US" altLang="en-US" sz="1400" i="1" dirty="0">
                <a:solidFill>
                  <a:schemeClr val="accent6">
                    <a:lumMod val="20000"/>
                    <a:lumOff val="80000"/>
                  </a:schemeClr>
                </a:solidFill>
              </a:rPr>
              <a:t>How can they be differentiated clinically?</a:t>
            </a:r>
          </a:p>
          <a:p>
            <a:pPr eaLnBrk="1" hangingPunct="1">
              <a:spcBef>
                <a:spcPct val="0"/>
              </a:spcBef>
              <a:buClrTx/>
              <a:buSzTx/>
              <a:buFontTx/>
              <a:buNone/>
              <a:defRPr/>
            </a:pPr>
            <a:r>
              <a:rPr lang="en-US" altLang="en-US" sz="1400" dirty="0">
                <a:solidFill>
                  <a:schemeClr val="accent6">
                    <a:lumMod val="20000"/>
                    <a:lumOff val="80000"/>
                  </a:schemeClr>
                </a:solidFill>
              </a:rPr>
              <a:t>Via anterior-segment OCT, and confocal microscopy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6042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F3401B6B-1A50-45BE-8FF1-F280A57C7358}" type="slidenum">
              <a:rPr lang="en-US" altLang="en-US" sz="1000"/>
              <a:pPr>
                <a:spcBef>
                  <a:spcPct val="0"/>
                </a:spcBef>
                <a:buClrTx/>
                <a:buSzTx/>
                <a:buFontTx/>
                <a:buNone/>
              </a:pPr>
              <a:t>57</a:t>
            </a:fld>
            <a:endParaRPr lang="en-US" altLang="en-US" sz="1000"/>
          </a:p>
        </p:txBody>
      </p:sp>
      <p:sp>
        <p:nvSpPr>
          <p:cNvPr id="6042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3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62472" name="TextBox 7"/>
          <p:cNvSpPr txBox="1">
            <a:spLocks noChangeArrowheads="1"/>
          </p:cNvSpPr>
          <p:nvPr/>
        </p:nvSpPr>
        <p:spPr bwMode="auto">
          <a:xfrm>
            <a:off x="2200275" y="4448175"/>
            <a:ext cx="4835525" cy="369888"/>
          </a:xfrm>
          <a:prstGeom prst="rect">
            <a:avLst/>
          </a:prstGeom>
          <a:solidFill>
            <a:schemeClr val="accent6">
              <a:lumMod val="20000"/>
              <a:lumOff val="80000"/>
            </a:schemeClr>
          </a:solidFill>
          <a:ln>
            <a:solidFill>
              <a:srgbClr val="0000FF"/>
            </a:solid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i="1" dirty="0">
                <a:effectLst>
                  <a:outerShdw blurRad="38100" dist="38100" dir="2700000" algn="tl">
                    <a:srgbClr val="000000">
                      <a:alpha val="43137"/>
                    </a:srgbClr>
                  </a:outerShdw>
                </a:effectLst>
              </a:rPr>
              <a:t>Bowman’s layer dystrophies: Which is which?</a:t>
            </a:r>
          </a:p>
        </p:txBody>
      </p:sp>
      <p:sp>
        <p:nvSpPr>
          <p:cNvPr id="62473" name="TextBox 1"/>
          <p:cNvSpPr txBox="1">
            <a:spLocks noChangeArrowheads="1"/>
          </p:cNvSpPr>
          <p:nvPr/>
        </p:nvSpPr>
        <p:spPr bwMode="auto">
          <a:xfrm>
            <a:off x="771525" y="3276600"/>
            <a:ext cx="7784503" cy="1169551"/>
          </a:xfrm>
          <a:prstGeom prst="rect">
            <a:avLst/>
          </a:prstGeom>
          <a:solidFill>
            <a:schemeClr val="accent6">
              <a:lumMod val="20000"/>
              <a:lumOff val="80000"/>
            </a:schemeClr>
          </a:solidFill>
          <a:ln>
            <a:solidFill>
              <a:srgbClr val="0000FF"/>
            </a:solid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Can Reis-</a:t>
            </a:r>
            <a:r>
              <a:rPr lang="en-US" altLang="en-US" sz="1400" i="1" dirty="0" err="1">
                <a:solidFill>
                  <a:srgbClr val="0000FF"/>
                </a:solidFill>
              </a:rPr>
              <a:t>B</a:t>
            </a:r>
            <a:r>
              <a:rPr lang="en-US" altLang="en-US" sz="1400" dirty="0" err="1">
                <a:solidFill>
                  <a:srgbClr val="0000FF"/>
                </a:solidFill>
              </a:rPr>
              <a:t>ü</a:t>
            </a:r>
            <a:r>
              <a:rPr lang="en-US" altLang="en-US" sz="1400" i="1" dirty="0" err="1">
                <a:solidFill>
                  <a:srgbClr val="0000FF"/>
                </a:solidFill>
              </a:rPr>
              <a:t>cklers</a:t>
            </a:r>
            <a:r>
              <a:rPr lang="en-US" altLang="en-US" sz="1400" i="1" dirty="0">
                <a:solidFill>
                  <a:srgbClr val="0000FF"/>
                </a:solidFill>
              </a:rPr>
              <a:t> and Thiel-Behnke be reliably differentiated from one another at the slit lamp?</a:t>
            </a:r>
          </a:p>
          <a:p>
            <a:pPr eaLnBrk="1" hangingPunct="1">
              <a:spcBef>
                <a:spcPct val="0"/>
              </a:spcBef>
              <a:buClrTx/>
              <a:buSzTx/>
              <a:buFontTx/>
              <a:buNone/>
              <a:defRPr/>
            </a:pPr>
            <a:r>
              <a:rPr lang="en-US" altLang="en-US" sz="1400" dirty="0">
                <a:solidFill>
                  <a:srgbClr val="0000FF"/>
                </a:solidFill>
              </a:rPr>
              <a:t>The BCSC </a:t>
            </a:r>
            <a:r>
              <a:rPr lang="en-US" altLang="en-US" sz="1400" i="1" dirty="0">
                <a:solidFill>
                  <a:srgbClr val="0000FF"/>
                </a:solidFill>
              </a:rPr>
              <a:t>Cornea</a:t>
            </a:r>
            <a:r>
              <a:rPr lang="en-US" altLang="en-US" sz="1400" dirty="0">
                <a:solidFill>
                  <a:srgbClr val="0000FF"/>
                </a:solidFill>
              </a:rPr>
              <a:t> book says doing so is “difficult” (read: no, you can’t)</a:t>
            </a:r>
            <a:endParaRPr lang="en-US" altLang="en-US" sz="1400" dirty="0">
              <a:solidFill>
                <a:schemeClr val="accent6">
                  <a:lumMod val="20000"/>
                  <a:lumOff val="80000"/>
                </a:schemeClr>
              </a:solidFill>
            </a:endParaRPr>
          </a:p>
          <a:p>
            <a:pPr eaLnBrk="1" hangingPunct="1">
              <a:spcBef>
                <a:spcPct val="0"/>
              </a:spcBef>
              <a:buClrTx/>
              <a:buSzTx/>
              <a:buFontTx/>
              <a:buNone/>
              <a:defRPr/>
            </a:pPr>
            <a:endParaRPr lang="en-US" altLang="en-US" sz="1400" dirty="0">
              <a:solidFill>
                <a:schemeClr val="accent6">
                  <a:lumMod val="20000"/>
                  <a:lumOff val="80000"/>
                </a:schemeClr>
              </a:solidFill>
            </a:endParaRPr>
          </a:p>
          <a:p>
            <a:pPr eaLnBrk="1" hangingPunct="1">
              <a:spcBef>
                <a:spcPct val="0"/>
              </a:spcBef>
              <a:buClrTx/>
              <a:buSzTx/>
              <a:buFontTx/>
              <a:buNone/>
              <a:defRPr/>
            </a:pPr>
            <a:r>
              <a:rPr lang="en-US" altLang="en-US" sz="1400" i="1" dirty="0">
                <a:solidFill>
                  <a:schemeClr val="accent6">
                    <a:lumMod val="20000"/>
                    <a:lumOff val="80000"/>
                  </a:schemeClr>
                </a:solidFill>
              </a:rPr>
              <a:t>How can they be differentiated clinically?</a:t>
            </a:r>
          </a:p>
          <a:p>
            <a:pPr eaLnBrk="1" hangingPunct="1">
              <a:spcBef>
                <a:spcPct val="0"/>
              </a:spcBef>
              <a:buClrTx/>
              <a:buSzTx/>
              <a:buFontTx/>
              <a:buNone/>
              <a:defRPr/>
            </a:pPr>
            <a:r>
              <a:rPr lang="en-US" altLang="en-US" sz="1400" dirty="0">
                <a:solidFill>
                  <a:schemeClr val="accent6">
                    <a:lumMod val="20000"/>
                    <a:lumOff val="80000"/>
                  </a:schemeClr>
                </a:solidFill>
              </a:rPr>
              <a:t>Via anterior-segment OCT, and confocal microscopy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6144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71F3820-6D58-4E1D-9160-2022CF15FA84}" type="slidenum">
              <a:rPr lang="en-US" altLang="en-US" sz="1000"/>
              <a:pPr>
                <a:spcBef>
                  <a:spcPct val="0"/>
                </a:spcBef>
                <a:buClrTx/>
                <a:buSzTx/>
                <a:buFontTx/>
                <a:buNone/>
              </a:pPr>
              <a:t>58</a:t>
            </a:fld>
            <a:endParaRPr lang="en-US" altLang="en-US" sz="1000"/>
          </a:p>
        </p:txBody>
      </p:sp>
      <p:sp>
        <p:nvSpPr>
          <p:cNvPr id="6144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3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62472" name="TextBox 7"/>
          <p:cNvSpPr txBox="1">
            <a:spLocks noChangeArrowheads="1"/>
          </p:cNvSpPr>
          <p:nvPr/>
        </p:nvSpPr>
        <p:spPr bwMode="auto">
          <a:xfrm>
            <a:off x="2200275" y="4448175"/>
            <a:ext cx="4835525" cy="369888"/>
          </a:xfrm>
          <a:prstGeom prst="rect">
            <a:avLst/>
          </a:prstGeom>
          <a:solidFill>
            <a:schemeClr val="accent6">
              <a:lumMod val="20000"/>
              <a:lumOff val="80000"/>
            </a:schemeClr>
          </a:solidFill>
          <a:ln>
            <a:solidFill>
              <a:srgbClr val="0000FF"/>
            </a:solid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i="1" dirty="0">
                <a:effectLst>
                  <a:outerShdw blurRad="38100" dist="38100" dir="2700000" algn="tl">
                    <a:srgbClr val="000000">
                      <a:alpha val="43137"/>
                    </a:srgbClr>
                  </a:outerShdw>
                </a:effectLst>
              </a:rPr>
              <a:t>Bowman’s layer dystrophies: Which is which?</a:t>
            </a:r>
          </a:p>
        </p:txBody>
      </p:sp>
      <p:sp>
        <p:nvSpPr>
          <p:cNvPr id="62473" name="TextBox 1"/>
          <p:cNvSpPr txBox="1">
            <a:spLocks noChangeArrowheads="1"/>
          </p:cNvSpPr>
          <p:nvPr/>
        </p:nvSpPr>
        <p:spPr bwMode="auto">
          <a:xfrm>
            <a:off x="771525" y="3276600"/>
            <a:ext cx="7784503" cy="1169551"/>
          </a:xfrm>
          <a:prstGeom prst="rect">
            <a:avLst/>
          </a:prstGeom>
          <a:solidFill>
            <a:schemeClr val="accent6">
              <a:lumMod val="20000"/>
              <a:lumOff val="80000"/>
            </a:schemeClr>
          </a:solidFill>
          <a:ln>
            <a:solidFill>
              <a:srgbClr val="0000FF"/>
            </a:solid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Can Reis-</a:t>
            </a:r>
            <a:r>
              <a:rPr lang="en-US" altLang="en-US" sz="1400" i="1" dirty="0" err="1">
                <a:solidFill>
                  <a:srgbClr val="0000FF"/>
                </a:solidFill>
              </a:rPr>
              <a:t>B</a:t>
            </a:r>
            <a:r>
              <a:rPr lang="en-US" altLang="en-US" sz="1400" dirty="0" err="1">
                <a:solidFill>
                  <a:srgbClr val="0000FF"/>
                </a:solidFill>
              </a:rPr>
              <a:t>ü</a:t>
            </a:r>
            <a:r>
              <a:rPr lang="en-US" altLang="en-US" sz="1400" i="1" dirty="0" err="1">
                <a:solidFill>
                  <a:srgbClr val="0000FF"/>
                </a:solidFill>
              </a:rPr>
              <a:t>cklers</a:t>
            </a:r>
            <a:r>
              <a:rPr lang="en-US" altLang="en-US" sz="1400" i="1" dirty="0">
                <a:solidFill>
                  <a:srgbClr val="0000FF"/>
                </a:solidFill>
              </a:rPr>
              <a:t> and Thiel-Behnke be reliably differentiated from one another at the slit lamp?</a:t>
            </a:r>
          </a:p>
          <a:p>
            <a:pPr eaLnBrk="1" hangingPunct="1">
              <a:spcBef>
                <a:spcPct val="0"/>
              </a:spcBef>
              <a:buClrTx/>
              <a:buSzTx/>
              <a:buFontTx/>
              <a:buNone/>
              <a:defRPr/>
            </a:pPr>
            <a:r>
              <a:rPr lang="en-US" altLang="en-US" sz="1400" dirty="0">
                <a:solidFill>
                  <a:srgbClr val="0000FF"/>
                </a:solidFill>
              </a:rPr>
              <a:t>The BCSC </a:t>
            </a:r>
            <a:r>
              <a:rPr lang="en-US" altLang="en-US" sz="1400" i="1" dirty="0">
                <a:solidFill>
                  <a:srgbClr val="0000FF"/>
                </a:solidFill>
              </a:rPr>
              <a:t>Cornea</a:t>
            </a:r>
            <a:r>
              <a:rPr lang="en-US" altLang="en-US" sz="1400" dirty="0">
                <a:solidFill>
                  <a:srgbClr val="0000FF"/>
                </a:solidFill>
              </a:rPr>
              <a:t> book says doing so is “difficult” (read: no, you can’t)</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can they be differentiated clinically?</a:t>
            </a:r>
            <a:endParaRPr lang="en-US" altLang="en-US" sz="1400" i="1" dirty="0">
              <a:solidFill>
                <a:schemeClr val="accent6">
                  <a:lumMod val="20000"/>
                  <a:lumOff val="80000"/>
                </a:schemeClr>
              </a:solidFill>
            </a:endParaRPr>
          </a:p>
          <a:p>
            <a:pPr eaLnBrk="1" hangingPunct="1">
              <a:spcBef>
                <a:spcPct val="0"/>
              </a:spcBef>
              <a:buClrTx/>
              <a:buSzTx/>
              <a:buFontTx/>
              <a:buNone/>
              <a:defRPr/>
            </a:pPr>
            <a:r>
              <a:rPr lang="en-US" altLang="en-US" sz="1400" dirty="0">
                <a:solidFill>
                  <a:schemeClr val="accent6">
                    <a:lumMod val="20000"/>
                    <a:lumOff val="80000"/>
                  </a:schemeClr>
                </a:solidFill>
              </a:rPr>
              <a:t>Via anterior-segment OCT, and confocal microscopy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3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1) </a:t>
            </a:r>
            <a:r>
              <a:rPr lang="en-US" altLang="en-US" sz="1400" b="1" dirty="0">
                <a:solidFill>
                  <a:srgbClr val="0000FF"/>
                </a:solidFill>
              </a:rPr>
              <a:t>Reis-</a:t>
            </a:r>
            <a:r>
              <a:rPr lang="en-US" altLang="en-US" sz="1400" b="1" dirty="0" err="1">
                <a:solidFill>
                  <a:srgbClr val="0000FF"/>
                </a:solidFill>
              </a:rPr>
              <a:t>B</a:t>
            </a:r>
            <a:r>
              <a:rPr lang="en-US" altLang="en-US" sz="1400" b="1" dirty="0" err="1">
                <a:solidFill>
                  <a:srgbClr val="0000FF"/>
                </a:solidFill>
                <a:cs typeface="Arial" panose="020B0604020202020204" pitchFamily="34" charset="0"/>
              </a:rPr>
              <a:t>ü</a:t>
            </a:r>
            <a:r>
              <a:rPr lang="en-US" altLang="en-US" sz="1400" b="1" dirty="0" err="1">
                <a:solidFill>
                  <a:srgbClr val="0000FF"/>
                </a:solidFill>
              </a:rPr>
              <a:t>cklers</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2) </a:t>
            </a:r>
            <a:r>
              <a:rPr lang="en-US" altLang="en-US" sz="1400" b="1" dirty="0">
                <a:solidFill>
                  <a:srgbClr val="0000FF"/>
                </a:solidFill>
              </a:rPr>
              <a:t>Thiel-</a:t>
            </a:r>
            <a:r>
              <a:rPr lang="en-US" altLang="en-US" sz="1400" b="1" dirty="0" err="1">
                <a:solidFill>
                  <a:srgbClr val="0000FF"/>
                </a:solidFill>
              </a:rPr>
              <a:t>Behnke</a:t>
            </a:r>
            <a:r>
              <a:rPr lang="en-US" altLang="en-US" sz="1400" b="1" dirty="0">
                <a:solidFill>
                  <a:srgbClr val="0000FF"/>
                </a:solidFill>
              </a:rPr>
              <a:t> </a:t>
            </a:r>
            <a:r>
              <a:rPr lang="en-US" altLang="en-US" sz="1400" dirty="0">
                <a:solidFill>
                  <a:srgbClr val="0000FF"/>
                </a:solidFill>
              </a:rPr>
              <a:t>corneal dystrophy </a:t>
            </a:r>
          </a:p>
          <a:p>
            <a:pPr eaLnBrk="1" hangingPunct="1">
              <a:spcBef>
                <a:spcPct val="0"/>
              </a:spcBef>
              <a:buClrTx/>
              <a:buSzTx/>
              <a:buFontTx/>
              <a:buNone/>
              <a:defRPr/>
            </a:pPr>
            <a:r>
              <a:rPr lang="en-US" altLang="en-US" sz="1400" dirty="0"/>
              <a:t>	</a:t>
            </a:r>
            <a:r>
              <a:rPr lang="en-US" altLang="en-US" sz="1400" dirty="0">
                <a:solidFill>
                  <a:schemeClr val="bg1">
                    <a:lumMod val="75000"/>
                  </a:schemeClr>
                </a:solidFill>
              </a:rPr>
              <a:t>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bg1">
                    <a:lumMod val="75000"/>
                  </a:schemeClr>
                </a:solidFill>
              </a:rPr>
              <a:t>	6) Granular type 2 (Avellino dystrophy)</a:t>
            </a:r>
          </a:p>
        </p:txBody>
      </p:sp>
      <p:sp>
        <p:nvSpPr>
          <p:cNvPr id="6246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ACF9877-2D79-470D-A725-001E579A0C0C}" type="slidenum">
              <a:rPr lang="en-US" altLang="en-US" sz="1000"/>
              <a:pPr>
                <a:spcBef>
                  <a:spcPct val="0"/>
                </a:spcBef>
                <a:buClrTx/>
                <a:buSzTx/>
                <a:buFontTx/>
                <a:buNone/>
              </a:pPr>
              <a:t>59</a:t>
            </a:fld>
            <a:endParaRPr lang="en-US" altLang="en-US" sz="1000"/>
          </a:p>
        </p:txBody>
      </p:sp>
      <p:sp>
        <p:nvSpPr>
          <p:cNvPr id="6247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3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62472" name="TextBox 7"/>
          <p:cNvSpPr txBox="1">
            <a:spLocks noChangeArrowheads="1"/>
          </p:cNvSpPr>
          <p:nvPr/>
        </p:nvSpPr>
        <p:spPr bwMode="auto">
          <a:xfrm>
            <a:off x="2200275" y="4448175"/>
            <a:ext cx="4835525" cy="369888"/>
          </a:xfrm>
          <a:prstGeom prst="rect">
            <a:avLst/>
          </a:prstGeom>
          <a:solidFill>
            <a:schemeClr val="accent6">
              <a:lumMod val="20000"/>
              <a:lumOff val="80000"/>
            </a:schemeClr>
          </a:solidFill>
          <a:ln>
            <a:solidFill>
              <a:srgbClr val="0000FF"/>
            </a:solid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i="1" dirty="0">
                <a:effectLst>
                  <a:outerShdw blurRad="38100" dist="38100" dir="2700000" algn="tl">
                    <a:srgbClr val="000000">
                      <a:alpha val="43137"/>
                    </a:srgbClr>
                  </a:outerShdw>
                </a:effectLst>
              </a:rPr>
              <a:t>Bowman’s layer dystrophies: Which is which?</a:t>
            </a:r>
          </a:p>
        </p:txBody>
      </p:sp>
      <p:sp>
        <p:nvSpPr>
          <p:cNvPr id="62473" name="TextBox 1"/>
          <p:cNvSpPr txBox="1">
            <a:spLocks noChangeArrowheads="1"/>
          </p:cNvSpPr>
          <p:nvPr/>
        </p:nvSpPr>
        <p:spPr bwMode="auto">
          <a:xfrm>
            <a:off x="771525" y="3276600"/>
            <a:ext cx="7784503" cy="1169551"/>
          </a:xfrm>
          <a:prstGeom prst="rect">
            <a:avLst/>
          </a:prstGeom>
          <a:solidFill>
            <a:schemeClr val="accent6">
              <a:lumMod val="20000"/>
              <a:lumOff val="80000"/>
            </a:schemeClr>
          </a:solidFill>
          <a:ln>
            <a:solidFill>
              <a:srgbClr val="0000FF"/>
            </a:solidFill>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Can Reis-</a:t>
            </a:r>
            <a:r>
              <a:rPr lang="en-US" altLang="en-US" sz="1400" i="1" dirty="0" err="1">
                <a:solidFill>
                  <a:srgbClr val="0000FF"/>
                </a:solidFill>
              </a:rPr>
              <a:t>B</a:t>
            </a:r>
            <a:r>
              <a:rPr lang="en-US" altLang="en-US" sz="1400" dirty="0" err="1">
                <a:solidFill>
                  <a:srgbClr val="0000FF"/>
                </a:solidFill>
              </a:rPr>
              <a:t>ü</a:t>
            </a:r>
            <a:r>
              <a:rPr lang="en-US" altLang="en-US" sz="1400" i="1" dirty="0" err="1">
                <a:solidFill>
                  <a:srgbClr val="0000FF"/>
                </a:solidFill>
              </a:rPr>
              <a:t>cklers</a:t>
            </a:r>
            <a:r>
              <a:rPr lang="en-US" altLang="en-US" sz="1400" i="1" dirty="0">
                <a:solidFill>
                  <a:srgbClr val="0000FF"/>
                </a:solidFill>
              </a:rPr>
              <a:t> and Thiel-Behnke be reliably differentiated from one another at the slit lamp?</a:t>
            </a:r>
          </a:p>
          <a:p>
            <a:pPr eaLnBrk="1" hangingPunct="1">
              <a:spcBef>
                <a:spcPct val="0"/>
              </a:spcBef>
              <a:buClrTx/>
              <a:buSzTx/>
              <a:buFontTx/>
              <a:buNone/>
              <a:defRPr/>
            </a:pPr>
            <a:r>
              <a:rPr lang="en-US" altLang="en-US" sz="1400" dirty="0">
                <a:solidFill>
                  <a:srgbClr val="0000FF"/>
                </a:solidFill>
              </a:rPr>
              <a:t>The BCSC </a:t>
            </a:r>
            <a:r>
              <a:rPr lang="en-US" altLang="en-US" sz="1400" i="1" dirty="0">
                <a:solidFill>
                  <a:srgbClr val="0000FF"/>
                </a:solidFill>
              </a:rPr>
              <a:t>Cornea</a:t>
            </a:r>
            <a:r>
              <a:rPr lang="en-US" altLang="en-US" sz="1400" dirty="0">
                <a:solidFill>
                  <a:srgbClr val="0000FF"/>
                </a:solidFill>
              </a:rPr>
              <a:t> book says doing so is “difficult” (read: no, you can’t)</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How can they be differentiated clinically?</a:t>
            </a:r>
          </a:p>
          <a:p>
            <a:pPr eaLnBrk="1" hangingPunct="1">
              <a:spcBef>
                <a:spcPct val="0"/>
              </a:spcBef>
              <a:buClrTx/>
              <a:buSzTx/>
              <a:buFontTx/>
              <a:buNone/>
              <a:defRPr/>
            </a:pPr>
            <a:r>
              <a:rPr lang="en-US" altLang="en-US" sz="1400" dirty="0">
                <a:solidFill>
                  <a:srgbClr val="0000FF"/>
                </a:solidFill>
              </a:rPr>
              <a:t>Via anterior-segment OCT, and confocal microscopy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2"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9220"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922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979EC0A-025F-465C-B856-86C61B2631BE}" type="slidenum">
              <a:rPr lang="en-US" altLang="en-US" sz="1000"/>
              <a:pPr>
                <a:spcBef>
                  <a:spcPct val="0"/>
                </a:spcBef>
                <a:buClrTx/>
                <a:buSzTx/>
                <a:buFontTx/>
                <a:buNone/>
              </a:pPr>
              <a:t>6</a:t>
            </a:fld>
            <a:endParaRPr lang="en-US" altLang="en-US" sz="1000"/>
          </a:p>
        </p:txBody>
      </p:sp>
      <p:sp>
        <p:nvSpPr>
          <p:cNvPr id="922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‘Transforming </a:t>
            </a:r>
            <a:r>
              <a:rPr lang="en-US" altLang="en-US" sz="1400" dirty="0">
                <a:solidFill>
                  <a:srgbClr val="0000FF"/>
                </a:solidFill>
              </a:rPr>
              <a:t>growth factor </a:t>
            </a:r>
            <a:r>
              <a:rPr lang="en-US" altLang="en-US" sz="1400" dirty="0">
                <a:solidFill>
                  <a:schemeClr val="bg1">
                    <a:lumMod val="75000"/>
                  </a:schemeClr>
                </a:solidFill>
              </a:rPr>
              <a:t>beta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458788" y="3505200"/>
            <a:ext cx="3960812" cy="738188"/>
          </a:xfrm>
          <a:prstGeom prst="rect">
            <a:avLst/>
          </a:prstGeom>
          <a:solidFill>
            <a:schemeClr val="bg1">
              <a:lumMod val="85000"/>
            </a:schemeClr>
          </a:solidFill>
        </p:spPr>
        <p:txBody>
          <a:bodyPr>
            <a:spAutoFit/>
          </a:bodyPr>
          <a:lstStyle/>
          <a:p>
            <a:pPr>
              <a:defRPr/>
            </a:pPr>
            <a:r>
              <a:rPr lang="en-US" sz="1400" i="1" dirty="0">
                <a:solidFill>
                  <a:srgbClr val="0000FF"/>
                </a:solidFill>
              </a:rPr>
              <a:t>To what does the term </a:t>
            </a:r>
            <a:r>
              <a:rPr lang="en-US" sz="1400" b="1" dirty="0">
                <a:solidFill>
                  <a:srgbClr val="0000FF"/>
                </a:solidFill>
              </a:rPr>
              <a:t>growth factor </a:t>
            </a:r>
            <a:r>
              <a:rPr lang="en-US" sz="1400" i="1" dirty="0">
                <a:solidFill>
                  <a:srgbClr val="0000FF"/>
                </a:solidFill>
              </a:rPr>
              <a:t>refer?</a:t>
            </a:r>
          </a:p>
          <a:p>
            <a:pPr>
              <a:defRPr/>
            </a:pPr>
            <a:r>
              <a:rPr lang="en-US" sz="1400" dirty="0">
                <a:solidFill>
                  <a:srgbClr val="0000FF"/>
                </a:solidFill>
              </a:rPr>
              <a:t>To any of a diverse group of protein (or steroid) molecules that promote cell growth</a:t>
            </a:r>
          </a:p>
        </p:txBody>
      </p:sp>
      <p:sp>
        <p:nvSpPr>
          <p:cNvPr id="10" name="Right Brace 9"/>
          <p:cNvSpPr/>
          <p:nvPr/>
        </p:nvSpPr>
        <p:spPr>
          <a:xfrm rot="5400000">
            <a:off x="2251075" y="2692400"/>
            <a:ext cx="212725" cy="1076325"/>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6349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1244CB5C-D054-46AD-9171-6C1B7801D385}" type="slidenum">
              <a:rPr lang="en-US" altLang="en-US" sz="1000"/>
              <a:pPr>
                <a:spcBef>
                  <a:spcPct val="0"/>
                </a:spcBef>
                <a:buClrTx/>
                <a:buSzTx/>
                <a:buFontTx/>
                <a:buNone/>
              </a:pPr>
              <a:t>60</a:t>
            </a:fld>
            <a:endParaRPr lang="en-US" altLang="en-US" sz="1000"/>
          </a:p>
        </p:txBody>
      </p:sp>
      <p:sp>
        <p:nvSpPr>
          <p:cNvPr id="63492"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63495" name="TextBox 1"/>
          <p:cNvSpPr txBox="1">
            <a:spLocks noChangeArrowheads="1"/>
          </p:cNvSpPr>
          <p:nvPr/>
        </p:nvSpPr>
        <p:spPr bwMode="auto">
          <a:xfrm>
            <a:off x="5257800" y="3087688"/>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Note: The </a:t>
            </a:r>
            <a:r>
              <a:rPr lang="en-US" altLang="en-US" sz="1400" i="1"/>
              <a:t>Cornea</a:t>
            </a:r>
            <a:r>
              <a:rPr lang="en-US" altLang="en-US" sz="1400"/>
              <a:t> book lumps together type 1 (aka ‘classic lattice’) and its variants</a:t>
            </a:r>
          </a:p>
        </p:txBody>
      </p:sp>
      <p:sp>
        <p:nvSpPr>
          <p:cNvPr id="9"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6451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B0D43D7-E0C4-47C0-9A7A-9181C3355F26}" type="slidenum">
              <a:rPr lang="en-US" altLang="en-US" sz="1000"/>
              <a:pPr>
                <a:spcBef>
                  <a:spcPct val="0"/>
                </a:spcBef>
                <a:buClrTx/>
                <a:buSzTx/>
                <a:buFontTx/>
                <a:buNone/>
              </a:pPr>
              <a:t>61</a:t>
            </a:fld>
            <a:endParaRPr lang="en-US" altLang="en-US" sz="1000"/>
          </a:p>
        </p:txBody>
      </p:sp>
      <p:sp>
        <p:nvSpPr>
          <p:cNvPr id="6451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4517"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classic lattice type 1 begin to manifest?</a:t>
            </a:r>
          </a:p>
          <a:p>
            <a:pPr eaLnBrk="1" hangingPunct="1">
              <a:spcBef>
                <a:spcPct val="0"/>
              </a:spcBef>
              <a:buClrTx/>
              <a:buSzTx/>
              <a:buFontTx/>
              <a:buNone/>
            </a:pPr>
            <a:r>
              <a:rPr lang="en-US" altLang="en-US" sz="1400">
                <a:solidFill>
                  <a:srgbClr val="FFCCFF"/>
                </a:solidFill>
              </a:rPr>
              <a:t>Childhood to teens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How does it present? What is seen at the slit lamp?</a:t>
            </a:r>
          </a:p>
          <a:p>
            <a:pPr eaLnBrk="1" hangingPunct="1">
              <a:spcBef>
                <a:spcPct val="0"/>
              </a:spcBef>
              <a:buClrTx/>
              <a:buSzTx/>
              <a:buFontTx/>
              <a:buNone/>
            </a:pPr>
            <a:r>
              <a:rPr lang="en-US" altLang="en-US" sz="1400">
                <a:solidFill>
                  <a:srgbClr val="FFCCFF"/>
                </a:solidFill>
              </a:rPr>
              <a:t>Early in the disease, fleck-like central opacities and a diffuse stromal haze are present. Later, myriad crisscrossing refractile lines in the cornea predominate.</a:t>
            </a:r>
          </a:p>
          <a:p>
            <a:pPr eaLnBrk="1" hangingPunct="1">
              <a:spcBef>
                <a:spcPct val="0"/>
              </a:spcBef>
              <a:buClrTx/>
              <a:buSzTx/>
              <a:buFontTx/>
              <a:buNone/>
            </a:pPr>
            <a:endParaRPr lang="en-US" altLang="en-US" sz="1400" i="1">
              <a:solidFill>
                <a:srgbClr val="FFCCFF"/>
              </a:solidFill>
            </a:endParaRPr>
          </a:p>
          <a:p>
            <a:pPr eaLnBrk="1" hangingPunct="1">
              <a:spcBef>
                <a:spcPct val="0"/>
              </a:spcBef>
              <a:buClrTx/>
              <a:buSzTx/>
              <a:buFontTx/>
              <a:buNone/>
            </a:pPr>
            <a:r>
              <a:rPr lang="en-US" altLang="en-US" sz="1400" i="1">
                <a:solidFill>
                  <a:srgbClr val="FFCCFF"/>
                </a:solidFill>
              </a:rPr>
              <a:t>Is it painful?</a:t>
            </a: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Surface irregularity and stromal haze often results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hallmark of lattice type 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amyloid</a:t>
            </a:r>
            <a:r>
              <a:rPr lang="en-US" altLang="en-US" sz="1400">
                <a:solidFill>
                  <a:srgbClr val="FFCCFF"/>
                </a:solidFill>
              </a:rPr>
              <a:t>  in the subepithelial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6553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838C717-B87B-4096-89D1-7FD8009E6353}" type="slidenum">
              <a:rPr lang="en-US" altLang="en-US" sz="1000"/>
              <a:pPr>
                <a:spcBef>
                  <a:spcPct val="0"/>
                </a:spcBef>
                <a:buClrTx/>
                <a:buSzTx/>
                <a:buFontTx/>
                <a:buNone/>
              </a:pPr>
              <a:t>62</a:t>
            </a:fld>
            <a:endParaRPr lang="en-US" altLang="en-US" sz="1000"/>
          </a:p>
        </p:txBody>
      </p:sp>
      <p:sp>
        <p:nvSpPr>
          <p:cNvPr id="6554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5541"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classic lattice type 1 begin to manifest?</a:t>
            </a:r>
          </a:p>
          <a:p>
            <a:pPr eaLnBrk="1" hangingPunct="1">
              <a:spcBef>
                <a:spcPct val="0"/>
              </a:spcBef>
              <a:buClrTx/>
              <a:buSzTx/>
              <a:buFontTx/>
              <a:buNone/>
            </a:pPr>
            <a:r>
              <a:rPr lang="en-US" altLang="en-US" sz="1400">
                <a:solidFill>
                  <a:srgbClr val="0000FF"/>
                </a:solidFill>
              </a:rPr>
              <a:t>Childhood to teens</a:t>
            </a:r>
            <a:endParaRPr lang="en-US" altLang="en-US" sz="1400">
              <a:solidFill>
                <a:srgbClr val="FFCCFF"/>
              </a:solidFill>
            </a:endParaRP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How does it present? What is seen at the slit lamp?</a:t>
            </a:r>
          </a:p>
          <a:p>
            <a:pPr eaLnBrk="1" hangingPunct="1">
              <a:spcBef>
                <a:spcPct val="0"/>
              </a:spcBef>
              <a:buClrTx/>
              <a:buSzTx/>
              <a:buFontTx/>
              <a:buNone/>
            </a:pPr>
            <a:r>
              <a:rPr lang="en-US" altLang="en-US" sz="1400">
                <a:solidFill>
                  <a:srgbClr val="FFCCFF"/>
                </a:solidFill>
              </a:rPr>
              <a:t>Early in the disease, fleck-like central opacities and a diffuse stromal haze are present. Later, myriad crisscrossing refractile lines in the cornea predominate.</a:t>
            </a:r>
          </a:p>
          <a:p>
            <a:pPr eaLnBrk="1" hangingPunct="1">
              <a:spcBef>
                <a:spcPct val="0"/>
              </a:spcBef>
              <a:buClrTx/>
              <a:buSzTx/>
              <a:buFontTx/>
              <a:buNone/>
            </a:pPr>
            <a:endParaRPr lang="en-US" altLang="en-US" sz="1400" i="1">
              <a:solidFill>
                <a:srgbClr val="FFCCFF"/>
              </a:solidFill>
            </a:endParaRPr>
          </a:p>
          <a:p>
            <a:pPr eaLnBrk="1" hangingPunct="1">
              <a:spcBef>
                <a:spcPct val="0"/>
              </a:spcBef>
              <a:buClrTx/>
              <a:buSzTx/>
              <a:buFontTx/>
              <a:buNone/>
            </a:pPr>
            <a:r>
              <a:rPr lang="en-US" altLang="en-US" sz="1400" i="1">
                <a:solidFill>
                  <a:srgbClr val="FFCCFF"/>
                </a:solidFill>
              </a:rPr>
              <a:t>Is it painful?</a:t>
            </a: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Surface irregularity and stromal haze often results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hallmark of lattice type 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amyloid</a:t>
            </a:r>
            <a:r>
              <a:rPr lang="en-US" altLang="en-US" sz="1400">
                <a:solidFill>
                  <a:srgbClr val="FFCCFF"/>
                </a:solidFill>
              </a:rPr>
              <a:t>  in the subepithelial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6656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EAB19C4-E296-402A-8924-45991107AE88}" type="slidenum">
              <a:rPr lang="en-US" altLang="en-US" sz="1000"/>
              <a:pPr>
                <a:spcBef>
                  <a:spcPct val="0"/>
                </a:spcBef>
                <a:buClrTx/>
                <a:buSzTx/>
                <a:buFontTx/>
                <a:buNone/>
              </a:pPr>
              <a:t>63</a:t>
            </a:fld>
            <a:endParaRPr lang="en-US" altLang="en-US" sz="1000"/>
          </a:p>
        </p:txBody>
      </p:sp>
      <p:sp>
        <p:nvSpPr>
          <p:cNvPr id="6656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6566"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classic lattice type 1 begin to manifest?</a:t>
            </a:r>
          </a:p>
          <a:p>
            <a:pPr eaLnBrk="1" hangingPunct="1">
              <a:spcBef>
                <a:spcPct val="0"/>
              </a:spcBef>
              <a:buClrTx/>
              <a:buSzTx/>
              <a:buFontTx/>
              <a:buNone/>
            </a:pPr>
            <a:r>
              <a:rPr lang="en-US" altLang="en-US" sz="1400">
                <a:solidFill>
                  <a:srgbClr val="0000FF"/>
                </a:solidFill>
              </a:rPr>
              <a:t>Childhood to teens</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endParaRPr lang="en-US" altLang="en-US" sz="1400" i="1">
              <a:solidFill>
                <a:srgbClr val="FFCCFF"/>
              </a:solidFill>
            </a:endParaRPr>
          </a:p>
          <a:p>
            <a:pPr eaLnBrk="1" hangingPunct="1">
              <a:spcBef>
                <a:spcPct val="0"/>
              </a:spcBef>
              <a:buClrTx/>
              <a:buSzTx/>
              <a:buFontTx/>
              <a:buNone/>
            </a:pPr>
            <a:r>
              <a:rPr lang="en-US" altLang="en-US" sz="1400">
                <a:solidFill>
                  <a:srgbClr val="FFCCFF"/>
                </a:solidFill>
              </a:rPr>
              <a:t>Early in the disease, fleck-like central opacities and a diffuse stromal haze are present. Later, myriad crisscrossing refractile lines in the cornea predominate.</a:t>
            </a:r>
          </a:p>
          <a:p>
            <a:pPr eaLnBrk="1" hangingPunct="1">
              <a:spcBef>
                <a:spcPct val="0"/>
              </a:spcBef>
              <a:buClrTx/>
              <a:buSzTx/>
              <a:buFontTx/>
              <a:buNone/>
            </a:pPr>
            <a:endParaRPr lang="en-US" altLang="en-US" sz="1400" i="1">
              <a:solidFill>
                <a:srgbClr val="FFCCFF"/>
              </a:solidFill>
            </a:endParaRPr>
          </a:p>
          <a:p>
            <a:pPr eaLnBrk="1" hangingPunct="1">
              <a:spcBef>
                <a:spcPct val="0"/>
              </a:spcBef>
              <a:buClrTx/>
              <a:buSzTx/>
              <a:buFontTx/>
              <a:buNone/>
            </a:pPr>
            <a:r>
              <a:rPr lang="en-US" altLang="en-US" sz="1400" i="1">
                <a:solidFill>
                  <a:srgbClr val="FFCCFF"/>
                </a:solidFill>
              </a:rPr>
              <a:t>Is it painful?</a:t>
            </a: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Surface irregularity and stromal haze often results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hallmark of lattice type 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amyloid</a:t>
            </a:r>
            <a:r>
              <a:rPr lang="en-US" altLang="en-US" sz="1400">
                <a:solidFill>
                  <a:srgbClr val="FFCCFF"/>
                </a:solidFill>
              </a:rPr>
              <a:t>  in the subepithelial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6758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8469737-0CCC-42F7-A43C-6793230EEBD6}" type="slidenum">
              <a:rPr lang="en-US" altLang="en-US" sz="1000"/>
              <a:pPr>
                <a:spcBef>
                  <a:spcPct val="0"/>
                </a:spcBef>
                <a:buClrTx/>
                <a:buSzTx/>
                <a:buFontTx/>
                <a:buNone/>
              </a:pPr>
              <a:t>64</a:t>
            </a:fld>
            <a:endParaRPr lang="en-US" altLang="en-US" sz="1000"/>
          </a:p>
        </p:txBody>
      </p:sp>
      <p:sp>
        <p:nvSpPr>
          <p:cNvPr id="6758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7590"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a:t>
            </a:r>
            <a:r>
              <a:rPr lang="en-US" altLang="en-US" sz="1400" dirty="0">
                <a:solidFill>
                  <a:srgbClr val="FFCCFF"/>
                </a:solidFill>
              </a:rPr>
              <a:t>. Later, myriad crisscrossing refractile lines in the cornea predominate.</a:t>
            </a:r>
          </a:p>
          <a:p>
            <a:pPr eaLnBrk="1" hangingPunct="1">
              <a:spcBef>
                <a:spcPct val="0"/>
              </a:spcBef>
              <a:buClrTx/>
              <a:buSzTx/>
              <a:buFontTx/>
              <a:buNone/>
            </a:pPr>
            <a:endParaRPr lang="en-US" altLang="en-US" sz="1400" i="1" dirty="0">
              <a:solidFill>
                <a:srgbClr val="FFCCFF"/>
              </a:solidFill>
            </a:endParaRPr>
          </a:p>
          <a:p>
            <a:pPr eaLnBrk="1" hangingPunct="1">
              <a:spcBef>
                <a:spcPct val="0"/>
              </a:spcBef>
              <a:buClrTx/>
              <a:buSzTx/>
              <a:buFontTx/>
              <a:buNone/>
            </a:pPr>
            <a:r>
              <a:rPr lang="en-US" altLang="en-US" sz="1400" i="1" dirty="0">
                <a:solidFill>
                  <a:srgbClr val="FFCCFF"/>
                </a:solidFill>
              </a:rPr>
              <a:t>Is it painful?</a:t>
            </a:r>
          </a:p>
          <a:p>
            <a:pPr eaLnBrk="1" hangingPunct="1">
              <a:spcBef>
                <a:spcPct val="0"/>
              </a:spcBef>
              <a:buClrTx/>
              <a:buSzTx/>
              <a:buFontTx/>
              <a:buNone/>
            </a:pPr>
            <a:r>
              <a:rPr lang="en-US" altLang="en-US" sz="1400" dirty="0">
                <a:solidFill>
                  <a:srgbClr val="FFCCFF"/>
                </a:solidFill>
              </a:rPr>
              <a:t>Yes; pts get recurrent epithelial erosions</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Does it affect vision?</a:t>
            </a:r>
          </a:p>
          <a:p>
            <a:pPr eaLnBrk="1" hangingPunct="1">
              <a:spcBef>
                <a:spcPct val="0"/>
              </a:spcBef>
              <a:buClrTx/>
              <a:buSzTx/>
              <a:buFontTx/>
              <a:buNone/>
            </a:pPr>
            <a:r>
              <a:rPr lang="en-US" altLang="en-US" sz="1400" dirty="0">
                <a:solidFill>
                  <a:srgbClr val="FFCCFF"/>
                </a:solidFill>
              </a:rPr>
              <a:t>Surface irregularity and stromal haze often results in decreased vision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hallmark of lattice type 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subepithelial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861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8A23B0-FC97-4194-9D64-A83DE55ED342}" type="slidenum">
              <a:rPr lang="en-US" altLang="en-US"/>
              <a:pPr/>
              <a:t>65</a:t>
            </a:fld>
            <a:endParaRPr lang="en-US" altLang="en-US"/>
          </a:p>
        </p:txBody>
      </p:sp>
      <p:sp>
        <p:nvSpPr>
          <p:cNvPr id="68612" name="TextBox 3"/>
          <p:cNvSpPr txBox="1">
            <a:spLocks noChangeArrowheads="1"/>
          </p:cNvSpPr>
          <p:nvPr/>
        </p:nvSpPr>
        <p:spPr bwMode="auto">
          <a:xfrm>
            <a:off x="533400" y="2841625"/>
            <a:ext cx="3352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Lattice corneal dystrophy, type 1 </a:t>
            </a:r>
            <a:r>
              <a:rPr lang="en-US" altLang="en-US" sz="1600"/>
              <a:t>(</a:t>
            </a:r>
            <a:r>
              <a:rPr lang="en-US" altLang="en-US" sz="1600" i="1"/>
              <a:t>aka</a:t>
            </a:r>
            <a:r>
              <a:rPr lang="en-US" altLang="en-US" sz="1600"/>
              <a:t> classic lattice). Direct (A) and retroillumination (B) of early lattice corneal dystrophy (LCD) with dots and fine lattice lines. </a:t>
            </a:r>
          </a:p>
        </p:txBody>
      </p:sp>
      <p:pic>
        <p:nvPicPr>
          <p:cNvPr id="686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0225" y="3503613"/>
            <a:ext cx="4495800" cy="327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5775" y="152400"/>
            <a:ext cx="4543425"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6963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60809CB-90DB-4D25-B879-D1FE3B81C226}" type="slidenum">
              <a:rPr lang="en-US" altLang="en-US" sz="1000"/>
              <a:pPr>
                <a:spcBef>
                  <a:spcPct val="0"/>
                </a:spcBef>
                <a:buClrTx/>
                <a:buSzTx/>
                <a:buFontTx/>
                <a:buNone/>
              </a:pPr>
              <a:t>66</a:t>
            </a:fld>
            <a:endParaRPr lang="en-US" altLang="en-US" sz="1000"/>
          </a:p>
        </p:txBody>
      </p:sp>
      <p:sp>
        <p:nvSpPr>
          <p:cNvPr id="6963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9638"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FFCCFF"/>
              </a:solidFill>
            </a:endParaRPr>
          </a:p>
          <a:p>
            <a:pPr eaLnBrk="1" hangingPunct="1">
              <a:spcBef>
                <a:spcPct val="0"/>
              </a:spcBef>
              <a:buClrTx/>
              <a:buSzTx/>
              <a:buFontTx/>
              <a:buNone/>
            </a:pPr>
            <a:r>
              <a:rPr lang="en-US" altLang="en-US" sz="1400" i="1" dirty="0">
                <a:solidFill>
                  <a:srgbClr val="FFCCFF"/>
                </a:solidFill>
              </a:rPr>
              <a:t>Is it painful?</a:t>
            </a:r>
          </a:p>
          <a:p>
            <a:pPr eaLnBrk="1" hangingPunct="1">
              <a:spcBef>
                <a:spcPct val="0"/>
              </a:spcBef>
              <a:buClrTx/>
              <a:buSzTx/>
              <a:buFontTx/>
              <a:buNone/>
            </a:pPr>
            <a:r>
              <a:rPr lang="en-US" altLang="en-US" sz="1400" dirty="0">
                <a:solidFill>
                  <a:srgbClr val="FFCCFF"/>
                </a:solidFill>
              </a:rPr>
              <a:t>Yes; pts get recurrent epithelial erosions</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Does it affect vision?</a:t>
            </a:r>
          </a:p>
          <a:p>
            <a:pPr eaLnBrk="1" hangingPunct="1">
              <a:spcBef>
                <a:spcPct val="0"/>
              </a:spcBef>
              <a:buClrTx/>
              <a:buSzTx/>
              <a:buFontTx/>
              <a:buNone/>
            </a:pPr>
            <a:r>
              <a:rPr lang="en-US" altLang="en-US" sz="1400" dirty="0">
                <a:solidFill>
                  <a:srgbClr val="FFCCFF"/>
                </a:solidFill>
              </a:rPr>
              <a:t>Surface irregularity and stromal haze often results in decreased vision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hallmark of lattice type 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52230C-B29B-4D2C-9660-84BA510DFC85}" type="slidenum">
              <a:rPr lang="en-US" altLang="en-US"/>
              <a:pPr/>
              <a:t>67</a:t>
            </a:fld>
            <a:endParaRPr lang="en-US" altLang="en-US"/>
          </a:p>
        </p:txBody>
      </p:sp>
      <p:sp>
        <p:nvSpPr>
          <p:cNvPr id="70659" name="TextBox 3"/>
          <p:cNvSpPr txBox="1">
            <a:spLocks noChangeArrowheads="1"/>
          </p:cNvSpPr>
          <p:nvPr/>
        </p:nvSpPr>
        <p:spPr bwMode="auto">
          <a:xfrm>
            <a:off x="2057400" y="6019800"/>
            <a:ext cx="5181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t>Lattice corneal dystrophy, type 1 </a:t>
            </a:r>
            <a:r>
              <a:rPr lang="en-US" altLang="en-US" sz="1600"/>
              <a:t>(</a:t>
            </a:r>
            <a:r>
              <a:rPr lang="en-US" altLang="en-US" sz="1600" i="1"/>
              <a:t>aka </a:t>
            </a:r>
            <a:r>
              <a:rPr lang="en-US" altLang="en-US" sz="1600"/>
              <a:t>classic lattice)</a:t>
            </a:r>
          </a:p>
        </p:txBody>
      </p:sp>
      <p:pic>
        <p:nvPicPr>
          <p:cNvPr id="706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85788"/>
            <a:ext cx="6261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168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6C1A81A-9D8B-4589-A3B1-424FBDB2685F}" type="slidenum">
              <a:rPr lang="en-US" altLang="en-US" sz="1000"/>
              <a:pPr>
                <a:spcBef>
                  <a:spcPct val="0"/>
                </a:spcBef>
                <a:buClrTx/>
                <a:buSzTx/>
                <a:buFontTx/>
                <a:buNone/>
              </a:pPr>
              <a:t>68</a:t>
            </a:fld>
            <a:endParaRPr lang="en-US" altLang="en-US" sz="1000"/>
          </a:p>
        </p:txBody>
      </p:sp>
      <p:sp>
        <p:nvSpPr>
          <p:cNvPr id="7168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 name="TextBox 1"/>
          <p:cNvSpPr txBox="1">
            <a:spLocks noChangeArrowheads="1"/>
          </p:cNvSpPr>
          <p:nvPr/>
        </p:nvSpPr>
        <p:spPr bwMode="auto">
          <a:xfrm>
            <a:off x="4267200" y="1173163"/>
            <a:ext cx="4800600" cy="3970337"/>
          </a:xfrm>
          <a:prstGeom prst="rect">
            <a:avLst/>
          </a:prstGeom>
          <a:solidFill>
            <a:srgbClr val="FFCCFF"/>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At what age does classic </a:t>
            </a:r>
            <a:r>
              <a:rPr lang="en-US" altLang="en-US" sz="1400" b="1" i="1" dirty="0">
                <a:solidFill>
                  <a:srgbClr val="0000FF"/>
                </a:solidFill>
              </a:rPr>
              <a:t>lattice</a:t>
            </a:r>
            <a:r>
              <a:rPr lang="en-US" altLang="en-US" sz="1400" i="1" dirty="0">
                <a:solidFill>
                  <a:srgbClr val="0000FF"/>
                </a:solidFill>
              </a:rPr>
              <a:t> </a:t>
            </a:r>
            <a:r>
              <a:rPr lang="en-US" altLang="en-US" sz="1400" i="1" dirty="0">
                <a:solidFill>
                  <a:schemeClr val="bg1">
                    <a:lumMod val="65000"/>
                  </a:schemeClr>
                </a:solidFill>
              </a:rPr>
              <a:t>type 1 begin to manifest?</a:t>
            </a:r>
          </a:p>
          <a:p>
            <a:pPr eaLnBrk="1" hangingPunct="1">
              <a:spcBef>
                <a:spcPct val="0"/>
              </a:spcBef>
              <a:buClrTx/>
              <a:buSzTx/>
              <a:buFontTx/>
              <a:buNone/>
              <a:defRPr/>
            </a:pPr>
            <a:r>
              <a:rPr lang="en-US" altLang="en-US" sz="1400" dirty="0">
                <a:solidFill>
                  <a:schemeClr val="bg1">
                    <a:lumMod val="65000"/>
                  </a:schemeClr>
                </a:solidFill>
              </a:rPr>
              <a:t>Childhood to teens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65000"/>
                  </a:schemeClr>
                </a:solidFill>
              </a:rPr>
              <a:t>Early in the disease, fleck-like central opacities and a diffuse stromal haze are present. Later, myriad crisscrossing refractile lines in the cornea predominate.</a:t>
            </a: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Is it painful?</a:t>
            </a:r>
          </a:p>
          <a:p>
            <a:pPr eaLnBrk="1" hangingPunct="1">
              <a:spcBef>
                <a:spcPct val="0"/>
              </a:spcBef>
              <a:buClrTx/>
              <a:buSzTx/>
              <a:buFontTx/>
              <a:buNone/>
              <a:defRPr/>
            </a:pPr>
            <a:r>
              <a:rPr lang="en-US" altLang="en-US" sz="1400" dirty="0">
                <a:solidFill>
                  <a:srgbClr val="FFCCFF"/>
                </a:solidFill>
              </a:rPr>
              <a:t>Yes; pts get recurrent epithelial erosions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Does it affect vision?</a:t>
            </a:r>
          </a:p>
          <a:p>
            <a:pPr eaLnBrk="1" hangingPunct="1">
              <a:spcBef>
                <a:spcPct val="0"/>
              </a:spcBef>
              <a:buClrTx/>
              <a:buSzTx/>
              <a:buFontTx/>
              <a:buNone/>
              <a:defRPr/>
            </a:pPr>
            <a:r>
              <a:rPr lang="en-US" altLang="en-US" sz="1400" dirty="0">
                <a:solidFill>
                  <a:srgbClr val="FFCCFF"/>
                </a:solidFill>
              </a:rPr>
              <a:t>Surface irregularity and stromal haze often results in decreased vision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hallmark of lattice type 1 on light microscopy?</a:t>
            </a:r>
          </a:p>
          <a:p>
            <a:pPr eaLnBrk="1" hangingPunct="1">
              <a:spcBef>
                <a:spcPct val="0"/>
              </a:spcBef>
              <a:buClrTx/>
              <a:buSzTx/>
              <a:buFontTx/>
              <a:buNone/>
              <a:defRPr/>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2" name="Oval 1"/>
          <p:cNvSpPr/>
          <p:nvPr/>
        </p:nvSpPr>
        <p:spPr>
          <a:xfrm>
            <a:off x="6248400" y="1116013"/>
            <a:ext cx="762000" cy="4079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3" name="TextBox 1">
            <a:extLst>
              <a:ext uri="{FF2B5EF4-FFF2-40B4-BE49-F238E27FC236}">
                <a16:creationId xmlns:a16="http://schemas.microsoft.com/office/drawing/2014/main" id="{9016B8BD-7783-4752-93C6-97AF4EE2EDE9}"/>
              </a:ext>
            </a:extLst>
          </p:cNvPr>
          <p:cNvSpPr txBox="1">
            <a:spLocks noChangeArrowheads="1"/>
          </p:cNvSpPr>
          <p:nvPr/>
        </p:nvSpPr>
        <p:spPr bwMode="auto">
          <a:xfrm>
            <a:off x="4151314" y="1654175"/>
            <a:ext cx="4800599" cy="738664"/>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i="1" dirty="0">
                <a:solidFill>
                  <a:srgbClr val="0000FF"/>
                </a:solidFill>
              </a:rPr>
              <a:t>Why is this condition called ‘</a:t>
            </a:r>
            <a:r>
              <a:rPr lang="en-US" altLang="en-US" sz="1400" dirty="0">
                <a:solidFill>
                  <a:srgbClr val="0000FF"/>
                </a:solidFill>
              </a:rPr>
              <a:t>lattice</a:t>
            </a:r>
            <a:r>
              <a:rPr lang="en-US" altLang="en-US" sz="1400" i="1" dirty="0">
                <a:solidFill>
                  <a:srgbClr val="0000FF"/>
                </a:solidFill>
              </a:rPr>
              <a:t>’?</a:t>
            </a:r>
            <a:endParaRPr lang="en-US" altLang="en-US" sz="1400" i="1" dirty="0">
              <a:solidFill>
                <a:schemeClr val="accent5">
                  <a:lumMod val="75000"/>
                </a:schemeClr>
              </a:solidFill>
            </a:endParaRPr>
          </a:p>
          <a:p>
            <a:pPr>
              <a:defRPr/>
            </a:pPr>
            <a:r>
              <a:rPr lang="en-US" altLang="en-US" sz="1400" dirty="0">
                <a:solidFill>
                  <a:schemeClr val="accent5">
                    <a:lumMod val="75000"/>
                  </a:schemeClr>
                </a:solidFill>
              </a:rPr>
              <a:t>Because the crisscrossing lines are reminiscent of a lattice structure (</a:t>
            </a:r>
            <a:r>
              <a:rPr lang="en-US" altLang="en-US" sz="1400" dirty="0" err="1">
                <a:solidFill>
                  <a:schemeClr val="accent5">
                    <a:lumMod val="75000"/>
                  </a:schemeClr>
                </a:solidFill>
              </a:rPr>
              <a:t>eg</a:t>
            </a:r>
            <a:r>
              <a:rPr lang="en-US" altLang="en-US" sz="1400" dirty="0">
                <a:solidFill>
                  <a:schemeClr val="accent5">
                    <a:lumMod val="75000"/>
                  </a:schemeClr>
                </a:solidFill>
              </a:rPr>
              <a:t>, like one might encounter in a garden)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270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2841E808-B85A-442E-9FAC-A428DA9B1693}" type="slidenum">
              <a:rPr lang="en-US" altLang="en-US" sz="1000"/>
              <a:pPr>
                <a:spcBef>
                  <a:spcPct val="0"/>
                </a:spcBef>
                <a:buClrTx/>
                <a:buSzTx/>
                <a:buFontTx/>
                <a:buNone/>
              </a:pPr>
              <a:t>69</a:t>
            </a:fld>
            <a:endParaRPr lang="en-US" altLang="en-US" sz="1000"/>
          </a:p>
        </p:txBody>
      </p:sp>
      <p:sp>
        <p:nvSpPr>
          <p:cNvPr id="7270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 name="TextBox 1"/>
          <p:cNvSpPr txBox="1">
            <a:spLocks noChangeArrowheads="1"/>
          </p:cNvSpPr>
          <p:nvPr/>
        </p:nvSpPr>
        <p:spPr bwMode="auto">
          <a:xfrm>
            <a:off x="4267200" y="1173163"/>
            <a:ext cx="4800600" cy="3970337"/>
          </a:xfrm>
          <a:prstGeom prst="rect">
            <a:avLst/>
          </a:prstGeom>
          <a:solidFill>
            <a:srgbClr val="FFCCFF"/>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At what age does classic </a:t>
            </a:r>
            <a:r>
              <a:rPr lang="en-US" altLang="en-US" sz="1400" b="1" i="1" dirty="0">
                <a:solidFill>
                  <a:srgbClr val="0000FF"/>
                </a:solidFill>
              </a:rPr>
              <a:t>lattice</a:t>
            </a:r>
            <a:r>
              <a:rPr lang="en-US" altLang="en-US" sz="1400" i="1" dirty="0">
                <a:solidFill>
                  <a:srgbClr val="0000FF"/>
                </a:solidFill>
              </a:rPr>
              <a:t> </a:t>
            </a:r>
            <a:r>
              <a:rPr lang="en-US" altLang="en-US" sz="1400" i="1" dirty="0">
                <a:solidFill>
                  <a:schemeClr val="bg1">
                    <a:lumMod val="65000"/>
                  </a:schemeClr>
                </a:solidFill>
              </a:rPr>
              <a:t>type 1 begin to manifest?</a:t>
            </a:r>
          </a:p>
          <a:p>
            <a:pPr eaLnBrk="1" hangingPunct="1">
              <a:spcBef>
                <a:spcPct val="0"/>
              </a:spcBef>
              <a:buClrTx/>
              <a:buSzTx/>
              <a:buFontTx/>
              <a:buNone/>
              <a:defRPr/>
            </a:pPr>
            <a:r>
              <a:rPr lang="en-US" altLang="en-US" sz="1400" dirty="0">
                <a:solidFill>
                  <a:schemeClr val="bg1">
                    <a:lumMod val="65000"/>
                  </a:schemeClr>
                </a:solidFill>
              </a:rPr>
              <a:t>Childhood to teens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65000"/>
                  </a:schemeClr>
                </a:solidFill>
              </a:rPr>
              <a:t>Early in the disease, fleck-like central opacities and a diffuse stromal haze are present. Later, myriad </a:t>
            </a:r>
            <a:r>
              <a:rPr lang="en-US" altLang="en-US" sz="1400" b="1" u="sng" dirty="0"/>
              <a:t>crisscrossing refractile lines </a:t>
            </a:r>
            <a:r>
              <a:rPr lang="en-US" altLang="en-US" sz="1400" dirty="0">
                <a:solidFill>
                  <a:schemeClr val="bg1">
                    <a:lumMod val="65000"/>
                  </a:schemeClr>
                </a:solidFill>
              </a:rPr>
              <a:t>in the cornea predominate.</a:t>
            </a: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Is it painful?</a:t>
            </a:r>
          </a:p>
          <a:p>
            <a:pPr eaLnBrk="1" hangingPunct="1">
              <a:spcBef>
                <a:spcPct val="0"/>
              </a:spcBef>
              <a:buClrTx/>
              <a:buSzTx/>
              <a:buFontTx/>
              <a:buNone/>
              <a:defRPr/>
            </a:pPr>
            <a:r>
              <a:rPr lang="en-US" altLang="en-US" sz="1400" dirty="0">
                <a:solidFill>
                  <a:srgbClr val="FFCCFF"/>
                </a:solidFill>
              </a:rPr>
              <a:t>Yes; pts get recurrent epithelial erosions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Does it affect vision?</a:t>
            </a:r>
          </a:p>
          <a:p>
            <a:pPr eaLnBrk="1" hangingPunct="1">
              <a:spcBef>
                <a:spcPct val="0"/>
              </a:spcBef>
              <a:buClrTx/>
              <a:buSzTx/>
              <a:buFontTx/>
              <a:buNone/>
              <a:defRPr/>
            </a:pPr>
            <a:r>
              <a:rPr lang="en-US" altLang="en-US" sz="1400" dirty="0">
                <a:solidFill>
                  <a:srgbClr val="FFCCFF"/>
                </a:solidFill>
              </a:rPr>
              <a:t>Surface irregularity and stromal haze often results in decreased vision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hallmark of lattice type 1 on light microscopy?</a:t>
            </a:r>
          </a:p>
          <a:p>
            <a:pPr eaLnBrk="1" hangingPunct="1">
              <a:spcBef>
                <a:spcPct val="0"/>
              </a:spcBef>
              <a:buClrTx/>
              <a:buSzTx/>
              <a:buFontTx/>
              <a:buNone/>
              <a:defRPr/>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8" name="TextBox 1"/>
          <p:cNvSpPr txBox="1">
            <a:spLocks noChangeArrowheads="1"/>
          </p:cNvSpPr>
          <p:nvPr/>
        </p:nvSpPr>
        <p:spPr bwMode="auto">
          <a:xfrm>
            <a:off x="4151314" y="1654175"/>
            <a:ext cx="4800599" cy="738664"/>
          </a:xfrm>
          <a:prstGeom prst="rect">
            <a:avLst/>
          </a:prstGeom>
          <a:solidFill>
            <a:schemeClr val="accent5">
              <a:lumMod val="75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400" i="1" dirty="0">
                <a:solidFill>
                  <a:srgbClr val="0000FF"/>
                </a:solidFill>
              </a:rPr>
              <a:t>Why is this condition called ‘</a:t>
            </a:r>
            <a:r>
              <a:rPr lang="en-US" altLang="en-US" sz="1400" dirty="0">
                <a:solidFill>
                  <a:srgbClr val="0000FF"/>
                </a:solidFill>
              </a:rPr>
              <a:t>lattice</a:t>
            </a:r>
            <a:r>
              <a:rPr lang="en-US" altLang="en-US" sz="1400" i="1" dirty="0">
                <a:solidFill>
                  <a:srgbClr val="0000FF"/>
                </a:solidFill>
              </a:rPr>
              <a:t>’?</a:t>
            </a:r>
          </a:p>
          <a:p>
            <a:pPr>
              <a:defRPr/>
            </a:pPr>
            <a:r>
              <a:rPr lang="en-US" altLang="en-US" sz="1400" dirty="0">
                <a:solidFill>
                  <a:srgbClr val="0000FF"/>
                </a:solidFill>
              </a:rPr>
              <a:t>Because the crisscrossing lines are reminiscent of a lattice structure (</a:t>
            </a:r>
            <a:r>
              <a:rPr lang="en-US" altLang="en-US" sz="1400" dirty="0" err="1">
                <a:solidFill>
                  <a:srgbClr val="0000FF"/>
                </a:solidFill>
              </a:rPr>
              <a:t>eg</a:t>
            </a:r>
            <a:r>
              <a:rPr lang="en-US" altLang="en-US" sz="1400" dirty="0">
                <a:solidFill>
                  <a:srgbClr val="0000FF"/>
                </a:solidFill>
              </a:rPr>
              <a:t>, like one might encounter in a garden) </a:t>
            </a:r>
            <a:endParaRPr lang="en-US" altLang="en-US" sz="1400" dirty="0"/>
          </a:p>
        </p:txBody>
      </p:sp>
      <p:sp>
        <p:nvSpPr>
          <p:cNvPr id="2" name="Oval 1"/>
          <p:cNvSpPr/>
          <p:nvPr/>
        </p:nvSpPr>
        <p:spPr>
          <a:xfrm>
            <a:off x="6248400" y="1116013"/>
            <a:ext cx="762000" cy="4079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4" name="Rectangle 3"/>
          <p:cNvSpPr/>
          <p:nvPr/>
        </p:nvSpPr>
        <p:spPr>
          <a:xfrm>
            <a:off x="4038600" y="3048000"/>
            <a:ext cx="4913313" cy="3352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27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275013"/>
            <a:ext cx="217487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7025" y="3738563"/>
            <a:ext cx="24384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4"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0244"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0245"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4213711-F4FD-4A2A-BE56-49E065CF8071}" type="slidenum">
              <a:rPr lang="en-US" altLang="en-US" sz="1000"/>
              <a:pPr>
                <a:spcBef>
                  <a:spcPct val="0"/>
                </a:spcBef>
                <a:buClrTx/>
                <a:buSzTx/>
                <a:buFontTx/>
                <a:buNone/>
              </a:pPr>
              <a:t>7</a:t>
            </a:fld>
            <a:endParaRPr lang="en-US" altLang="en-US" sz="1000"/>
          </a:p>
        </p:txBody>
      </p:sp>
      <p:sp>
        <p:nvSpPr>
          <p:cNvPr id="10246"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‘Transforming </a:t>
            </a:r>
            <a:r>
              <a:rPr lang="en-US" altLang="en-US" sz="1400" dirty="0">
                <a:solidFill>
                  <a:srgbClr val="0000FF"/>
                </a:solidFill>
              </a:rPr>
              <a:t>growth factor </a:t>
            </a:r>
            <a:r>
              <a:rPr lang="en-US" altLang="en-US" sz="1400" dirty="0">
                <a:solidFill>
                  <a:schemeClr val="bg1">
                    <a:lumMod val="75000"/>
                  </a:schemeClr>
                </a:solidFill>
              </a:rPr>
              <a:t>beta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458788" y="3505200"/>
            <a:ext cx="3960812" cy="738188"/>
          </a:xfrm>
          <a:prstGeom prst="rect">
            <a:avLst/>
          </a:prstGeom>
          <a:solidFill>
            <a:schemeClr val="bg1">
              <a:lumMod val="85000"/>
            </a:schemeClr>
          </a:solidFill>
        </p:spPr>
        <p:txBody>
          <a:bodyPr>
            <a:spAutoFit/>
          </a:bodyPr>
          <a:lstStyle/>
          <a:p>
            <a:pPr>
              <a:defRPr/>
            </a:pPr>
            <a:r>
              <a:rPr lang="en-US" sz="1400" i="1" dirty="0">
                <a:solidFill>
                  <a:srgbClr val="0000FF"/>
                </a:solidFill>
              </a:rPr>
              <a:t>To what does the term </a:t>
            </a:r>
            <a:r>
              <a:rPr lang="en-US" sz="1400" b="1" dirty="0">
                <a:solidFill>
                  <a:srgbClr val="0000FF"/>
                </a:solidFill>
              </a:rPr>
              <a:t>growth factor </a:t>
            </a:r>
            <a:r>
              <a:rPr lang="en-US" sz="1400" i="1" dirty="0">
                <a:solidFill>
                  <a:srgbClr val="0000FF"/>
                </a:solidFill>
              </a:rPr>
              <a:t>refer?</a:t>
            </a:r>
          </a:p>
          <a:p>
            <a:pPr>
              <a:defRPr/>
            </a:pPr>
            <a:r>
              <a:rPr lang="en-US" sz="1400" dirty="0">
                <a:solidFill>
                  <a:srgbClr val="0000FF"/>
                </a:solidFill>
              </a:rPr>
              <a:t>To any of a diverse group of protein (or steroid) molecules that promote cell growth</a:t>
            </a:r>
          </a:p>
        </p:txBody>
      </p:sp>
      <p:sp>
        <p:nvSpPr>
          <p:cNvPr id="10" name="TextBox 9"/>
          <p:cNvSpPr txBox="1"/>
          <p:nvPr/>
        </p:nvSpPr>
        <p:spPr>
          <a:xfrm>
            <a:off x="66675" y="4525963"/>
            <a:ext cx="5150769" cy="523220"/>
          </a:xfrm>
          <a:prstGeom prst="rect">
            <a:avLst/>
          </a:prstGeom>
          <a:solidFill>
            <a:schemeClr val="accent6">
              <a:lumMod val="60000"/>
              <a:lumOff val="40000"/>
            </a:schemeClr>
          </a:solidFill>
        </p:spPr>
        <p:txBody>
          <a:bodyPr wrap="none">
            <a:spAutoFit/>
          </a:bodyPr>
          <a:lstStyle/>
          <a:p>
            <a:pPr>
              <a:defRPr/>
            </a:pPr>
            <a:r>
              <a:rPr lang="en-US" sz="1400" i="1" dirty="0">
                <a:solidFill>
                  <a:srgbClr val="0000FF"/>
                </a:solidFill>
              </a:rPr>
              <a:t>Which growth factor is likely most familiar to ophthalmologists?</a:t>
            </a:r>
          </a:p>
          <a:p>
            <a:pPr>
              <a:defRPr/>
            </a:pPr>
            <a:r>
              <a:rPr lang="en-US" sz="1400" dirty="0">
                <a:solidFill>
                  <a:srgbClr val="0000FF"/>
                </a:solidFill>
              </a:rPr>
              <a:t>Vascular endothelial  </a:t>
            </a:r>
            <a:r>
              <a:rPr lang="en-US" sz="1400" b="1" dirty="0">
                <a:solidFill>
                  <a:srgbClr val="0000FF"/>
                </a:solidFill>
              </a:rPr>
              <a:t>growth factor</a:t>
            </a:r>
            <a:endParaRPr lang="en-US" sz="1400" dirty="0">
              <a:solidFill>
                <a:srgbClr val="0000FF"/>
              </a:solidFill>
            </a:endParaRPr>
          </a:p>
        </p:txBody>
      </p:sp>
      <p:sp>
        <p:nvSpPr>
          <p:cNvPr id="3" name="Rectangle 2"/>
          <p:cNvSpPr/>
          <p:nvPr/>
        </p:nvSpPr>
        <p:spPr>
          <a:xfrm>
            <a:off x="66675" y="4797425"/>
            <a:ext cx="1685925" cy="250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two words</a:t>
            </a:r>
          </a:p>
        </p:txBody>
      </p:sp>
      <p:sp>
        <p:nvSpPr>
          <p:cNvPr id="12" name="Right Brace 11"/>
          <p:cNvSpPr/>
          <p:nvPr/>
        </p:nvSpPr>
        <p:spPr>
          <a:xfrm rot="5400000">
            <a:off x="2251075" y="2692400"/>
            <a:ext cx="212725" cy="1076325"/>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5"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373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CBF2546-9F44-4CA2-9E91-A9A3AFD00677}" type="slidenum">
              <a:rPr lang="en-US" altLang="en-US" sz="1000"/>
              <a:pPr>
                <a:spcBef>
                  <a:spcPct val="0"/>
                </a:spcBef>
                <a:buClrTx/>
                <a:buSzTx/>
                <a:buFontTx/>
                <a:buNone/>
              </a:pPr>
              <a:t>70</a:t>
            </a:fld>
            <a:endParaRPr lang="en-US" altLang="en-US" sz="1000"/>
          </a:p>
        </p:txBody>
      </p:sp>
      <p:sp>
        <p:nvSpPr>
          <p:cNvPr id="7373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 name="TextBox 1"/>
          <p:cNvSpPr txBox="1">
            <a:spLocks noChangeArrowheads="1"/>
          </p:cNvSpPr>
          <p:nvPr/>
        </p:nvSpPr>
        <p:spPr bwMode="auto">
          <a:xfrm>
            <a:off x="4267200" y="1173163"/>
            <a:ext cx="4800600" cy="3970337"/>
          </a:xfrm>
          <a:prstGeom prst="rect">
            <a:avLst/>
          </a:prstGeom>
          <a:solidFill>
            <a:srgbClr val="FFCCFF"/>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At what age does classic lattice type 1 begin to manifest?</a:t>
            </a:r>
          </a:p>
          <a:p>
            <a:pPr eaLnBrk="1" hangingPunct="1">
              <a:spcBef>
                <a:spcPct val="0"/>
              </a:spcBef>
              <a:buClrTx/>
              <a:buSzTx/>
              <a:buFontTx/>
              <a:buNone/>
              <a:defRPr/>
            </a:pPr>
            <a:r>
              <a:rPr lang="en-US" altLang="en-US" sz="1400" dirty="0">
                <a:solidFill>
                  <a:schemeClr val="bg1">
                    <a:lumMod val="65000"/>
                  </a:schemeClr>
                </a:solidFill>
              </a:rPr>
              <a:t>Childhood to teens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65000"/>
                  </a:schemeClr>
                </a:solidFill>
              </a:rPr>
              <a:t>Early in the disease, fleck-like central opacities and a diffuse stromal haze are present. Later, myriad crisscrossing </a:t>
            </a:r>
            <a:r>
              <a:rPr lang="en-US" altLang="en-US" sz="1400" b="1" u="sng" dirty="0"/>
              <a:t>refractile lines in the cornea </a:t>
            </a:r>
            <a:r>
              <a:rPr lang="en-US" altLang="en-US" sz="1400" dirty="0">
                <a:solidFill>
                  <a:schemeClr val="bg1">
                    <a:lumMod val="65000"/>
                  </a:schemeClr>
                </a:solidFill>
              </a:rPr>
              <a:t>predominate.</a:t>
            </a: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Is it painful?</a:t>
            </a:r>
          </a:p>
          <a:p>
            <a:pPr eaLnBrk="1" hangingPunct="1">
              <a:spcBef>
                <a:spcPct val="0"/>
              </a:spcBef>
              <a:buClrTx/>
              <a:buSzTx/>
              <a:buFontTx/>
              <a:buNone/>
              <a:defRPr/>
            </a:pPr>
            <a:r>
              <a:rPr lang="en-US" altLang="en-US" sz="1400" dirty="0">
                <a:solidFill>
                  <a:srgbClr val="FFCCFF"/>
                </a:solidFill>
              </a:rPr>
              <a:t>Yes; pts get recurrent epithelial erosions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Does it affect vision?</a:t>
            </a:r>
          </a:p>
          <a:p>
            <a:pPr eaLnBrk="1" hangingPunct="1">
              <a:spcBef>
                <a:spcPct val="0"/>
              </a:spcBef>
              <a:buClrTx/>
              <a:buSzTx/>
              <a:buFontTx/>
              <a:buNone/>
              <a:defRPr/>
            </a:pPr>
            <a:r>
              <a:rPr lang="en-US" altLang="en-US" sz="1400" dirty="0">
                <a:solidFill>
                  <a:srgbClr val="FFCCFF"/>
                </a:solidFill>
              </a:rPr>
              <a:t>Surface irregularity and stromal haze often results in decreased vision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hallmark of lattice type 1 on light microscopy?</a:t>
            </a:r>
          </a:p>
          <a:p>
            <a:pPr eaLnBrk="1" hangingPunct="1">
              <a:spcBef>
                <a:spcPct val="0"/>
              </a:spcBef>
              <a:buClrTx/>
              <a:buSzTx/>
              <a:buFontTx/>
              <a:buNone/>
              <a:defRPr/>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8"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9"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 name="TextBox 8">
            <a:extLst>
              <a:ext uri="{FF2B5EF4-FFF2-40B4-BE49-F238E27FC236}">
                <a16:creationId xmlns:a16="http://schemas.microsoft.com/office/drawing/2014/main" id="{BD437BC3-E167-49A2-95F8-240CED49C579}"/>
              </a:ext>
            </a:extLst>
          </p:cNvPr>
          <p:cNvSpPr txBox="1">
            <a:spLocks noChangeArrowheads="1"/>
          </p:cNvSpPr>
          <p:nvPr/>
        </p:nvSpPr>
        <p:spPr bwMode="auto">
          <a:xfrm>
            <a:off x="4038600" y="2725202"/>
            <a:ext cx="4889480" cy="523220"/>
          </a:xfrm>
          <a:prstGeom prst="rect">
            <a:avLst/>
          </a:prstGeom>
          <a:solidFill>
            <a:srgbClr val="99FF99"/>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word is used to describe the appearance of the lines?</a:t>
            </a:r>
          </a:p>
          <a:p>
            <a:r>
              <a:rPr lang="en-US" altLang="en-US" sz="1400" dirty="0">
                <a:solidFill>
                  <a:srgbClr val="99FF99"/>
                </a:solidFill>
              </a:rPr>
              <a:t>‘</a:t>
            </a:r>
            <a:r>
              <a:rPr lang="en-US" altLang="en-US" sz="1400" b="1" dirty="0">
                <a:solidFill>
                  <a:srgbClr val="99FF99"/>
                </a:solidFill>
              </a:rPr>
              <a:t>Glasslike</a:t>
            </a:r>
            <a:r>
              <a:rPr lang="en-US" altLang="en-US" sz="1400" dirty="0">
                <a:solidFill>
                  <a:srgbClr val="99FF99"/>
                </a:solidFill>
              </a:rPr>
              <a: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475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B67005A-5660-4BC6-A81E-C2D76C603522}" type="slidenum">
              <a:rPr lang="en-US" altLang="en-US" sz="1000"/>
              <a:pPr>
                <a:spcBef>
                  <a:spcPct val="0"/>
                </a:spcBef>
                <a:buClrTx/>
                <a:buSzTx/>
                <a:buFontTx/>
                <a:buNone/>
              </a:pPr>
              <a:t>71</a:t>
            </a:fld>
            <a:endParaRPr lang="en-US" altLang="en-US" sz="1000"/>
          </a:p>
        </p:txBody>
      </p:sp>
      <p:sp>
        <p:nvSpPr>
          <p:cNvPr id="7475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 name="TextBox 1"/>
          <p:cNvSpPr txBox="1">
            <a:spLocks noChangeArrowheads="1"/>
          </p:cNvSpPr>
          <p:nvPr/>
        </p:nvSpPr>
        <p:spPr bwMode="auto">
          <a:xfrm>
            <a:off x="4267200" y="1173163"/>
            <a:ext cx="4800600" cy="3970337"/>
          </a:xfrm>
          <a:prstGeom prst="rect">
            <a:avLst/>
          </a:prstGeom>
          <a:solidFill>
            <a:srgbClr val="FFCCFF"/>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chemeClr val="bg1">
                    <a:lumMod val="65000"/>
                  </a:schemeClr>
                </a:solidFill>
              </a:rPr>
              <a:t>At what age does classic lattice type 1 begin to manifest?</a:t>
            </a:r>
          </a:p>
          <a:p>
            <a:pPr eaLnBrk="1" hangingPunct="1">
              <a:spcBef>
                <a:spcPct val="0"/>
              </a:spcBef>
              <a:buClrTx/>
              <a:buSzTx/>
              <a:buFontTx/>
              <a:buNone/>
              <a:defRPr/>
            </a:pPr>
            <a:r>
              <a:rPr lang="en-US" altLang="en-US" sz="1400" dirty="0">
                <a:solidFill>
                  <a:schemeClr val="bg1">
                    <a:lumMod val="65000"/>
                  </a:schemeClr>
                </a:solidFill>
              </a:rPr>
              <a:t>Childhood to teens</a:t>
            </a:r>
          </a:p>
          <a:p>
            <a:pPr eaLnBrk="1" hangingPunct="1">
              <a:spcBef>
                <a:spcPct val="0"/>
              </a:spcBef>
              <a:buClrTx/>
              <a:buSzTx/>
              <a:buFontTx/>
              <a:buNone/>
              <a:defRPr/>
            </a:pPr>
            <a:endParaRPr lang="en-US" altLang="en-US" sz="1400" dirty="0">
              <a:solidFill>
                <a:schemeClr val="bg1">
                  <a:lumMod val="65000"/>
                </a:schemeClr>
              </a:solidFill>
            </a:endParaRPr>
          </a:p>
          <a:p>
            <a:pPr eaLnBrk="1" hangingPunct="1">
              <a:spcBef>
                <a:spcPct val="0"/>
              </a:spcBef>
              <a:buClrTx/>
              <a:buSzTx/>
              <a:buFontTx/>
              <a:buNone/>
              <a:defRPr/>
            </a:pPr>
            <a:r>
              <a:rPr lang="en-US" altLang="en-US" sz="1400" i="1" dirty="0">
                <a:solidFill>
                  <a:schemeClr val="bg1">
                    <a:lumMod val="65000"/>
                  </a:schemeClr>
                </a:solidFill>
              </a:rPr>
              <a:t>How does it present? What is seen at the slit lamp?</a:t>
            </a:r>
          </a:p>
          <a:p>
            <a:pPr eaLnBrk="1" hangingPunct="1">
              <a:spcBef>
                <a:spcPct val="0"/>
              </a:spcBef>
              <a:buClrTx/>
              <a:buSzTx/>
              <a:buFontTx/>
              <a:buNone/>
              <a:defRPr/>
            </a:pPr>
            <a:r>
              <a:rPr lang="en-US" altLang="en-US" sz="1400" dirty="0">
                <a:solidFill>
                  <a:schemeClr val="bg1">
                    <a:lumMod val="65000"/>
                  </a:schemeClr>
                </a:solidFill>
              </a:rPr>
              <a:t>Early in the disease, fleck-like central opacities and a diffuse stromal haze are present. Later, myriad crisscrossing </a:t>
            </a:r>
            <a:r>
              <a:rPr lang="en-US" altLang="en-US" sz="1400" b="1" u="sng" dirty="0"/>
              <a:t>refractile lines in the cornea </a:t>
            </a:r>
            <a:r>
              <a:rPr lang="en-US" altLang="en-US" sz="1400" dirty="0">
                <a:solidFill>
                  <a:schemeClr val="bg1">
                    <a:lumMod val="65000"/>
                  </a:schemeClr>
                </a:solidFill>
              </a:rPr>
              <a:t>predominate.</a:t>
            </a:r>
          </a:p>
          <a:p>
            <a:pPr eaLnBrk="1" hangingPunct="1">
              <a:spcBef>
                <a:spcPct val="0"/>
              </a:spcBef>
              <a:buClrTx/>
              <a:buSzTx/>
              <a:buFontTx/>
              <a:buNone/>
              <a:defRPr/>
            </a:pPr>
            <a:endParaRPr lang="en-US" altLang="en-US" sz="1400" i="1" dirty="0">
              <a:solidFill>
                <a:srgbClr val="FFCCFF"/>
              </a:solidFill>
            </a:endParaRPr>
          </a:p>
          <a:p>
            <a:pPr eaLnBrk="1" hangingPunct="1">
              <a:spcBef>
                <a:spcPct val="0"/>
              </a:spcBef>
              <a:buClrTx/>
              <a:buSzTx/>
              <a:buFontTx/>
              <a:buNone/>
              <a:defRPr/>
            </a:pPr>
            <a:r>
              <a:rPr lang="en-US" altLang="en-US" sz="1400" i="1" dirty="0">
                <a:solidFill>
                  <a:srgbClr val="FFCCFF"/>
                </a:solidFill>
              </a:rPr>
              <a:t>Is it painful?</a:t>
            </a:r>
          </a:p>
          <a:p>
            <a:pPr eaLnBrk="1" hangingPunct="1">
              <a:spcBef>
                <a:spcPct val="0"/>
              </a:spcBef>
              <a:buClrTx/>
              <a:buSzTx/>
              <a:buFontTx/>
              <a:buNone/>
              <a:defRPr/>
            </a:pPr>
            <a:r>
              <a:rPr lang="en-US" altLang="en-US" sz="1400" dirty="0">
                <a:solidFill>
                  <a:srgbClr val="FFCCFF"/>
                </a:solidFill>
              </a:rPr>
              <a:t>Yes; pts get recurrent epithelial erosions</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Does it affect vision?</a:t>
            </a:r>
          </a:p>
          <a:p>
            <a:pPr eaLnBrk="1" hangingPunct="1">
              <a:spcBef>
                <a:spcPct val="0"/>
              </a:spcBef>
              <a:buClrTx/>
              <a:buSzTx/>
              <a:buFontTx/>
              <a:buNone/>
              <a:defRPr/>
            </a:pPr>
            <a:r>
              <a:rPr lang="en-US" altLang="en-US" sz="1400" dirty="0">
                <a:solidFill>
                  <a:srgbClr val="FFCCFF"/>
                </a:solidFill>
              </a:rPr>
              <a:t>Surface irregularity and stromal haze often results in decreased vision</a:t>
            </a:r>
          </a:p>
          <a:p>
            <a:pPr eaLnBrk="1" hangingPunct="1">
              <a:spcBef>
                <a:spcPct val="0"/>
              </a:spcBef>
              <a:buClrTx/>
              <a:buSzTx/>
              <a:buFontTx/>
              <a:buNone/>
              <a:defRPr/>
            </a:pPr>
            <a:endParaRPr lang="en-US" altLang="en-US" sz="1400" dirty="0">
              <a:solidFill>
                <a:srgbClr val="FFCCFF"/>
              </a:solidFill>
            </a:endParaRPr>
          </a:p>
          <a:p>
            <a:pPr eaLnBrk="1" hangingPunct="1">
              <a:spcBef>
                <a:spcPct val="0"/>
              </a:spcBef>
              <a:buClrTx/>
              <a:buSzTx/>
              <a:buFontTx/>
              <a:buNone/>
              <a:defRPr/>
            </a:pPr>
            <a:r>
              <a:rPr lang="en-US" altLang="en-US" sz="1400" i="1" dirty="0">
                <a:solidFill>
                  <a:srgbClr val="FFCCFF"/>
                </a:solidFill>
              </a:rPr>
              <a:t>What is the hallmark of lattice type 1 on light microscopy?</a:t>
            </a:r>
          </a:p>
          <a:p>
            <a:pPr eaLnBrk="1" hangingPunct="1">
              <a:spcBef>
                <a:spcPct val="0"/>
              </a:spcBef>
              <a:buClrTx/>
              <a:buSzTx/>
              <a:buFontTx/>
              <a:buNone/>
              <a:defRPr/>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74759" name="TextBox 8"/>
          <p:cNvSpPr txBox="1">
            <a:spLocks noChangeArrowheads="1"/>
          </p:cNvSpPr>
          <p:nvPr/>
        </p:nvSpPr>
        <p:spPr bwMode="auto">
          <a:xfrm>
            <a:off x="4038600" y="2725202"/>
            <a:ext cx="4889480" cy="523220"/>
          </a:xfrm>
          <a:prstGeom prst="rect">
            <a:avLst/>
          </a:prstGeom>
          <a:solidFill>
            <a:srgbClr val="99FF99"/>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dirty="0">
                <a:solidFill>
                  <a:srgbClr val="0000FF"/>
                </a:solidFill>
              </a:rPr>
              <a:t>What word is used to describe the appearance of the lines?</a:t>
            </a:r>
          </a:p>
          <a:p>
            <a:r>
              <a:rPr lang="en-US" altLang="en-US" sz="1400" dirty="0">
                <a:solidFill>
                  <a:srgbClr val="0000FF"/>
                </a:solidFill>
              </a:rPr>
              <a:t>‘</a:t>
            </a:r>
            <a:r>
              <a:rPr lang="en-US" altLang="en-US" sz="1400" b="1" dirty="0">
                <a:solidFill>
                  <a:srgbClr val="0000FF"/>
                </a:solidFill>
              </a:rPr>
              <a:t>Glasslike</a:t>
            </a:r>
            <a:r>
              <a:rPr lang="en-US" altLang="en-US" sz="1400" dirty="0">
                <a:solidFill>
                  <a:srgbClr val="0000FF"/>
                </a:solidFill>
              </a:rPr>
              <a:t>’</a:t>
            </a:r>
            <a:endParaRPr lang="en-US" altLang="en-US" sz="1400" dirty="0"/>
          </a:p>
        </p:txBody>
      </p:sp>
      <p:sp>
        <p:nvSpPr>
          <p:cNvPr id="8"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9"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7577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1F1C99-1E76-4883-A988-8549D946D306}" type="slidenum">
              <a:rPr lang="en-US" altLang="en-US"/>
              <a:pPr/>
              <a:t>72</a:t>
            </a:fld>
            <a:endParaRPr lang="en-US" altLang="en-US"/>
          </a:p>
        </p:txBody>
      </p:sp>
      <p:sp>
        <p:nvSpPr>
          <p:cNvPr id="75780" name="TextBox 3"/>
          <p:cNvSpPr txBox="1">
            <a:spLocks noChangeArrowheads="1"/>
          </p:cNvSpPr>
          <p:nvPr/>
        </p:nvSpPr>
        <p:spPr bwMode="auto">
          <a:xfrm>
            <a:off x="588963" y="2557463"/>
            <a:ext cx="3581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Lattice corneal dystrophy, type 1 </a:t>
            </a:r>
            <a:r>
              <a:rPr lang="en-US" altLang="en-US" sz="1600"/>
              <a:t>(</a:t>
            </a:r>
            <a:r>
              <a:rPr lang="en-US" altLang="en-US" sz="1600" i="1"/>
              <a:t>aka </a:t>
            </a:r>
            <a:r>
              <a:rPr lang="en-US" altLang="en-US" sz="1600"/>
              <a:t>classic lattice). C, Subepithelial groundglass haze of the central and inferior cornea, and diffuse lattice lines in advanced disease. </a:t>
            </a:r>
          </a:p>
          <a:p>
            <a:r>
              <a:rPr lang="en-US" altLang="en-US" sz="1600"/>
              <a:t>D, Dots and paracentral lattice lines in retroillumination. </a:t>
            </a:r>
          </a:p>
        </p:txBody>
      </p:sp>
      <p:pic>
        <p:nvPicPr>
          <p:cNvPr id="757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7563" y="166688"/>
            <a:ext cx="4059237"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25" y="3465513"/>
            <a:ext cx="3927475"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680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F4F3BA6-C743-4AE4-A4DA-5467C2CBD37E}" type="slidenum">
              <a:rPr lang="en-US" altLang="en-US" sz="1000"/>
              <a:pPr>
                <a:spcBef>
                  <a:spcPct val="0"/>
                </a:spcBef>
                <a:buClrTx/>
                <a:buSzTx/>
                <a:buFontTx/>
                <a:buNone/>
              </a:pPr>
              <a:t>73</a:t>
            </a:fld>
            <a:endParaRPr lang="en-US" altLang="en-US" sz="1000"/>
          </a:p>
        </p:txBody>
      </p:sp>
      <p:sp>
        <p:nvSpPr>
          <p:cNvPr id="7680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76806"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it painful?</a:t>
            </a:r>
            <a:endParaRPr lang="en-US" altLang="en-US" sz="1400" i="1" dirty="0">
              <a:solidFill>
                <a:srgbClr val="FFCCFF"/>
              </a:solidFill>
            </a:endParaRPr>
          </a:p>
          <a:p>
            <a:pPr eaLnBrk="1" hangingPunct="1">
              <a:spcBef>
                <a:spcPct val="0"/>
              </a:spcBef>
              <a:buClrTx/>
              <a:buSzTx/>
              <a:buFontTx/>
              <a:buNone/>
            </a:pPr>
            <a:r>
              <a:rPr lang="en-US" altLang="en-US" sz="1400" dirty="0">
                <a:solidFill>
                  <a:srgbClr val="FFCCFF"/>
                </a:solidFill>
              </a:rPr>
              <a:t>Yes; pts get recurrent epithelial erosions</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Does it affect vision?</a:t>
            </a:r>
          </a:p>
          <a:p>
            <a:pPr eaLnBrk="1" hangingPunct="1">
              <a:spcBef>
                <a:spcPct val="0"/>
              </a:spcBef>
              <a:buClrTx/>
              <a:buSzTx/>
              <a:buFontTx/>
              <a:buNone/>
            </a:pPr>
            <a:r>
              <a:rPr lang="en-US" altLang="en-US" sz="1400" dirty="0">
                <a:solidFill>
                  <a:srgbClr val="FFCCFF"/>
                </a:solidFill>
              </a:rPr>
              <a:t>Surface irregularity and stromal haze often results in decreased vision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hallmark of lattice type 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782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936585DE-C9F5-49EF-9F56-D152B534DA26}" type="slidenum">
              <a:rPr lang="en-US" altLang="en-US" sz="1000"/>
              <a:pPr>
                <a:spcBef>
                  <a:spcPct val="0"/>
                </a:spcBef>
                <a:buClrTx/>
                <a:buSzTx/>
                <a:buFontTx/>
                <a:buNone/>
              </a:pPr>
              <a:t>74</a:t>
            </a:fld>
            <a:endParaRPr lang="en-US" altLang="en-US" sz="1000"/>
          </a:p>
        </p:txBody>
      </p:sp>
      <p:sp>
        <p:nvSpPr>
          <p:cNvPr id="7782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77830"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it painful?</a:t>
            </a:r>
          </a:p>
          <a:p>
            <a:pPr eaLnBrk="1" hangingPunct="1">
              <a:spcBef>
                <a:spcPct val="0"/>
              </a:spcBef>
              <a:buClrTx/>
              <a:buSzTx/>
              <a:buFontTx/>
              <a:buNone/>
            </a:pPr>
            <a:r>
              <a:rPr lang="en-US" altLang="en-US" sz="1400" dirty="0">
                <a:solidFill>
                  <a:srgbClr val="0000FF"/>
                </a:solidFill>
              </a:rPr>
              <a:t>Yes; pts get recurrent epithelial erosions</a:t>
            </a:r>
            <a:endParaRPr lang="en-US" altLang="en-US" sz="1400" dirty="0">
              <a:solidFill>
                <a:srgbClr val="FFCCFF"/>
              </a:solidFill>
            </a:endParaRP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Does it affect vision?</a:t>
            </a:r>
          </a:p>
          <a:p>
            <a:pPr eaLnBrk="1" hangingPunct="1">
              <a:spcBef>
                <a:spcPct val="0"/>
              </a:spcBef>
              <a:buClrTx/>
              <a:buSzTx/>
              <a:buFontTx/>
              <a:buNone/>
            </a:pPr>
            <a:r>
              <a:rPr lang="en-US" altLang="en-US" sz="1400" dirty="0">
                <a:solidFill>
                  <a:srgbClr val="FFCCFF"/>
                </a:solidFill>
              </a:rPr>
              <a:t>Surface irregularity and stromal haze often results in decreased vision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hallmark of lattice type 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885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AF2AD91-4478-4487-8DDD-690D018A1203}" type="slidenum">
              <a:rPr lang="en-US" altLang="en-US" sz="1000"/>
              <a:pPr>
                <a:spcBef>
                  <a:spcPct val="0"/>
                </a:spcBef>
                <a:buClrTx/>
                <a:buSzTx/>
                <a:buFontTx/>
                <a:buNone/>
              </a:pPr>
              <a:t>75</a:t>
            </a:fld>
            <a:endParaRPr lang="en-US" altLang="en-US" sz="1000"/>
          </a:p>
        </p:txBody>
      </p:sp>
      <p:sp>
        <p:nvSpPr>
          <p:cNvPr id="7885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78854"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it painful?</a:t>
            </a:r>
          </a:p>
          <a:p>
            <a:pPr eaLnBrk="1" hangingPunct="1">
              <a:spcBef>
                <a:spcPct val="0"/>
              </a:spcBef>
              <a:buClrTx/>
              <a:buSzTx/>
              <a:buFontTx/>
              <a:buNone/>
            </a:pPr>
            <a:r>
              <a:rPr lang="en-US" altLang="en-US" sz="1400" dirty="0">
                <a:solidFill>
                  <a:srgbClr val="0000FF"/>
                </a:solidFill>
              </a:rPr>
              <a:t>Yes; pts get recurrent epithelial erosions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affect vision?</a:t>
            </a:r>
            <a:endParaRPr lang="en-US" altLang="en-US" sz="1400" i="1" dirty="0">
              <a:solidFill>
                <a:srgbClr val="FFCCFF"/>
              </a:solidFill>
            </a:endParaRPr>
          </a:p>
          <a:p>
            <a:pPr eaLnBrk="1" hangingPunct="1">
              <a:spcBef>
                <a:spcPct val="0"/>
              </a:spcBef>
              <a:buClrTx/>
              <a:buSzTx/>
              <a:buFontTx/>
              <a:buNone/>
            </a:pPr>
            <a:r>
              <a:rPr lang="en-US" altLang="en-US" sz="1400" dirty="0">
                <a:solidFill>
                  <a:srgbClr val="FFCCFF"/>
                </a:solidFill>
              </a:rPr>
              <a:t>Surface irregularity and stromal haze often results in decreased vision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hallmark of lattice type 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7987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8DE296A-F758-423C-A7D4-A88D58779230}" type="slidenum">
              <a:rPr lang="en-US" altLang="en-US" sz="1000"/>
              <a:pPr>
                <a:spcBef>
                  <a:spcPct val="0"/>
                </a:spcBef>
                <a:buClrTx/>
                <a:buSzTx/>
                <a:buFontTx/>
                <a:buNone/>
              </a:pPr>
              <a:t>76</a:t>
            </a:fld>
            <a:endParaRPr lang="en-US" altLang="en-US" sz="1000"/>
          </a:p>
        </p:txBody>
      </p:sp>
      <p:sp>
        <p:nvSpPr>
          <p:cNvPr id="7987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79878"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it painful?</a:t>
            </a:r>
          </a:p>
          <a:p>
            <a:pPr eaLnBrk="1" hangingPunct="1">
              <a:spcBef>
                <a:spcPct val="0"/>
              </a:spcBef>
              <a:buClrTx/>
              <a:buSzTx/>
              <a:buFontTx/>
              <a:buNone/>
            </a:pPr>
            <a:r>
              <a:rPr lang="en-US" altLang="en-US" sz="1400" dirty="0">
                <a:solidFill>
                  <a:srgbClr val="0000FF"/>
                </a:solidFill>
              </a:rPr>
              <a:t>Yes; pts get recurrent epithelial erosions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affect vision?</a:t>
            </a:r>
          </a:p>
          <a:p>
            <a:pPr eaLnBrk="1" hangingPunct="1">
              <a:spcBef>
                <a:spcPct val="0"/>
              </a:spcBef>
              <a:buClrTx/>
              <a:buSzTx/>
              <a:buFontTx/>
              <a:buNone/>
            </a:pPr>
            <a:r>
              <a:rPr lang="en-US" altLang="en-US" sz="1400" dirty="0">
                <a:solidFill>
                  <a:srgbClr val="0000FF"/>
                </a:solidFill>
              </a:rPr>
              <a:t>Surface irregularity and stromal haze often results in decreased vision</a:t>
            </a:r>
            <a:endParaRPr lang="en-US" altLang="en-US" sz="1400" dirty="0">
              <a:solidFill>
                <a:srgbClr val="FFCCFF"/>
              </a:solidFill>
            </a:endParaRP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hallmark of lattice type 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8090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54113D6-2A53-44BD-AA7A-7D1DD3DD4812}" type="slidenum">
              <a:rPr lang="en-US" altLang="en-US" sz="1000"/>
              <a:pPr>
                <a:spcBef>
                  <a:spcPct val="0"/>
                </a:spcBef>
                <a:buClrTx/>
                <a:buSzTx/>
                <a:buFontTx/>
                <a:buNone/>
              </a:pPr>
              <a:t>77</a:t>
            </a:fld>
            <a:endParaRPr lang="en-US" altLang="en-US" sz="1000"/>
          </a:p>
        </p:txBody>
      </p:sp>
      <p:sp>
        <p:nvSpPr>
          <p:cNvPr id="8090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0902"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it painful?</a:t>
            </a:r>
          </a:p>
          <a:p>
            <a:pPr eaLnBrk="1" hangingPunct="1">
              <a:spcBef>
                <a:spcPct val="0"/>
              </a:spcBef>
              <a:buClrTx/>
              <a:buSzTx/>
              <a:buFontTx/>
              <a:buNone/>
            </a:pPr>
            <a:r>
              <a:rPr lang="en-US" altLang="en-US" sz="1400" dirty="0">
                <a:solidFill>
                  <a:srgbClr val="0000FF"/>
                </a:solidFill>
              </a:rPr>
              <a:t>Yes; pts get recurrent epithelial erosions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affect vision?</a:t>
            </a:r>
          </a:p>
          <a:p>
            <a:pPr eaLnBrk="1" hangingPunct="1">
              <a:spcBef>
                <a:spcPct val="0"/>
              </a:spcBef>
              <a:buClrTx/>
              <a:buSzTx/>
              <a:buFontTx/>
              <a:buNone/>
            </a:pPr>
            <a:r>
              <a:rPr lang="en-US" altLang="en-US" sz="1400" dirty="0">
                <a:solidFill>
                  <a:srgbClr val="0000FF"/>
                </a:solidFill>
              </a:rPr>
              <a:t>Surface irregularity and stromal haze often results in decreased vision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hallmark of lattice type 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amyloid</a:t>
            </a:r>
            <a:r>
              <a:rPr lang="en-US" altLang="en-US" sz="1400" dirty="0">
                <a:solidFill>
                  <a:srgbClr val="FFCCFF"/>
                </a:solidFill>
              </a:rPr>
              <a:t>  in the </a:t>
            </a:r>
            <a:r>
              <a:rPr lang="en-US" altLang="en-US" sz="1400" dirty="0" err="1">
                <a:solidFill>
                  <a:srgbClr val="FFCCFF"/>
                </a:solidFill>
              </a:rPr>
              <a:t>subepithelial</a:t>
            </a:r>
            <a:r>
              <a:rPr lang="en-US" altLang="en-US" sz="1400" dirty="0">
                <a:solidFill>
                  <a:srgbClr val="FFCCFF"/>
                </a:solidFill>
              </a:rPr>
              <a:t>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8192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A461519-A6F3-458D-9546-54226F7D1402}" type="slidenum">
              <a:rPr lang="en-US" altLang="en-US" sz="1000"/>
              <a:pPr>
                <a:spcBef>
                  <a:spcPct val="0"/>
                </a:spcBef>
                <a:buClrTx/>
                <a:buSzTx/>
                <a:buFontTx/>
                <a:buNone/>
              </a:pPr>
              <a:t>78</a:t>
            </a:fld>
            <a:endParaRPr lang="en-US" altLang="en-US" sz="1000"/>
          </a:p>
        </p:txBody>
      </p:sp>
      <p:sp>
        <p:nvSpPr>
          <p:cNvPr id="8192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1926"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it painful?</a:t>
            </a:r>
          </a:p>
          <a:p>
            <a:pPr eaLnBrk="1" hangingPunct="1">
              <a:spcBef>
                <a:spcPct val="0"/>
              </a:spcBef>
              <a:buClrTx/>
              <a:buSzTx/>
              <a:buFontTx/>
              <a:buNone/>
            </a:pPr>
            <a:r>
              <a:rPr lang="en-US" altLang="en-US" sz="1400" dirty="0">
                <a:solidFill>
                  <a:srgbClr val="0000FF"/>
                </a:solidFill>
              </a:rPr>
              <a:t>Yes; pts get recurrent epithelial erosions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affect vision?</a:t>
            </a:r>
          </a:p>
          <a:p>
            <a:pPr eaLnBrk="1" hangingPunct="1">
              <a:spcBef>
                <a:spcPct val="0"/>
              </a:spcBef>
              <a:buClrTx/>
              <a:buSzTx/>
              <a:buFontTx/>
              <a:buNone/>
            </a:pPr>
            <a:r>
              <a:rPr lang="en-US" altLang="en-US" sz="1400" dirty="0">
                <a:solidFill>
                  <a:srgbClr val="0000FF"/>
                </a:solidFill>
              </a:rPr>
              <a:t>Surface irregularity and stromal haze often results in decreased vision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hallmark of lattice type 1 on light microscopy?</a:t>
            </a:r>
          </a:p>
          <a:p>
            <a:pPr eaLnBrk="1" hangingPunct="1">
              <a:spcBef>
                <a:spcPct val="0"/>
              </a:spcBef>
              <a:buClrTx/>
              <a:buSzTx/>
              <a:buFontTx/>
              <a:buNone/>
            </a:pPr>
            <a:r>
              <a:rPr lang="en-US" altLang="en-US" sz="1400" dirty="0">
                <a:solidFill>
                  <a:srgbClr val="0000FF"/>
                </a:solidFill>
              </a:rPr>
              <a:t>The presence of  </a:t>
            </a:r>
            <a:r>
              <a:rPr lang="en-US" altLang="en-US" sz="1400" b="1" dirty="0">
                <a:solidFill>
                  <a:srgbClr val="0000FF"/>
                </a:solidFill>
              </a:rPr>
              <a:t>amyloid</a:t>
            </a:r>
            <a:r>
              <a:rPr lang="en-US" altLang="en-US" sz="1400" dirty="0">
                <a:solidFill>
                  <a:srgbClr val="0000FF"/>
                </a:solidFill>
              </a:rPr>
              <a:t>  in the </a:t>
            </a:r>
            <a:r>
              <a:rPr lang="en-US" altLang="en-US" sz="1400" dirty="0" err="1">
                <a:solidFill>
                  <a:srgbClr val="0000FF"/>
                </a:solidFill>
              </a:rPr>
              <a:t>subepithelial</a:t>
            </a:r>
            <a:r>
              <a:rPr lang="en-US" altLang="en-US" sz="1400" dirty="0">
                <a:solidFill>
                  <a:srgbClr val="0000FF"/>
                </a:solidFill>
              </a:rPr>
              <a:t> space and anterior stroma</a:t>
            </a:r>
          </a:p>
        </p:txBody>
      </p:sp>
      <p:sp>
        <p:nvSpPr>
          <p:cNvPr id="11" name="Rectangle 10"/>
          <p:cNvSpPr/>
          <p:nvPr/>
        </p:nvSpPr>
        <p:spPr>
          <a:xfrm>
            <a:off x="5715000" y="4648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substance</a:t>
            </a:r>
          </a:p>
        </p:txBody>
      </p:sp>
      <p:sp>
        <p:nvSpPr>
          <p:cNvPr id="8"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9"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t>	3) </a:t>
            </a:r>
            <a:r>
              <a:rPr lang="en-US" altLang="en-US" sz="1400" b="1" dirty="0">
                <a:solidFill>
                  <a:srgbClr val="0000FF"/>
                </a:solidFill>
              </a:rPr>
              <a:t>Lattice, type 1</a:t>
            </a:r>
          </a:p>
          <a:p>
            <a:pPr eaLnBrk="1" hangingPunct="1">
              <a:spcBef>
                <a:spcPct val="0"/>
              </a:spcBef>
              <a:buClrTx/>
              <a:buSzTx/>
              <a:buFontTx/>
              <a:buNone/>
              <a:defRPr/>
            </a:pPr>
            <a:r>
              <a:rPr lang="en-US" altLang="en-US" sz="1400" dirty="0">
                <a:solidFill>
                  <a:srgbClr val="0000FF"/>
                </a:solidFill>
              </a:rPr>
              <a:t>	</a:t>
            </a:r>
            <a:r>
              <a:rPr lang="en-US" altLang="en-US" sz="1400" dirty="0"/>
              <a:t>4) </a:t>
            </a:r>
            <a:r>
              <a:rPr lang="en-US" altLang="en-US" sz="1400" b="1" dirty="0">
                <a:solidFill>
                  <a:srgbClr val="0000FF"/>
                </a:solidFill>
              </a:rPr>
              <a:t>Lattice, variant types (III, IIIA, I/IIIA, IV)</a:t>
            </a:r>
          </a:p>
          <a:p>
            <a:pPr eaLnBrk="1" hangingPunct="1">
              <a:spcBef>
                <a:spcPct val="0"/>
              </a:spcBef>
              <a:buClrTx/>
              <a:buSzTx/>
              <a:buFontTx/>
              <a:buNone/>
              <a:defRPr/>
            </a:pPr>
            <a:r>
              <a:rPr lang="en-US" altLang="en-US" sz="1400" dirty="0">
                <a:solidFill>
                  <a:schemeClr val="accent6">
                    <a:lumMod val="40000"/>
                    <a:lumOff val="60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8294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44E7E1F-2FA3-47C3-937C-574DC5B12A27}" type="slidenum">
              <a:rPr lang="en-US" altLang="en-US" sz="1000"/>
              <a:pPr>
                <a:spcBef>
                  <a:spcPct val="0"/>
                </a:spcBef>
                <a:buClrTx/>
                <a:buSzTx/>
                <a:buFontTx/>
                <a:buNone/>
              </a:pPr>
              <a:t>79</a:t>
            </a:fld>
            <a:endParaRPr lang="en-US" altLang="en-US" sz="1000"/>
          </a:p>
        </p:txBody>
      </p:sp>
      <p:sp>
        <p:nvSpPr>
          <p:cNvPr id="8294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2950" name="TextBox 1"/>
          <p:cNvSpPr txBox="1">
            <a:spLocks noChangeArrowheads="1"/>
          </p:cNvSpPr>
          <p:nvPr/>
        </p:nvSpPr>
        <p:spPr bwMode="auto">
          <a:xfrm>
            <a:off x="4267200" y="1173163"/>
            <a:ext cx="4800600" cy="39703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classic lattice type 1 begin to manifest?</a:t>
            </a:r>
          </a:p>
          <a:p>
            <a:pPr eaLnBrk="1" hangingPunct="1">
              <a:spcBef>
                <a:spcPct val="0"/>
              </a:spcBef>
              <a:buClrTx/>
              <a:buSzTx/>
              <a:buFontTx/>
              <a:buNone/>
            </a:pPr>
            <a:r>
              <a:rPr lang="en-US" altLang="en-US" sz="1400" dirty="0">
                <a:solidFill>
                  <a:srgbClr val="0000FF"/>
                </a:solidFill>
              </a:rPr>
              <a:t>Childhood to teens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Early in the disease, fleck-like central opacities and a diffuse stromal haze are present. </a:t>
            </a:r>
            <a:r>
              <a:rPr lang="en-US" altLang="en-US" sz="1400" dirty="0"/>
              <a:t>Later, myriad crisscrossing </a:t>
            </a:r>
            <a:r>
              <a:rPr lang="en-US" altLang="en-US" sz="1400" dirty="0" err="1"/>
              <a:t>refractile</a:t>
            </a:r>
            <a:r>
              <a:rPr lang="en-US" altLang="en-US" sz="1400" dirty="0"/>
              <a:t> lines in the cornea predominate.</a:t>
            </a:r>
          </a:p>
          <a:p>
            <a:pPr eaLnBrk="1" hangingPunct="1">
              <a:spcBef>
                <a:spcPct val="0"/>
              </a:spcBef>
              <a:buClrTx/>
              <a:buSzTx/>
              <a:buFontTx/>
              <a:buNone/>
            </a:pPr>
            <a:endParaRPr lang="en-US" altLang="en-US" sz="1400" i="1" dirty="0">
              <a:solidFill>
                <a:srgbClr val="0000FF"/>
              </a:solidFill>
            </a:endParaRPr>
          </a:p>
          <a:p>
            <a:pPr eaLnBrk="1" hangingPunct="1">
              <a:spcBef>
                <a:spcPct val="0"/>
              </a:spcBef>
              <a:buClrTx/>
              <a:buSzTx/>
              <a:buFontTx/>
              <a:buNone/>
            </a:pPr>
            <a:r>
              <a:rPr lang="en-US" altLang="en-US" sz="1400" i="1" dirty="0">
                <a:solidFill>
                  <a:srgbClr val="0000FF"/>
                </a:solidFill>
              </a:rPr>
              <a:t>Is it painful?</a:t>
            </a:r>
          </a:p>
          <a:p>
            <a:pPr eaLnBrk="1" hangingPunct="1">
              <a:spcBef>
                <a:spcPct val="0"/>
              </a:spcBef>
              <a:buClrTx/>
              <a:buSzTx/>
              <a:buFontTx/>
              <a:buNone/>
            </a:pPr>
            <a:r>
              <a:rPr lang="en-US" altLang="en-US" sz="1400" dirty="0">
                <a:solidFill>
                  <a:srgbClr val="0000FF"/>
                </a:solidFill>
              </a:rPr>
              <a:t>Yes; pts get recurrent epithelial erosions</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Does it affect vision?</a:t>
            </a:r>
          </a:p>
          <a:p>
            <a:pPr eaLnBrk="1" hangingPunct="1">
              <a:spcBef>
                <a:spcPct val="0"/>
              </a:spcBef>
              <a:buClrTx/>
              <a:buSzTx/>
              <a:buFontTx/>
              <a:buNone/>
            </a:pPr>
            <a:r>
              <a:rPr lang="en-US" altLang="en-US" sz="1400" dirty="0">
                <a:solidFill>
                  <a:srgbClr val="0000FF"/>
                </a:solidFill>
              </a:rPr>
              <a:t>Surface irregularity and stromal haze often results in decreased vision</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What is the hallmark of lattice type 1 on light microscopy?</a:t>
            </a:r>
          </a:p>
          <a:p>
            <a:pPr eaLnBrk="1" hangingPunct="1">
              <a:spcBef>
                <a:spcPct val="0"/>
              </a:spcBef>
              <a:buClrTx/>
              <a:buSzTx/>
              <a:buFontTx/>
              <a:buNone/>
            </a:pPr>
            <a:r>
              <a:rPr lang="en-US" altLang="en-US" sz="1400" dirty="0">
                <a:solidFill>
                  <a:srgbClr val="0000FF"/>
                </a:solidFill>
              </a:rPr>
              <a:t>The presence of  </a:t>
            </a:r>
            <a:r>
              <a:rPr lang="en-US" altLang="en-US" sz="1400" b="1" dirty="0">
                <a:solidFill>
                  <a:srgbClr val="0000FF"/>
                </a:solidFill>
              </a:rPr>
              <a:t>amyloid</a:t>
            </a:r>
            <a:r>
              <a:rPr lang="en-US" altLang="en-US" sz="1400" dirty="0">
                <a:solidFill>
                  <a:srgbClr val="0000FF"/>
                </a:solidFill>
              </a:rPr>
              <a:t>  in the </a:t>
            </a:r>
            <a:r>
              <a:rPr lang="en-US" altLang="en-US" sz="1400" dirty="0" err="1">
                <a:solidFill>
                  <a:srgbClr val="0000FF"/>
                </a:solidFill>
              </a:rPr>
              <a:t>subepithelial</a:t>
            </a:r>
            <a:r>
              <a:rPr lang="en-US" altLang="en-US" sz="1400" dirty="0">
                <a:solidFill>
                  <a:srgbClr val="0000FF"/>
                </a:solidFill>
              </a:rPr>
              <a:t> space and anterior stroma</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3"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1268"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1269"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7AEBC0C9-BDF4-482C-8C91-FF4CD91E9B5D}" type="slidenum">
              <a:rPr lang="en-US" altLang="en-US" sz="1000"/>
              <a:pPr>
                <a:spcBef>
                  <a:spcPct val="0"/>
                </a:spcBef>
                <a:buClrTx/>
                <a:buSzTx/>
                <a:buFontTx/>
                <a:buNone/>
              </a:pPr>
              <a:t>8</a:t>
            </a:fld>
            <a:endParaRPr lang="en-US" altLang="en-US" sz="1000"/>
          </a:p>
        </p:txBody>
      </p:sp>
      <p:sp>
        <p:nvSpPr>
          <p:cNvPr id="1127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‘Transforming </a:t>
            </a:r>
            <a:r>
              <a:rPr lang="en-US" altLang="en-US" sz="1400" dirty="0">
                <a:solidFill>
                  <a:srgbClr val="0000FF"/>
                </a:solidFill>
              </a:rPr>
              <a:t>growth factor </a:t>
            </a:r>
            <a:r>
              <a:rPr lang="en-US" altLang="en-US" sz="1400" dirty="0">
                <a:solidFill>
                  <a:schemeClr val="bg1">
                    <a:lumMod val="75000"/>
                  </a:schemeClr>
                </a:solidFill>
              </a:rPr>
              <a:t>beta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p:nvPr/>
        </p:nvSpPr>
        <p:spPr>
          <a:xfrm>
            <a:off x="458788" y="3505200"/>
            <a:ext cx="3960812" cy="738188"/>
          </a:xfrm>
          <a:prstGeom prst="rect">
            <a:avLst/>
          </a:prstGeom>
          <a:solidFill>
            <a:schemeClr val="bg1">
              <a:lumMod val="85000"/>
            </a:schemeClr>
          </a:solidFill>
        </p:spPr>
        <p:txBody>
          <a:bodyPr>
            <a:spAutoFit/>
          </a:bodyPr>
          <a:lstStyle/>
          <a:p>
            <a:pPr>
              <a:defRPr/>
            </a:pPr>
            <a:r>
              <a:rPr lang="en-US" sz="1400" i="1" dirty="0">
                <a:solidFill>
                  <a:srgbClr val="0000FF"/>
                </a:solidFill>
              </a:rPr>
              <a:t>To what does the term </a:t>
            </a:r>
            <a:r>
              <a:rPr lang="en-US" sz="1400" b="1" dirty="0">
                <a:solidFill>
                  <a:srgbClr val="0000FF"/>
                </a:solidFill>
              </a:rPr>
              <a:t>growth factor </a:t>
            </a:r>
            <a:r>
              <a:rPr lang="en-US" sz="1400" i="1" dirty="0">
                <a:solidFill>
                  <a:srgbClr val="0000FF"/>
                </a:solidFill>
              </a:rPr>
              <a:t>refer?</a:t>
            </a:r>
          </a:p>
          <a:p>
            <a:pPr>
              <a:defRPr/>
            </a:pPr>
            <a:r>
              <a:rPr lang="en-US" sz="1400" dirty="0">
                <a:solidFill>
                  <a:srgbClr val="0000FF"/>
                </a:solidFill>
              </a:rPr>
              <a:t>To any of a diverse group of protein (or steroid) molecules that promote cell growth</a:t>
            </a:r>
          </a:p>
        </p:txBody>
      </p:sp>
      <p:sp>
        <p:nvSpPr>
          <p:cNvPr id="10" name="TextBox 9"/>
          <p:cNvSpPr txBox="1"/>
          <p:nvPr/>
        </p:nvSpPr>
        <p:spPr>
          <a:xfrm>
            <a:off x="66675" y="4525963"/>
            <a:ext cx="5150769" cy="523220"/>
          </a:xfrm>
          <a:prstGeom prst="rect">
            <a:avLst/>
          </a:prstGeom>
          <a:solidFill>
            <a:schemeClr val="accent6">
              <a:lumMod val="60000"/>
              <a:lumOff val="40000"/>
            </a:schemeClr>
          </a:solidFill>
        </p:spPr>
        <p:txBody>
          <a:bodyPr wrap="none">
            <a:spAutoFit/>
          </a:bodyPr>
          <a:lstStyle/>
          <a:p>
            <a:pPr>
              <a:defRPr/>
            </a:pPr>
            <a:r>
              <a:rPr lang="en-US" sz="1400" i="1" dirty="0">
                <a:solidFill>
                  <a:srgbClr val="0000FF"/>
                </a:solidFill>
              </a:rPr>
              <a:t>Which growth factor is likely most familiar to ophthalmologists?</a:t>
            </a:r>
          </a:p>
          <a:p>
            <a:pPr>
              <a:defRPr/>
            </a:pPr>
            <a:r>
              <a:rPr lang="en-US" sz="1400" dirty="0">
                <a:solidFill>
                  <a:srgbClr val="0000FF"/>
                </a:solidFill>
              </a:rPr>
              <a:t>Vascular endothelial  </a:t>
            </a:r>
            <a:r>
              <a:rPr lang="en-US" sz="1400" b="1" dirty="0">
                <a:solidFill>
                  <a:srgbClr val="0000FF"/>
                </a:solidFill>
              </a:rPr>
              <a:t>growth factor</a:t>
            </a:r>
            <a:endParaRPr lang="en-US" sz="1400" dirty="0">
              <a:solidFill>
                <a:srgbClr val="0000FF"/>
              </a:solidFill>
            </a:endParaRPr>
          </a:p>
        </p:txBody>
      </p:sp>
      <p:sp>
        <p:nvSpPr>
          <p:cNvPr id="12" name="Right Brace 11"/>
          <p:cNvSpPr/>
          <p:nvPr/>
        </p:nvSpPr>
        <p:spPr>
          <a:xfrm rot="5400000">
            <a:off x="2251075" y="2692400"/>
            <a:ext cx="212725" cy="1076325"/>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3971"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0FA016-962D-41CE-9401-12C2956E8953}" type="slidenum">
              <a:rPr lang="en-US" altLang="en-US"/>
              <a:pPr/>
              <a:t>80</a:t>
            </a:fld>
            <a:endParaRPr lang="en-US" altLang="en-US"/>
          </a:p>
        </p:txBody>
      </p:sp>
      <p:sp>
        <p:nvSpPr>
          <p:cNvPr id="83972" name="TextBox 3"/>
          <p:cNvSpPr txBox="1">
            <a:spLocks noChangeArrowheads="1"/>
          </p:cNvSpPr>
          <p:nvPr/>
        </p:nvSpPr>
        <p:spPr bwMode="auto">
          <a:xfrm>
            <a:off x="457200" y="3817938"/>
            <a:ext cx="5181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Lattice corneal dystrophy, type 1 </a:t>
            </a:r>
            <a:r>
              <a:rPr lang="en-US" altLang="en-US" sz="1600"/>
              <a:t>(classic lattice). </a:t>
            </a:r>
          </a:p>
          <a:p>
            <a:r>
              <a:rPr lang="en-US" altLang="en-US" sz="1600"/>
              <a:t>E, Light microscopy: Congo red prominently stains a continuous layer of amyloid (asterisk) that underlies and partially destroys the Bowman layer and intrastromal amyloid deposits corresponding to lattice lines (arrowheads). F, This same section viewed with polarized light confirms deposits are birefringent and red-green dichroic, thus amyloid. G, In vivo confocal microscopy image shows filaments corresponding to lattice lines within the stroma.</a:t>
            </a:r>
          </a:p>
        </p:txBody>
      </p:sp>
      <p:pic>
        <p:nvPicPr>
          <p:cNvPr id="839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42211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
            <a:ext cx="406717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475038"/>
            <a:ext cx="3148012"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8499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139D866-5939-4044-978C-8EAB2292025F}" type="slidenum">
              <a:rPr lang="en-US" altLang="en-US" sz="1000"/>
              <a:pPr>
                <a:spcBef>
                  <a:spcPct val="0"/>
                </a:spcBef>
                <a:buClrTx/>
                <a:buSzTx/>
                <a:buFontTx/>
                <a:buNone/>
              </a:pPr>
              <a:t>81</a:t>
            </a:fld>
            <a:endParaRPr lang="en-US" altLang="en-US" sz="1000"/>
          </a:p>
        </p:txBody>
      </p:sp>
      <p:sp>
        <p:nvSpPr>
          <p:cNvPr id="8499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4998"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endParaRPr lang="en-US" altLang="en-US" sz="1400" i="1" dirty="0">
              <a:solidFill>
                <a:schemeClr val="accent5">
                  <a:lumMod val="75000"/>
                </a:schemeClr>
              </a:solidFill>
            </a:endParaRPr>
          </a:p>
          <a:p>
            <a:pPr eaLnBrk="1" hangingPunct="1">
              <a:spcBef>
                <a:spcPct val="0"/>
              </a:spcBef>
              <a:buClrTx/>
              <a:buSzTx/>
              <a:buFontTx/>
              <a:buNone/>
              <a:defRPr/>
            </a:pPr>
            <a:r>
              <a:rPr lang="en-US" altLang="en-US" sz="1400" dirty="0">
                <a:solidFill>
                  <a:schemeClr val="accent5">
                    <a:lumMod val="75000"/>
                  </a:schemeClr>
                </a:solidFill>
              </a:rPr>
              <a:t>Because it is part of a </a:t>
            </a:r>
            <a:r>
              <a:rPr lang="en-US" altLang="en-US" sz="1400" b="1" dirty="0">
                <a:solidFill>
                  <a:schemeClr val="accent5">
                    <a:lumMod val="75000"/>
                  </a:schemeClr>
                </a:solidFill>
              </a:rPr>
              <a:t>systemic syndrome</a:t>
            </a:r>
            <a:r>
              <a:rPr lang="en-US" altLang="en-US" sz="1400" dirty="0">
                <a:solidFill>
                  <a:schemeClr val="accent5">
                    <a:lumMod val="75000"/>
                  </a:schemeClr>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is the name of the syndrome?</a:t>
            </a:r>
          </a:p>
          <a:p>
            <a:pPr eaLnBrk="1" hangingPunct="1">
              <a:spcBef>
                <a:spcPct val="0"/>
              </a:spcBef>
              <a:buClrTx/>
              <a:buSzTx/>
              <a:buFontTx/>
              <a:buNone/>
              <a:defRPr/>
            </a:pPr>
            <a:r>
              <a:rPr lang="en-US" altLang="en-US" sz="1400" b="1" dirty="0" err="1">
                <a:solidFill>
                  <a:schemeClr val="accent5">
                    <a:lumMod val="75000"/>
                  </a:schemeClr>
                </a:solidFill>
              </a:rPr>
              <a:t>Meretoja</a:t>
            </a:r>
            <a:r>
              <a:rPr lang="en-US" altLang="en-US" sz="1400" b="1" dirty="0">
                <a:solidFill>
                  <a:schemeClr val="accent5">
                    <a:lumMod val="75000"/>
                  </a:schemeClr>
                </a:solidFill>
              </a:rPr>
              <a:t> syndrome</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are the systemic findings in </a:t>
            </a:r>
            <a:r>
              <a:rPr lang="en-US" altLang="en-US" sz="1400" i="1" dirty="0" err="1">
                <a:solidFill>
                  <a:schemeClr val="accent5">
                    <a:lumMod val="75000"/>
                  </a:schemeClr>
                </a:solidFill>
              </a:rPr>
              <a:t>Meretoja</a:t>
            </a:r>
            <a:r>
              <a:rPr lang="en-US" altLang="en-US" sz="1400" i="1" dirty="0">
                <a:solidFill>
                  <a:schemeClr val="accent5">
                    <a:lumMod val="75000"/>
                  </a:schemeClr>
                </a:solidFill>
              </a:rPr>
              <a:t> syndrome?</a:t>
            </a:r>
          </a:p>
          <a:p>
            <a:pPr eaLnBrk="1" hangingPunct="1">
              <a:spcBef>
                <a:spcPct val="0"/>
              </a:spcBef>
              <a:buClrTx/>
              <a:buSzTx/>
              <a:buFontTx/>
              <a:buNone/>
              <a:defRPr/>
            </a:pPr>
            <a:r>
              <a:rPr lang="en-US" altLang="en-US" sz="1400" dirty="0">
                <a:solidFill>
                  <a:schemeClr val="accent5">
                    <a:lumMod val="75000"/>
                  </a:schemeClr>
                </a:solidFill>
              </a:rPr>
              <a:t>Amyloid deposition in the skin and </a:t>
            </a:r>
            <a:r>
              <a:rPr lang="en-US" altLang="en-US" sz="1400" dirty="0" err="1">
                <a:solidFill>
                  <a:schemeClr val="accent5">
                    <a:lumMod val="75000"/>
                  </a:schemeClr>
                </a:solidFill>
              </a:rPr>
              <a:t>perineural</a:t>
            </a:r>
            <a:r>
              <a:rPr lang="en-US" altLang="en-US" sz="1400" dirty="0">
                <a:solidFill>
                  <a:schemeClr val="accent5">
                    <a:lumMod val="75000"/>
                  </a:schemeClr>
                </a:solidFill>
              </a:rPr>
              <a:t> space leads to dermatochalasis, saggy skin, pendulous ears, and bilateral CN7 palsies. These findings culminate in a characteristic facial appearance known as  ‘</a:t>
            </a:r>
            <a:r>
              <a:rPr lang="en-US" altLang="en-US" sz="1400" b="1" dirty="0">
                <a:solidFill>
                  <a:schemeClr val="accent5">
                    <a:lumMod val="75000"/>
                  </a:schemeClr>
                </a:solidFill>
              </a:rPr>
              <a:t>bloodhound facies</a:t>
            </a:r>
            <a:r>
              <a:rPr lang="en-US" altLang="en-US" sz="1400" dirty="0">
                <a:solidFill>
                  <a:schemeClr val="accent5">
                    <a:lumMod val="75000"/>
                  </a:schemeClr>
                </a:solidFill>
              </a:rPr>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030413" cy="292100"/>
          </a:xfrm>
          <a:prstGeom prst="rect">
            <a:avLst/>
          </a:prstGeom>
          <a:no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p:txBody>
      </p:sp>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8602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7FA5105-B072-444D-8208-52460C1964F1}" type="slidenum">
              <a:rPr lang="en-US" altLang="en-US" sz="1000"/>
              <a:pPr>
                <a:spcBef>
                  <a:spcPct val="0"/>
                </a:spcBef>
                <a:buClrTx/>
                <a:buSzTx/>
                <a:buFontTx/>
                <a:buNone/>
              </a:pPr>
              <a:t>82</a:t>
            </a:fld>
            <a:endParaRPr lang="en-US" altLang="en-US" sz="1000"/>
          </a:p>
        </p:txBody>
      </p:sp>
      <p:sp>
        <p:nvSpPr>
          <p:cNvPr id="8602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6022"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endParaRPr lang="en-US" altLang="en-US" sz="1400" dirty="0">
              <a:solidFill>
                <a:schemeClr val="accent5">
                  <a:lumMod val="75000"/>
                </a:schemeClr>
              </a:solidFill>
            </a:endParaRP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is the name of the syndrome?</a:t>
            </a:r>
          </a:p>
          <a:p>
            <a:pPr eaLnBrk="1" hangingPunct="1">
              <a:spcBef>
                <a:spcPct val="0"/>
              </a:spcBef>
              <a:buClrTx/>
              <a:buSzTx/>
              <a:buFontTx/>
              <a:buNone/>
              <a:defRPr/>
            </a:pPr>
            <a:r>
              <a:rPr lang="en-US" altLang="en-US" sz="1400" b="1" dirty="0" err="1">
                <a:solidFill>
                  <a:schemeClr val="accent5">
                    <a:lumMod val="75000"/>
                  </a:schemeClr>
                </a:solidFill>
              </a:rPr>
              <a:t>Meretoja</a:t>
            </a:r>
            <a:r>
              <a:rPr lang="en-US" altLang="en-US" sz="1400" b="1" dirty="0">
                <a:solidFill>
                  <a:schemeClr val="accent5">
                    <a:lumMod val="75000"/>
                  </a:schemeClr>
                </a:solidFill>
              </a:rPr>
              <a:t> syndrome</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are the systemic findings in </a:t>
            </a:r>
            <a:r>
              <a:rPr lang="en-US" altLang="en-US" sz="1400" i="1" dirty="0" err="1">
                <a:solidFill>
                  <a:schemeClr val="accent5">
                    <a:lumMod val="75000"/>
                  </a:schemeClr>
                </a:solidFill>
              </a:rPr>
              <a:t>Meretoja</a:t>
            </a:r>
            <a:r>
              <a:rPr lang="en-US" altLang="en-US" sz="1400" i="1" dirty="0">
                <a:solidFill>
                  <a:schemeClr val="accent5">
                    <a:lumMod val="75000"/>
                  </a:schemeClr>
                </a:solidFill>
              </a:rPr>
              <a:t> syndrome?</a:t>
            </a:r>
          </a:p>
          <a:p>
            <a:pPr eaLnBrk="1" hangingPunct="1">
              <a:spcBef>
                <a:spcPct val="0"/>
              </a:spcBef>
              <a:buClrTx/>
              <a:buSzTx/>
              <a:buFontTx/>
              <a:buNone/>
              <a:defRPr/>
            </a:pPr>
            <a:r>
              <a:rPr lang="en-US" altLang="en-US" sz="1400" dirty="0">
                <a:solidFill>
                  <a:schemeClr val="accent5">
                    <a:lumMod val="75000"/>
                  </a:schemeClr>
                </a:solidFill>
              </a:rPr>
              <a:t>Amyloid deposition in the skin and </a:t>
            </a:r>
            <a:r>
              <a:rPr lang="en-US" altLang="en-US" sz="1400" dirty="0" err="1">
                <a:solidFill>
                  <a:schemeClr val="accent5">
                    <a:lumMod val="75000"/>
                  </a:schemeClr>
                </a:solidFill>
              </a:rPr>
              <a:t>perineural</a:t>
            </a:r>
            <a:r>
              <a:rPr lang="en-US" altLang="en-US" sz="1400" dirty="0">
                <a:solidFill>
                  <a:schemeClr val="accent5">
                    <a:lumMod val="75000"/>
                  </a:schemeClr>
                </a:solidFill>
              </a:rPr>
              <a:t> space leads to dermatochalasis, saggy skin, pendulous ears, and bilateral CN7 palsies. These findings culminate in a characteristic facial appearance known as  ‘</a:t>
            </a:r>
            <a:r>
              <a:rPr lang="en-US" altLang="en-US" sz="1400" b="1" dirty="0">
                <a:solidFill>
                  <a:schemeClr val="accent5">
                    <a:lumMod val="75000"/>
                  </a:schemeClr>
                </a:solidFill>
              </a:rPr>
              <a:t>bloodhound facies</a:t>
            </a:r>
            <a:r>
              <a:rPr lang="en-US" altLang="en-US" sz="1400" dirty="0">
                <a:solidFill>
                  <a:schemeClr val="accent5">
                    <a:lumMod val="75000"/>
                  </a:schemeClr>
                </a:solidFill>
              </a:rPr>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030413" cy="292100"/>
          </a:xfrm>
          <a:prstGeom prst="rect">
            <a:avLst/>
          </a:prstGeom>
          <a:no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p:txBody>
      </p:sp>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8704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6ECF515-9254-4B48-88B2-B0518D55D9DE}" type="slidenum">
              <a:rPr lang="en-US" altLang="en-US" sz="1000"/>
              <a:pPr>
                <a:spcBef>
                  <a:spcPct val="0"/>
                </a:spcBef>
                <a:buClrTx/>
                <a:buSzTx/>
                <a:buFontTx/>
                <a:buNone/>
              </a:pPr>
              <a:t>83</a:t>
            </a:fld>
            <a:endParaRPr lang="en-US" altLang="en-US" sz="1000"/>
          </a:p>
        </p:txBody>
      </p:sp>
      <p:sp>
        <p:nvSpPr>
          <p:cNvPr id="8704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7048"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endParaRPr lang="en-US" altLang="en-US" sz="1400" i="1" dirty="0">
              <a:solidFill>
                <a:schemeClr val="accent5">
                  <a:lumMod val="75000"/>
                </a:schemeClr>
              </a:solidFill>
            </a:endParaRPr>
          </a:p>
          <a:p>
            <a:pPr eaLnBrk="1" hangingPunct="1">
              <a:spcBef>
                <a:spcPct val="0"/>
              </a:spcBef>
              <a:buClrTx/>
              <a:buSzTx/>
              <a:buFontTx/>
              <a:buNone/>
              <a:defRPr/>
            </a:pPr>
            <a:r>
              <a:rPr lang="en-US" altLang="en-US" sz="1400" b="1" dirty="0" err="1">
                <a:solidFill>
                  <a:schemeClr val="accent5">
                    <a:lumMod val="75000"/>
                  </a:schemeClr>
                </a:solidFill>
              </a:rPr>
              <a:t>Meretoja</a:t>
            </a:r>
            <a:r>
              <a:rPr lang="en-US" altLang="en-US" sz="1400" b="1" dirty="0">
                <a:solidFill>
                  <a:schemeClr val="accent5">
                    <a:lumMod val="75000"/>
                  </a:schemeClr>
                </a:solidFill>
              </a:rPr>
              <a:t> syndrome</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are the systemic findings in </a:t>
            </a:r>
            <a:r>
              <a:rPr lang="en-US" altLang="en-US" sz="1400" i="1" dirty="0" err="1">
                <a:solidFill>
                  <a:schemeClr val="accent5">
                    <a:lumMod val="75000"/>
                  </a:schemeClr>
                </a:solidFill>
              </a:rPr>
              <a:t>Meretoja</a:t>
            </a:r>
            <a:r>
              <a:rPr lang="en-US" altLang="en-US" sz="1400" i="1" dirty="0">
                <a:solidFill>
                  <a:schemeClr val="accent5">
                    <a:lumMod val="75000"/>
                  </a:schemeClr>
                </a:solidFill>
              </a:rPr>
              <a:t> syndrome?</a:t>
            </a:r>
          </a:p>
          <a:p>
            <a:pPr eaLnBrk="1" hangingPunct="1">
              <a:spcBef>
                <a:spcPct val="0"/>
              </a:spcBef>
              <a:buClrTx/>
              <a:buSzTx/>
              <a:buFontTx/>
              <a:buNone/>
              <a:defRPr/>
            </a:pPr>
            <a:r>
              <a:rPr lang="en-US" altLang="en-US" sz="1400" dirty="0">
                <a:solidFill>
                  <a:schemeClr val="accent5">
                    <a:lumMod val="75000"/>
                  </a:schemeClr>
                </a:solidFill>
              </a:rPr>
              <a:t>Amyloid deposition in the skin and </a:t>
            </a:r>
            <a:r>
              <a:rPr lang="en-US" altLang="en-US" sz="1400" dirty="0" err="1">
                <a:solidFill>
                  <a:schemeClr val="accent5">
                    <a:lumMod val="75000"/>
                  </a:schemeClr>
                </a:solidFill>
              </a:rPr>
              <a:t>perineural</a:t>
            </a:r>
            <a:r>
              <a:rPr lang="en-US" altLang="en-US" sz="1400" dirty="0">
                <a:solidFill>
                  <a:schemeClr val="accent5">
                    <a:lumMod val="75000"/>
                  </a:schemeClr>
                </a:solidFill>
              </a:rPr>
              <a:t> space leads to dermatochalasis, saggy skin, pendulous ears, and bilateral CN7 palsies. These findings culminate in a characteristic facial appearance known as  ‘</a:t>
            </a:r>
            <a:r>
              <a:rPr lang="en-US" altLang="en-US" sz="1400" b="1" dirty="0">
                <a:solidFill>
                  <a:schemeClr val="accent5">
                    <a:lumMod val="75000"/>
                  </a:schemeClr>
                </a:solidFill>
              </a:rPr>
              <a:t>bloodhound facies</a:t>
            </a:r>
            <a:r>
              <a:rPr lang="en-US" altLang="en-US" sz="1400" dirty="0">
                <a:solidFill>
                  <a:schemeClr val="accent5">
                    <a:lumMod val="75000"/>
                  </a:schemeClr>
                </a:solidFill>
              </a:rPr>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9" name="TextBox 8"/>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bg1"/>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8807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8734876-6B62-40C7-9607-0EC87DB1430B}" type="slidenum">
              <a:rPr lang="en-US" altLang="en-US" sz="1000"/>
              <a:pPr>
                <a:spcBef>
                  <a:spcPct val="0"/>
                </a:spcBef>
                <a:buClrTx/>
                <a:buSzTx/>
                <a:buFontTx/>
                <a:buNone/>
              </a:pPr>
              <a:t>84</a:t>
            </a:fld>
            <a:endParaRPr lang="en-US" altLang="en-US" sz="1000"/>
          </a:p>
        </p:txBody>
      </p:sp>
      <p:sp>
        <p:nvSpPr>
          <p:cNvPr id="8807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8072"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endParaRPr lang="en-US" altLang="en-US" sz="1400" b="1" dirty="0">
              <a:solidFill>
                <a:schemeClr val="accent5">
                  <a:lumMod val="75000"/>
                </a:schemeClr>
              </a:solidFill>
            </a:endParaRP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are the systemic findings in </a:t>
            </a:r>
            <a:r>
              <a:rPr lang="en-US" altLang="en-US" sz="1400" i="1" dirty="0" err="1">
                <a:solidFill>
                  <a:schemeClr val="accent5">
                    <a:lumMod val="75000"/>
                  </a:schemeClr>
                </a:solidFill>
              </a:rPr>
              <a:t>Meretoja</a:t>
            </a:r>
            <a:r>
              <a:rPr lang="en-US" altLang="en-US" sz="1400" i="1" dirty="0">
                <a:solidFill>
                  <a:schemeClr val="accent5">
                    <a:lumMod val="75000"/>
                  </a:schemeClr>
                </a:solidFill>
              </a:rPr>
              <a:t> syndrome?</a:t>
            </a:r>
          </a:p>
          <a:p>
            <a:pPr eaLnBrk="1" hangingPunct="1">
              <a:spcBef>
                <a:spcPct val="0"/>
              </a:spcBef>
              <a:buClrTx/>
              <a:buSzTx/>
              <a:buFontTx/>
              <a:buNone/>
              <a:defRPr/>
            </a:pPr>
            <a:r>
              <a:rPr lang="en-US" altLang="en-US" sz="1400" dirty="0">
                <a:solidFill>
                  <a:schemeClr val="accent5">
                    <a:lumMod val="75000"/>
                  </a:schemeClr>
                </a:solidFill>
              </a:rPr>
              <a:t>Amyloid deposition in the skin and </a:t>
            </a:r>
            <a:r>
              <a:rPr lang="en-US" altLang="en-US" sz="1400" dirty="0" err="1">
                <a:solidFill>
                  <a:schemeClr val="accent5">
                    <a:lumMod val="75000"/>
                  </a:schemeClr>
                </a:solidFill>
              </a:rPr>
              <a:t>perineural</a:t>
            </a:r>
            <a:r>
              <a:rPr lang="en-US" altLang="en-US" sz="1400" dirty="0">
                <a:solidFill>
                  <a:schemeClr val="accent5">
                    <a:lumMod val="75000"/>
                  </a:schemeClr>
                </a:solidFill>
              </a:rPr>
              <a:t> space leads to dermatochalasis, saggy skin, pendulous ears, and bilateral CN7 palsies. These findings culminate in a characteristic facial appearance known as  ‘</a:t>
            </a:r>
            <a:r>
              <a:rPr lang="en-US" altLang="en-US" sz="1400" b="1" dirty="0">
                <a:solidFill>
                  <a:schemeClr val="accent5">
                    <a:lumMod val="75000"/>
                  </a:schemeClr>
                </a:solidFill>
              </a:rPr>
              <a:t>bloodhound facies</a:t>
            </a:r>
            <a:r>
              <a:rPr lang="en-US" altLang="en-US" sz="1400" dirty="0">
                <a:solidFill>
                  <a:schemeClr val="accent5">
                    <a:lumMod val="75000"/>
                  </a:schemeClr>
                </a:solidFill>
              </a:rPr>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8909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2F273ED-5C89-41AC-B5DA-9F4E0D3AD8BC}" type="slidenum">
              <a:rPr lang="en-US" altLang="en-US" sz="1000"/>
              <a:pPr>
                <a:spcBef>
                  <a:spcPct val="0"/>
                </a:spcBef>
                <a:buClrTx/>
                <a:buSzTx/>
                <a:buFontTx/>
                <a:buNone/>
              </a:pPr>
              <a:t>85</a:t>
            </a:fld>
            <a:endParaRPr lang="en-US" altLang="en-US" sz="1000"/>
          </a:p>
        </p:txBody>
      </p:sp>
      <p:sp>
        <p:nvSpPr>
          <p:cNvPr id="8909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89095"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are the systemic findings in </a:t>
            </a:r>
            <a:r>
              <a:rPr lang="en-US" altLang="en-US" sz="1400" i="1" dirty="0" err="1">
                <a:solidFill>
                  <a:srgbClr val="0000FF"/>
                </a:solidFill>
              </a:rPr>
              <a:t>Meretoja</a:t>
            </a:r>
            <a:r>
              <a:rPr lang="en-US" altLang="en-US" sz="1400" i="1" dirty="0">
                <a:solidFill>
                  <a:srgbClr val="0000FF"/>
                </a:solidFill>
              </a:rPr>
              <a:t> syndrome?</a:t>
            </a:r>
          </a:p>
          <a:p>
            <a:pPr eaLnBrk="1" hangingPunct="1">
              <a:spcBef>
                <a:spcPct val="0"/>
              </a:spcBef>
              <a:buClrTx/>
              <a:buSzTx/>
              <a:buFontTx/>
              <a:buNone/>
              <a:defRPr/>
            </a:pPr>
            <a:r>
              <a:rPr lang="en-US" altLang="en-US" sz="1400" dirty="0">
                <a:solidFill>
                  <a:schemeClr val="accent5">
                    <a:lumMod val="75000"/>
                  </a:schemeClr>
                </a:solidFill>
              </a:rPr>
              <a:t>Amyloid  deposition in the skin and </a:t>
            </a:r>
            <a:r>
              <a:rPr lang="en-US" altLang="en-US" sz="1400" dirty="0" err="1">
                <a:solidFill>
                  <a:schemeClr val="accent5">
                    <a:lumMod val="75000"/>
                  </a:schemeClr>
                </a:solidFill>
              </a:rPr>
              <a:t>perineural</a:t>
            </a:r>
            <a:r>
              <a:rPr lang="en-US" altLang="en-US" sz="1400" dirty="0">
                <a:solidFill>
                  <a:schemeClr val="accent5">
                    <a:lumMod val="75000"/>
                  </a:schemeClr>
                </a:solidFill>
              </a:rPr>
              <a:t> space leads to dermatochalasis, saggy skin, pendulous ears, and bilateral CN7 palsies. These findings culminate in a characteristic facial appearance known as  ‘</a:t>
            </a:r>
            <a:r>
              <a:rPr lang="en-US" altLang="en-US" sz="1400" b="1" dirty="0">
                <a:solidFill>
                  <a:schemeClr val="accent5">
                    <a:lumMod val="75000"/>
                  </a:schemeClr>
                </a:solidFill>
              </a:rPr>
              <a:t>bloodhound facies</a:t>
            </a:r>
            <a:r>
              <a:rPr lang="en-US" altLang="en-US" sz="1400" dirty="0">
                <a:solidFill>
                  <a:schemeClr val="accent5">
                    <a:lumMod val="75000"/>
                  </a:schemeClr>
                </a:solidFill>
              </a:rPr>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011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C9BC53FB-58D0-4A7E-8DDF-2DDBE2523ECE}" type="slidenum">
              <a:rPr lang="en-US" altLang="en-US" sz="1000"/>
              <a:pPr>
                <a:spcBef>
                  <a:spcPct val="0"/>
                </a:spcBef>
                <a:buClrTx/>
                <a:buSzTx/>
                <a:buFontTx/>
                <a:buNone/>
              </a:pPr>
              <a:t>86</a:t>
            </a:fld>
            <a:endParaRPr lang="en-US" altLang="en-US" sz="1000"/>
          </a:p>
        </p:txBody>
      </p:sp>
      <p:sp>
        <p:nvSpPr>
          <p:cNvPr id="9011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0120"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are the systemic findings in </a:t>
            </a:r>
            <a:r>
              <a:rPr lang="en-US" altLang="en-US" sz="1400" i="1" dirty="0" err="1">
                <a:solidFill>
                  <a:srgbClr val="0000FF"/>
                </a:solidFill>
              </a:rPr>
              <a:t>Meretoja</a:t>
            </a:r>
            <a:r>
              <a:rPr lang="en-US" altLang="en-US" sz="1400" i="1" dirty="0">
                <a:solidFill>
                  <a:srgbClr val="0000FF"/>
                </a:solidFill>
              </a:rPr>
              <a:t> syndrome?</a:t>
            </a:r>
          </a:p>
          <a:p>
            <a:pPr eaLnBrk="1" hangingPunct="1">
              <a:spcBef>
                <a:spcPct val="0"/>
              </a:spcBef>
              <a:buClrTx/>
              <a:buSzTx/>
              <a:buFontTx/>
              <a:buNone/>
              <a:defRPr/>
            </a:pPr>
            <a:r>
              <a:rPr lang="en-US" altLang="en-US" sz="1400" dirty="0">
                <a:solidFill>
                  <a:srgbClr val="0000FF"/>
                </a:solidFill>
              </a:rPr>
              <a:t>Amyloid  deposition in the skin and </a:t>
            </a:r>
            <a:r>
              <a:rPr lang="en-US" altLang="en-US" sz="1400" dirty="0" err="1">
                <a:solidFill>
                  <a:srgbClr val="0000FF"/>
                </a:solidFill>
              </a:rPr>
              <a:t>perineural</a:t>
            </a:r>
            <a:r>
              <a:rPr lang="en-US" altLang="en-US" sz="1400" dirty="0">
                <a:solidFill>
                  <a:srgbClr val="0000FF"/>
                </a:solidFill>
              </a:rPr>
              <a:t> space leads to dermatochalasis, saggy skin, pendulous ears, and bilateral CN7 palsies. </a:t>
            </a:r>
            <a:r>
              <a:rPr lang="en-US" altLang="en-US" sz="1400" dirty="0">
                <a:solidFill>
                  <a:schemeClr val="accent5">
                    <a:lumMod val="75000"/>
                  </a:schemeClr>
                </a:solidFill>
              </a:rPr>
              <a:t>These findings culminate in a characteristic facial appearance known as  ‘</a:t>
            </a:r>
            <a:r>
              <a:rPr lang="en-US" altLang="en-US" sz="1400" b="1" dirty="0">
                <a:solidFill>
                  <a:schemeClr val="accent5">
                    <a:lumMod val="75000"/>
                  </a:schemeClr>
                </a:solidFill>
              </a:rPr>
              <a:t>bloodhound facies</a:t>
            </a:r>
            <a:r>
              <a:rPr lang="en-US" altLang="en-US" sz="1400" dirty="0">
                <a:solidFill>
                  <a:schemeClr val="accent5">
                    <a:lumMod val="75000"/>
                  </a:schemeClr>
                </a:solidFill>
              </a:rPr>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
        <p:nvSpPr>
          <p:cNvPr id="2" name="Rectangle 1"/>
          <p:cNvSpPr/>
          <p:nvPr/>
        </p:nvSpPr>
        <p:spPr>
          <a:xfrm>
            <a:off x="4356100" y="4778375"/>
            <a:ext cx="762000" cy="1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one word</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114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00879C48-E75F-4FB1-BA5A-74CA37A3C2C8}" type="slidenum">
              <a:rPr lang="en-US" altLang="en-US" sz="1000"/>
              <a:pPr>
                <a:spcBef>
                  <a:spcPct val="0"/>
                </a:spcBef>
                <a:buClrTx/>
                <a:buSzTx/>
                <a:buFontTx/>
                <a:buNone/>
              </a:pPr>
              <a:t>87</a:t>
            </a:fld>
            <a:endParaRPr lang="en-US" altLang="en-US" sz="1000"/>
          </a:p>
        </p:txBody>
      </p:sp>
      <p:sp>
        <p:nvSpPr>
          <p:cNvPr id="9114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1144"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are the systemic findings in </a:t>
            </a:r>
            <a:r>
              <a:rPr lang="en-US" altLang="en-US" sz="1400" i="1" dirty="0" err="1">
                <a:solidFill>
                  <a:srgbClr val="0000FF"/>
                </a:solidFill>
              </a:rPr>
              <a:t>Meretoja</a:t>
            </a:r>
            <a:r>
              <a:rPr lang="en-US" altLang="en-US" sz="1400" i="1" dirty="0">
                <a:solidFill>
                  <a:srgbClr val="0000FF"/>
                </a:solidFill>
              </a:rPr>
              <a:t> syndrome?</a:t>
            </a:r>
          </a:p>
          <a:p>
            <a:pPr eaLnBrk="1" hangingPunct="1">
              <a:spcBef>
                <a:spcPct val="0"/>
              </a:spcBef>
              <a:buClrTx/>
              <a:buSzTx/>
              <a:buFontTx/>
              <a:buNone/>
              <a:defRPr/>
            </a:pPr>
            <a:r>
              <a:rPr lang="en-US" altLang="en-US" sz="1400" dirty="0">
                <a:solidFill>
                  <a:srgbClr val="0000FF"/>
                </a:solidFill>
              </a:rPr>
              <a:t>Amyloid  deposition in the skin and </a:t>
            </a:r>
            <a:r>
              <a:rPr lang="en-US" altLang="en-US" sz="1400" dirty="0" err="1">
                <a:solidFill>
                  <a:srgbClr val="0000FF"/>
                </a:solidFill>
              </a:rPr>
              <a:t>perineural</a:t>
            </a:r>
            <a:r>
              <a:rPr lang="en-US" altLang="en-US" sz="1400" dirty="0">
                <a:solidFill>
                  <a:srgbClr val="0000FF"/>
                </a:solidFill>
              </a:rPr>
              <a:t> space leads to dermatochalasis, saggy skin, pendulous ears, and bilateral CN7 palsies. </a:t>
            </a:r>
            <a:r>
              <a:rPr lang="en-US" altLang="en-US" sz="1400" dirty="0">
                <a:solidFill>
                  <a:srgbClr val="FFC000"/>
                </a:solidFill>
              </a:rPr>
              <a:t>These </a:t>
            </a:r>
            <a:r>
              <a:rPr lang="en-US" altLang="en-US" sz="1400" dirty="0">
                <a:solidFill>
                  <a:schemeClr val="accent5">
                    <a:lumMod val="75000"/>
                  </a:schemeClr>
                </a:solidFill>
              </a:rPr>
              <a:t>findings culminate in a characteristic facial appearance known as  ‘</a:t>
            </a:r>
            <a:r>
              <a:rPr lang="en-US" altLang="en-US" sz="1400" b="1" dirty="0">
                <a:solidFill>
                  <a:schemeClr val="accent5">
                    <a:lumMod val="75000"/>
                  </a:schemeClr>
                </a:solidFill>
              </a:rPr>
              <a:t>bloodhound facies</a:t>
            </a:r>
            <a:r>
              <a:rPr lang="en-US" altLang="en-US" sz="1400" dirty="0">
                <a:solidFill>
                  <a:schemeClr val="accent5">
                    <a:lumMod val="75000"/>
                  </a:schemeClr>
                </a:solidFill>
              </a:rPr>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216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D058C03-646C-4594-A894-F423A45D8147}" type="slidenum">
              <a:rPr lang="en-US" altLang="en-US" sz="1000"/>
              <a:pPr>
                <a:spcBef>
                  <a:spcPct val="0"/>
                </a:spcBef>
                <a:buClrTx/>
                <a:buSzTx/>
                <a:buFontTx/>
                <a:buNone/>
              </a:pPr>
              <a:t>88</a:t>
            </a:fld>
            <a:endParaRPr lang="en-US" altLang="en-US" sz="1000"/>
          </a:p>
        </p:txBody>
      </p:sp>
      <p:sp>
        <p:nvSpPr>
          <p:cNvPr id="9216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2168"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are the systemic findings in </a:t>
            </a:r>
            <a:r>
              <a:rPr lang="en-US" altLang="en-US" sz="1400" i="1" dirty="0" err="1">
                <a:solidFill>
                  <a:srgbClr val="0000FF"/>
                </a:solidFill>
              </a:rPr>
              <a:t>Meretoja</a:t>
            </a:r>
            <a:r>
              <a:rPr lang="en-US" altLang="en-US" sz="1400" i="1" dirty="0">
                <a:solidFill>
                  <a:srgbClr val="0000FF"/>
                </a:solidFill>
              </a:rPr>
              <a:t> syndrome?</a:t>
            </a:r>
          </a:p>
          <a:p>
            <a:pPr eaLnBrk="1" hangingPunct="1">
              <a:spcBef>
                <a:spcPct val="0"/>
              </a:spcBef>
              <a:buClrTx/>
              <a:buSzTx/>
              <a:buFontTx/>
              <a:buNone/>
              <a:defRPr/>
            </a:pPr>
            <a:r>
              <a:rPr lang="en-US" altLang="en-US" sz="1400" dirty="0">
                <a:solidFill>
                  <a:srgbClr val="0000FF"/>
                </a:solidFill>
              </a:rPr>
              <a:t>Amyloid  deposition in the skin and </a:t>
            </a:r>
            <a:r>
              <a:rPr lang="en-US" altLang="en-US" sz="1400" dirty="0" err="1">
                <a:solidFill>
                  <a:srgbClr val="0000FF"/>
                </a:solidFill>
              </a:rPr>
              <a:t>perineural</a:t>
            </a:r>
            <a:r>
              <a:rPr lang="en-US" altLang="en-US" sz="1400" dirty="0">
                <a:solidFill>
                  <a:srgbClr val="0000FF"/>
                </a:solidFill>
              </a:rPr>
              <a:t> space leads to dermatochalasis, saggy skin, pendulous ears, and bilateral CN7 palsies. </a:t>
            </a:r>
            <a:r>
              <a:rPr lang="en-US" altLang="en-US" sz="1400" dirty="0"/>
              <a:t>These findings culminate in a characteristic facial appearance known as  ‘</a:t>
            </a:r>
            <a:r>
              <a:rPr lang="en-US" altLang="en-US" sz="1400" b="1" dirty="0"/>
              <a:t>bloodhound facies</a:t>
            </a:r>
            <a:r>
              <a:rPr lang="en-US" altLang="en-US" sz="1400" dirty="0"/>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
        <p:nvSpPr>
          <p:cNvPr id="9" name="Rectangle 8"/>
          <p:cNvSpPr/>
          <p:nvPr/>
        </p:nvSpPr>
        <p:spPr>
          <a:xfrm>
            <a:off x="4343400" y="5638800"/>
            <a:ext cx="1752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rPr>
              <a:t>‘two words’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3190"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31033A4-B18E-4C7F-8E16-C9336E55AE8A}" type="slidenum">
              <a:rPr lang="en-US" altLang="en-US" sz="1000"/>
              <a:pPr>
                <a:spcBef>
                  <a:spcPct val="0"/>
                </a:spcBef>
                <a:buClrTx/>
                <a:buSzTx/>
                <a:buFontTx/>
                <a:buNone/>
              </a:pPr>
              <a:t>89</a:t>
            </a:fld>
            <a:endParaRPr lang="en-US" altLang="en-US" sz="1000"/>
          </a:p>
        </p:txBody>
      </p:sp>
      <p:sp>
        <p:nvSpPr>
          <p:cNvPr id="9319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3192"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are the systemic findings in </a:t>
            </a:r>
            <a:r>
              <a:rPr lang="en-US" altLang="en-US" sz="1400" i="1" dirty="0" err="1">
                <a:solidFill>
                  <a:srgbClr val="0000FF"/>
                </a:solidFill>
              </a:rPr>
              <a:t>Meretoja</a:t>
            </a:r>
            <a:r>
              <a:rPr lang="en-US" altLang="en-US" sz="1400" i="1" dirty="0">
                <a:solidFill>
                  <a:srgbClr val="0000FF"/>
                </a:solidFill>
              </a:rPr>
              <a:t> syndrome?</a:t>
            </a:r>
          </a:p>
          <a:p>
            <a:pPr eaLnBrk="1" hangingPunct="1">
              <a:spcBef>
                <a:spcPct val="0"/>
              </a:spcBef>
              <a:buClrTx/>
              <a:buSzTx/>
              <a:buFontTx/>
              <a:buNone/>
              <a:defRPr/>
            </a:pPr>
            <a:r>
              <a:rPr lang="en-US" altLang="en-US" sz="1400" dirty="0">
                <a:solidFill>
                  <a:srgbClr val="0000FF"/>
                </a:solidFill>
              </a:rPr>
              <a:t>Amyloid  deposition in the skin and </a:t>
            </a:r>
            <a:r>
              <a:rPr lang="en-US" altLang="en-US" sz="1400" dirty="0" err="1">
                <a:solidFill>
                  <a:srgbClr val="0000FF"/>
                </a:solidFill>
              </a:rPr>
              <a:t>perineural</a:t>
            </a:r>
            <a:r>
              <a:rPr lang="en-US" altLang="en-US" sz="1400" dirty="0">
                <a:solidFill>
                  <a:srgbClr val="0000FF"/>
                </a:solidFill>
              </a:rPr>
              <a:t> space leads to dermatochalasis, saggy skin, pendulous ears, and bilateral CN7 palsies. </a:t>
            </a:r>
            <a:r>
              <a:rPr lang="en-US" altLang="en-US" sz="1400" dirty="0"/>
              <a:t>These findings culminate in a characteristic facial appearance known as  ‘</a:t>
            </a:r>
            <a:r>
              <a:rPr lang="en-US" altLang="en-US" sz="1400" b="1" dirty="0"/>
              <a:t>bloodhound facies.</a:t>
            </a:r>
            <a:r>
              <a:rPr lang="en-US" altLang="en-US" sz="1400" dirty="0"/>
              <a:t>’</a:t>
            </a:r>
          </a:p>
          <a:p>
            <a:pPr eaLnBrk="1" hangingPunct="1">
              <a:spcBef>
                <a:spcPct val="0"/>
              </a:spcBef>
              <a:buClrTx/>
              <a:buSzTx/>
              <a:buFontTx/>
              <a:buNone/>
              <a:defRPr/>
            </a:pPr>
            <a:endParaRPr lang="en-US" altLang="en-US" sz="1400" dirty="0">
              <a:solidFill>
                <a:schemeClr val="accent5">
                  <a:lumMod val="75000"/>
                </a:schemeClr>
              </a:solidFill>
            </a:endParaRPr>
          </a:p>
          <a:p>
            <a:pPr eaLnBrk="1" hangingPunct="1">
              <a:spcBef>
                <a:spcPct val="0"/>
              </a:spcBef>
              <a:buClrTx/>
              <a:buSzTx/>
              <a:buFontTx/>
              <a:buNone/>
              <a:defRPr/>
            </a:pPr>
            <a:r>
              <a:rPr lang="en-US" altLang="en-US" sz="1400" i="1" dirty="0">
                <a:solidFill>
                  <a:schemeClr val="accent5">
                    <a:lumMod val="75000"/>
                  </a:schemeClr>
                </a:solidFill>
              </a:rPr>
              <a:t>What about the corneal findings?</a:t>
            </a: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1"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12292" name="Text Box 4"/>
          <p:cNvSpPr txBox="1">
            <a:spLocks noChangeArrowheads="1"/>
          </p:cNvSpPr>
          <p:nvPr/>
        </p:nvSpPr>
        <p:spPr bwMode="auto">
          <a:xfrm>
            <a:off x="762000" y="2322513"/>
            <a:ext cx="34274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b="1"/>
              <a:t>Epithelial-Stromal </a:t>
            </a:r>
            <a:r>
              <a:rPr lang="en-US" altLang="en-US" sz="1400" b="1" i="1">
                <a:solidFill>
                  <a:srgbClr val="0000FF"/>
                </a:solidFill>
              </a:rPr>
              <a:t>TGFBI</a:t>
            </a:r>
            <a:r>
              <a:rPr lang="en-US" altLang="en-US" sz="1400" b="1">
                <a:solidFill>
                  <a:srgbClr val="0000FF"/>
                </a:solidFill>
              </a:rPr>
              <a:t> </a:t>
            </a:r>
            <a:r>
              <a:rPr lang="en-US" altLang="en-US" sz="1400" b="1"/>
              <a:t>Dystrophies </a:t>
            </a:r>
          </a:p>
        </p:txBody>
      </p:sp>
      <p:sp>
        <p:nvSpPr>
          <p:cNvPr id="12293"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596D845C-4C36-4100-A565-BEEEDDE08114}" type="slidenum">
              <a:rPr lang="en-US" altLang="en-US" sz="1000"/>
              <a:pPr>
                <a:spcBef>
                  <a:spcPct val="0"/>
                </a:spcBef>
                <a:buClrTx/>
                <a:buSzTx/>
                <a:buFontTx/>
                <a:buNone/>
              </a:pPr>
              <a:t>9</a:t>
            </a:fld>
            <a:endParaRPr lang="en-US" altLang="en-US" sz="1000"/>
          </a:p>
        </p:txBody>
      </p:sp>
      <p:sp>
        <p:nvSpPr>
          <p:cNvPr id="1229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6" name="Text Box 9"/>
          <p:cNvSpPr txBox="1">
            <a:spLocks noChangeArrowheads="1"/>
          </p:cNvSpPr>
          <p:nvPr/>
        </p:nvSpPr>
        <p:spPr bwMode="auto">
          <a:xfrm>
            <a:off x="631825" y="2743200"/>
            <a:ext cx="3940175" cy="47942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defRPr/>
            </a:pPr>
            <a:r>
              <a:rPr lang="en-US" altLang="en-US" sz="1400" i="1" dirty="0">
                <a:solidFill>
                  <a:schemeClr val="bg1">
                    <a:lumMod val="75000"/>
                  </a:schemeClr>
                </a:solidFill>
              </a:rPr>
              <a:t>What does </a:t>
            </a:r>
            <a:r>
              <a:rPr lang="en-US" altLang="en-US" sz="1400" dirty="0">
                <a:solidFill>
                  <a:schemeClr val="bg1">
                    <a:lumMod val="75000"/>
                  </a:schemeClr>
                </a:solidFill>
              </a:rPr>
              <a:t>TGFBI</a:t>
            </a:r>
            <a:r>
              <a:rPr lang="en-US" altLang="en-US" sz="1400" i="1" dirty="0">
                <a:solidFill>
                  <a:schemeClr val="bg1">
                    <a:lumMod val="75000"/>
                  </a:schemeClr>
                </a:solidFill>
              </a:rPr>
              <a:t> stand for in this context?</a:t>
            </a:r>
          </a:p>
          <a:p>
            <a:pPr eaLnBrk="1" hangingPunct="1">
              <a:lnSpc>
                <a:spcPct val="90000"/>
              </a:lnSpc>
              <a:spcBef>
                <a:spcPct val="0"/>
              </a:spcBef>
              <a:buClrTx/>
              <a:buSzTx/>
              <a:buFontTx/>
              <a:buNone/>
              <a:defRPr/>
            </a:pPr>
            <a:r>
              <a:rPr lang="en-US" altLang="en-US" sz="1400" dirty="0">
                <a:solidFill>
                  <a:schemeClr val="bg1">
                    <a:lumMod val="75000"/>
                  </a:schemeClr>
                </a:solidFill>
              </a:rPr>
              <a:t>‘</a:t>
            </a:r>
            <a:r>
              <a:rPr lang="en-US" altLang="en-US" sz="1400" dirty="0">
                <a:solidFill>
                  <a:srgbClr val="0000FF"/>
                </a:solidFill>
              </a:rPr>
              <a:t>Transforming growth factor </a:t>
            </a:r>
            <a:r>
              <a:rPr lang="en-US" altLang="en-US" sz="1400" dirty="0">
                <a:solidFill>
                  <a:schemeClr val="bg1">
                    <a:lumMod val="75000"/>
                  </a:schemeClr>
                </a:solidFill>
              </a:rPr>
              <a:t>beta induced’</a:t>
            </a:r>
          </a:p>
        </p:txBody>
      </p:sp>
      <p:sp>
        <p:nvSpPr>
          <p:cNvPr id="5" name="Oval 4"/>
          <p:cNvSpPr/>
          <p:nvPr/>
        </p:nvSpPr>
        <p:spPr>
          <a:xfrm>
            <a:off x="2276475" y="2265363"/>
            <a:ext cx="809625" cy="420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ight Brace 13"/>
          <p:cNvSpPr/>
          <p:nvPr/>
        </p:nvSpPr>
        <p:spPr>
          <a:xfrm rot="5400000">
            <a:off x="1722437" y="2163763"/>
            <a:ext cx="212725" cy="2133600"/>
          </a:xfrm>
          <a:prstGeom prst="rightBrace">
            <a:avLst>
              <a:gd name="adj1" fmla="val 1509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298" name="TextBox 15"/>
          <p:cNvSpPr txBox="1">
            <a:spLocks noChangeArrowheads="1"/>
          </p:cNvSpPr>
          <p:nvPr/>
        </p:nvSpPr>
        <p:spPr bwMode="auto">
          <a:xfrm>
            <a:off x="152400" y="3505200"/>
            <a:ext cx="4702175" cy="523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FF"/>
                </a:solidFill>
              </a:rPr>
              <a:t>To what does the term </a:t>
            </a:r>
            <a:r>
              <a:rPr lang="en-US" altLang="en-US" sz="1400" b="1">
                <a:solidFill>
                  <a:srgbClr val="0000FF"/>
                </a:solidFill>
              </a:rPr>
              <a:t>transforming</a:t>
            </a:r>
            <a:r>
              <a:rPr lang="en-US" altLang="en-US" sz="1400" i="1">
                <a:solidFill>
                  <a:srgbClr val="0000FF"/>
                </a:solidFill>
              </a:rPr>
              <a:t> growth factor refer?</a:t>
            </a:r>
          </a:p>
          <a:p>
            <a:r>
              <a:rPr lang="en-US" altLang="en-US" sz="1400">
                <a:solidFill>
                  <a:srgbClr val="FFC000"/>
                </a:solidFill>
              </a:rPr>
              <a:t>A superfamily of related growth factors</a:t>
            </a:r>
          </a:p>
        </p:txBody>
      </p:sp>
      <p:sp>
        <p:nvSpPr>
          <p:cNvPr id="12"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6788" y="1143000"/>
            <a:ext cx="302101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4"/>
          <p:cNvPicPr>
            <a:picLocks noChangeAspect="1"/>
          </p:cNvPicPr>
          <p:nvPr/>
        </p:nvPicPr>
        <p:blipFill>
          <a:blip r:embed="rId3">
            <a:extLst>
              <a:ext uri="{28A0092B-C50C-407E-A947-70E740481C1C}">
                <a14:useLocalDpi xmlns:a14="http://schemas.microsoft.com/office/drawing/2010/main" val="0"/>
              </a:ext>
            </a:extLst>
          </a:blip>
          <a:srcRect l="20103" r="24911"/>
          <a:stretch>
            <a:fillRect/>
          </a:stretch>
        </p:blipFill>
        <p:spPr bwMode="auto">
          <a:xfrm>
            <a:off x="3429000" y="1546225"/>
            <a:ext cx="239236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TextBox 5"/>
          <p:cNvSpPr txBox="1">
            <a:spLocks noChangeArrowheads="1"/>
          </p:cNvSpPr>
          <p:nvPr/>
        </p:nvSpPr>
        <p:spPr bwMode="auto">
          <a:xfrm>
            <a:off x="2479675" y="6019800"/>
            <a:ext cx="427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Meretoja syndrome: ‘</a:t>
            </a:r>
            <a:r>
              <a:rPr lang="en-US" altLang="en-US" i="1"/>
              <a:t>Bloodhound facies</a:t>
            </a:r>
            <a:r>
              <a:rPr lang="en-US" altLang="en-US"/>
              <a:t>’</a:t>
            </a:r>
          </a:p>
        </p:txBody>
      </p:sp>
      <p:pic>
        <p:nvPicPr>
          <p:cNvPr id="94213" name="Picture 1"/>
          <p:cNvPicPr>
            <a:picLocks noChangeAspect="1"/>
          </p:cNvPicPr>
          <p:nvPr/>
        </p:nvPicPr>
        <p:blipFill>
          <a:blip r:embed="rId4">
            <a:extLst>
              <a:ext uri="{28A0092B-C50C-407E-A947-70E740481C1C}">
                <a14:useLocalDpi xmlns:a14="http://schemas.microsoft.com/office/drawing/2010/main" val="0"/>
              </a:ext>
            </a:extLst>
          </a:blip>
          <a:srcRect l="4173" t="6471" r="2299"/>
          <a:stretch>
            <a:fillRect/>
          </a:stretch>
        </p:blipFill>
        <p:spPr bwMode="auto">
          <a:xfrm>
            <a:off x="160338" y="1143000"/>
            <a:ext cx="30480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523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3B943EB-F05A-4D9A-9095-9652675603CA}" type="slidenum">
              <a:rPr lang="en-US" altLang="en-US" sz="1000"/>
              <a:pPr>
                <a:spcBef>
                  <a:spcPct val="0"/>
                </a:spcBef>
                <a:buClrTx/>
                <a:buSzTx/>
                <a:buFontTx/>
                <a:buNone/>
              </a:pPr>
              <a:t>91</a:t>
            </a:fld>
            <a:endParaRPr lang="en-US" altLang="en-US" sz="1000"/>
          </a:p>
        </p:txBody>
      </p:sp>
      <p:sp>
        <p:nvSpPr>
          <p:cNvPr id="9523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5240"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are the systemic findings in </a:t>
            </a:r>
            <a:r>
              <a:rPr lang="en-US" altLang="en-US" sz="1400" i="1" dirty="0" err="1">
                <a:solidFill>
                  <a:srgbClr val="0000FF"/>
                </a:solidFill>
              </a:rPr>
              <a:t>Meretoja</a:t>
            </a:r>
            <a:r>
              <a:rPr lang="en-US" altLang="en-US" sz="1400" i="1" dirty="0">
                <a:solidFill>
                  <a:srgbClr val="0000FF"/>
                </a:solidFill>
              </a:rPr>
              <a:t> syndrome?</a:t>
            </a:r>
          </a:p>
          <a:p>
            <a:pPr eaLnBrk="1" hangingPunct="1">
              <a:spcBef>
                <a:spcPct val="0"/>
              </a:spcBef>
              <a:buClrTx/>
              <a:buSzTx/>
              <a:buFontTx/>
              <a:buNone/>
              <a:defRPr/>
            </a:pPr>
            <a:r>
              <a:rPr lang="en-US" altLang="en-US" sz="1400" dirty="0">
                <a:solidFill>
                  <a:srgbClr val="0000FF"/>
                </a:solidFill>
              </a:rPr>
              <a:t>Amyloid  deposition in the skin and </a:t>
            </a:r>
            <a:r>
              <a:rPr lang="en-US" altLang="en-US" sz="1400" dirty="0" err="1">
                <a:solidFill>
                  <a:srgbClr val="0000FF"/>
                </a:solidFill>
              </a:rPr>
              <a:t>perineural</a:t>
            </a:r>
            <a:r>
              <a:rPr lang="en-US" altLang="en-US" sz="1400" dirty="0">
                <a:solidFill>
                  <a:srgbClr val="0000FF"/>
                </a:solidFill>
              </a:rPr>
              <a:t> space leads to dermatochalasis, saggy skin, pendulous ears, and bilateral CN7 palsies. </a:t>
            </a:r>
            <a:r>
              <a:rPr lang="en-US" altLang="en-US" sz="1400" dirty="0"/>
              <a:t>These findings culminate in a characteristic facial appearance known as  ‘</a:t>
            </a:r>
            <a:r>
              <a:rPr lang="en-US" altLang="en-US" sz="1400" b="1" dirty="0"/>
              <a:t>bloodhound facies.</a:t>
            </a:r>
            <a:r>
              <a:rPr lang="en-US" altLang="en-US" sz="1400" dirty="0"/>
              <a:t>’</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about the corneal findings?</a:t>
            </a:r>
            <a:endParaRPr lang="en-US" altLang="en-US" sz="1400" i="1" dirty="0">
              <a:solidFill>
                <a:schemeClr val="accent5">
                  <a:lumMod val="75000"/>
                </a:schemeClr>
              </a:solidFill>
            </a:endParaRPr>
          </a:p>
          <a:p>
            <a:pPr eaLnBrk="1" hangingPunct="1">
              <a:spcBef>
                <a:spcPct val="0"/>
              </a:spcBef>
              <a:buClrTx/>
              <a:buSzTx/>
              <a:buFontTx/>
              <a:buNone/>
              <a:defRPr/>
            </a:pPr>
            <a:r>
              <a:rPr lang="en-US" altLang="en-US" sz="1400" dirty="0">
                <a:solidFill>
                  <a:schemeClr val="accent5">
                    <a:lumMod val="75000"/>
                  </a:schemeClr>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10"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a:t>
            </a:r>
            <a:r>
              <a:rPr lang="en-US" altLang="en-US" sz="1400" dirty="0">
                <a:solidFill>
                  <a:schemeClr val="bg1">
                    <a:lumMod val="75000"/>
                  </a:schemeClr>
                </a:solidFill>
              </a:rPr>
              <a:t>Thiel-</a:t>
            </a:r>
            <a:r>
              <a:rPr lang="en-US" altLang="en-US" sz="1400" dirty="0" err="1">
                <a:solidFill>
                  <a:schemeClr val="bg1">
                    <a:lumMod val="75000"/>
                  </a:schemeClr>
                </a:solidFill>
              </a:rPr>
              <a:t>Behnke</a:t>
            </a:r>
            <a:r>
              <a:rPr lang="en-US" altLang="en-US" sz="1400" dirty="0">
                <a:solidFill>
                  <a:schemeClr val="bg1">
                    <a:lumMod val="75000"/>
                  </a:schemeClr>
                </a:solidFill>
              </a:rPr>
              <a:t> corneal dystrophy </a:t>
            </a:r>
          </a:p>
          <a:p>
            <a:pPr eaLnBrk="1" hangingPunct="1">
              <a:spcBef>
                <a:spcPct val="0"/>
              </a:spcBef>
              <a:buClrTx/>
              <a:buSzTx/>
              <a:buFontTx/>
              <a:buNone/>
              <a:defRPr/>
            </a:pPr>
            <a:r>
              <a:rPr lang="en-US" altLang="en-US" sz="1400" dirty="0">
                <a:solidFill>
                  <a:schemeClr val="bg1">
                    <a:lumMod val="75000"/>
                  </a:schemeClr>
                </a:solidFill>
              </a:rPr>
              <a:t>	3) Lattice, type 1</a:t>
            </a:r>
          </a:p>
          <a:p>
            <a:pPr eaLnBrk="1" hangingPunct="1">
              <a:spcBef>
                <a:spcPct val="0"/>
              </a:spcBef>
              <a:buClrTx/>
              <a:buSzTx/>
              <a:buFontTx/>
              <a:buNone/>
              <a:defRPr/>
            </a:pPr>
            <a:r>
              <a:rPr lang="en-US" altLang="en-US" sz="1400" dirty="0">
                <a:solidFill>
                  <a:schemeClr val="bg1">
                    <a:lumMod val="75000"/>
                  </a:schemeClr>
                </a:solidFill>
              </a:rPr>
              <a:t>	4) Lattice, variant types (III, IIIA, I/IIIA, IV)</a:t>
            </a:r>
          </a:p>
          <a:p>
            <a:pPr eaLnBrk="1" hangingPunct="1">
              <a:spcBef>
                <a:spcPct val="0"/>
              </a:spcBef>
              <a:buClrTx/>
              <a:buSzTx/>
              <a:buFontTx/>
              <a:buNone/>
              <a:defRPr/>
            </a:pPr>
            <a:r>
              <a:rPr lang="en-US" altLang="en-US" sz="1400" dirty="0">
                <a:solidFill>
                  <a:schemeClr val="bg1">
                    <a:lumMod val="75000"/>
                  </a:schemeClr>
                </a:solidFill>
              </a:rPr>
              <a:t>	5) Granular type 1</a:t>
            </a: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626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390AE3B0-8E4F-417F-8A3F-9657BAC1D6B1}" type="slidenum">
              <a:rPr lang="en-US" altLang="en-US" sz="1000"/>
              <a:pPr>
                <a:spcBef>
                  <a:spcPct val="0"/>
                </a:spcBef>
                <a:buClrTx/>
                <a:buSzTx/>
                <a:buFontTx/>
                <a:buNone/>
              </a:pPr>
              <a:t>92</a:t>
            </a:fld>
            <a:endParaRPr lang="en-US" altLang="en-US" sz="1000"/>
          </a:p>
        </p:txBody>
      </p:sp>
      <p:sp>
        <p:nvSpPr>
          <p:cNvPr id="9626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6264" name="TextBox 1"/>
          <p:cNvSpPr txBox="1">
            <a:spLocks noChangeArrowheads="1"/>
          </p:cNvSpPr>
          <p:nvPr/>
        </p:nvSpPr>
        <p:spPr bwMode="auto">
          <a:xfrm>
            <a:off x="4343400" y="2798763"/>
            <a:ext cx="4518025" cy="3754437"/>
          </a:xfrm>
          <a:prstGeom prst="rect">
            <a:avLst/>
          </a:prstGeom>
          <a:solidFill>
            <a:schemeClr val="accent5">
              <a:lumMod val="75000"/>
            </a:schemeClr>
          </a:solidFill>
          <a:ln>
            <a:noFill/>
          </a:ln>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i="1" dirty="0">
                <a:solidFill>
                  <a:srgbClr val="0000FF"/>
                </a:solidFill>
              </a:rPr>
              <a:t>Why is </a:t>
            </a:r>
            <a:r>
              <a:rPr lang="en-US" altLang="en-US" sz="1400" dirty="0">
                <a:solidFill>
                  <a:srgbClr val="0000FF"/>
                </a:solidFill>
              </a:rPr>
              <a:t>lattice, gelsolin type </a:t>
            </a:r>
            <a:r>
              <a:rPr lang="en-US" altLang="en-US" sz="1400" i="1" dirty="0">
                <a:solidFill>
                  <a:srgbClr val="0000FF"/>
                </a:solidFill>
              </a:rPr>
              <a:t>not grouped with lattice?</a:t>
            </a:r>
          </a:p>
          <a:p>
            <a:pPr eaLnBrk="1" hangingPunct="1">
              <a:spcBef>
                <a:spcPct val="0"/>
              </a:spcBef>
              <a:buClrTx/>
              <a:buSzTx/>
              <a:buFontTx/>
              <a:buNone/>
              <a:defRPr/>
            </a:pPr>
            <a:r>
              <a:rPr lang="en-US" altLang="en-US" sz="1400" dirty="0">
                <a:solidFill>
                  <a:srgbClr val="0000FF"/>
                </a:solidFill>
              </a:rPr>
              <a:t>Because it is part of a </a:t>
            </a:r>
            <a:r>
              <a:rPr lang="en-US" altLang="en-US" sz="1400" b="1" dirty="0">
                <a:solidFill>
                  <a:srgbClr val="0000FF"/>
                </a:solidFill>
              </a:rPr>
              <a:t>systemic syndrome</a:t>
            </a:r>
            <a:r>
              <a:rPr lang="en-US" altLang="en-US" sz="1400" dirty="0">
                <a:solidFill>
                  <a:srgbClr val="0000FF"/>
                </a:solidFill>
              </a:rPr>
              <a:t>, it is no longer classified as a corneal dystrophy. (But given its corneal findings, we will touch briefly on it here.)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is the name of the syndrome?</a:t>
            </a:r>
          </a:p>
          <a:p>
            <a:pPr eaLnBrk="1" hangingPunct="1">
              <a:spcBef>
                <a:spcPct val="0"/>
              </a:spcBef>
              <a:buClrTx/>
              <a:buSzTx/>
              <a:buFontTx/>
              <a:buNone/>
              <a:defRPr/>
            </a:pPr>
            <a:r>
              <a:rPr lang="en-US" altLang="en-US" sz="1400" b="1" dirty="0" err="1">
                <a:solidFill>
                  <a:srgbClr val="0000FF"/>
                </a:solidFill>
              </a:rPr>
              <a:t>Meretoja</a:t>
            </a:r>
            <a:r>
              <a:rPr lang="en-US" altLang="en-US" sz="1400" b="1" dirty="0">
                <a:solidFill>
                  <a:srgbClr val="0000FF"/>
                </a:solidFill>
              </a:rPr>
              <a:t> syndrome</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are the systemic findings in </a:t>
            </a:r>
            <a:r>
              <a:rPr lang="en-US" altLang="en-US" sz="1400" i="1" dirty="0" err="1">
                <a:solidFill>
                  <a:srgbClr val="0000FF"/>
                </a:solidFill>
              </a:rPr>
              <a:t>Meretoja</a:t>
            </a:r>
            <a:r>
              <a:rPr lang="en-US" altLang="en-US" sz="1400" i="1" dirty="0">
                <a:solidFill>
                  <a:srgbClr val="0000FF"/>
                </a:solidFill>
              </a:rPr>
              <a:t> syndrome?</a:t>
            </a:r>
          </a:p>
          <a:p>
            <a:pPr eaLnBrk="1" hangingPunct="1">
              <a:spcBef>
                <a:spcPct val="0"/>
              </a:spcBef>
              <a:buClrTx/>
              <a:buSzTx/>
              <a:buFontTx/>
              <a:buNone/>
              <a:defRPr/>
            </a:pPr>
            <a:r>
              <a:rPr lang="en-US" altLang="en-US" sz="1400" dirty="0">
                <a:solidFill>
                  <a:srgbClr val="0000FF"/>
                </a:solidFill>
              </a:rPr>
              <a:t>Amyloid  deposition in the skin and </a:t>
            </a:r>
            <a:r>
              <a:rPr lang="en-US" altLang="en-US" sz="1400" dirty="0" err="1">
                <a:solidFill>
                  <a:srgbClr val="0000FF"/>
                </a:solidFill>
              </a:rPr>
              <a:t>perineural</a:t>
            </a:r>
            <a:r>
              <a:rPr lang="en-US" altLang="en-US" sz="1400" dirty="0">
                <a:solidFill>
                  <a:srgbClr val="0000FF"/>
                </a:solidFill>
              </a:rPr>
              <a:t> space leads to dermatochalasis, saggy skin, pendulous ears, and bilateral CN7 palsies. </a:t>
            </a:r>
            <a:r>
              <a:rPr lang="en-US" altLang="en-US" sz="1400" dirty="0"/>
              <a:t>These findings culminate in a characteristic facial appearance known as  ‘</a:t>
            </a:r>
            <a:r>
              <a:rPr lang="en-US" altLang="en-US" sz="1400" b="1" dirty="0"/>
              <a:t>bloodhound facies.</a:t>
            </a:r>
            <a:r>
              <a:rPr lang="en-US" altLang="en-US" sz="1400" dirty="0"/>
              <a:t>’</a:t>
            </a:r>
          </a:p>
          <a:p>
            <a:pPr eaLnBrk="1" hangingPunct="1">
              <a:spcBef>
                <a:spcPct val="0"/>
              </a:spcBef>
              <a:buClrTx/>
              <a:buSzTx/>
              <a:buFontTx/>
              <a:buNone/>
              <a:defRPr/>
            </a:pPr>
            <a:endParaRPr lang="en-US" altLang="en-US" sz="1400" dirty="0">
              <a:solidFill>
                <a:srgbClr val="0000FF"/>
              </a:solidFill>
            </a:endParaRPr>
          </a:p>
          <a:p>
            <a:pPr eaLnBrk="1" hangingPunct="1">
              <a:spcBef>
                <a:spcPct val="0"/>
              </a:spcBef>
              <a:buClrTx/>
              <a:buSzTx/>
              <a:buFontTx/>
              <a:buNone/>
              <a:defRPr/>
            </a:pPr>
            <a:r>
              <a:rPr lang="en-US" altLang="en-US" sz="1400" i="1" dirty="0">
                <a:solidFill>
                  <a:srgbClr val="0000FF"/>
                </a:solidFill>
              </a:rPr>
              <a:t>What about the corneal findings?</a:t>
            </a:r>
          </a:p>
          <a:p>
            <a:pPr eaLnBrk="1" hangingPunct="1">
              <a:spcBef>
                <a:spcPct val="0"/>
              </a:spcBef>
              <a:buClrTx/>
              <a:buSzTx/>
              <a:buFontTx/>
              <a:buNone/>
              <a:defRPr/>
            </a:pPr>
            <a:r>
              <a:rPr lang="en-US" altLang="en-US" sz="1400" dirty="0">
                <a:solidFill>
                  <a:srgbClr val="0000FF"/>
                </a:solidFill>
              </a:rPr>
              <a:t>They are essentially identical to those of lattice type 1</a:t>
            </a:r>
          </a:p>
        </p:txBody>
      </p:sp>
      <p:sp>
        <p:nvSpPr>
          <p:cNvPr id="8" name="TextBox 7"/>
          <p:cNvSpPr txBox="1"/>
          <p:nvPr/>
        </p:nvSpPr>
        <p:spPr>
          <a:xfrm>
            <a:off x="1879600" y="3851275"/>
            <a:ext cx="2444750" cy="492125"/>
          </a:xfrm>
          <a:prstGeom prst="rect">
            <a:avLst/>
          </a:prstGeom>
          <a:solidFill>
            <a:schemeClr val="bg1"/>
          </a:solidFill>
        </p:spPr>
        <p:txBody>
          <a:bodyPr wrap="none">
            <a:spAutoFit/>
          </a:bodyPr>
          <a:lstStyle/>
          <a:p>
            <a:pPr eaLnBrk="1" hangingPunct="1">
              <a:defRPr/>
            </a:pPr>
            <a:r>
              <a:rPr lang="en-US" sz="1300" b="1" dirty="0">
                <a:solidFill>
                  <a:schemeClr val="accent1">
                    <a:lumMod val="50000"/>
                  </a:schemeClr>
                </a:solidFill>
                <a:latin typeface="Segoe Script" panose="020B0504020000000003" pitchFamily="34" charset="0"/>
              </a:rPr>
              <a:t>Lattice, gelsolin type</a:t>
            </a:r>
          </a:p>
          <a:p>
            <a:pPr eaLnBrk="1" hangingPunct="1">
              <a:defRPr/>
            </a:pPr>
            <a:r>
              <a:rPr lang="en-US" sz="1300" b="1" dirty="0">
                <a:solidFill>
                  <a:schemeClr val="accent1">
                    <a:lumMod val="50000"/>
                  </a:schemeClr>
                </a:solidFill>
                <a:latin typeface="Segoe Script" panose="020B0504020000000003" pitchFamily="34" charset="0"/>
              </a:rPr>
              <a:t>(aka…</a:t>
            </a:r>
            <a:r>
              <a:rPr lang="en-US" sz="1300" b="1" dirty="0" err="1">
                <a:solidFill>
                  <a:schemeClr val="accent1">
                    <a:lumMod val="50000"/>
                  </a:schemeClr>
                </a:solidFill>
                <a:latin typeface="Segoe Script" panose="020B0504020000000003" pitchFamily="34" charset="0"/>
              </a:rPr>
              <a:t>Meretoja</a:t>
            </a:r>
            <a:r>
              <a:rPr lang="en-US" sz="1300" b="1" dirty="0">
                <a:solidFill>
                  <a:schemeClr val="accent1">
                    <a:lumMod val="50000"/>
                  </a:schemeClr>
                </a:solidFill>
                <a:latin typeface="Segoe Script" panose="020B0504020000000003" pitchFamily="34" charset="0"/>
              </a:rPr>
              <a:t> syndrome)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728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E562A4C9-0238-4DFC-B0F8-819A08D2CB9C}" type="slidenum">
              <a:rPr lang="en-US" altLang="en-US" sz="1000"/>
              <a:pPr>
                <a:spcBef>
                  <a:spcPct val="0"/>
                </a:spcBef>
                <a:buClrTx/>
                <a:buSzTx/>
                <a:buFontTx/>
                <a:buNone/>
              </a:pPr>
              <a:t>93</a:t>
            </a:fld>
            <a:endParaRPr lang="en-US" altLang="en-US" sz="1000"/>
          </a:p>
        </p:txBody>
      </p:sp>
      <p:sp>
        <p:nvSpPr>
          <p:cNvPr id="9728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7286"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endParaRPr lang="en-US" altLang="en-US" sz="1400" i="1">
              <a:solidFill>
                <a:srgbClr val="FFCCFF"/>
              </a:solidFill>
            </a:endParaRPr>
          </a:p>
          <a:p>
            <a:pPr eaLnBrk="1" hangingPunct="1">
              <a:spcBef>
                <a:spcPct val="0"/>
              </a:spcBef>
              <a:buClrTx/>
              <a:buSzTx/>
              <a:buFontTx/>
              <a:buNone/>
            </a:pPr>
            <a:r>
              <a:rPr lang="en-US" altLang="en-US" sz="1400">
                <a:solidFill>
                  <a:srgbClr val="FFCCFF"/>
                </a:solidFill>
              </a:rPr>
              <a:t>Early childhood</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How does it present? What is seen at the slit lamp?</a:t>
            </a:r>
          </a:p>
          <a:p>
            <a:pPr eaLnBrk="1" hangingPunct="1">
              <a:spcBef>
                <a:spcPct val="0"/>
              </a:spcBef>
              <a:buClrTx/>
              <a:buSzTx/>
              <a:buFontTx/>
              <a:buNone/>
            </a:pPr>
            <a:r>
              <a:rPr lang="en-US" altLang="en-US" sz="1400">
                <a:solidFill>
                  <a:srgbClr val="FFCC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FFCCFF"/>
              </a:solidFill>
            </a:endParaRPr>
          </a:p>
          <a:p>
            <a:pPr eaLnBrk="1" hangingPunct="1">
              <a:spcBef>
                <a:spcPct val="0"/>
              </a:spcBef>
              <a:buClrTx/>
              <a:buSzTx/>
              <a:buFontTx/>
              <a:buNone/>
            </a:pPr>
            <a:r>
              <a:rPr lang="en-US" altLang="en-US" sz="1400" i="1">
                <a:solidFill>
                  <a:srgbClr val="FFCCFF"/>
                </a:solidFill>
              </a:rPr>
              <a:t>Is it painful?</a:t>
            </a: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Glare and stromal haze result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830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C38732D-220E-4A4A-8356-35F13C29E8C9}" type="slidenum">
              <a:rPr lang="en-US" altLang="en-US" sz="1000"/>
              <a:pPr>
                <a:spcBef>
                  <a:spcPct val="0"/>
                </a:spcBef>
                <a:buClrTx/>
                <a:buSzTx/>
                <a:buFontTx/>
                <a:buNone/>
              </a:pPr>
              <a:t>94</a:t>
            </a:fld>
            <a:endParaRPr lang="en-US" altLang="en-US" sz="1000"/>
          </a:p>
        </p:txBody>
      </p:sp>
      <p:sp>
        <p:nvSpPr>
          <p:cNvPr id="9830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8310"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endParaRPr lang="en-US" altLang="en-US" sz="1400">
              <a:solidFill>
                <a:srgbClr val="FFCCFF"/>
              </a:solidFill>
            </a:endParaRP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How does it present? What is seen at the slit lamp?</a:t>
            </a:r>
          </a:p>
          <a:p>
            <a:pPr eaLnBrk="1" hangingPunct="1">
              <a:spcBef>
                <a:spcPct val="0"/>
              </a:spcBef>
              <a:buClrTx/>
              <a:buSzTx/>
              <a:buFontTx/>
              <a:buNone/>
            </a:pPr>
            <a:r>
              <a:rPr lang="en-US" altLang="en-US" sz="1400">
                <a:solidFill>
                  <a:srgbClr val="FFCC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FFCCFF"/>
              </a:solidFill>
            </a:endParaRPr>
          </a:p>
          <a:p>
            <a:pPr eaLnBrk="1" hangingPunct="1">
              <a:spcBef>
                <a:spcPct val="0"/>
              </a:spcBef>
              <a:buClrTx/>
              <a:buSzTx/>
              <a:buFontTx/>
              <a:buNone/>
            </a:pPr>
            <a:r>
              <a:rPr lang="en-US" altLang="en-US" sz="1400" i="1">
                <a:solidFill>
                  <a:srgbClr val="FFCCFF"/>
                </a:solidFill>
              </a:rPr>
              <a:t>Is it painful?</a:t>
            </a: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Glare and stromal haze result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99332"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02E8EC9-3B5D-4D7C-84D5-DCDB8505A921}" type="slidenum">
              <a:rPr lang="en-US" altLang="en-US" sz="1000"/>
              <a:pPr>
                <a:spcBef>
                  <a:spcPct val="0"/>
                </a:spcBef>
                <a:buClrTx/>
                <a:buSzTx/>
                <a:buFontTx/>
                <a:buNone/>
              </a:pPr>
              <a:t>95</a:t>
            </a:fld>
            <a:endParaRPr lang="en-US" altLang="en-US" sz="1000"/>
          </a:p>
        </p:txBody>
      </p:sp>
      <p:sp>
        <p:nvSpPr>
          <p:cNvPr id="99333"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99334"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endParaRPr lang="en-US" altLang="en-US" sz="1400" i="1">
              <a:solidFill>
                <a:srgbClr val="FFCCFF"/>
              </a:solidFill>
            </a:endParaRPr>
          </a:p>
          <a:p>
            <a:pPr eaLnBrk="1" hangingPunct="1">
              <a:spcBef>
                <a:spcPct val="0"/>
              </a:spcBef>
              <a:buClrTx/>
              <a:buSzTx/>
              <a:buFontTx/>
              <a:buNone/>
            </a:pPr>
            <a:r>
              <a:rPr lang="en-US" altLang="en-US" sz="1400">
                <a:solidFill>
                  <a:srgbClr val="FFCCFF"/>
                </a:solidFill>
              </a:rPr>
              <a:t>In early disease, tiny crumblike granules appear. As the disease progresses, the size and density of the granules increases. The granules never reach as far as the limbus.</a:t>
            </a:r>
          </a:p>
          <a:p>
            <a:pPr eaLnBrk="1" hangingPunct="1">
              <a:spcBef>
                <a:spcPct val="0"/>
              </a:spcBef>
              <a:buClrTx/>
              <a:buSzTx/>
              <a:buFontTx/>
              <a:buNone/>
            </a:pPr>
            <a:endParaRPr lang="en-US" altLang="en-US" sz="1400" i="1">
              <a:solidFill>
                <a:srgbClr val="FFCCFF"/>
              </a:solidFill>
            </a:endParaRPr>
          </a:p>
          <a:p>
            <a:pPr eaLnBrk="1" hangingPunct="1">
              <a:spcBef>
                <a:spcPct val="0"/>
              </a:spcBef>
              <a:buClrTx/>
              <a:buSzTx/>
              <a:buFontTx/>
              <a:buNone/>
            </a:pPr>
            <a:r>
              <a:rPr lang="en-US" altLang="en-US" sz="1400" i="1">
                <a:solidFill>
                  <a:srgbClr val="FFCCFF"/>
                </a:solidFill>
              </a:rPr>
              <a:t>Is it painful?</a:t>
            </a: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Glare and stromal haze result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035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C307CF4-C634-4F6C-B7B8-AEA9079A645C}" type="slidenum">
              <a:rPr lang="en-US" altLang="en-US" sz="1000"/>
              <a:pPr>
                <a:spcBef>
                  <a:spcPct val="0"/>
                </a:spcBef>
                <a:buClrTx/>
                <a:buSzTx/>
                <a:buFontTx/>
                <a:buNone/>
              </a:pPr>
              <a:t>96</a:t>
            </a:fld>
            <a:endParaRPr lang="en-US" altLang="en-US" sz="1000"/>
          </a:p>
        </p:txBody>
      </p:sp>
      <p:sp>
        <p:nvSpPr>
          <p:cNvPr id="100357"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0358"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dirty="0">
                <a:solidFill>
                  <a:srgbClr val="0000FF"/>
                </a:solidFill>
              </a:rPr>
              <a:t>At what age does GCD1 begin to manifest?</a:t>
            </a:r>
          </a:p>
          <a:p>
            <a:pPr eaLnBrk="1" hangingPunct="1">
              <a:spcBef>
                <a:spcPct val="0"/>
              </a:spcBef>
              <a:buClrTx/>
              <a:buSzTx/>
              <a:buFontTx/>
              <a:buNone/>
            </a:pPr>
            <a:r>
              <a:rPr lang="en-US" altLang="en-US" sz="1400" dirty="0">
                <a:solidFill>
                  <a:srgbClr val="0000FF"/>
                </a:solidFill>
              </a:rPr>
              <a:t>Early childhood</a:t>
            </a:r>
          </a:p>
          <a:p>
            <a:pPr eaLnBrk="1" hangingPunct="1">
              <a:spcBef>
                <a:spcPct val="0"/>
              </a:spcBef>
              <a:buClrTx/>
              <a:buSzTx/>
              <a:buFontTx/>
              <a:buNone/>
            </a:pPr>
            <a:endParaRPr lang="en-US" altLang="en-US" sz="1400" dirty="0">
              <a:solidFill>
                <a:srgbClr val="0000FF"/>
              </a:solidFill>
            </a:endParaRPr>
          </a:p>
          <a:p>
            <a:pPr eaLnBrk="1" hangingPunct="1">
              <a:spcBef>
                <a:spcPct val="0"/>
              </a:spcBef>
              <a:buClrTx/>
              <a:buSzTx/>
              <a:buFontTx/>
              <a:buNone/>
            </a:pPr>
            <a:r>
              <a:rPr lang="en-US" altLang="en-US" sz="1400" i="1" dirty="0">
                <a:solidFill>
                  <a:srgbClr val="0000FF"/>
                </a:solidFill>
              </a:rPr>
              <a:t>How does it present? What is seen at the slit lamp?</a:t>
            </a:r>
          </a:p>
          <a:p>
            <a:pPr eaLnBrk="1" hangingPunct="1">
              <a:spcBef>
                <a:spcPct val="0"/>
              </a:spcBef>
              <a:buClrTx/>
              <a:buSzTx/>
              <a:buFontTx/>
              <a:buNone/>
            </a:pPr>
            <a:r>
              <a:rPr lang="en-US" altLang="en-US" sz="1400" dirty="0">
                <a:solidFill>
                  <a:srgbClr val="0000FF"/>
                </a:solidFill>
              </a:rPr>
              <a:t>In early disease, tiny crumblike granules appear. </a:t>
            </a:r>
            <a:r>
              <a:rPr lang="en-US" altLang="en-US" sz="1400" dirty="0">
                <a:solidFill>
                  <a:srgbClr val="FFCCFF"/>
                </a:solidFill>
              </a:rPr>
              <a:t>As the disease progresses, the size and density of the granules increases. The granules never reach as far as the limbus.</a:t>
            </a:r>
          </a:p>
          <a:p>
            <a:pPr eaLnBrk="1" hangingPunct="1">
              <a:spcBef>
                <a:spcPct val="0"/>
              </a:spcBef>
              <a:buClrTx/>
              <a:buSzTx/>
              <a:buFontTx/>
              <a:buNone/>
            </a:pPr>
            <a:endParaRPr lang="en-US" altLang="en-US" sz="1400" i="1" dirty="0">
              <a:solidFill>
                <a:srgbClr val="FFCCFF"/>
              </a:solidFill>
            </a:endParaRPr>
          </a:p>
          <a:p>
            <a:pPr eaLnBrk="1" hangingPunct="1">
              <a:spcBef>
                <a:spcPct val="0"/>
              </a:spcBef>
              <a:buClrTx/>
              <a:buSzTx/>
              <a:buFontTx/>
              <a:buNone/>
            </a:pPr>
            <a:r>
              <a:rPr lang="en-US" altLang="en-US" sz="1400" i="1" dirty="0">
                <a:solidFill>
                  <a:srgbClr val="FFCCFF"/>
                </a:solidFill>
              </a:rPr>
              <a:t>Is it painful?</a:t>
            </a:r>
          </a:p>
          <a:p>
            <a:pPr eaLnBrk="1" hangingPunct="1">
              <a:spcBef>
                <a:spcPct val="0"/>
              </a:spcBef>
              <a:buClrTx/>
              <a:buSzTx/>
              <a:buFontTx/>
              <a:buNone/>
            </a:pPr>
            <a:r>
              <a:rPr lang="en-US" altLang="en-US" sz="1400" dirty="0">
                <a:solidFill>
                  <a:srgbClr val="FFCCFF"/>
                </a:solidFill>
              </a:rPr>
              <a:t>Yes; pts get recurrent epithelial erosions</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Does it affect vision?</a:t>
            </a:r>
          </a:p>
          <a:p>
            <a:pPr eaLnBrk="1" hangingPunct="1">
              <a:spcBef>
                <a:spcPct val="0"/>
              </a:spcBef>
              <a:buClrTx/>
              <a:buSzTx/>
              <a:buFontTx/>
              <a:buNone/>
            </a:pPr>
            <a:r>
              <a:rPr lang="en-US" altLang="en-US" sz="1400" dirty="0">
                <a:solidFill>
                  <a:srgbClr val="FFCCFF"/>
                </a:solidFill>
              </a:rPr>
              <a:t>Glare and stromal haze result in decreased vision</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Tx/>
              <a:buNone/>
            </a:pPr>
            <a:r>
              <a:rPr lang="en-US" altLang="en-US" sz="1400" i="1" dirty="0">
                <a:solidFill>
                  <a:srgbClr val="FFCCFF"/>
                </a:solidFill>
              </a:rPr>
              <a:t>What is the histologic hallmark of GCD1 on light microscopy?</a:t>
            </a:r>
          </a:p>
          <a:p>
            <a:pPr eaLnBrk="1" hangingPunct="1">
              <a:spcBef>
                <a:spcPct val="0"/>
              </a:spcBef>
              <a:buClrTx/>
              <a:buSzTx/>
              <a:buFontTx/>
              <a:buNone/>
            </a:pPr>
            <a:r>
              <a:rPr lang="en-US" altLang="en-US" sz="1400" dirty="0">
                <a:solidFill>
                  <a:srgbClr val="FFCCFF"/>
                </a:solidFill>
              </a:rPr>
              <a:t>The presence of  </a:t>
            </a:r>
            <a:r>
              <a:rPr lang="en-US" altLang="en-US" sz="1400" b="1" dirty="0">
                <a:solidFill>
                  <a:srgbClr val="FFCCFF"/>
                </a:solidFill>
              </a:rPr>
              <a:t>hyaline  </a:t>
            </a:r>
            <a:r>
              <a:rPr lang="en-US" altLang="en-US" sz="1400" dirty="0">
                <a:solidFill>
                  <a:srgbClr val="FFCCFF"/>
                </a:solidFill>
              </a:rPr>
              <a:t>in the subepithelial space and anterior stroma (just like Reis-</a:t>
            </a:r>
            <a:r>
              <a:rPr lang="en-US" altLang="en-US" sz="1400" dirty="0" err="1">
                <a:solidFill>
                  <a:srgbClr val="FFCCFF"/>
                </a:solidFill>
              </a:rPr>
              <a:t>Bücklers</a:t>
            </a:r>
            <a:r>
              <a:rPr lang="en-US" altLang="en-US" sz="1400" dirty="0">
                <a:solidFill>
                  <a:srgbClr val="FFCCFF"/>
                </a:solidFill>
              </a:rPr>
              <a:t>). It stains bright  </a:t>
            </a:r>
            <a:r>
              <a:rPr lang="en-US" altLang="en-US" sz="1400" b="1" dirty="0">
                <a:solidFill>
                  <a:srgbClr val="FFCCFF"/>
                </a:solidFill>
              </a:rPr>
              <a:t>red  </a:t>
            </a:r>
            <a:r>
              <a:rPr lang="en-US" altLang="en-US" sz="1400" dirty="0">
                <a:solidFill>
                  <a:srgbClr val="FFCCFF"/>
                </a:solidFill>
              </a:rPr>
              <a:t>with  </a:t>
            </a:r>
            <a:r>
              <a:rPr lang="en-US" altLang="en-US" sz="1400" b="1" dirty="0">
                <a:solidFill>
                  <a:srgbClr val="FFCCFF"/>
                </a:solidFill>
              </a:rPr>
              <a:t>Masson trichrome  </a:t>
            </a:r>
            <a:r>
              <a:rPr lang="en-US" altLang="en-US" sz="1400" dirty="0">
                <a:solidFill>
                  <a:srgbClr val="FFCCFF"/>
                </a:solidFill>
              </a:rPr>
              <a:t>(just like Reis-</a:t>
            </a:r>
            <a:r>
              <a:rPr lang="en-US" altLang="en-US" sz="1400" dirty="0" err="1">
                <a:solidFill>
                  <a:srgbClr val="FFCCFF"/>
                </a:solidFill>
              </a:rPr>
              <a:t>Bücklers</a:t>
            </a:r>
            <a:r>
              <a:rPr lang="en-US" altLang="en-US" sz="1400" dirty="0">
                <a:solidFill>
                  <a:srgbClr val="FFCCFF"/>
                </a:solidFill>
              </a:rPr>
              <a:t>).</a:t>
            </a:r>
          </a:p>
          <a:p>
            <a:pPr eaLnBrk="1" hangingPunct="1">
              <a:spcBef>
                <a:spcPct val="0"/>
              </a:spcBef>
              <a:buClrTx/>
              <a:buSzTx/>
              <a:buFontTx/>
              <a:buNone/>
            </a:pPr>
            <a:endParaRPr lang="en-US" altLang="en-US" sz="1400" dirty="0">
              <a:solidFill>
                <a:srgbClr val="FFCCFF"/>
              </a:solidFill>
            </a:endParaRPr>
          </a:p>
          <a:p>
            <a:pPr eaLnBrk="1" hangingPunct="1">
              <a:spcBef>
                <a:spcPct val="0"/>
              </a:spcBef>
              <a:buClrTx/>
              <a:buSzTx/>
              <a:buFont typeface="Wingdings" panose="05000000000000000000" pitchFamily="2" charset="2"/>
              <a:buNone/>
            </a:pPr>
            <a:r>
              <a:rPr lang="en-US" altLang="en-US" sz="1400" i="1" dirty="0">
                <a:solidFill>
                  <a:srgbClr val="FFCCFF"/>
                </a:solidFill>
              </a:rPr>
              <a:t>What is the hallmark of GCD1 on electron microscopy?</a:t>
            </a:r>
          </a:p>
          <a:p>
            <a:pPr eaLnBrk="1" hangingPunct="1">
              <a:spcBef>
                <a:spcPct val="0"/>
              </a:spcBef>
              <a:buClrTx/>
              <a:buSzTx/>
              <a:buFontTx/>
              <a:buNone/>
            </a:pPr>
            <a:r>
              <a:rPr lang="en-US" altLang="en-US" sz="1400" b="1" dirty="0">
                <a:solidFill>
                  <a:srgbClr val="FFCCFF"/>
                </a:solidFill>
              </a:rPr>
              <a:t>Rod-shaped fibers  </a:t>
            </a:r>
            <a:r>
              <a:rPr lang="en-US" altLang="en-US" sz="1400" dirty="0">
                <a:solidFill>
                  <a:srgbClr val="FFCCFF"/>
                </a:solidFill>
              </a:rPr>
              <a:t>(just like Reis-</a:t>
            </a:r>
            <a:r>
              <a:rPr lang="en-US" altLang="en-US" sz="1400" dirty="0" err="1">
                <a:solidFill>
                  <a:srgbClr val="FFCCFF"/>
                </a:solidFill>
              </a:rPr>
              <a:t>Bücklers</a:t>
            </a:r>
            <a:r>
              <a:rPr lang="en-US" altLang="en-US" sz="1400" dirty="0">
                <a:solidFill>
                  <a:srgbClr val="FFCCFF"/>
                </a:solidFill>
              </a:rPr>
              <a:t>)</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ECE7DB-60B0-4723-8850-6BE813293777}" type="slidenum">
              <a:rPr lang="en-US" altLang="en-US"/>
              <a:pPr/>
              <a:t>97</a:t>
            </a:fld>
            <a:endParaRPr lang="en-US" altLang="en-US"/>
          </a:p>
        </p:txBody>
      </p:sp>
      <p:sp>
        <p:nvSpPr>
          <p:cNvPr id="101379" name="TextBox 3"/>
          <p:cNvSpPr txBox="1">
            <a:spLocks noChangeArrowheads="1"/>
          </p:cNvSpPr>
          <p:nvPr/>
        </p:nvSpPr>
        <p:spPr bwMode="auto">
          <a:xfrm>
            <a:off x="474663" y="5418138"/>
            <a:ext cx="8367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Granular corneal dystrophy, type 1. </a:t>
            </a:r>
            <a:r>
              <a:rPr lang="en-US" altLang="en-US" sz="1600"/>
              <a:t>A, In a child, early subepithelial verticillate-like opacities are evident by retro and direct illumination. B, With broad slit illumination, stromal deposits are both discrete and confluent, and are axially distributed in anterior stroma. </a:t>
            </a:r>
          </a:p>
        </p:txBody>
      </p:sp>
      <p:pic>
        <p:nvPicPr>
          <p:cNvPr id="1013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704975"/>
            <a:ext cx="84931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46125" y="609600"/>
            <a:ext cx="3592513" cy="307975"/>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accent6">
                    <a:lumMod val="40000"/>
                    <a:lumOff val="60000"/>
                  </a:schemeClr>
                </a:solidFill>
              </a:rPr>
              <a:t>Epithelial and </a:t>
            </a:r>
            <a:r>
              <a:rPr lang="en-US" altLang="en-US" sz="1400" b="1" dirty="0" err="1">
                <a:solidFill>
                  <a:schemeClr val="accent6">
                    <a:lumMod val="40000"/>
                    <a:lumOff val="60000"/>
                  </a:schemeClr>
                </a:solidFill>
              </a:rPr>
              <a:t>Subepithelial</a:t>
            </a:r>
            <a:r>
              <a:rPr lang="en-US" altLang="en-US" sz="1400" b="1" dirty="0">
                <a:solidFill>
                  <a:schemeClr val="accent6">
                    <a:lumMod val="40000"/>
                    <a:lumOff val="60000"/>
                  </a:schemeClr>
                </a:solidFill>
              </a:rPr>
              <a:t> Dystrophies</a:t>
            </a:r>
            <a:endParaRPr lang="en-US" altLang="en-US" sz="1400" dirty="0">
              <a:solidFill>
                <a:schemeClr val="accent6">
                  <a:lumMod val="40000"/>
                  <a:lumOff val="60000"/>
                </a:schemeClr>
              </a:solidFill>
            </a:endParaRPr>
          </a:p>
        </p:txBody>
      </p:sp>
      <p:sp>
        <p:nvSpPr>
          <p:cNvPr id="217091" name="Text Box 4"/>
          <p:cNvSpPr txBox="1">
            <a:spLocks noChangeArrowheads="1"/>
          </p:cNvSpPr>
          <p:nvPr/>
        </p:nvSpPr>
        <p:spPr bwMode="auto">
          <a:xfrm>
            <a:off x="762000" y="2322513"/>
            <a:ext cx="4537075" cy="1600200"/>
          </a:xfrm>
          <a:prstGeom prst="rect">
            <a:avLst/>
          </a:prstGeom>
          <a:noFill/>
          <a:ln w="9525">
            <a:noFill/>
            <a:miter lim="800000"/>
            <a:headEnd/>
            <a:tailEnd/>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t>Epithelial-Stromal </a:t>
            </a:r>
            <a:r>
              <a:rPr lang="en-US" altLang="en-US" sz="1400" b="1" i="1" dirty="0"/>
              <a:t>TGFBI</a:t>
            </a:r>
            <a:r>
              <a:rPr lang="en-US" altLang="en-US" sz="1400" b="1" dirty="0"/>
              <a:t> Dystrophies </a:t>
            </a:r>
          </a:p>
          <a:p>
            <a:pPr eaLnBrk="1" hangingPunct="1">
              <a:spcBef>
                <a:spcPct val="0"/>
              </a:spcBef>
              <a:buClrTx/>
              <a:buSzTx/>
              <a:buFontTx/>
              <a:buNone/>
              <a:defRPr/>
            </a:pPr>
            <a:r>
              <a:rPr lang="en-US" altLang="en-US" sz="1400" dirty="0"/>
              <a:t>	</a:t>
            </a:r>
            <a:r>
              <a:rPr lang="en-US" altLang="en-US" sz="1400" dirty="0">
                <a:solidFill>
                  <a:schemeClr val="accent6">
                    <a:lumMod val="40000"/>
                    <a:lumOff val="60000"/>
                  </a:schemeClr>
                </a:solidFill>
              </a:rPr>
              <a:t>1) Reis-</a:t>
            </a:r>
            <a:r>
              <a:rPr lang="en-US" altLang="en-US" sz="1400" dirty="0" err="1">
                <a:solidFill>
                  <a:schemeClr val="accent6">
                    <a:lumMod val="40000"/>
                    <a:lumOff val="60000"/>
                  </a:schemeClr>
                </a:solidFill>
              </a:rPr>
              <a:t>B</a:t>
            </a:r>
            <a:r>
              <a:rPr lang="en-US" altLang="en-US" sz="1400" dirty="0" err="1">
                <a:solidFill>
                  <a:schemeClr val="accent6">
                    <a:lumMod val="40000"/>
                    <a:lumOff val="60000"/>
                  </a:schemeClr>
                </a:solidFill>
                <a:cs typeface="Arial" panose="020B0604020202020204" pitchFamily="34" charset="0"/>
              </a:rPr>
              <a:t>ü</a:t>
            </a:r>
            <a:r>
              <a:rPr lang="en-US" altLang="en-US" sz="1400" dirty="0" err="1">
                <a:solidFill>
                  <a:schemeClr val="accent6">
                    <a:lumMod val="40000"/>
                    <a:lumOff val="60000"/>
                  </a:schemeClr>
                </a:solidFill>
              </a:rPr>
              <a:t>cklers</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2) Thiel-</a:t>
            </a:r>
            <a:r>
              <a:rPr lang="en-US" altLang="en-US" sz="1400" dirty="0" err="1">
                <a:solidFill>
                  <a:schemeClr val="accent6">
                    <a:lumMod val="40000"/>
                    <a:lumOff val="60000"/>
                  </a:schemeClr>
                </a:solidFill>
              </a:rPr>
              <a:t>Behnke</a:t>
            </a:r>
            <a:r>
              <a:rPr lang="en-US" altLang="en-US" sz="1400" dirty="0">
                <a:solidFill>
                  <a:schemeClr val="accent6">
                    <a:lumMod val="40000"/>
                    <a:lumOff val="60000"/>
                  </a:schemeClr>
                </a:solidFill>
              </a:rPr>
              <a:t> corneal dystrophy </a:t>
            </a:r>
          </a:p>
          <a:p>
            <a:pPr eaLnBrk="1" hangingPunct="1">
              <a:spcBef>
                <a:spcPct val="0"/>
              </a:spcBef>
              <a:buClrTx/>
              <a:buSzTx/>
              <a:buFontTx/>
              <a:buNone/>
              <a:defRPr/>
            </a:pPr>
            <a:r>
              <a:rPr lang="en-US" altLang="en-US" sz="1400" dirty="0">
                <a:solidFill>
                  <a:schemeClr val="accent6">
                    <a:lumMod val="40000"/>
                    <a:lumOff val="60000"/>
                  </a:schemeClr>
                </a:solidFill>
              </a:rPr>
              <a:t>	3) Lattice, type 1</a:t>
            </a:r>
          </a:p>
          <a:p>
            <a:pPr eaLnBrk="1" hangingPunct="1">
              <a:spcBef>
                <a:spcPct val="0"/>
              </a:spcBef>
              <a:buClrTx/>
              <a:buSzTx/>
              <a:buFontTx/>
              <a:buNone/>
              <a:defRPr/>
            </a:pPr>
            <a:r>
              <a:rPr lang="en-US" altLang="en-US" sz="1400" dirty="0">
                <a:solidFill>
                  <a:schemeClr val="accent6">
                    <a:lumMod val="40000"/>
                    <a:lumOff val="60000"/>
                  </a:schemeClr>
                </a:solidFill>
              </a:rPr>
              <a:t>	4) Lattice, variant types (III, IIIA, I/IIIA, IV)</a:t>
            </a:r>
          </a:p>
          <a:p>
            <a:pPr eaLnBrk="1" hangingPunct="1">
              <a:spcBef>
                <a:spcPct val="0"/>
              </a:spcBef>
              <a:buClrTx/>
              <a:buSzTx/>
              <a:buFontTx/>
              <a:buNone/>
              <a:defRPr/>
            </a:pPr>
            <a:r>
              <a:rPr lang="en-US" altLang="en-US" sz="1400" dirty="0"/>
              <a:t>	5)</a:t>
            </a:r>
            <a:r>
              <a:rPr lang="en-US" altLang="en-US" sz="1400" b="1" dirty="0"/>
              <a:t> </a:t>
            </a:r>
            <a:r>
              <a:rPr lang="en-US" altLang="en-US" sz="1400" b="1" dirty="0">
                <a:solidFill>
                  <a:srgbClr val="0000FF"/>
                </a:solidFill>
              </a:rPr>
              <a:t>Granular type 1</a:t>
            </a:r>
            <a:endParaRPr lang="en-US" altLang="en-US" sz="1400" b="1" dirty="0">
              <a:solidFill>
                <a:schemeClr val="accent6">
                  <a:lumMod val="40000"/>
                  <a:lumOff val="60000"/>
                </a:schemeClr>
              </a:solidFill>
            </a:endParaRPr>
          </a:p>
          <a:p>
            <a:pPr eaLnBrk="1" hangingPunct="1">
              <a:spcBef>
                <a:spcPct val="0"/>
              </a:spcBef>
              <a:buClrTx/>
              <a:buSzTx/>
              <a:buFontTx/>
              <a:buNone/>
              <a:defRPr/>
            </a:pPr>
            <a:r>
              <a:rPr lang="en-US" altLang="en-US" sz="1400" dirty="0">
                <a:solidFill>
                  <a:schemeClr val="accent6">
                    <a:lumMod val="40000"/>
                    <a:lumOff val="60000"/>
                  </a:schemeClr>
                </a:solidFill>
              </a:rPr>
              <a:t>	6) Granular type 2 </a:t>
            </a:r>
          </a:p>
        </p:txBody>
      </p:sp>
      <p:sp>
        <p:nvSpPr>
          <p:cNvPr id="102404"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AEBB5CCF-ECC6-4780-BA8D-F506F129A274}" type="slidenum">
              <a:rPr lang="en-US" altLang="en-US" sz="1000"/>
              <a:pPr>
                <a:spcBef>
                  <a:spcPct val="0"/>
                </a:spcBef>
                <a:buClrTx/>
                <a:buSzTx/>
                <a:buFontTx/>
                <a:buNone/>
              </a:pPr>
              <a:t>98</a:t>
            </a:fld>
            <a:endParaRPr lang="en-US" altLang="en-US" sz="1000"/>
          </a:p>
        </p:txBody>
      </p:sp>
      <p:sp>
        <p:nvSpPr>
          <p:cNvPr id="102405"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
        <p:nvSpPr>
          <p:cNvPr id="102406" name="TextBox 1"/>
          <p:cNvSpPr txBox="1">
            <a:spLocks noChangeArrowheads="1"/>
          </p:cNvSpPr>
          <p:nvPr/>
        </p:nvSpPr>
        <p:spPr bwMode="auto">
          <a:xfrm>
            <a:off x="3733800" y="1784350"/>
            <a:ext cx="5029200" cy="46164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i="1">
                <a:solidFill>
                  <a:srgbClr val="0000FF"/>
                </a:solidFill>
              </a:rPr>
              <a:t>At what age does GCD1 begin to manifest?</a:t>
            </a:r>
          </a:p>
          <a:p>
            <a:pPr eaLnBrk="1" hangingPunct="1">
              <a:spcBef>
                <a:spcPct val="0"/>
              </a:spcBef>
              <a:buClrTx/>
              <a:buSzTx/>
              <a:buFontTx/>
              <a:buNone/>
            </a:pPr>
            <a:r>
              <a:rPr lang="en-US" altLang="en-US" sz="1400">
                <a:solidFill>
                  <a:srgbClr val="0000FF"/>
                </a:solidFill>
              </a:rPr>
              <a:t>Early childhood</a:t>
            </a:r>
          </a:p>
          <a:p>
            <a:pPr eaLnBrk="1" hangingPunct="1">
              <a:spcBef>
                <a:spcPct val="0"/>
              </a:spcBef>
              <a:buClrTx/>
              <a:buSzTx/>
              <a:buFontTx/>
              <a:buNone/>
            </a:pPr>
            <a:endParaRPr lang="en-US" altLang="en-US" sz="1400">
              <a:solidFill>
                <a:srgbClr val="0000FF"/>
              </a:solidFill>
            </a:endParaRPr>
          </a:p>
          <a:p>
            <a:pPr eaLnBrk="1" hangingPunct="1">
              <a:spcBef>
                <a:spcPct val="0"/>
              </a:spcBef>
              <a:buClrTx/>
              <a:buSzTx/>
              <a:buFontTx/>
              <a:buNone/>
            </a:pPr>
            <a:r>
              <a:rPr lang="en-US" altLang="en-US" sz="1400" i="1">
                <a:solidFill>
                  <a:srgbClr val="0000FF"/>
                </a:solidFill>
              </a:rPr>
              <a:t>How does it present? What is seen at the slit lamp?</a:t>
            </a:r>
          </a:p>
          <a:p>
            <a:pPr eaLnBrk="1" hangingPunct="1">
              <a:spcBef>
                <a:spcPct val="0"/>
              </a:spcBef>
              <a:buClrTx/>
              <a:buSzTx/>
              <a:buFontTx/>
              <a:buNone/>
            </a:pPr>
            <a:r>
              <a:rPr lang="en-US" altLang="en-US" sz="1400">
                <a:solidFill>
                  <a:srgbClr val="0000FF"/>
                </a:solidFill>
              </a:rPr>
              <a:t>In early disease, tiny crumblike granules appear. As the disease progresses, the size and density of the granules increases. The granules never reach as far as the limbus.</a:t>
            </a:r>
            <a:endParaRPr lang="en-US" altLang="en-US" sz="1400">
              <a:solidFill>
                <a:srgbClr val="FFCCFF"/>
              </a:solidFill>
            </a:endParaRPr>
          </a:p>
          <a:p>
            <a:pPr eaLnBrk="1" hangingPunct="1">
              <a:spcBef>
                <a:spcPct val="0"/>
              </a:spcBef>
              <a:buClrTx/>
              <a:buSzTx/>
              <a:buFontTx/>
              <a:buNone/>
            </a:pPr>
            <a:endParaRPr lang="en-US" altLang="en-US" sz="1400" i="1">
              <a:solidFill>
                <a:srgbClr val="FFCCFF"/>
              </a:solidFill>
            </a:endParaRPr>
          </a:p>
          <a:p>
            <a:pPr eaLnBrk="1" hangingPunct="1">
              <a:spcBef>
                <a:spcPct val="0"/>
              </a:spcBef>
              <a:buClrTx/>
              <a:buSzTx/>
              <a:buFontTx/>
              <a:buNone/>
            </a:pPr>
            <a:r>
              <a:rPr lang="en-US" altLang="en-US" sz="1400" i="1">
                <a:solidFill>
                  <a:srgbClr val="FFCCFF"/>
                </a:solidFill>
              </a:rPr>
              <a:t>Is it painful?</a:t>
            </a:r>
          </a:p>
          <a:p>
            <a:pPr eaLnBrk="1" hangingPunct="1">
              <a:spcBef>
                <a:spcPct val="0"/>
              </a:spcBef>
              <a:buClrTx/>
              <a:buSzTx/>
              <a:buFontTx/>
              <a:buNone/>
            </a:pPr>
            <a:r>
              <a:rPr lang="en-US" altLang="en-US" sz="1400">
                <a:solidFill>
                  <a:srgbClr val="FFCCFF"/>
                </a:solidFill>
              </a:rPr>
              <a:t>Yes; pts get recurrent epithelial erosions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Does it affect vision?</a:t>
            </a:r>
          </a:p>
          <a:p>
            <a:pPr eaLnBrk="1" hangingPunct="1">
              <a:spcBef>
                <a:spcPct val="0"/>
              </a:spcBef>
              <a:buClrTx/>
              <a:buSzTx/>
              <a:buFontTx/>
              <a:buNone/>
            </a:pPr>
            <a:r>
              <a:rPr lang="en-US" altLang="en-US" sz="1400">
                <a:solidFill>
                  <a:srgbClr val="FFCCFF"/>
                </a:solidFill>
              </a:rPr>
              <a:t>Glare and stromal haze result in decreased vision</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Tx/>
              <a:buNone/>
            </a:pPr>
            <a:r>
              <a:rPr lang="en-US" altLang="en-US" sz="1400" i="1">
                <a:solidFill>
                  <a:srgbClr val="FFCCFF"/>
                </a:solidFill>
              </a:rPr>
              <a:t>What is the histologic hallmark of GCD1 on light microscopy?</a:t>
            </a:r>
          </a:p>
          <a:p>
            <a:pPr eaLnBrk="1" hangingPunct="1">
              <a:spcBef>
                <a:spcPct val="0"/>
              </a:spcBef>
              <a:buClrTx/>
              <a:buSzTx/>
              <a:buFontTx/>
              <a:buNone/>
            </a:pPr>
            <a:r>
              <a:rPr lang="en-US" altLang="en-US" sz="1400">
                <a:solidFill>
                  <a:srgbClr val="FFCCFF"/>
                </a:solidFill>
              </a:rPr>
              <a:t>The presence of  </a:t>
            </a:r>
            <a:r>
              <a:rPr lang="en-US" altLang="en-US" sz="1400" b="1">
                <a:solidFill>
                  <a:srgbClr val="FFCCFF"/>
                </a:solidFill>
              </a:rPr>
              <a:t>hyaline  </a:t>
            </a:r>
            <a:r>
              <a:rPr lang="en-US" altLang="en-US" sz="1400">
                <a:solidFill>
                  <a:srgbClr val="FFCCFF"/>
                </a:solidFill>
              </a:rPr>
              <a:t>in the subepithelial space and anterior stroma (just like Reis-Bücklers). It stains bright  </a:t>
            </a:r>
            <a:r>
              <a:rPr lang="en-US" altLang="en-US" sz="1400" b="1">
                <a:solidFill>
                  <a:srgbClr val="FFCCFF"/>
                </a:solidFill>
              </a:rPr>
              <a:t>red  </a:t>
            </a:r>
            <a:r>
              <a:rPr lang="en-US" altLang="en-US" sz="1400">
                <a:solidFill>
                  <a:srgbClr val="FFCCFF"/>
                </a:solidFill>
              </a:rPr>
              <a:t>with  </a:t>
            </a:r>
            <a:r>
              <a:rPr lang="en-US" altLang="en-US" sz="1400" b="1">
                <a:solidFill>
                  <a:srgbClr val="FFCCFF"/>
                </a:solidFill>
              </a:rPr>
              <a:t>Masson trichrome  </a:t>
            </a:r>
            <a:r>
              <a:rPr lang="en-US" altLang="en-US" sz="1400">
                <a:solidFill>
                  <a:srgbClr val="FFCCFF"/>
                </a:solidFill>
              </a:rPr>
              <a:t>(just like Reis-Bücklers).</a:t>
            </a:r>
          </a:p>
          <a:p>
            <a:pPr eaLnBrk="1" hangingPunct="1">
              <a:spcBef>
                <a:spcPct val="0"/>
              </a:spcBef>
              <a:buClrTx/>
              <a:buSzTx/>
              <a:buFontTx/>
              <a:buNone/>
            </a:pPr>
            <a:endParaRPr lang="en-US" altLang="en-US" sz="1400">
              <a:solidFill>
                <a:srgbClr val="FFCCFF"/>
              </a:solidFill>
            </a:endParaRPr>
          </a:p>
          <a:p>
            <a:pPr eaLnBrk="1" hangingPunct="1">
              <a:spcBef>
                <a:spcPct val="0"/>
              </a:spcBef>
              <a:buClrTx/>
              <a:buSzTx/>
              <a:buFont typeface="Wingdings" panose="05000000000000000000" pitchFamily="2" charset="2"/>
              <a:buNone/>
            </a:pPr>
            <a:r>
              <a:rPr lang="en-US" altLang="en-US" sz="1400" i="1">
                <a:solidFill>
                  <a:srgbClr val="FFCCFF"/>
                </a:solidFill>
              </a:rPr>
              <a:t>What is the hallmark of GCD1 on electron microscopy?</a:t>
            </a:r>
          </a:p>
          <a:p>
            <a:pPr eaLnBrk="1" hangingPunct="1">
              <a:spcBef>
                <a:spcPct val="0"/>
              </a:spcBef>
              <a:buClrTx/>
              <a:buSzTx/>
              <a:buFontTx/>
              <a:buNone/>
            </a:pPr>
            <a:r>
              <a:rPr lang="en-US" altLang="en-US" sz="1400" b="1">
                <a:solidFill>
                  <a:srgbClr val="FFCCFF"/>
                </a:solidFill>
              </a:rPr>
              <a:t>Rod-shaped fibers  </a:t>
            </a:r>
            <a:r>
              <a:rPr lang="en-US" altLang="en-US" sz="1400">
                <a:solidFill>
                  <a:srgbClr val="FFCCFF"/>
                </a:solidFill>
              </a:rPr>
              <a:t>(just like Reis-Bücklers)</a:t>
            </a:r>
          </a:p>
        </p:txBody>
      </p:sp>
      <p:sp>
        <p:nvSpPr>
          <p:cNvPr id="7" name="Text Box 7"/>
          <p:cNvSpPr txBox="1">
            <a:spLocks noChangeArrowheads="1"/>
          </p:cNvSpPr>
          <p:nvPr/>
        </p:nvSpPr>
        <p:spPr bwMode="auto">
          <a:xfrm>
            <a:off x="762000" y="5751513"/>
            <a:ext cx="2232025" cy="307975"/>
          </a:xfrm>
          <a:prstGeom prst="rect">
            <a:avLst/>
          </a:prstGeom>
          <a:noFill/>
          <a:ln>
            <a:noFill/>
          </a:ln>
          <a:effec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Endothelial Dystrophies</a:t>
            </a:r>
            <a:endParaRPr lang="en-US" altLang="en-US" sz="1400" dirty="0">
              <a:solidFill>
                <a:schemeClr val="bg1">
                  <a:lumMod val="75000"/>
                </a:schemeClr>
              </a:solidFill>
            </a:endParaRPr>
          </a:p>
        </p:txBody>
      </p:sp>
      <p:sp>
        <p:nvSpPr>
          <p:cNvPr id="8" name="Text Box 5"/>
          <p:cNvSpPr txBox="1">
            <a:spLocks noChangeArrowheads="1"/>
          </p:cNvSpPr>
          <p:nvPr/>
        </p:nvSpPr>
        <p:spPr bwMode="auto">
          <a:xfrm>
            <a:off x="762000" y="4038600"/>
            <a:ext cx="2589213" cy="307975"/>
          </a:xfrm>
          <a:prstGeom prst="rect">
            <a:avLst/>
          </a:prstGeom>
          <a:noFill/>
          <a:ln>
            <a:noFill/>
          </a:ln>
          <a:effec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defRPr/>
            </a:pPr>
            <a:r>
              <a:rPr lang="en-US" altLang="en-US" sz="1400" b="1" dirty="0">
                <a:solidFill>
                  <a:schemeClr val="bg1">
                    <a:lumMod val="75000"/>
                  </a:schemeClr>
                </a:solidFill>
              </a:rPr>
              <a:t>Stromal Dystrophies</a:t>
            </a:r>
            <a:endParaRPr lang="en-US" altLang="en-US" sz="1400" dirty="0">
              <a:solidFill>
                <a:schemeClr val="bg1">
                  <a:lumMod val="75000"/>
                </a:schemeClr>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7BC88A-B103-449E-B5AF-228536207693}" type="slidenum">
              <a:rPr lang="en-US" altLang="en-US"/>
              <a:pPr/>
              <a:t>99</a:t>
            </a:fld>
            <a:endParaRPr lang="en-US" altLang="en-US"/>
          </a:p>
        </p:txBody>
      </p:sp>
      <p:sp>
        <p:nvSpPr>
          <p:cNvPr id="103427" name="TextBox 3"/>
          <p:cNvSpPr txBox="1">
            <a:spLocks noChangeArrowheads="1"/>
          </p:cNvSpPr>
          <p:nvPr/>
        </p:nvSpPr>
        <p:spPr bwMode="auto">
          <a:xfrm>
            <a:off x="612775" y="45720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b="1"/>
              <a:t>Granular corneal dystrophy, type 1. </a:t>
            </a:r>
            <a:r>
              <a:rPr lang="en-US" altLang="en-US" sz="1600"/>
              <a:t>In an adult, more prominent diffuse granular opacities in the form of “snowfall” are apparent with direct (C) and retroillumination (D). </a:t>
            </a:r>
          </a:p>
        </p:txBody>
      </p:sp>
      <p:pic>
        <p:nvPicPr>
          <p:cNvPr id="1034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613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9" name="TextBox 2"/>
          <p:cNvSpPr txBox="1">
            <a:spLocks noChangeArrowheads="1"/>
          </p:cNvSpPr>
          <p:nvPr/>
        </p:nvSpPr>
        <p:spPr bwMode="auto">
          <a:xfrm>
            <a:off x="3351213" y="163513"/>
            <a:ext cx="2441575"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0000FF"/>
                </a:solidFill>
              </a:rPr>
              <a:t>Corneal Dystrophies</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5450</TotalTime>
  <Words>20274</Words>
  <Application>Microsoft Office PowerPoint</Application>
  <PresentationFormat>On-screen Show (4:3)</PresentationFormat>
  <Paragraphs>3187</Paragraphs>
  <Slides>144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144</vt:i4>
      </vt:variant>
    </vt:vector>
  </HeadingPairs>
  <TitlesOfParts>
    <vt:vector size="149" baseType="lpstr">
      <vt:lpstr>Arial</vt:lpstr>
      <vt:lpstr>Calibri</vt:lpstr>
      <vt:lpstr>Segoe Script</vt:lpstr>
      <vt:lpstr>Wingdings</vt:lpstr>
      <vt:lpstr>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LSU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Guide: Corneal dystrophies</dc:title>
  <dc:creator>Steven Flynn</dc:creator>
  <cp:lastModifiedBy>Steven Flynn</cp:lastModifiedBy>
  <cp:revision>402</cp:revision>
  <dcterms:created xsi:type="dcterms:W3CDTF">2008-09-16T17:55:57Z</dcterms:created>
  <dcterms:modified xsi:type="dcterms:W3CDTF">2023-11-10T18:02:36Z</dcterms:modified>
</cp:coreProperties>
</file>