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sldIdLst>
    <p:sldId id="313" r:id="rId2"/>
    <p:sldId id="314" r:id="rId3"/>
    <p:sldId id="336" r:id="rId4"/>
    <p:sldId id="337" r:id="rId5"/>
    <p:sldId id="315" r:id="rId6"/>
    <p:sldId id="316" r:id="rId7"/>
    <p:sldId id="317" r:id="rId8"/>
    <p:sldId id="318" r:id="rId9"/>
    <p:sldId id="319" r:id="rId10"/>
    <p:sldId id="351" r:id="rId11"/>
    <p:sldId id="321" r:id="rId12"/>
    <p:sldId id="322" r:id="rId13"/>
    <p:sldId id="352" r:id="rId14"/>
    <p:sldId id="323" r:id="rId15"/>
    <p:sldId id="338" r:id="rId16"/>
    <p:sldId id="339" r:id="rId17"/>
    <p:sldId id="340" r:id="rId18"/>
    <p:sldId id="341" r:id="rId19"/>
    <p:sldId id="350" r:id="rId20"/>
    <p:sldId id="342" r:id="rId21"/>
    <p:sldId id="343" r:id="rId22"/>
    <p:sldId id="344" r:id="rId23"/>
    <p:sldId id="345" r:id="rId24"/>
    <p:sldId id="346" r:id="rId25"/>
    <p:sldId id="347" r:id="rId26"/>
    <p:sldId id="324" r:id="rId27"/>
    <p:sldId id="325" r:id="rId28"/>
    <p:sldId id="326" r:id="rId29"/>
    <p:sldId id="327" r:id="rId30"/>
    <p:sldId id="353" r:id="rId31"/>
    <p:sldId id="329" r:id="rId32"/>
    <p:sldId id="330" r:id="rId33"/>
    <p:sldId id="332" r:id="rId34"/>
    <p:sldId id="328" r:id="rId35"/>
    <p:sldId id="333" r:id="rId36"/>
    <p:sldId id="334" r:id="rId37"/>
    <p:sldId id="335" r:id="rId38"/>
    <p:sldId id="348" r:id="rId39"/>
    <p:sldId id="349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2B2B2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24" autoAdjust="0"/>
  </p:normalViewPr>
  <p:slideViewPr>
    <p:cSldViewPr>
      <p:cViewPr varScale="1">
        <p:scale>
          <a:sx n="72" d="100"/>
          <a:sy n="72" d="100"/>
        </p:scale>
        <p:origin x="13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9401C5-9F5B-4EBA-A1F6-FB73A9DB7E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115965-90DB-4E1D-BD29-0605DFE029A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2F497B8-D37E-4237-AC80-4F1CF5B3ABDA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52369F-7902-4BD4-81E5-0F5512C9ED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3A143ED-BD27-4BAA-9097-041C8E0CD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9B82A-C60C-490C-B29B-DC26FAB4DA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DE45-7132-4992-8D5B-2A96D01FC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3A2A56-4EC4-4F33-BE74-DF8DFF30AB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6EE9E0AD-9E78-4B04-BDF9-884E4ACE6B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0D3717BC-18A7-4A8A-BC9B-69D4F6F9BDE5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96C8F97F-B674-452D-9D55-FB11EB89E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FCB4136E-1EF0-46B8-9C74-2D1186AE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CE7D42B2-46C6-410A-B476-FC0A02111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39A9CD9D-C556-4AFA-AF67-E53064C89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6D1BB71E-4D6F-400B-A5D7-00FB7597C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D0EF89D0-1796-4024-8F52-643E2BD4B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2596605E-6F6C-4252-9FCC-7B9E821DF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D565A499-E637-410D-890E-4157CC165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F23B028C-93D8-4D6B-B72D-014F63F5D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138400A9-A5CE-4DE0-8CC8-F247277FF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29D81A95-3178-4D63-828D-179FDFF1F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C7E42B18-ACDC-49E4-B460-1BDF17A83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047B6305-BC58-45B1-94A2-32DFC8620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BD453A11-99ED-4C11-BD5E-E8A5B3D44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2475EB78-E9BD-4B3E-8C9A-07D3E0494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AF1D4D6D-D537-4B5A-A22C-6C9E705F6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A00C6D6D-33C0-4F81-86EE-C1406787F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59DC9705-DD50-4297-9E5D-E3C75BED0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278205BD-BB1C-4581-8731-83BA8597B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C2A63819-C0A3-4EB5-9A37-F5A6A7397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077B0785-82A8-4451-92FD-E727C1B2A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F24BB0AC-AE60-4BAF-BE79-186A532F1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222362B3-1027-4142-9275-F0849AA1F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925A4360-CF60-4CB8-B406-7B77D370A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5AB250C7-5FD4-44E0-8E01-263506350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F9AFE5A1-5298-4E17-BFDA-A3239AEF9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8C3E9E58-73A7-4124-9435-509882109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92FDCF75-526D-4B88-88C7-351D2BCA2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B3586DDE-64EB-43B5-8298-E4A577D9D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80778A68-D817-40BA-AD2C-3D08F659E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77BC9DC1-1B81-478D-8B61-EF9379087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6F26E0B2-BEB1-4321-B2E6-685274247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70A94AE6-081D-4483-9A86-144A48E01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4EFFFB52-8E35-4BF0-B364-E3255C66E9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1AA4D4DB-8258-4024-AB34-FA28C8756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B4EE6-20C1-4E0F-A772-56E73FC24F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83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F224B4C-C855-4780-9FD6-4A426D213A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9732F3-B27C-47E6-907D-E72A3CF1F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4CED651-757A-478E-A623-67D3CE9CC4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AB205-369C-413D-B1DD-BF908D459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29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3BB82F-6DD8-4A81-8A82-72E1703A52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81B50A3-D7A0-4016-B5F7-9648CBE3CF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FE926E9-FC7F-4689-ADB5-1AE3107C4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DA9C4-788F-4269-A51A-14FE537AB5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83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8053C0-B228-47BC-8DE9-14811A11E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3EDC4D-B874-442F-AB68-F14037B2C7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2806258-F44F-4B9D-BB13-2748E9A08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4B9FC-FB41-4202-B04F-CB61A7085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12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57AE8B-8085-4339-9981-A7DF3EAD1F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60B284-E948-4699-900A-AC05D23F27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319796F-D116-48D9-BD53-31C772F122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46720-0BF8-48F3-8BC5-ACC4C2B946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71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5165B0-BD16-4E6F-86D6-8DEE57E1A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AB59DB-9D76-4C34-B614-FCCB240C2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7A39DB5-2124-4297-BA9C-5E9D157EE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6F3D9-71A3-4C3E-8C53-37338F9D39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21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94FDA5C-F25C-4C00-AF5A-0CF2739C65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8221F8F-B73E-4CB6-8304-2BF16350E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15C0772-0CED-4F8F-9B24-48372ED100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A43C2-F657-458E-A970-FCF67B7D73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70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CD1A714-09C1-428D-B451-76B5AFDD85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7907DC-CC54-4985-B760-17462DC69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85154DE-2799-496A-B8D0-EEA6910C34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7B0F9-51EA-4681-B588-6F15D78346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18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ACA7A53-7076-4AB9-8C7D-261E40525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1D7961B-9259-4C04-A2D8-D2D0163991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BB38E1D-CF97-4BAD-9421-77C736BF03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95EB0-4B5C-421C-9925-23DE506E2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7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0B4F3E-70F4-43C3-B295-0F1B901142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F3ABA5-A767-42E0-84F2-00FAEFEB1B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90F8DCF-D423-42B2-9E33-36007B590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1A3E6-0EB2-4D48-A4EA-A9053FF4A0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02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E05056-EACA-4D97-AAAE-93E186B6CE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816C1B-486C-4B8D-9A97-10A6F56CE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5BDA880-E1F1-4467-9F2E-A89FAA7DC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33059-274F-4680-BB72-3CB22ED0EC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C40DCE48-50B6-43C9-A7C5-00C5DB016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CA730F-F8CC-4A96-9EDC-37916FBAA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4135B37-C8CE-43FD-8E5E-CB60DD367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13913E4-0F85-4D66-B2BD-81FE0F1D7D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C6949213-DF01-41C2-BFD2-D54F4815FD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803D2A7-392A-48B1-AB0C-9DA3EF94DD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0712FAF-C2EF-4AB1-A13F-1AE5F0AC818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3DB21EE0-160D-4189-BB30-63243F33A396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B8EE021D-BEDF-4432-ACF4-17950A06D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4DD1B2FD-A35A-4121-8178-8BC2CDFC1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BDEA5227-0E68-499B-9FFB-4213F5576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F0D29429-6A09-4A6F-8373-8837035A6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2034D6E8-87CB-444A-83AF-E0DACE329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47EF57D1-088F-4D1D-92FA-469768FC1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0BBFBD86-2B37-4010-9795-6A5CBE43F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6FCB915F-C10E-4445-BA95-DE469F520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2C056130-EE07-450E-8B5B-BF1FF0344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B1A80382-5D3E-47B9-A69A-9F720CCB2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3DE4A904-7FE4-46CB-A9CA-6838E2F11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A2B19111-6B18-409D-B1B7-C0AEF0B79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48126AE8-9933-4D64-A214-E0A6E7D29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90BF77DA-4F00-4A19-86C8-D2B29C7B0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B83F4050-CD88-4DC9-9EC0-D3C378D23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77E95AB4-9282-43E0-A7B3-057B60AE8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4B77D59F-D2E1-4B52-9B21-DD1B20E8A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4FF83941-39EE-43BE-A185-F6FCF2FC0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74E2CF70-E8C7-45AB-A5E0-EAF76ECEE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2AFA357B-305E-4A30-B650-8A6410287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80E9C3AA-F708-49EF-A869-72EAAA3E2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CDFB63CF-F673-417F-929E-F2018771E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33630976-AA52-462D-9793-7BC1106FA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95C91426-DE97-458B-9990-500CC4E13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BBD414BD-5CB2-47CE-8E4D-2321D78CB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9E8FCAEC-2CE1-48DA-B3EC-B7EFC120D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45AC0E60-4B81-424D-8D54-79BC64DFD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5545005D-7F67-444E-853F-DCFCDDAC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55FECC90-6130-418C-BCF4-D712AA0F6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8E9F186B-B531-4491-94E0-B7B9E3DD6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35F05040-647F-4EE6-93EC-3805EF2D1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11">
            <a:extLst>
              <a:ext uri="{FF2B5EF4-FFF2-40B4-BE49-F238E27FC236}">
                <a16:creationId xmlns:a16="http://schemas.microsoft.com/office/drawing/2014/main" id="{883BFF14-CE66-4688-ADFC-60CA89B9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AHT was formerly known as </a:t>
            </a:r>
            <a:r>
              <a:rPr lang="en-US" altLang="en-US" sz="2000" i="1" dirty="0">
                <a:solidFill>
                  <a:srgbClr val="0000FF"/>
                </a:solidFill>
              </a:rPr>
              <a:t>shaken baby syndrome</a:t>
            </a: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/>
              <a:t>three words</a:t>
            </a:r>
          </a:p>
        </p:txBody>
      </p:sp>
    </p:spTree>
    <p:extLst>
      <p:ext uri="{BB962C8B-B14F-4D97-AF65-F5344CB8AC3E}">
        <p14:creationId xmlns:p14="http://schemas.microsoft.com/office/powerpoint/2010/main" val="192282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228AA3-EF54-494E-9FE1-69C080049EB9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AA13D5-2B80-4466-9F14-18F6F8628A30}"/>
              </a:ext>
            </a:extLst>
          </p:cNvPr>
          <p:cNvSpPr txBox="1"/>
          <p:nvPr/>
        </p:nvSpPr>
        <p:spPr>
          <a:xfrm>
            <a:off x="3684546" y="6096000"/>
            <a:ext cx="177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AHT: SDH/SAH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2431E-2629-4239-B1E1-49CC8F382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78" y="896733"/>
            <a:ext cx="3695043" cy="492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32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11">
            <a:extLst>
              <a:ext uri="{FF2B5EF4-FFF2-40B4-BE49-F238E27FC236}">
                <a16:creationId xmlns:a16="http://schemas.microsoft.com/office/drawing/2014/main" id="{883BFF14-CE66-4688-ADFC-60CA89B9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AHT was formerly known as </a:t>
            </a:r>
            <a:r>
              <a:rPr lang="en-US" altLang="en-US" sz="2000" i="1" dirty="0">
                <a:solidFill>
                  <a:srgbClr val="0000FF"/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rgbClr val="FF0000"/>
                </a:solidFill>
              </a:rPr>
              <a:t>Typical</a:t>
            </a:r>
            <a:r>
              <a:rPr lang="en-US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</a:rPr>
              <a:t>victim age </a:t>
            </a:r>
            <a:r>
              <a:rPr lang="en-US" altLang="en-US" sz="2000" dirty="0">
                <a:solidFill>
                  <a:srgbClr val="FF0000"/>
                </a:solidFill>
              </a:rPr>
              <a:t>is inconsistent between the </a:t>
            </a:r>
            <a:r>
              <a:rPr lang="en-US" altLang="en-US" sz="2000" i="1" dirty="0">
                <a:solidFill>
                  <a:srgbClr val="FF0000"/>
                </a:solidFill>
              </a:rPr>
              <a:t>BCSC </a:t>
            </a:r>
            <a:r>
              <a:rPr lang="en-US" altLang="en-US" sz="2000" dirty="0">
                <a:solidFill>
                  <a:srgbClr val="FF0000"/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Peds</a:t>
            </a:r>
            <a:r>
              <a:rPr lang="en-US" altLang="en-US" sz="1800" dirty="0">
                <a:solidFill>
                  <a:srgbClr val="FF0000"/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Retina</a:t>
            </a:r>
            <a:r>
              <a:rPr lang="en-US" altLang="en-US" sz="1800" dirty="0">
                <a:solidFill>
                  <a:srgbClr val="FF0000"/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/>
              <a:t>Anterior segment/lid exam is usually </a:t>
            </a:r>
            <a:r>
              <a:rPr lang="en-US" altLang="en-US" sz="2100" dirty="0">
                <a:solidFill>
                  <a:srgbClr val="0000FF"/>
                </a:solidFill>
              </a:rPr>
              <a:t>unremarkable</a:t>
            </a:r>
          </a:p>
          <a:p>
            <a:pPr lvl="1" eaLnBrk="1" hangingPunct="1"/>
            <a:r>
              <a:rPr lang="en-US" altLang="en-US" sz="2000" dirty="0"/>
              <a:t>Retinal hemorrhages in AHT:</a:t>
            </a:r>
          </a:p>
          <a:p>
            <a:pPr lvl="2" eaLnBrk="1" hangingPunct="1"/>
            <a:r>
              <a:rPr lang="en-US" altLang="en-US" sz="1800" dirty="0"/>
              <a:t>…are strongly associated with  </a:t>
            </a:r>
            <a:r>
              <a:rPr lang="en-US" altLang="en-US" sz="1800" dirty="0">
                <a:solidFill>
                  <a:srgbClr val="0000FF"/>
                </a:solidFill>
              </a:rPr>
              <a:t>SDH </a:t>
            </a:r>
            <a:r>
              <a:rPr lang="en-US" altLang="en-US" sz="1800" dirty="0"/>
              <a:t> and often with  </a:t>
            </a:r>
            <a:r>
              <a:rPr lang="en-US" altLang="en-US" sz="1800" dirty="0">
                <a:solidFill>
                  <a:srgbClr val="0000FF"/>
                </a:solidFill>
              </a:rPr>
              <a:t>SAH</a:t>
            </a:r>
          </a:p>
          <a:p>
            <a:pPr lvl="2" eaLnBrk="1" hangingPunct="1"/>
            <a:r>
              <a:rPr lang="en-US" altLang="en-US" sz="1800" dirty="0"/>
              <a:t>…can be associated with traumatic </a:t>
            </a:r>
            <a:r>
              <a:rPr lang="en-US" altLang="en-US" sz="1800" dirty="0">
                <a:solidFill>
                  <a:srgbClr val="0000FF"/>
                </a:solidFill>
              </a:rPr>
              <a:t>retinoschisis</a:t>
            </a: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/>
              <a:t>structural retina problem</a:t>
            </a: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4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11">
            <a:extLst>
              <a:ext uri="{FF2B5EF4-FFF2-40B4-BE49-F238E27FC236}">
                <a16:creationId xmlns:a16="http://schemas.microsoft.com/office/drawing/2014/main" id="{883BFF14-CE66-4688-ADFC-60CA89B9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AHT was formerly known as </a:t>
            </a:r>
            <a:r>
              <a:rPr lang="en-US" altLang="en-US" sz="2000" i="1" dirty="0">
                <a:solidFill>
                  <a:srgbClr val="0000FF"/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rgbClr val="FF0000"/>
                </a:solidFill>
              </a:rPr>
              <a:t>Typical</a:t>
            </a:r>
            <a:r>
              <a:rPr lang="en-US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</a:rPr>
              <a:t>victim age </a:t>
            </a:r>
            <a:r>
              <a:rPr lang="en-US" altLang="en-US" sz="2000" dirty="0">
                <a:solidFill>
                  <a:srgbClr val="FF0000"/>
                </a:solidFill>
              </a:rPr>
              <a:t>is inconsistent between the </a:t>
            </a:r>
            <a:r>
              <a:rPr lang="en-US" altLang="en-US" sz="2000" i="1" dirty="0">
                <a:solidFill>
                  <a:srgbClr val="FF0000"/>
                </a:solidFill>
              </a:rPr>
              <a:t>BCSC </a:t>
            </a:r>
            <a:r>
              <a:rPr lang="en-US" altLang="en-US" sz="2000" dirty="0">
                <a:solidFill>
                  <a:srgbClr val="FF0000"/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Peds</a:t>
            </a:r>
            <a:r>
              <a:rPr lang="en-US" altLang="en-US" sz="1800" dirty="0">
                <a:solidFill>
                  <a:srgbClr val="FF0000"/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Retina</a:t>
            </a:r>
            <a:r>
              <a:rPr lang="en-US" altLang="en-US" sz="1800" dirty="0">
                <a:solidFill>
                  <a:srgbClr val="FF0000"/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/>
              <a:t>Anterior segment/lid exam is usually </a:t>
            </a:r>
            <a:r>
              <a:rPr lang="en-US" altLang="en-US" sz="2100" dirty="0">
                <a:solidFill>
                  <a:srgbClr val="0000FF"/>
                </a:solidFill>
              </a:rPr>
              <a:t>unremarkable</a:t>
            </a:r>
          </a:p>
          <a:p>
            <a:pPr lvl="1" eaLnBrk="1" hangingPunct="1"/>
            <a:r>
              <a:rPr lang="en-US" altLang="en-US" sz="2000" dirty="0"/>
              <a:t>Retinal hemorrhages in AHT:</a:t>
            </a:r>
          </a:p>
          <a:p>
            <a:pPr lvl="2" eaLnBrk="1" hangingPunct="1"/>
            <a:r>
              <a:rPr lang="en-US" altLang="en-US" sz="1800" dirty="0"/>
              <a:t>…are strongly associated with  </a:t>
            </a:r>
            <a:r>
              <a:rPr lang="en-US" altLang="en-US" sz="1800" dirty="0">
                <a:solidFill>
                  <a:srgbClr val="0000FF"/>
                </a:solidFill>
              </a:rPr>
              <a:t>SDH </a:t>
            </a:r>
            <a:r>
              <a:rPr lang="en-US" altLang="en-US" sz="1800" dirty="0"/>
              <a:t> and often with  </a:t>
            </a:r>
            <a:r>
              <a:rPr lang="en-US" altLang="en-US" sz="1800" dirty="0">
                <a:solidFill>
                  <a:srgbClr val="0000FF"/>
                </a:solidFill>
              </a:rPr>
              <a:t>SAH</a:t>
            </a:r>
          </a:p>
          <a:p>
            <a:pPr lvl="2" eaLnBrk="1" hangingPunct="1"/>
            <a:r>
              <a:rPr lang="en-US" altLang="en-US" sz="1800" dirty="0"/>
              <a:t>…can be associated with traumatic </a:t>
            </a:r>
            <a:r>
              <a:rPr lang="en-US" altLang="en-US" sz="1800" dirty="0">
                <a:solidFill>
                  <a:srgbClr val="0000FF"/>
                </a:solidFill>
              </a:rPr>
              <a:t>retinoschisis</a:t>
            </a: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95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228AA3-EF54-494E-9FE1-69C080049EB9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AA13D5-2B80-4466-9F14-18F6F8628A30}"/>
              </a:ext>
            </a:extLst>
          </p:cNvPr>
          <p:cNvSpPr txBox="1"/>
          <p:nvPr/>
        </p:nvSpPr>
        <p:spPr>
          <a:xfrm>
            <a:off x="3517834" y="6096000"/>
            <a:ext cx="2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AHT: Retinoschisis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AEA23-5F16-4FD4-B850-BE3535E89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1219200"/>
            <a:ext cx="4699000" cy="3524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290F17-4E06-4085-82E7-8371B96C22FF}"/>
              </a:ext>
            </a:extLst>
          </p:cNvPr>
          <p:cNvSpPr txBox="1"/>
          <p:nvPr/>
        </p:nvSpPr>
        <p:spPr>
          <a:xfrm>
            <a:off x="876299" y="4750076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Traumatic retinoschisis of the macula in AHT. Arrows indicate the retinal fold at the edge of </a:t>
            </a:r>
            <a:r>
              <a:rPr lang="en-US" sz="1400" dirty="0" err="1"/>
              <a:t>schisis</a:t>
            </a:r>
            <a:r>
              <a:rPr lang="en-US" sz="1400" dirty="0"/>
              <a:t> with underlying hypopigmentation; </a:t>
            </a:r>
            <a:r>
              <a:rPr lang="en-US" sz="1400" b="1" dirty="0"/>
              <a:t>tr</a:t>
            </a:r>
            <a:r>
              <a:rPr lang="en-US" sz="1400" dirty="0"/>
              <a:t>, blood within the </a:t>
            </a:r>
            <a:r>
              <a:rPr lang="en-US" sz="1400" dirty="0" err="1"/>
              <a:t>schisis</a:t>
            </a:r>
            <a:r>
              <a:rPr lang="en-US" sz="1400" dirty="0"/>
              <a:t> cavity; </a:t>
            </a:r>
            <a:r>
              <a:rPr lang="en-US" sz="1400" b="1" dirty="0"/>
              <a:t>v</a:t>
            </a:r>
            <a:r>
              <a:rPr lang="en-US" sz="1400" dirty="0"/>
              <a:t>, blood escaping from the </a:t>
            </a:r>
            <a:r>
              <a:rPr lang="en-US" sz="1400" dirty="0" err="1"/>
              <a:t>schisis</a:t>
            </a:r>
            <a:r>
              <a:rPr lang="en-US" sz="1400" dirty="0"/>
              <a:t> cavity into the vitreous. Note the blood vessel (thick, short arrow) traveling from the optic nerve up onto the surface of the elevated </a:t>
            </a:r>
            <a:r>
              <a:rPr lang="en-US" sz="1400" dirty="0" err="1"/>
              <a:t>schisis</a:t>
            </a:r>
            <a:r>
              <a:rPr lang="en-US" sz="1400" dirty="0"/>
              <a:t> cavity and then down.</a:t>
            </a:r>
          </a:p>
        </p:txBody>
      </p:sp>
    </p:spTree>
    <p:extLst>
      <p:ext uri="{BB962C8B-B14F-4D97-AF65-F5344CB8AC3E}">
        <p14:creationId xmlns:p14="http://schemas.microsoft.com/office/powerpoint/2010/main" val="871055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AHT was formerly known as </a:t>
            </a:r>
            <a:r>
              <a:rPr lang="en-US" altLang="en-US" sz="2000" i="1" dirty="0">
                <a:solidFill>
                  <a:srgbClr val="0000FF"/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rgbClr val="FF0000"/>
                </a:solidFill>
              </a:rPr>
              <a:t>Typical</a:t>
            </a:r>
            <a:r>
              <a:rPr lang="en-US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</a:rPr>
              <a:t>victim age </a:t>
            </a:r>
            <a:r>
              <a:rPr lang="en-US" altLang="en-US" sz="2000" dirty="0">
                <a:solidFill>
                  <a:srgbClr val="FF0000"/>
                </a:solidFill>
              </a:rPr>
              <a:t>is inconsistent between the </a:t>
            </a:r>
            <a:r>
              <a:rPr lang="en-US" altLang="en-US" sz="2000" i="1" dirty="0">
                <a:solidFill>
                  <a:srgbClr val="FF0000"/>
                </a:solidFill>
              </a:rPr>
              <a:t>BCSC </a:t>
            </a:r>
            <a:r>
              <a:rPr lang="en-US" altLang="en-US" sz="2000" dirty="0">
                <a:solidFill>
                  <a:srgbClr val="FF0000"/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Peds</a:t>
            </a:r>
            <a:r>
              <a:rPr lang="en-US" altLang="en-US" sz="1800" dirty="0">
                <a:solidFill>
                  <a:srgbClr val="FF0000"/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Retina</a:t>
            </a:r>
            <a:r>
              <a:rPr lang="en-US" altLang="en-US" sz="1800" dirty="0">
                <a:solidFill>
                  <a:srgbClr val="FF0000"/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/>
              <a:t>Anterior segment/lid exam is usually </a:t>
            </a:r>
            <a:r>
              <a:rPr lang="en-US" altLang="en-US" sz="2100" dirty="0">
                <a:solidFill>
                  <a:srgbClr val="0000FF"/>
                </a:solidFill>
              </a:rPr>
              <a:t>unremarkable</a:t>
            </a:r>
          </a:p>
          <a:p>
            <a:pPr lvl="1" eaLnBrk="1" hangingPunct="1"/>
            <a:r>
              <a:rPr lang="en-US" altLang="en-US" sz="2000" dirty="0"/>
              <a:t>Retinal hemorrhages in AHT:</a:t>
            </a:r>
          </a:p>
          <a:p>
            <a:pPr lvl="2" eaLnBrk="1" hangingPunct="1"/>
            <a:r>
              <a:rPr lang="en-US" altLang="en-US" sz="1800" dirty="0"/>
              <a:t>…are strongly associated with  </a:t>
            </a:r>
            <a:r>
              <a:rPr lang="en-US" altLang="en-US" sz="1800" dirty="0">
                <a:solidFill>
                  <a:srgbClr val="0000FF"/>
                </a:solidFill>
              </a:rPr>
              <a:t>SDH </a:t>
            </a:r>
            <a:r>
              <a:rPr lang="en-US" altLang="en-US" sz="1800" dirty="0"/>
              <a:t> and often with  </a:t>
            </a:r>
            <a:r>
              <a:rPr lang="en-US" altLang="en-US" sz="1800" dirty="0">
                <a:solidFill>
                  <a:srgbClr val="0000FF"/>
                </a:solidFill>
              </a:rPr>
              <a:t>SAH</a:t>
            </a:r>
          </a:p>
          <a:p>
            <a:pPr lvl="2" eaLnBrk="1" hangingPunct="1"/>
            <a:r>
              <a:rPr lang="en-US" altLang="en-US" sz="1800" dirty="0"/>
              <a:t>…can be associated with traumatic </a:t>
            </a:r>
            <a:r>
              <a:rPr lang="en-US" altLang="en-US" sz="1800" dirty="0">
                <a:solidFill>
                  <a:srgbClr val="0000FF"/>
                </a:solidFill>
              </a:rPr>
              <a:t>retinoschisis</a:t>
            </a:r>
            <a:r>
              <a:rPr lang="en-US" altLang="en-US" sz="1800" dirty="0"/>
              <a:t> </a:t>
            </a:r>
          </a:p>
          <a:p>
            <a:pPr lvl="2" eaLnBrk="1" hangingPunct="1"/>
            <a:r>
              <a:rPr lang="en-US" altLang="en-US" sz="1800" b="1" i="1" dirty="0">
                <a:solidFill>
                  <a:srgbClr val="FF0000"/>
                </a:solidFill>
              </a:rPr>
              <a:t>Natural hx of hemorrhages </a:t>
            </a:r>
            <a:r>
              <a:rPr lang="en-US" altLang="en-US" sz="1800" dirty="0">
                <a:solidFill>
                  <a:srgbClr val="FF0000"/>
                </a:solidFill>
              </a:rPr>
              <a:t>is also inconsistent between </a:t>
            </a:r>
            <a:r>
              <a:rPr lang="en-US" altLang="en-US" sz="1800" i="1" dirty="0">
                <a:solidFill>
                  <a:srgbClr val="FF0000"/>
                </a:solidFill>
              </a:rPr>
              <a:t>BCSC</a:t>
            </a:r>
            <a:r>
              <a:rPr lang="en-US" altLang="en-US" sz="1800" dirty="0">
                <a:solidFill>
                  <a:srgbClr val="FF0000"/>
                </a:solidFill>
              </a:rPr>
              <a:t> books: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Peds</a:t>
            </a:r>
            <a:r>
              <a:rPr lang="en-US" altLang="en-US" sz="1600" dirty="0">
                <a:solidFill>
                  <a:srgbClr val="FF0000"/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Retina</a:t>
            </a:r>
            <a:r>
              <a:rPr lang="en-US" altLang="en-US" sz="1600" dirty="0">
                <a:solidFill>
                  <a:srgbClr val="FF0000"/>
                </a:solidFill>
              </a:rPr>
              <a:t>: ‘Can resolve very rapidly’</a:t>
            </a: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D5D8E0-F80D-4DBB-B7F0-0BAA2B456D15}"/>
              </a:ext>
            </a:extLst>
          </p:cNvPr>
          <p:cNvSpPr txBox="1"/>
          <p:nvPr/>
        </p:nvSpPr>
        <p:spPr>
          <a:xfrm>
            <a:off x="3032636" y="4569023"/>
            <a:ext cx="3058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(No question—proceed when ready)</a:t>
            </a:r>
          </a:p>
        </p:txBody>
      </p:sp>
    </p:spTree>
    <p:extLst>
      <p:ext uri="{BB962C8B-B14F-4D97-AF65-F5344CB8AC3E}">
        <p14:creationId xmlns:p14="http://schemas.microsoft.com/office/powerpoint/2010/main" val="560369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AHT was formerly known as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Typical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victim age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is inconsistent between the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BCSC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Anterior segment/lid exam is usually unremarkable</a:t>
            </a:r>
          </a:p>
          <a:p>
            <a:pPr lvl="1" eaLnBrk="1" hangingPunct="1"/>
            <a:r>
              <a:rPr lang="en-US" altLang="en-US" sz="2000" b="1" dirty="0"/>
              <a:t>Retinal hemorrhages in AHT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…are strongly associated with  SDH  and often with  SAH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…can be associated with traumatic retinoschisis </a:t>
            </a:r>
          </a:p>
          <a:p>
            <a:pPr lvl="2" eaLnBrk="1" hangingPunct="1"/>
            <a:r>
              <a:rPr lang="en-US" altLang="en-US" sz="1800" b="1" i="1" dirty="0">
                <a:solidFill>
                  <a:schemeClr val="bg1">
                    <a:lumMod val="75000"/>
                  </a:schemeClr>
                </a:solidFill>
              </a:rPr>
              <a:t>Natural hx of hemorrhages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is also inconsistent between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BCSC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books:</a:t>
            </a:r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‘Can resolve very rapidly’</a:t>
            </a:r>
            <a:endParaRPr lang="en-US" alt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F6359C-164D-43BA-BF04-A8D28C720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454527"/>
            <a:ext cx="4596020" cy="40318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How extensive are the hemorrhages in AHT?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Very extensive--too numerous to count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Which layers of the retina are involved?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All layers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Where in the eye are they located?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Always in the posterior pole, but often extending well into the periphery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Are the unilateral, or bilateral?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Usually bilateral, can be either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Can the heme reach the vitreous, resulting in an apparent vitreous hemorrhage?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A4184F82-469C-44D4-899D-463A1CADD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045865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AHT was formerly known as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Typical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victim age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is inconsistent between the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BCSC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Anterior segment/lid exam is usually unremarkable</a:t>
            </a:r>
          </a:p>
          <a:p>
            <a:pPr lvl="1" eaLnBrk="1" hangingPunct="1"/>
            <a:r>
              <a:rPr lang="en-US" altLang="en-US" sz="2000" b="1" dirty="0"/>
              <a:t>Retinal hemorrhages in AHT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…are strongly associated with  SDH  and often with  SAH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…can be associated with traumatic retinoschisis </a:t>
            </a:r>
          </a:p>
          <a:p>
            <a:pPr lvl="2" eaLnBrk="1" hangingPunct="1"/>
            <a:r>
              <a:rPr lang="en-US" altLang="en-US" sz="1800" b="1" i="1" dirty="0">
                <a:solidFill>
                  <a:schemeClr val="bg1">
                    <a:lumMod val="75000"/>
                  </a:schemeClr>
                </a:solidFill>
              </a:rPr>
              <a:t>Natural hx of hemorrhages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is also inconsistent between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BCSC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books:</a:t>
            </a:r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‘Can resolve very rapidly’</a:t>
            </a:r>
            <a:endParaRPr lang="en-US" alt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F6359C-164D-43BA-BF04-A8D28C720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454527"/>
            <a:ext cx="4596020" cy="40318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How extensive are the hemorrhages in AHT?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Very extensive--too numerous to count</a:t>
            </a:r>
            <a:endParaRPr lang="en-US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Which layers of the retina are involved?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All layers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Where in the eye are they located?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Always in the posterior pole, but often extending well into the periphery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Are the unilateral, or bilateral?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Usually bilateral, can be either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Can the heme reach the vitreous, resulting in an apparent vitreous hemorrhage?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A4184F82-469C-44D4-899D-463A1CADD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41740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AHT was formerly known as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Typical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victim age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is inconsistent between the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BCSC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Anterior segment/lid exam is usually unremarkable</a:t>
            </a:r>
          </a:p>
          <a:p>
            <a:pPr lvl="1" eaLnBrk="1" hangingPunct="1"/>
            <a:r>
              <a:rPr lang="en-US" altLang="en-US" sz="2000" b="1" dirty="0"/>
              <a:t>Retinal hemorrhages in AHT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…are strongly associated with  SDH  and often with  SAH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…can be associated with traumatic retinoschisis </a:t>
            </a:r>
          </a:p>
          <a:p>
            <a:pPr lvl="2" eaLnBrk="1" hangingPunct="1"/>
            <a:r>
              <a:rPr lang="en-US" altLang="en-US" sz="1800" b="1" i="1" dirty="0">
                <a:solidFill>
                  <a:schemeClr val="bg1">
                    <a:lumMod val="75000"/>
                  </a:schemeClr>
                </a:solidFill>
              </a:rPr>
              <a:t>Natural hx of hemorrhages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is also inconsistent between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BCSC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books:</a:t>
            </a:r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‘Can resolve very rapidly’</a:t>
            </a:r>
            <a:endParaRPr lang="en-US" alt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F6359C-164D-43BA-BF04-A8D28C720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454527"/>
            <a:ext cx="4596020" cy="40318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How extensive are the hemorrhages in AHT?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Very extensive--too numerous to count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Which layers of the retina are involved?</a:t>
            </a:r>
            <a:endParaRPr lang="en-US" altLang="en-US" sz="16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All layers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Where in the eye are they located?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Always in the posterior pole, but often extending well into the periphery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Are the unilateral, or bilateral?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Usually bilateral, can be either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Can the heme reach the vitreous, resulting in an apparent vitreous hemorrhage?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A4184F82-469C-44D4-899D-463A1CADD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584688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AHT was formerly known as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Typical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victim age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is inconsistent between the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BCSC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Anterior segment/lid exam is usually unremarkable</a:t>
            </a:r>
          </a:p>
          <a:p>
            <a:pPr lvl="1" eaLnBrk="1" hangingPunct="1"/>
            <a:r>
              <a:rPr lang="en-US" altLang="en-US" sz="2000" b="1" dirty="0"/>
              <a:t>Retinal hemorrhages in AHT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…are strongly associated with  SDH  and often with  SAH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…can be associated with traumatic retinoschisis </a:t>
            </a:r>
          </a:p>
          <a:p>
            <a:pPr lvl="2" eaLnBrk="1" hangingPunct="1"/>
            <a:r>
              <a:rPr lang="en-US" altLang="en-US" sz="1800" b="1" i="1" dirty="0">
                <a:solidFill>
                  <a:schemeClr val="bg1">
                    <a:lumMod val="75000"/>
                  </a:schemeClr>
                </a:solidFill>
              </a:rPr>
              <a:t>Natural hx of hemorrhages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is also inconsistent between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BCSC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books:</a:t>
            </a:r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‘Can resolve very rapidly’</a:t>
            </a:r>
            <a:endParaRPr lang="en-US" alt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F6359C-164D-43BA-BF04-A8D28C720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454527"/>
            <a:ext cx="4596020" cy="40318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How extensive are the hemorrhages in AHT?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Very extensive--too numerous to count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Which layers of the retina are involved?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All layers</a:t>
            </a:r>
            <a:endParaRPr lang="en-US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Where in the eye are they located?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Always in the posterior pole, but often extending well into the periphery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Are the unilateral, or bilateral?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Usually bilateral, can be either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Can the heme reach the vitreous, resulting in an apparent vitreous hemorrhage?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A4184F82-469C-44D4-899D-463A1CADD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0986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228AA3-EF54-494E-9FE1-69C080049EB9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107D53-67C8-4AE2-A835-63F7E7042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46" y="1931674"/>
            <a:ext cx="3266604" cy="2388704"/>
          </a:xfrm>
          <a:prstGeom prst="rect">
            <a:avLst/>
          </a:prstGeom>
        </p:spPr>
      </p:pic>
      <p:pic>
        <p:nvPicPr>
          <p:cNvPr id="1026" name="Picture 2" descr="Photographic assessment of retinal hemorrhages in infant head ...">
            <a:extLst>
              <a:ext uri="{FF2B5EF4-FFF2-40B4-BE49-F238E27FC236}">
                <a16:creationId xmlns:a16="http://schemas.microsoft.com/office/drawing/2014/main" id="{54B9AFA1-1929-4087-8ECE-228DF2A21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609" y="127817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31A252-47EB-4F21-813B-D5094139F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43" y="1050235"/>
            <a:ext cx="2428875" cy="1885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560E04-E956-470C-B7ED-E567A13B6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991" y="3429000"/>
            <a:ext cx="5144536" cy="19808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AA13D5-2B80-4466-9F14-18F6F8628A30}"/>
              </a:ext>
            </a:extLst>
          </p:cNvPr>
          <p:cNvSpPr txBox="1"/>
          <p:nvPr/>
        </p:nvSpPr>
        <p:spPr>
          <a:xfrm>
            <a:off x="2523971" y="6096000"/>
            <a:ext cx="4096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AHT: Retinal hemorrhages at all levels</a:t>
            </a:r>
          </a:p>
        </p:txBody>
      </p:sp>
    </p:spTree>
    <p:extLst>
      <p:ext uri="{BB962C8B-B14F-4D97-AF65-F5344CB8AC3E}">
        <p14:creationId xmlns:p14="http://schemas.microsoft.com/office/powerpoint/2010/main" val="381523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11">
            <a:extLst>
              <a:ext uri="{FF2B5EF4-FFF2-40B4-BE49-F238E27FC236}">
                <a16:creationId xmlns:a16="http://schemas.microsoft.com/office/drawing/2014/main" id="{883BFF14-CE66-4688-ADFC-60CA89B9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AHT was formerly known as </a:t>
            </a:r>
            <a:r>
              <a:rPr lang="en-US" altLang="en-US" sz="2000" i="1" dirty="0">
                <a:solidFill>
                  <a:srgbClr val="0000FF"/>
                </a:solidFill>
              </a:rPr>
              <a:t>shaken baby syndrome</a:t>
            </a: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</p:spTree>
    <p:extLst>
      <p:ext uri="{BB962C8B-B14F-4D97-AF65-F5344CB8AC3E}">
        <p14:creationId xmlns:p14="http://schemas.microsoft.com/office/powerpoint/2010/main" val="1144586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AHT was formerly known as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Typical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victim age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is inconsistent between the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BCSC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Anterior segment/lid exam is usually unremarkable</a:t>
            </a:r>
          </a:p>
          <a:p>
            <a:pPr lvl="1" eaLnBrk="1" hangingPunct="1"/>
            <a:r>
              <a:rPr lang="en-US" altLang="en-US" sz="2000" b="1" dirty="0"/>
              <a:t>Retinal hemorrhages in AHT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…are strongly associated with  SDH  and often with  SAH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…can be associated with traumatic retinoschisis </a:t>
            </a:r>
          </a:p>
          <a:p>
            <a:pPr lvl="2" eaLnBrk="1" hangingPunct="1"/>
            <a:r>
              <a:rPr lang="en-US" altLang="en-US" sz="1800" b="1" i="1" dirty="0">
                <a:solidFill>
                  <a:schemeClr val="bg1">
                    <a:lumMod val="75000"/>
                  </a:schemeClr>
                </a:solidFill>
              </a:rPr>
              <a:t>Natural hx of hemorrhages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is also inconsistent between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BCSC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books:</a:t>
            </a:r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‘Can resolve very rapidly’</a:t>
            </a:r>
            <a:endParaRPr lang="en-US" alt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F6359C-164D-43BA-BF04-A8D28C720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454527"/>
            <a:ext cx="4596020" cy="40318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How extensive are the hemorrhages in AHT?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Very extensive--too numerous to count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Which layers of the retina are involved?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All layers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Where in the eye are they located?</a:t>
            </a:r>
            <a:endParaRPr lang="en-US" altLang="en-US" sz="16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Always in the posterior pole, but often extending well into the periphery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Are the unilateral, or bilateral?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Usually bilateral, can be either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Can the heme reach the vitreous, resulting in an apparent vitreous hemorrhage?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A4184F82-469C-44D4-899D-463A1CADD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914935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AHT was formerly known as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Typical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victim age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is inconsistent between the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BCSC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Anterior segment/lid exam is usually unremarkable</a:t>
            </a:r>
          </a:p>
          <a:p>
            <a:pPr lvl="1" eaLnBrk="1" hangingPunct="1"/>
            <a:r>
              <a:rPr lang="en-US" altLang="en-US" sz="2000" b="1" dirty="0"/>
              <a:t>Retinal hemorrhages in AHT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…are strongly associated with  SDH  and often with  SAH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…can be associated with traumatic retinoschisis </a:t>
            </a:r>
          </a:p>
          <a:p>
            <a:pPr lvl="2" eaLnBrk="1" hangingPunct="1"/>
            <a:r>
              <a:rPr lang="en-US" altLang="en-US" sz="1800" b="1" i="1" dirty="0">
                <a:solidFill>
                  <a:schemeClr val="bg1">
                    <a:lumMod val="75000"/>
                  </a:schemeClr>
                </a:solidFill>
              </a:rPr>
              <a:t>Natural hx of hemorrhages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is also inconsistent between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BCSC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books:</a:t>
            </a:r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‘Can resolve very rapidly’</a:t>
            </a:r>
            <a:endParaRPr lang="en-US" alt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F6359C-164D-43BA-BF04-A8D28C720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454527"/>
            <a:ext cx="4596020" cy="40318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How extensive are the hemorrhages in AHT?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Very extensive--too numerous to count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Which layers of the retina are involved?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All layers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Where in the eye are they located?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Always in the posterior pole, but often extending well into the periphery</a:t>
            </a:r>
            <a:endParaRPr lang="en-US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Are the unilateral, or bilateral?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Usually bilateral, can be either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Can the heme reach the vitreous, resulting in an apparent vitreous hemorrhage?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A4184F82-469C-44D4-899D-463A1CADD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67228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AHT was formerly known as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Typical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victim age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is inconsistent between the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BCSC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Anterior segment/lid exam is usually unremarkable</a:t>
            </a:r>
          </a:p>
          <a:p>
            <a:pPr lvl="1" eaLnBrk="1" hangingPunct="1"/>
            <a:r>
              <a:rPr lang="en-US" altLang="en-US" sz="2000" b="1" dirty="0"/>
              <a:t>Retinal hemorrhages in AHT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…are strongly associated with  SDH  and often with  SAH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…can be associated with traumatic retinoschisis </a:t>
            </a:r>
          </a:p>
          <a:p>
            <a:pPr lvl="2" eaLnBrk="1" hangingPunct="1"/>
            <a:r>
              <a:rPr lang="en-US" altLang="en-US" sz="1800" b="1" i="1" dirty="0">
                <a:solidFill>
                  <a:schemeClr val="bg1">
                    <a:lumMod val="75000"/>
                  </a:schemeClr>
                </a:solidFill>
              </a:rPr>
              <a:t>Natural hx of hemorrhages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is also inconsistent between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BCSC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books:</a:t>
            </a:r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‘Can resolve very rapidly’</a:t>
            </a:r>
            <a:endParaRPr lang="en-US" alt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F6359C-164D-43BA-BF04-A8D28C720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454527"/>
            <a:ext cx="4596020" cy="40318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How extensive are the hemorrhages in AHT?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Very extensive--too numerous to count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Which layers of the retina are involved?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All layers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Where in the eye are they located?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Always in the posterior pole, but often extending well into the periphery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Are the unilateral, or bilateral?</a:t>
            </a:r>
            <a:endParaRPr lang="en-US" altLang="en-US" sz="16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Usually bilateral, can be either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Can the heme reach the vitreous, resulting in an apparent vitreous hemorrhage?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A4184F82-469C-44D4-899D-463A1CADD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022374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AHT was formerly known as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Typical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victim age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is inconsistent between the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BCSC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Anterior segment/lid exam is usually unremarkable</a:t>
            </a:r>
          </a:p>
          <a:p>
            <a:pPr lvl="1" eaLnBrk="1" hangingPunct="1"/>
            <a:r>
              <a:rPr lang="en-US" altLang="en-US" sz="2000" b="1" dirty="0"/>
              <a:t>Retinal hemorrhages in AHT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…are strongly associated with  SDH  and often with  SAH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…can be associated with traumatic retinoschisis </a:t>
            </a:r>
          </a:p>
          <a:p>
            <a:pPr lvl="2" eaLnBrk="1" hangingPunct="1"/>
            <a:r>
              <a:rPr lang="en-US" altLang="en-US" sz="1800" b="1" i="1" dirty="0">
                <a:solidFill>
                  <a:schemeClr val="bg1">
                    <a:lumMod val="75000"/>
                  </a:schemeClr>
                </a:solidFill>
              </a:rPr>
              <a:t>Natural hx of hemorrhages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is also inconsistent between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BCSC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books:</a:t>
            </a:r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‘Can resolve very rapidly’</a:t>
            </a:r>
            <a:endParaRPr lang="en-US" alt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F6359C-164D-43BA-BF04-A8D28C720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454527"/>
            <a:ext cx="4596020" cy="40318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How extensive are the hemorrhages in AHT?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Very extensive--too numerous to count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Which layers of the retina are involved?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All layers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Where in the eye are they located?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Always in the posterior pole, but often extending well into the periphery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Are the unilateral, or bilateral?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Usually bilateral, can be either</a:t>
            </a:r>
            <a:endParaRPr lang="en-US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Can the heme reach the vitreous, resulting in an apparent vitreous hemorrhage?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A4184F82-469C-44D4-899D-463A1CADD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4934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AHT was formerly known as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Typical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victim age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is inconsistent between the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BCSC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Anterior segment/lid exam is usually unremarkable</a:t>
            </a:r>
          </a:p>
          <a:p>
            <a:pPr lvl="1" eaLnBrk="1" hangingPunct="1"/>
            <a:r>
              <a:rPr lang="en-US" altLang="en-US" sz="2000" b="1" dirty="0"/>
              <a:t>Retinal hemorrhages in AHT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…are strongly associated with  SDH  and often with  SAH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…can be associated with traumatic retinoschisis </a:t>
            </a:r>
          </a:p>
          <a:p>
            <a:pPr lvl="2" eaLnBrk="1" hangingPunct="1"/>
            <a:r>
              <a:rPr lang="en-US" altLang="en-US" sz="1800" b="1" i="1" dirty="0">
                <a:solidFill>
                  <a:schemeClr val="bg1">
                    <a:lumMod val="75000"/>
                  </a:schemeClr>
                </a:solidFill>
              </a:rPr>
              <a:t>Natural hx of hemorrhages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is also inconsistent between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BCSC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books:</a:t>
            </a:r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‘Can resolve very rapidly’</a:t>
            </a:r>
            <a:endParaRPr lang="en-US" alt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F6359C-164D-43BA-BF04-A8D28C720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454527"/>
            <a:ext cx="4596020" cy="40318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How extensive are the hemorrhages in AHT?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Very extensive--too numerous to count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Which layers of the retina are involved?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All layers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Where in the eye are they located?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Always in the posterior pole, but often extending well into the periphery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Are the unilateral, or bilateral?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Usually bilateral, can be either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Can the heme reach the vitreous, resulting in an apparent vitreous hemorrhage?</a:t>
            </a:r>
            <a:endParaRPr lang="en-US" altLang="en-US" sz="16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Yes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A4184F82-469C-44D4-899D-463A1CADD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434826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AHT was formerly known as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Typical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victim age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is inconsistent between the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BCSC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Anterior segment/lid exam is usually unremarkable</a:t>
            </a:r>
          </a:p>
          <a:p>
            <a:pPr lvl="1" eaLnBrk="1" hangingPunct="1"/>
            <a:r>
              <a:rPr lang="en-US" altLang="en-US" sz="2000" b="1" dirty="0"/>
              <a:t>Retinal hemorrhages in AHT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…are strongly associated with  SDH  and often with  SAH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…can be associated with traumatic retinoschisis </a:t>
            </a:r>
          </a:p>
          <a:p>
            <a:pPr lvl="2" eaLnBrk="1" hangingPunct="1"/>
            <a:r>
              <a:rPr lang="en-US" altLang="en-US" sz="1800" b="1" i="1" dirty="0">
                <a:solidFill>
                  <a:schemeClr val="bg1">
                    <a:lumMod val="75000"/>
                  </a:schemeClr>
                </a:solidFill>
              </a:rPr>
              <a:t>Natural hx of hemorrhages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is also inconsistent between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BCSC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books:</a:t>
            </a:r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‘Can resolve very rapidly’</a:t>
            </a:r>
            <a:endParaRPr lang="en-US" alt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F6359C-164D-43BA-BF04-A8D28C720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454527"/>
            <a:ext cx="4596020" cy="40318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How extensive are the hemorrhages in AHT?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Very extensive--too numerous to count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Which layers of the retina are involved?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All layers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Where in the eye are they located?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Always in the posterior pole, but often extending well into the periphery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Are the unilateral, or bilateral?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Usually bilateral, can be either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</a:rPr>
              <a:t>Can the heme reach the vitreous, resulting in an apparent vitreous hemorrhage?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A4184F82-469C-44D4-899D-463A1CADD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34329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11">
            <a:extLst>
              <a:ext uri="{FF2B5EF4-FFF2-40B4-BE49-F238E27FC236}">
                <a16:creationId xmlns:a16="http://schemas.microsoft.com/office/drawing/2014/main" id="{883BFF14-CE66-4688-ADFC-60CA89B9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AHT was formerly known as </a:t>
            </a:r>
            <a:r>
              <a:rPr lang="en-US" altLang="en-US" sz="2000" i="1" dirty="0">
                <a:solidFill>
                  <a:srgbClr val="0000FF"/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rgbClr val="FF0000"/>
                </a:solidFill>
              </a:rPr>
              <a:t>Typical</a:t>
            </a:r>
            <a:r>
              <a:rPr lang="en-US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</a:rPr>
              <a:t>victim age </a:t>
            </a:r>
            <a:r>
              <a:rPr lang="en-US" altLang="en-US" sz="2000" dirty="0">
                <a:solidFill>
                  <a:srgbClr val="FF0000"/>
                </a:solidFill>
              </a:rPr>
              <a:t>is inconsistent between the </a:t>
            </a:r>
            <a:r>
              <a:rPr lang="en-US" altLang="en-US" sz="2000" i="1" dirty="0">
                <a:solidFill>
                  <a:srgbClr val="FF0000"/>
                </a:solidFill>
              </a:rPr>
              <a:t>BCSC </a:t>
            </a:r>
            <a:r>
              <a:rPr lang="en-US" altLang="en-US" sz="2000" dirty="0">
                <a:solidFill>
                  <a:srgbClr val="FF0000"/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Peds</a:t>
            </a:r>
            <a:r>
              <a:rPr lang="en-US" altLang="en-US" sz="1800" dirty="0">
                <a:solidFill>
                  <a:srgbClr val="FF0000"/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Retina</a:t>
            </a:r>
            <a:r>
              <a:rPr lang="en-US" altLang="en-US" sz="1800" dirty="0">
                <a:solidFill>
                  <a:srgbClr val="FF0000"/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/>
              <a:t>Anterior segment/lid exam is usually </a:t>
            </a:r>
            <a:r>
              <a:rPr lang="en-US" altLang="en-US" sz="2100" dirty="0">
                <a:solidFill>
                  <a:srgbClr val="0000FF"/>
                </a:solidFill>
              </a:rPr>
              <a:t>unremarkable</a:t>
            </a:r>
          </a:p>
          <a:p>
            <a:pPr lvl="1" eaLnBrk="1" hangingPunct="1"/>
            <a:r>
              <a:rPr lang="en-US" altLang="en-US" sz="2000" dirty="0"/>
              <a:t>Retinal hemorrhages in AHT:</a:t>
            </a:r>
          </a:p>
          <a:p>
            <a:pPr lvl="2" eaLnBrk="1" hangingPunct="1"/>
            <a:r>
              <a:rPr lang="en-US" altLang="en-US" sz="1800" dirty="0"/>
              <a:t>…are strongly associated with  </a:t>
            </a:r>
            <a:r>
              <a:rPr lang="en-US" altLang="en-US" sz="1800" dirty="0">
                <a:solidFill>
                  <a:srgbClr val="0000FF"/>
                </a:solidFill>
              </a:rPr>
              <a:t>SDH </a:t>
            </a:r>
            <a:r>
              <a:rPr lang="en-US" altLang="en-US" sz="1800" dirty="0"/>
              <a:t> and often with  </a:t>
            </a:r>
            <a:r>
              <a:rPr lang="en-US" altLang="en-US" sz="1800" dirty="0">
                <a:solidFill>
                  <a:srgbClr val="0000FF"/>
                </a:solidFill>
              </a:rPr>
              <a:t>SAH</a:t>
            </a:r>
          </a:p>
          <a:p>
            <a:pPr lvl="2" eaLnBrk="1" hangingPunct="1"/>
            <a:r>
              <a:rPr lang="en-US" altLang="en-US" sz="1800" dirty="0"/>
              <a:t>…can be associated with traumatic </a:t>
            </a:r>
            <a:r>
              <a:rPr lang="en-US" altLang="en-US" sz="1800" dirty="0">
                <a:solidFill>
                  <a:srgbClr val="0000FF"/>
                </a:solidFill>
              </a:rPr>
              <a:t>retinoschisis</a:t>
            </a:r>
            <a:r>
              <a:rPr lang="en-US" altLang="en-US" sz="1800" dirty="0"/>
              <a:t> </a:t>
            </a:r>
          </a:p>
          <a:p>
            <a:pPr lvl="2" eaLnBrk="1" hangingPunct="1"/>
            <a:r>
              <a:rPr lang="en-US" altLang="en-US" sz="1800" b="1" i="1" dirty="0">
                <a:solidFill>
                  <a:srgbClr val="FF0000"/>
                </a:solidFill>
              </a:rPr>
              <a:t>Natural hx of hemorrhages </a:t>
            </a:r>
            <a:r>
              <a:rPr lang="en-US" altLang="en-US" sz="1800" dirty="0">
                <a:solidFill>
                  <a:srgbClr val="FF0000"/>
                </a:solidFill>
              </a:rPr>
              <a:t>is also inconsistent between </a:t>
            </a:r>
            <a:r>
              <a:rPr lang="en-US" altLang="en-US" sz="1800" i="1" dirty="0">
                <a:solidFill>
                  <a:srgbClr val="FF0000"/>
                </a:solidFill>
              </a:rPr>
              <a:t>BCSC</a:t>
            </a:r>
            <a:r>
              <a:rPr lang="en-US" altLang="en-US" sz="1800" dirty="0">
                <a:solidFill>
                  <a:srgbClr val="FF0000"/>
                </a:solidFill>
              </a:rPr>
              <a:t> books: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Peds</a:t>
            </a:r>
            <a:r>
              <a:rPr lang="en-US" altLang="en-US" sz="1600" dirty="0">
                <a:solidFill>
                  <a:srgbClr val="FF0000"/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Retina</a:t>
            </a:r>
            <a:r>
              <a:rPr lang="en-US" altLang="en-US" sz="1600" dirty="0">
                <a:solidFill>
                  <a:srgbClr val="FF0000"/>
                </a:solidFill>
              </a:rPr>
              <a:t>: ‘Can resolve very rapidly’ </a:t>
            </a:r>
          </a:p>
          <a:p>
            <a:pPr lvl="1" eaLnBrk="1" hangingPunct="1"/>
            <a:r>
              <a:rPr lang="en-US" altLang="en-US" sz="2000" dirty="0"/>
              <a:t>Retinal hemorrhages associated with…</a:t>
            </a:r>
            <a:endParaRPr lang="en-US" altLang="en-US" sz="2200" dirty="0"/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CPR</a:t>
            </a:r>
            <a:r>
              <a:rPr lang="en-US" altLang="en-US" sz="1800" dirty="0"/>
              <a:t> are   </a:t>
            </a:r>
            <a:r>
              <a:rPr lang="en-US" altLang="en-US" sz="1800" dirty="0">
                <a:solidFill>
                  <a:srgbClr val="0000FF"/>
                </a:solidFill>
              </a:rPr>
              <a:t>rare  , </a:t>
            </a:r>
            <a:r>
              <a:rPr lang="en-US" altLang="en-US" sz="1800" dirty="0"/>
              <a:t>and</a:t>
            </a:r>
            <a:r>
              <a:rPr lang="en-US" altLang="en-US" sz="1800" dirty="0">
                <a:solidFill>
                  <a:srgbClr val="0000FF"/>
                </a:solidFill>
              </a:rPr>
              <a:t>  never extensive</a:t>
            </a: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36E66B-A311-4AA6-96D0-58E704B6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84780"/>
            <a:ext cx="659207" cy="32062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/>
              <a:t>rare vs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/>
              <a:t>common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EA1BC-97DB-4132-B191-112ED5345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700" y="4781725"/>
            <a:ext cx="1741965" cy="3236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/>
              <a:t>how extensive?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02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36E66B-A311-4AA6-96D0-58E704B6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84780"/>
            <a:ext cx="659207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EA1BC-97DB-4132-B191-112ED5345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700" y="4781725"/>
            <a:ext cx="1741965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11">
            <a:extLst>
              <a:ext uri="{FF2B5EF4-FFF2-40B4-BE49-F238E27FC236}">
                <a16:creationId xmlns:a16="http://schemas.microsoft.com/office/drawing/2014/main" id="{883BFF14-CE66-4688-ADFC-60CA89B9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AHT was formerly known as </a:t>
            </a:r>
            <a:r>
              <a:rPr lang="en-US" altLang="en-US" sz="2000" i="1" dirty="0">
                <a:solidFill>
                  <a:srgbClr val="0000FF"/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rgbClr val="FF0000"/>
                </a:solidFill>
              </a:rPr>
              <a:t>Typical</a:t>
            </a:r>
            <a:r>
              <a:rPr lang="en-US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</a:rPr>
              <a:t>victim age </a:t>
            </a:r>
            <a:r>
              <a:rPr lang="en-US" altLang="en-US" sz="2000" dirty="0">
                <a:solidFill>
                  <a:srgbClr val="FF0000"/>
                </a:solidFill>
              </a:rPr>
              <a:t>is inconsistent between the </a:t>
            </a:r>
            <a:r>
              <a:rPr lang="en-US" altLang="en-US" sz="2000" i="1" dirty="0">
                <a:solidFill>
                  <a:srgbClr val="FF0000"/>
                </a:solidFill>
              </a:rPr>
              <a:t>BCSC </a:t>
            </a:r>
            <a:r>
              <a:rPr lang="en-US" altLang="en-US" sz="2000" dirty="0">
                <a:solidFill>
                  <a:srgbClr val="FF0000"/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Peds</a:t>
            </a:r>
            <a:r>
              <a:rPr lang="en-US" altLang="en-US" sz="1800" dirty="0">
                <a:solidFill>
                  <a:srgbClr val="FF0000"/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Retina</a:t>
            </a:r>
            <a:r>
              <a:rPr lang="en-US" altLang="en-US" sz="1800" dirty="0">
                <a:solidFill>
                  <a:srgbClr val="FF0000"/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/>
              <a:t>Anterior segment/lid exam is usually </a:t>
            </a:r>
            <a:r>
              <a:rPr lang="en-US" altLang="en-US" sz="2100" dirty="0">
                <a:solidFill>
                  <a:srgbClr val="0000FF"/>
                </a:solidFill>
              </a:rPr>
              <a:t>unremarkable</a:t>
            </a:r>
          </a:p>
          <a:p>
            <a:pPr lvl="1" eaLnBrk="1" hangingPunct="1"/>
            <a:r>
              <a:rPr lang="en-US" altLang="en-US" sz="2000" dirty="0"/>
              <a:t>Retinal hemorrhages in AHT:</a:t>
            </a:r>
          </a:p>
          <a:p>
            <a:pPr lvl="2" eaLnBrk="1" hangingPunct="1"/>
            <a:r>
              <a:rPr lang="en-US" altLang="en-US" sz="1800" dirty="0"/>
              <a:t>…are strongly associated with  </a:t>
            </a:r>
            <a:r>
              <a:rPr lang="en-US" altLang="en-US" sz="1800" dirty="0">
                <a:solidFill>
                  <a:srgbClr val="0000FF"/>
                </a:solidFill>
              </a:rPr>
              <a:t>SDH </a:t>
            </a:r>
            <a:r>
              <a:rPr lang="en-US" altLang="en-US" sz="1800" dirty="0"/>
              <a:t> and often with  </a:t>
            </a:r>
            <a:r>
              <a:rPr lang="en-US" altLang="en-US" sz="1800" dirty="0">
                <a:solidFill>
                  <a:srgbClr val="0000FF"/>
                </a:solidFill>
              </a:rPr>
              <a:t>SAH</a:t>
            </a:r>
          </a:p>
          <a:p>
            <a:pPr lvl="2" eaLnBrk="1" hangingPunct="1"/>
            <a:r>
              <a:rPr lang="en-US" altLang="en-US" sz="1800" dirty="0"/>
              <a:t>…can be associated with traumatic </a:t>
            </a:r>
            <a:r>
              <a:rPr lang="en-US" altLang="en-US" sz="1800" dirty="0">
                <a:solidFill>
                  <a:srgbClr val="0000FF"/>
                </a:solidFill>
              </a:rPr>
              <a:t>retinoschisis</a:t>
            </a:r>
            <a:r>
              <a:rPr lang="en-US" altLang="en-US" sz="1800" dirty="0"/>
              <a:t> </a:t>
            </a:r>
          </a:p>
          <a:p>
            <a:pPr lvl="2" eaLnBrk="1" hangingPunct="1"/>
            <a:r>
              <a:rPr lang="en-US" altLang="en-US" sz="1800" b="1" i="1" dirty="0">
                <a:solidFill>
                  <a:srgbClr val="FF0000"/>
                </a:solidFill>
              </a:rPr>
              <a:t>Natural hx of hemorrhages </a:t>
            </a:r>
            <a:r>
              <a:rPr lang="en-US" altLang="en-US" sz="1800" dirty="0">
                <a:solidFill>
                  <a:srgbClr val="FF0000"/>
                </a:solidFill>
              </a:rPr>
              <a:t>is also inconsistent between </a:t>
            </a:r>
            <a:r>
              <a:rPr lang="en-US" altLang="en-US" sz="1800" i="1" dirty="0">
                <a:solidFill>
                  <a:srgbClr val="FF0000"/>
                </a:solidFill>
              </a:rPr>
              <a:t>BCSC</a:t>
            </a:r>
            <a:r>
              <a:rPr lang="en-US" altLang="en-US" sz="1800" dirty="0">
                <a:solidFill>
                  <a:srgbClr val="FF0000"/>
                </a:solidFill>
              </a:rPr>
              <a:t> books: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Peds</a:t>
            </a:r>
            <a:r>
              <a:rPr lang="en-US" altLang="en-US" sz="1600" dirty="0">
                <a:solidFill>
                  <a:srgbClr val="FF0000"/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Retina</a:t>
            </a:r>
            <a:r>
              <a:rPr lang="en-US" altLang="en-US" sz="1600" dirty="0">
                <a:solidFill>
                  <a:srgbClr val="FF0000"/>
                </a:solidFill>
              </a:rPr>
              <a:t>: ‘Can resolve very rapidly’ </a:t>
            </a:r>
          </a:p>
          <a:p>
            <a:pPr lvl="1" eaLnBrk="1" hangingPunct="1"/>
            <a:r>
              <a:rPr lang="en-US" altLang="en-US" sz="2000" dirty="0"/>
              <a:t>Retinal hemorrhages associated with…</a:t>
            </a:r>
            <a:endParaRPr lang="en-US" altLang="en-US" sz="2200" dirty="0"/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CPR</a:t>
            </a:r>
            <a:r>
              <a:rPr lang="en-US" altLang="en-US" sz="1800" dirty="0"/>
              <a:t> are   </a:t>
            </a:r>
            <a:r>
              <a:rPr lang="en-US" altLang="en-US" sz="1800" dirty="0">
                <a:solidFill>
                  <a:srgbClr val="0000FF"/>
                </a:solidFill>
              </a:rPr>
              <a:t>rare  , </a:t>
            </a:r>
            <a:r>
              <a:rPr lang="en-US" altLang="en-US" sz="1800" dirty="0"/>
              <a:t>and</a:t>
            </a:r>
            <a:r>
              <a:rPr lang="en-US" altLang="en-US" sz="1800" dirty="0">
                <a:solidFill>
                  <a:srgbClr val="0000FF"/>
                </a:solidFill>
              </a:rPr>
              <a:t>  never extensive</a:t>
            </a: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2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36E66B-A311-4AA6-96D0-58E704B6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84780"/>
            <a:ext cx="659207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EA1BC-97DB-4132-B191-112ED5345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700" y="4781725"/>
            <a:ext cx="1741965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11">
            <a:extLst>
              <a:ext uri="{FF2B5EF4-FFF2-40B4-BE49-F238E27FC236}">
                <a16:creationId xmlns:a16="http://schemas.microsoft.com/office/drawing/2014/main" id="{883BFF14-CE66-4688-ADFC-60CA89B9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AHT was formerly known as </a:t>
            </a:r>
            <a:r>
              <a:rPr lang="en-US" altLang="en-US" sz="2000" i="1" dirty="0">
                <a:solidFill>
                  <a:srgbClr val="0000FF"/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rgbClr val="FF0000"/>
                </a:solidFill>
              </a:rPr>
              <a:t>Typical</a:t>
            </a:r>
            <a:r>
              <a:rPr lang="en-US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</a:rPr>
              <a:t>victim age </a:t>
            </a:r>
            <a:r>
              <a:rPr lang="en-US" altLang="en-US" sz="2000" dirty="0">
                <a:solidFill>
                  <a:srgbClr val="FF0000"/>
                </a:solidFill>
              </a:rPr>
              <a:t>is inconsistent between the </a:t>
            </a:r>
            <a:r>
              <a:rPr lang="en-US" altLang="en-US" sz="2000" i="1" dirty="0">
                <a:solidFill>
                  <a:srgbClr val="FF0000"/>
                </a:solidFill>
              </a:rPr>
              <a:t>BCSC </a:t>
            </a:r>
            <a:r>
              <a:rPr lang="en-US" altLang="en-US" sz="2000" dirty="0">
                <a:solidFill>
                  <a:srgbClr val="FF0000"/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Peds</a:t>
            </a:r>
            <a:r>
              <a:rPr lang="en-US" altLang="en-US" sz="1800" dirty="0">
                <a:solidFill>
                  <a:srgbClr val="FF0000"/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Retina</a:t>
            </a:r>
            <a:r>
              <a:rPr lang="en-US" altLang="en-US" sz="1800" dirty="0">
                <a:solidFill>
                  <a:srgbClr val="FF0000"/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/>
              <a:t>Anterior segment/lid exam is usually </a:t>
            </a:r>
            <a:r>
              <a:rPr lang="en-US" altLang="en-US" sz="2100" dirty="0">
                <a:solidFill>
                  <a:srgbClr val="0000FF"/>
                </a:solidFill>
              </a:rPr>
              <a:t>unremarkable</a:t>
            </a:r>
          </a:p>
          <a:p>
            <a:pPr lvl="1" eaLnBrk="1" hangingPunct="1"/>
            <a:r>
              <a:rPr lang="en-US" altLang="en-US" sz="2000" dirty="0"/>
              <a:t>Retinal hemorrhages in AHT:</a:t>
            </a:r>
          </a:p>
          <a:p>
            <a:pPr lvl="2" eaLnBrk="1" hangingPunct="1"/>
            <a:r>
              <a:rPr lang="en-US" altLang="en-US" sz="1800" dirty="0"/>
              <a:t>…are strongly associated with  </a:t>
            </a:r>
            <a:r>
              <a:rPr lang="en-US" altLang="en-US" sz="1800" dirty="0">
                <a:solidFill>
                  <a:srgbClr val="0000FF"/>
                </a:solidFill>
              </a:rPr>
              <a:t>SDH </a:t>
            </a:r>
            <a:r>
              <a:rPr lang="en-US" altLang="en-US" sz="1800" dirty="0"/>
              <a:t> and often with  </a:t>
            </a:r>
            <a:r>
              <a:rPr lang="en-US" altLang="en-US" sz="1800" dirty="0">
                <a:solidFill>
                  <a:srgbClr val="0000FF"/>
                </a:solidFill>
              </a:rPr>
              <a:t>SAH</a:t>
            </a:r>
          </a:p>
          <a:p>
            <a:pPr lvl="2" eaLnBrk="1" hangingPunct="1"/>
            <a:r>
              <a:rPr lang="en-US" altLang="en-US" sz="1800" dirty="0"/>
              <a:t>…can be associated with traumatic </a:t>
            </a:r>
            <a:r>
              <a:rPr lang="en-US" altLang="en-US" sz="1800" dirty="0">
                <a:solidFill>
                  <a:srgbClr val="0000FF"/>
                </a:solidFill>
              </a:rPr>
              <a:t>retinoschisis</a:t>
            </a:r>
            <a:r>
              <a:rPr lang="en-US" altLang="en-US" sz="1800" dirty="0"/>
              <a:t> </a:t>
            </a:r>
          </a:p>
          <a:p>
            <a:pPr lvl="2" eaLnBrk="1" hangingPunct="1"/>
            <a:r>
              <a:rPr lang="en-US" altLang="en-US" sz="1800" b="1" i="1" dirty="0">
                <a:solidFill>
                  <a:srgbClr val="FF0000"/>
                </a:solidFill>
              </a:rPr>
              <a:t>Natural hx of hemorrhages </a:t>
            </a:r>
            <a:r>
              <a:rPr lang="en-US" altLang="en-US" sz="1800" dirty="0">
                <a:solidFill>
                  <a:srgbClr val="FF0000"/>
                </a:solidFill>
              </a:rPr>
              <a:t>is also inconsistent between </a:t>
            </a:r>
            <a:r>
              <a:rPr lang="en-US" altLang="en-US" sz="1800" i="1" dirty="0">
                <a:solidFill>
                  <a:srgbClr val="FF0000"/>
                </a:solidFill>
              </a:rPr>
              <a:t>BCSC</a:t>
            </a:r>
            <a:r>
              <a:rPr lang="en-US" altLang="en-US" sz="1800" dirty="0">
                <a:solidFill>
                  <a:srgbClr val="FF0000"/>
                </a:solidFill>
              </a:rPr>
              <a:t> books: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Peds</a:t>
            </a:r>
            <a:r>
              <a:rPr lang="en-US" altLang="en-US" sz="1600" dirty="0">
                <a:solidFill>
                  <a:srgbClr val="FF0000"/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Retina</a:t>
            </a:r>
            <a:r>
              <a:rPr lang="en-US" altLang="en-US" sz="1600" dirty="0">
                <a:solidFill>
                  <a:srgbClr val="FF0000"/>
                </a:solidFill>
              </a:rPr>
              <a:t>: ‘Can resolve very rapidly’ </a:t>
            </a:r>
          </a:p>
          <a:p>
            <a:pPr lvl="1" eaLnBrk="1" hangingPunct="1"/>
            <a:r>
              <a:rPr lang="en-US" altLang="en-US" sz="2000" dirty="0"/>
              <a:t>Retinal hemorrhages associated with…</a:t>
            </a:r>
            <a:endParaRPr lang="en-US" altLang="en-US" sz="2200" dirty="0"/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CPR</a:t>
            </a:r>
            <a:r>
              <a:rPr lang="en-US" altLang="en-US" sz="1800" dirty="0"/>
              <a:t> are   </a:t>
            </a:r>
            <a:r>
              <a:rPr lang="en-US" altLang="en-US" sz="1800" dirty="0">
                <a:solidFill>
                  <a:srgbClr val="0000FF"/>
                </a:solidFill>
              </a:rPr>
              <a:t>rare  , </a:t>
            </a:r>
            <a:r>
              <a:rPr lang="en-US" altLang="en-US" sz="1800" dirty="0"/>
              <a:t>and</a:t>
            </a:r>
            <a:r>
              <a:rPr lang="en-US" altLang="en-US" sz="1800" dirty="0">
                <a:solidFill>
                  <a:srgbClr val="0000FF"/>
                </a:solidFill>
              </a:rPr>
              <a:t>  never extensive</a:t>
            </a:r>
            <a:endParaRPr lang="en-US" altLang="en-US" sz="1800" b="1" dirty="0">
              <a:solidFill>
                <a:srgbClr val="0000FF"/>
              </a:solidFill>
            </a:endParaRPr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birth</a:t>
            </a:r>
            <a:r>
              <a:rPr lang="en-US" altLang="en-US" sz="1800" dirty="0"/>
              <a:t> are  </a:t>
            </a:r>
            <a:r>
              <a:rPr lang="en-US" altLang="en-US" sz="1800" dirty="0">
                <a:solidFill>
                  <a:srgbClr val="0000FF"/>
                </a:solidFill>
              </a:rPr>
              <a:t>common</a:t>
            </a:r>
            <a:r>
              <a:rPr lang="en-US" altLang="en-US" sz="1800" dirty="0"/>
              <a:t> , but resolve by age </a:t>
            </a:r>
            <a:r>
              <a:rPr lang="en-US" altLang="en-US" sz="1800" dirty="0">
                <a:solidFill>
                  <a:srgbClr val="0000FF"/>
                </a:solidFill>
              </a:rPr>
              <a:t>1 month</a:t>
            </a: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62D470-C8AC-4D5D-92BF-24768CF5C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6954" y="5105400"/>
            <a:ext cx="990600" cy="34088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F2A022-9D3D-48FA-97B2-976E01C8A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141843"/>
            <a:ext cx="990600" cy="32062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/>
              <a:t>rare vs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/>
              <a:t>common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89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162D470-C8AC-4D5D-92BF-24768CF5C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6954" y="5105400"/>
            <a:ext cx="990600" cy="34088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F2A022-9D3D-48FA-97B2-976E01C8A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141843"/>
            <a:ext cx="990600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36E66B-A311-4AA6-96D0-58E704B6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84780"/>
            <a:ext cx="659207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EA1BC-97DB-4132-B191-112ED5345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700" y="4781725"/>
            <a:ext cx="1741965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11">
            <a:extLst>
              <a:ext uri="{FF2B5EF4-FFF2-40B4-BE49-F238E27FC236}">
                <a16:creationId xmlns:a16="http://schemas.microsoft.com/office/drawing/2014/main" id="{883BFF14-CE66-4688-ADFC-60CA89B9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AHT was formerly known as </a:t>
            </a:r>
            <a:r>
              <a:rPr lang="en-US" altLang="en-US" sz="2000" i="1" dirty="0">
                <a:solidFill>
                  <a:srgbClr val="0000FF"/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rgbClr val="FF0000"/>
                </a:solidFill>
              </a:rPr>
              <a:t>Typical</a:t>
            </a:r>
            <a:r>
              <a:rPr lang="en-US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</a:rPr>
              <a:t>victim age </a:t>
            </a:r>
            <a:r>
              <a:rPr lang="en-US" altLang="en-US" sz="2000" dirty="0">
                <a:solidFill>
                  <a:srgbClr val="FF0000"/>
                </a:solidFill>
              </a:rPr>
              <a:t>is inconsistent between the </a:t>
            </a:r>
            <a:r>
              <a:rPr lang="en-US" altLang="en-US" sz="2000" i="1" dirty="0">
                <a:solidFill>
                  <a:srgbClr val="FF0000"/>
                </a:solidFill>
              </a:rPr>
              <a:t>BCSC </a:t>
            </a:r>
            <a:r>
              <a:rPr lang="en-US" altLang="en-US" sz="2000" dirty="0">
                <a:solidFill>
                  <a:srgbClr val="FF0000"/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Peds</a:t>
            </a:r>
            <a:r>
              <a:rPr lang="en-US" altLang="en-US" sz="1800" dirty="0">
                <a:solidFill>
                  <a:srgbClr val="FF0000"/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Retina</a:t>
            </a:r>
            <a:r>
              <a:rPr lang="en-US" altLang="en-US" sz="1800" dirty="0">
                <a:solidFill>
                  <a:srgbClr val="FF0000"/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/>
              <a:t>Anterior segment/lid exam is usually </a:t>
            </a:r>
            <a:r>
              <a:rPr lang="en-US" altLang="en-US" sz="2100" dirty="0">
                <a:solidFill>
                  <a:srgbClr val="0000FF"/>
                </a:solidFill>
              </a:rPr>
              <a:t>unremarkable</a:t>
            </a:r>
          </a:p>
          <a:p>
            <a:pPr lvl="1" eaLnBrk="1" hangingPunct="1"/>
            <a:r>
              <a:rPr lang="en-US" altLang="en-US" sz="2000" dirty="0"/>
              <a:t>Retinal hemorrhages in AHT:</a:t>
            </a:r>
          </a:p>
          <a:p>
            <a:pPr lvl="2" eaLnBrk="1" hangingPunct="1"/>
            <a:r>
              <a:rPr lang="en-US" altLang="en-US" sz="1800" dirty="0"/>
              <a:t>…are strongly associated with  </a:t>
            </a:r>
            <a:r>
              <a:rPr lang="en-US" altLang="en-US" sz="1800" dirty="0">
                <a:solidFill>
                  <a:srgbClr val="0000FF"/>
                </a:solidFill>
              </a:rPr>
              <a:t>SDH </a:t>
            </a:r>
            <a:r>
              <a:rPr lang="en-US" altLang="en-US" sz="1800" dirty="0"/>
              <a:t> and often with  </a:t>
            </a:r>
            <a:r>
              <a:rPr lang="en-US" altLang="en-US" sz="1800" dirty="0">
                <a:solidFill>
                  <a:srgbClr val="0000FF"/>
                </a:solidFill>
              </a:rPr>
              <a:t>SAH</a:t>
            </a:r>
          </a:p>
          <a:p>
            <a:pPr lvl="2" eaLnBrk="1" hangingPunct="1"/>
            <a:r>
              <a:rPr lang="en-US" altLang="en-US" sz="1800" dirty="0"/>
              <a:t>…can be associated with traumatic </a:t>
            </a:r>
            <a:r>
              <a:rPr lang="en-US" altLang="en-US" sz="1800" dirty="0">
                <a:solidFill>
                  <a:srgbClr val="0000FF"/>
                </a:solidFill>
              </a:rPr>
              <a:t>retinoschisis</a:t>
            </a:r>
            <a:r>
              <a:rPr lang="en-US" altLang="en-US" sz="1800" dirty="0"/>
              <a:t> </a:t>
            </a:r>
          </a:p>
          <a:p>
            <a:pPr lvl="2" eaLnBrk="1" hangingPunct="1"/>
            <a:r>
              <a:rPr lang="en-US" altLang="en-US" sz="1800" b="1" i="1" dirty="0">
                <a:solidFill>
                  <a:srgbClr val="FF0000"/>
                </a:solidFill>
              </a:rPr>
              <a:t>Natural hx of hemorrhages </a:t>
            </a:r>
            <a:r>
              <a:rPr lang="en-US" altLang="en-US" sz="1800" dirty="0">
                <a:solidFill>
                  <a:srgbClr val="FF0000"/>
                </a:solidFill>
              </a:rPr>
              <a:t>is also inconsistent between </a:t>
            </a:r>
            <a:r>
              <a:rPr lang="en-US" altLang="en-US" sz="1800" i="1" dirty="0">
                <a:solidFill>
                  <a:srgbClr val="FF0000"/>
                </a:solidFill>
              </a:rPr>
              <a:t>BCSC</a:t>
            </a:r>
            <a:r>
              <a:rPr lang="en-US" altLang="en-US" sz="1800" dirty="0">
                <a:solidFill>
                  <a:srgbClr val="FF0000"/>
                </a:solidFill>
              </a:rPr>
              <a:t> books: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Peds</a:t>
            </a:r>
            <a:r>
              <a:rPr lang="en-US" altLang="en-US" sz="1600" dirty="0">
                <a:solidFill>
                  <a:srgbClr val="FF0000"/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Retina</a:t>
            </a:r>
            <a:r>
              <a:rPr lang="en-US" altLang="en-US" sz="1600" dirty="0">
                <a:solidFill>
                  <a:srgbClr val="FF0000"/>
                </a:solidFill>
              </a:rPr>
              <a:t>: ‘Can resolve very rapidly’ </a:t>
            </a:r>
          </a:p>
          <a:p>
            <a:pPr lvl="1" eaLnBrk="1" hangingPunct="1"/>
            <a:r>
              <a:rPr lang="en-US" altLang="en-US" sz="2000" dirty="0"/>
              <a:t>Retinal hemorrhages associated with…</a:t>
            </a:r>
            <a:endParaRPr lang="en-US" altLang="en-US" sz="2200" dirty="0"/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CPR</a:t>
            </a:r>
            <a:r>
              <a:rPr lang="en-US" altLang="en-US" sz="1800" dirty="0"/>
              <a:t> are   </a:t>
            </a:r>
            <a:r>
              <a:rPr lang="en-US" altLang="en-US" sz="1800" dirty="0">
                <a:solidFill>
                  <a:srgbClr val="0000FF"/>
                </a:solidFill>
              </a:rPr>
              <a:t>rare  , </a:t>
            </a:r>
            <a:r>
              <a:rPr lang="en-US" altLang="en-US" sz="1800" dirty="0"/>
              <a:t>and</a:t>
            </a:r>
            <a:r>
              <a:rPr lang="en-US" altLang="en-US" sz="1800" dirty="0">
                <a:solidFill>
                  <a:srgbClr val="0000FF"/>
                </a:solidFill>
              </a:rPr>
              <a:t>  never extensive</a:t>
            </a:r>
            <a:endParaRPr lang="en-US" altLang="en-US" sz="1800" b="1" dirty="0">
              <a:solidFill>
                <a:srgbClr val="0000FF"/>
              </a:solidFill>
            </a:endParaRPr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birth</a:t>
            </a:r>
            <a:r>
              <a:rPr lang="en-US" altLang="en-US" sz="1800" dirty="0"/>
              <a:t> are  </a:t>
            </a:r>
            <a:r>
              <a:rPr lang="en-US" altLang="en-US" sz="1800" dirty="0">
                <a:solidFill>
                  <a:srgbClr val="0000FF"/>
                </a:solidFill>
              </a:rPr>
              <a:t>common</a:t>
            </a:r>
            <a:r>
              <a:rPr lang="en-US" altLang="en-US" sz="1800" dirty="0"/>
              <a:t> , but resolve by age </a:t>
            </a:r>
            <a:r>
              <a:rPr lang="en-US" altLang="en-US" sz="1800" dirty="0">
                <a:solidFill>
                  <a:srgbClr val="0000FF"/>
                </a:solidFill>
              </a:rPr>
              <a:t>1 month</a:t>
            </a: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11">
            <a:extLst>
              <a:ext uri="{FF2B5EF4-FFF2-40B4-BE49-F238E27FC236}">
                <a16:creationId xmlns:a16="http://schemas.microsoft.com/office/drawing/2014/main" id="{883BFF14-CE66-4688-ADFC-60CA89B9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AHT was formerly known as </a:t>
            </a:r>
            <a:r>
              <a:rPr lang="en-US" altLang="en-US" sz="2000" i="1" dirty="0">
                <a:solidFill>
                  <a:srgbClr val="0000FF"/>
                </a:solidFill>
              </a:rPr>
              <a:t>shaken baby syndrome</a:t>
            </a: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4FAD9-4234-460E-839A-FB4795AAD627}"/>
              </a:ext>
            </a:extLst>
          </p:cNvPr>
          <p:cNvSpPr txBox="1"/>
          <p:nvPr/>
        </p:nvSpPr>
        <p:spPr>
          <a:xfrm>
            <a:off x="1765896" y="1619899"/>
            <a:ext cx="5612208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classic scenario that results in AHT?</a:t>
            </a:r>
            <a:endParaRPr lang="en-US" sz="16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A parent, out of frustration/anger, violently shakes an infant who is crying inconsolably</a:t>
            </a:r>
          </a:p>
        </p:txBody>
      </p:sp>
    </p:spTree>
    <p:extLst>
      <p:ext uri="{BB962C8B-B14F-4D97-AF65-F5344CB8AC3E}">
        <p14:creationId xmlns:p14="http://schemas.microsoft.com/office/powerpoint/2010/main" val="293148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228AA3-EF54-494E-9FE1-69C080049EB9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AA13D5-2B80-4466-9F14-18F6F8628A30}"/>
              </a:ext>
            </a:extLst>
          </p:cNvPr>
          <p:cNvSpPr txBox="1"/>
          <p:nvPr/>
        </p:nvSpPr>
        <p:spPr>
          <a:xfrm>
            <a:off x="2498365" y="6096000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Retinal hemorrhages after birth trauma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38F522-EA34-4D8A-A2BA-30C8217ED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772400" cy="30923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57B367-DB88-4FBB-9B36-8D4C39E0DA1A}"/>
              </a:ext>
            </a:extLst>
          </p:cNvPr>
          <p:cNvSpPr txBox="1"/>
          <p:nvPr/>
        </p:nvSpPr>
        <p:spPr>
          <a:xfrm>
            <a:off x="1981200" y="4734580"/>
            <a:ext cx="518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Fundus photographs of retinal hemorrhages in neonates that had a history of birth asphyxia and amniotic fluid aspiration</a:t>
            </a:r>
          </a:p>
        </p:txBody>
      </p:sp>
    </p:spTree>
    <p:extLst>
      <p:ext uri="{BB962C8B-B14F-4D97-AF65-F5344CB8AC3E}">
        <p14:creationId xmlns:p14="http://schemas.microsoft.com/office/powerpoint/2010/main" val="349478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162D470-C8AC-4D5D-92BF-24768CF5C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6954" y="5105400"/>
            <a:ext cx="990600" cy="34088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F2A022-9D3D-48FA-97B2-976E01C8A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141843"/>
            <a:ext cx="990600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36E66B-A311-4AA6-96D0-58E704B6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84780"/>
            <a:ext cx="659207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EA1BC-97DB-4132-B191-112ED5345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700" y="4781725"/>
            <a:ext cx="1741965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11">
            <a:extLst>
              <a:ext uri="{FF2B5EF4-FFF2-40B4-BE49-F238E27FC236}">
                <a16:creationId xmlns:a16="http://schemas.microsoft.com/office/drawing/2014/main" id="{883BFF14-CE66-4688-ADFC-60CA89B9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AHT was formerly known as </a:t>
            </a:r>
            <a:r>
              <a:rPr lang="en-US" altLang="en-US" sz="2000" i="1" dirty="0">
                <a:solidFill>
                  <a:srgbClr val="0000FF"/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rgbClr val="FF0000"/>
                </a:solidFill>
              </a:rPr>
              <a:t>Typical</a:t>
            </a:r>
            <a:r>
              <a:rPr lang="en-US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</a:rPr>
              <a:t>victim age </a:t>
            </a:r>
            <a:r>
              <a:rPr lang="en-US" altLang="en-US" sz="2000" dirty="0">
                <a:solidFill>
                  <a:srgbClr val="FF0000"/>
                </a:solidFill>
              </a:rPr>
              <a:t>is inconsistent between the </a:t>
            </a:r>
            <a:r>
              <a:rPr lang="en-US" altLang="en-US" sz="2000" i="1" dirty="0">
                <a:solidFill>
                  <a:srgbClr val="FF0000"/>
                </a:solidFill>
              </a:rPr>
              <a:t>BCSC </a:t>
            </a:r>
            <a:r>
              <a:rPr lang="en-US" altLang="en-US" sz="2000" dirty="0">
                <a:solidFill>
                  <a:srgbClr val="FF0000"/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Peds</a:t>
            </a:r>
            <a:r>
              <a:rPr lang="en-US" altLang="en-US" sz="1800" dirty="0">
                <a:solidFill>
                  <a:srgbClr val="FF0000"/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Retina</a:t>
            </a:r>
            <a:r>
              <a:rPr lang="en-US" altLang="en-US" sz="1800" dirty="0">
                <a:solidFill>
                  <a:srgbClr val="FF0000"/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/>
              <a:t>Anterior segment/lid exam is usually </a:t>
            </a:r>
            <a:r>
              <a:rPr lang="en-US" altLang="en-US" sz="2100" dirty="0">
                <a:solidFill>
                  <a:srgbClr val="0000FF"/>
                </a:solidFill>
              </a:rPr>
              <a:t>unremarkable</a:t>
            </a:r>
          </a:p>
          <a:p>
            <a:pPr lvl="1" eaLnBrk="1" hangingPunct="1"/>
            <a:r>
              <a:rPr lang="en-US" altLang="en-US" sz="2000" dirty="0"/>
              <a:t>Retinal hemorrhages in AHT:</a:t>
            </a:r>
          </a:p>
          <a:p>
            <a:pPr lvl="2" eaLnBrk="1" hangingPunct="1"/>
            <a:r>
              <a:rPr lang="en-US" altLang="en-US" sz="1800" dirty="0"/>
              <a:t>…are strongly associated with  </a:t>
            </a:r>
            <a:r>
              <a:rPr lang="en-US" altLang="en-US" sz="1800" dirty="0">
                <a:solidFill>
                  <a:srgbClr val="0000FF"/>
                </a:solidFill>
              </a:rPr>
              <a:t>SDH </a:t>
            </a:r>
            <a:r>
              <a:rPr lang="en-US" altLang="en-US" sz="1800" dirty="0"/>
              <a:t> and often with  </a:t>
            </a:r>
            <a:r>
              <a:rPr lang="en-US" altLang="en-US" sz="1800" dirty="0">
                <a:solidFill>
                  <a:srgbClr val="0000FF"/>
                </a:solidFill>
              </a:rPr>
              <a:t>SAH</a:t>
            </a:r>
          </a:p>
          <a:p>
            <a:pPr lvl="2" eaLnBrk="1" hangingPunct="1"/>
            <a:r>
              <a:rPr lang="en-US" altLang="en-US" sz="1800" dirty="0"/>
              <a:t>…can be associated with traumatic </a:t>
            </a:r>
            <a:r>
              <a:rPr lang="en-US" altLang="en-US" sz="1800" dirty="0">
                <a:solidFill>
                  <a:srgbClr val="0000FF"/>
                </a:solidFill>
              </a:rPr>
              <a:t>retinoschisis</a:t>
            </a:r>
            <a:r>
              <a:rPr lang="en-US" altLang="en-US" sz="1800" dirty="0"/>
              <a:t> </a:t>
            </a:r>
          </a:p>
          <a:p>
            <a:pPr lvl="2" eaLnBrk="1" hangingPunct="1"/>
            <a:r>
              <a:rPr lang="en-US" altLang="en-US" sz="1800" b="1" i="1" dirty="0">
                <a:solidFill>
                  <a:srgbClr val="FF0000"/>
                </a:solidFill>
              </a:rPr>
              <a:t>Natural hx of hemorrhages </a:t>
            </a:r>
            <a:r>
              <a:rPr lang="en-US" altLang="en-US" sz="1800" dirty="0">
                <a:solidFill>
                  <a:srgbClr val="FF0000"/>
                </a:solidFill>
              </a:rPr>
              <a:t>is also inconsistent between </a:t>
            </a:r>
            <a:r>
              <a:rPr lang="en-US" altLang="en-US" sz="1800" i="1" dirty="0">
                <a:solidFill>
                  <a:srgbClr val="FF0000"/>
                </a:solidFill>
              </a:rPr>
              <a:t>BCSC</a:t>
            </a:r>
            <a:r>
              <a:rPr lang="en-US" altLang="en-US" sz="1800" dirty="0">
                <a:solidFill>
                  <a:srgbClr val="FF0000"/>
                </a:solidFill>
              </a:rPr>
              <a:t> books: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Peds</a:t>
            </a:r>
            <a:r>
              <a:rPr lang="en-US" altLang="en-US" sz="1600" dirty="0">
                <a:solidFill>
                  <a:srgbClr val="FF0000"/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Retina</a:t>
            </a:r>
            <a:r>
              <a:rPr lang="en-US" altLang="en-US" sz="1600" dirty="0">
                <a:solidFill>
                  <a:srgbClr val="FF0000"/>
                </a:solidFill>
              </a:rPr>
              <a:t>: ‘Can resolve very rapidly’ </a:t>
            </a:r>
          </a:p>
          <a:p>
            <a:pPr lvl="1" eaLnBrk="1" hangingPunct="1"/>
            <a:r>
              <a:rPr lang="en-US" altLang="en-US" sz="2000" dirty="0"/>
              <a:t>Retinal hemorrhages associated with…</a:t>
            </a:r>
            <a:endParaRPr lang="en-US" altLang="en-US" sz="2200" dirty="0"/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CPR</a:t>
            </a:r>
            <a:r>
              <a:rPr lang="en-US" altLang="en-US" sz="1800" dirty="0"/>
              <a:t> are   </a:t>
            </a:r>
            <a:r>
              <a:rPr lang="en-US" altLang="en-US" sz="1800" dirty="0">
                <a:solidFill>
                  <a:srgbClr val="0000FF"/>
                </a:solidFill>
              </a:rPr>
              <a:t>rare  , </a:t>
            </a:r>
            <a:r>
              <a:rPr lang="en-US" altLang="en-US" sz="1800" dirty="0"/>
              <a:t>and</a:t>
            </a:r>
            <a:r>
              <a:rPr lang="en-US" altLang="en-US" sz="1800" dirty="0">
                <a:solidFill>
                  <a:srgbClr val="0000FF"/>
                </a:solidFill>
              </a:rPr>
              <a:t>  never extensive</a:t>
            </a:r>
            <a:endParaRPr lang="en-US" altLang="en-US" sz="1800" b="1" dirty="0">
              <a:solidFill>
                <a:srgbClr val="0000FF"/>
              </a:solidFill>
            </a:endParaRPr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birth</a:t>
            </a:r>
            <a:r>
              <a:rPr lang="en-US" altLang="en-US" sz="1800" dirty="0"/>
              <a:t> are  </a:t>
            </a:r>
            <a:r>
              <a:rPr lang="en-US" altLang="en-US" sz="1800" dirty="0">
                <a:solidFill>
                  <a:srgbClr val="0000FF"/>
                </a:solidFill>
              </a:rPr>
              <a:t>common</a:t>
            </a:r>
            <a:r>
              <a:rPr lang="en-US" altLang="en-US" sz="1800" dirty="0"/>
              <a:t> , but resolve by age </a:t>
            </a:r>
            <a:r>
              <a:rPr lang="en-US" altLang="en-US" sz="1800" dirty="0">
                <a:solidFill>
                  <a:srgbClr val="0000FF"/>
                </a:solidFill>
              </a:rPr>
              <a:t>1 month</a:t>
            </a:r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severe head trauma</a:t>
            </a:r>
            <a:r>
              <a:rPr lang="en-US" altLang="en-US" sz="1800" dirty="0"/>
              <a:t> are </a:t>
            </a:r>
            <a:r>
              <a:rPr lang="en-US" altLang="en-US" sz="1800" dirty="0">
                <a:solidFill>
                  <a:srgbClr val="0000FF"/>
                </a:solidFill>
              </a:rPr>
              <a:t>never extensive</a:t>
            </a: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FFDF9B-9CEB-4052-ADF8-5A13E80CF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70022"/>
            <a:ext cx="1741965" cy="3236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/>
              <a:t>how extensive?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67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AFFDF9B-9CEB-4052-ADF8-5A13E80CF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70022"/>
            <a:ext cx="1741965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62D470-C8AC-4D5D-92BF-24768CF5C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6954" y="5105400"/>
            <a:ext cx="990600" cy="34088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F2A022-9D3D-48FA-97B2-976E01C8A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141843"/>
            <a:ext cx="990600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36E66B-A311-4AA6-96D0-58E704B6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84780"/>
            <a:ext cx="659207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EA1BC-97DB-4132-B191-112ED5345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700" y="4781725"/>
            <a:ext cx="1741965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11">
            <a:extLst>
              <a:ext uri="{FF2B5EF4-FFF2-40B4-BE49-F238E27FC236}">
                <a16:creationId xmlns:a16="http://schemas.microsoft.com/office/drawing/2014/main" id="{883BFF14-CE66-4688-ADFC-60CA89B9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AHT was formerly known as </a:t>
            </a:r>
            <a:r>
              <a:rPr lang="en-US" altLang="en-US" sz="2000" i="1" dirty="0">
                <a:solidFill>
                  <a:srgbClr val="0000FF"/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rgbClr val="FF0000"/>
                </a:solidFill>
              </a:rPr>
              <a:t>Typical</a:t>
            </a:r>
            <a:r>
              <a:rPr lang="en-US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</a:rPr>
              <a:t>victim age </a:t>
            </a:r>
            <a:r>
              <a:rPr lang="en-US" altLang="en-US" sz="2000" dirty="0">
                <a:solidFill>
                  <a:srgbClr val="FF0000"/>
                </a:solidFill>
              </a:rPr>
              <a:t>is inconsistent between the </a:t>
            </a:r>
            <a:r>
              <a:rPr lang="en-US" altLang="en-US" sz="2000" i="1" dirty="0">
                <a:solidFill>
                  <a:srgbClr val="FF0000"/>
                </a:solidFill>
              </a:rPr>
              <a:t>BCSC </a:t>
            </a:r>
            <a:r>
              <a:rPr lang="en-US" altLang="en-US" sz="2000" dirty="0">
                <a:solidFill>
                  <a:srgbClr val="FF0000"/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Peds</a:t>
            </a:r>
            <a:r>
              <a:rPr lang="en-US" altLang="en-US" sz="1800" dirty="0">
                <a:solidFill>
                  <a:srgbClr val="FF0000"/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Retina</a:t>
            </a:r>
            <a:r>
              <a:rPr lang="en-US" altLang="en-US" sz="1800" dirty="0">
                <a:solidFill>
                  <a:srgbClr val="FF0000"/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/>
              <a:t>Anterior segment/lid exam is usually </a:t>
            </a:r>
            <a:r>
              <a:rPr lang="en-US" altLang="en-US" sz="2100" dirty="0">
                <a:solidFill>
                  <a:srgbClr val="0000FF"/>
                </a:solidFill>
              </a:rPr>
              <a:t>unremarkable</a:t>
            </a:r>
          </a:p>
          <a:p>
            <a:pPr lvl="1" eaLnBrk="1" hangingPunct="1"/>
            <a:r>
              <a:rPr lang="en-US" altLang="en-US" sz="2000" dirty="0"/>
              <a:t>Retinal hemorrhages in AHT:</a:t>
            </a:r>
          </a:p>
          <a:p>
            <a:pPr lvl="2" eaLnBrk="1" hangingPunct="1"/>
            <a:r>
              <a:rPr lang="en-US" altLang="en-US" sz="1800" dirty="0"/>
              <a:t>…are strongly associated with  </a:t>
            </a:r>
            <a:r>
              <a:rPr lang="en-US" altLang="en-US" sz="1800" dirty="0">
                <a:solidFill>
                  <a:srgbClr val="0000FF"/>
                </a:solidFill>
              </a:rPr>
              <a:t>SDH </a:t>
            </a:r>
            <a:r>
              <a:rPr lang="en-US" altLang="en-US" sz="1800" dirty="0"/>
              <a:t> and often with  </a:t>
            </a:r>
            <a:r>
              <a:rPr lang="en-US" altLang="en-US" sz="1800" dirty="0">
                <a:solidFill>
                  <a:srgbClr val="0000FF"/>
                </a:solidFill>
              </a:rPr>
              <a:t>SAH</a:t>
            </a:r>
          </a:p>
          <a:p>
            <a:pPr lvl="2" eaLnBrk="1" hangingPunct="1"/>
            <a:r>
              <a:rPr lang="en-US" altLang="en-US" sz="1800" dirty="0"/>
              <a:t>…can be associated with traumatic </a:t>
            </a:r>
            <a:r>
              <a:rPr lang="en-US" altLang="en-US" sz="1800" dirty="0">
                <a:solidFill>
                  <a:srgbClr val="0000FF"/>
                </a:solidFill>
              </a:rPr>
              <a:t>retinoschisis</a:t>
            </a:r>
            <a:r>
              <a:rPr lang="en-US" altLang="en-US" sz="1800" dirty="0"/>
              <a:t> </a:t>
            </a:r>
          </a:p>
          <a:p>
            <a:pPr lvl="2" eaLnBrk="1" hangingPunct="1"/>
            <a:r>
              <a:rPr lang="en-US" altLang="en-US" sz="1800" b="1" i="1" dirty="0">
                <a:solidFill>
                  <a:srgbClr val="FF0000"/>
                </a:solidFill>
              </a:rPr>
              <a:t>Natural hx of hemorrhages </a:t>
            </a:r>
            <a:r>
              <a:rPr lang="en-US" altLang="en-US" sz="1800" dirty="0">
                <a:solidFill>
                  <a:srgbClr val="FF0000"/>
                </a:solidFill>
              </a:rPr>
              <a:t>is also inconsistent between </a:t>
            </a:r>
            <a:r>
              <a:rPr lang="en-US" altLang="en-US" sz="1800" i="1" dirty="0">
                <a:solidFill>
                  <a:srgbClr val="FF0000"/>
                </a:solidFill>
              </a:rPr>
              <a:t>BCSC</a:t>
            </a:r>
            <a:r>
              <a:rPr lang="en-US" altLang="en-US" sz="1800" dirty="0">
                <a:solidFill>
                  <a:srgbClr val="FF0000"/>
                </a:solidFill>
              </a:rPr>
              <a:t> books: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Peds</a:t>
            </a:r>
            <a:r>
              <a:rPr lang="en-US" altLang="en-US" sz="1600" dirty="0">
                <a:solidFill>
                  <a:srgbClr val="FF0000"/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Retina</a:t>
            </a:r>
            <a:r>
              <a:rPr lang="en-US" altLang="en-US" sz="1600" dirty="0">
                <a:solidFill>
                  <a:srgbClr val="FF0000"/>
                </a:solidFill>
              </a:rPr>
              <a:t>: ‘Can resolve very rapidly’ </a:t>
            </a:r>
          </a:p>
          <a:p>
            <a:pPr lvl="1" eaLnBrk="1" hangingPunct="1"/>
            <a:r>
              <a:rPr lang="en-US" altLang="en-US" sz="2000" dirty="0"/>
              <a:t>Retinal hemorrhages associated with…</a:t>
            </a:r>
            <a:endParaRPr lang="en-US" altLang="en-US" sz="2200" dirty="0"/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CPR</a:t>
            </a:r>
            <a:r>
              <a:rPr lang="en-US" altLang="en-US" sz="1800" dirty="0"/>
              <a:t> are   </a:t>
            </a:r>
            <a:r>
              <a:rPr lang="en-US" altLang="en-US" sz="1800" dirty="0">
                <a:solidFill>
                  <a:srgbClr val="0000FF"/>
                </a:solidFill>
              </a:rPr>
              <a:t>rare  , </a:t>
            </a:r>
            <a:r>
              <a:rPr lang="en-US" altLang="en-US" sz="1800" dirty="0"/>
              <a:t>and</a:t>
            </a:r>
            <a:r>
              <a:rPr lang="en-US" altLang="en-US" sz="1800" dirty="0">
                <a:solidFill>
                  <a:srgbClr val="0000FF"/>
                </a:solidFill>
              </a:rPr>
              <a:t>  never extensive</a:t>
            </a:r>
            <a:endParaRPr lang="en-US" altLang="en-US" sz="1800" b="1" dirty="0">
              <a:solidFill>
                <a:srgbClr val="0000FF"/>
              </a:solidFill>
            </a:endParaRPr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birth</a:t>
            </a:r>
            <a:r>
              <a:rPr lang="en-US" altLang="en-US" sz="1800" dirty="0"/>
              <a:t> are  </a:t>
            </a:r>
            <a:r>
              <a:rPr lang="en-US" altLang="en-US" sz="1800" dirty="0">
                <a:solidFill>
                  <a:srgbClr val="0000FF"/>
                </a:solidFill>
              </a:rPr>
              <a:t>common</a:t>
            </a:r>
            <a:r>
              <a:rPr lang="en-US" altLang="en-US" sz="1800" dirty="0"/>
              <a:t> , but resolve by age </a:t>
            </a:r>
            <a:r>
              <a:rPr lang="en-US" altLang="en-US" sz="1800" dirty="0">
                <a:solidFill>
                  <a:srgbClr val="0000FF"/>
                </a:solidFill>
              </a:rPr>
              <a:t>1 month</a:t>
            </a:r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severe head trauma</a:t>
            </a:r>
            <a:r>
              <a:rPr lang="en-US" altLang="en-US" sz="1800" dirty="0"/>
              <a:t> are </a:t>
            </a:r>
            <a:r>
              <a:rPr lang="en-US" altLang="en-US" sz="1800" dirty="0">
                <a:solidFill>
                  <a:srgbClr val="0000FF"/>
                </a:solidFill>
              </a:rPr>
              <a:t>never extensive</a:t>
            </a: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23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AFFDF9B-9CEB-4052-ADF8-5A13E80CF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70022"/>
            <a:ext cx="1741965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62D470-C8AC-4D5D-92BF-24768CF5C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6954" y="5105400"/>
            <a:ext cx="990600" cy="34088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F2A022-9D3D-48FA-97B2-976E01C8A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141843"/>
            <a:ext cx="990600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36E66B-A311-4AA6-96D0-58E704B6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84780"/>
            <a:ext cx="659207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EA1BC-97DB-4132-B191-112ED5345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700" y="4781725"/>
            <a:ext cx="1741965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11">
            <a:extLst>
              <a:ext uri="{FF2B5EF4-FFF2-40B4-BE49-F238E27FC236}">
                <a16:creationId xmlns:a16="http://schemas.microsoft.com/office/drawing/2014/main" id="{883BFF14-CE66-4688-ADFC-60CA89B9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AHT was formerly known as </a:t>
            </a:r>
            <a:r>
              <a:rPr lang="en-US" altLang="en-US" sz="2000" i="1" dirty="0">
                <a:solidFill>
                  <a:srgbClr val="0000FF"/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rgbClr val="FF0000"/>
                </a:solidFill>
              </a:rPr>
              <a:t>Typical</a:t>
            </a:r>
            <a:r>
              <a:rPr lang="en-US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</a:rPr>
              <a:t>victim age </a:t>
            </a:r>
            <a:r>
              <a:rPr lang="en-US" altLang="en-US" sz="2000" dirty="0">
                <a:solidFill>
                  <a:srgbClr val="FF0000"/>
                </a:solidFill>
              </a:rPr>
              <a:t>is inconsistent between the </a:t>
            </a:r>
            <a:r>
              <a:rPr lang="en-US" altLang="en-US" sz="2000" i="1" dirty="0">
                <a:solidFill>
                  <a:srgbClr val="FF0000"/>
                </a:solidFill>
              </a:rPr>
              <a:t>BCSC </a:t>
            </a:r>
            <a:r>
              <a:rPr lang="en-US" altLang="en-US" sz="2000" dirty="0">
                <a:solidFill>
                  <a:srgbClr val="FF0000"/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Peds</a:t>
            </a:r>
            <a:r>
              <a:rPr lang="en-US" altLang="en-US" sz="1800" dirty="0">
                <a:solidFill>
                  <a:srgbClr val="FF0000"/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Retina</a:t>
            </a:r>
            <a:r>
              <a:rPr lang="en-US" altLang="en-US" sz="1800" dirty="0">
                <a:solidFill>
                  <a:srgbClr val="FF0000"/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/>
              <a:t>Anterior segment/lid exam is usually </a:t>
            </a:r>
            <a:r>
              <a:rPr lang="en-US" altLang="en-US" sz="2100" dirty="0">
                <a:solidFill>
                  <a:srgbClr val="0000FF"/>
                </a:solidFill>
              </a:rPr>
              <a:t>unremarkable</a:t>
            </a:r>
          </a:p>
          <a:p>
            <a:pPr lvl="1" eaLnBrk="1" hangingPunct="1"/>
            <a:r>
              <a:rPr lang="en-US" altLang="en-US" sz="2000" dirty="0"/>
              <a:t>Retinal hemorrhages in AHT:</a:t>
            </a:r>
          </a:p>
          <a:p>
            <a:pPr lvl="2" eaLnBrk="1" hangingPunct="1"/>
            <a:r>
              <a:rPr lang="en-US" altLang="en-US" sz="1800" dirty="0"/>
              <a:t>…are strongly associated with  </a:t>
            </a:r>
            <a:r>
              <a:rPr lang="en-US" altLang="en-US" sz="1800" dirty="0">
                <a:solidFill>
                  <a:srgbClr val="0000FF"/>
                </a:solidFill>
              </a:rPr>
              <a:t>SDH </a:t>
            </a:r>
            <a:r>
              <a:rPr lang="en-US" altLang="en-US" sz="1800" dirty="0"/>
              <a:t> and often with  </a:t>
            </a:r>
            <a:r>
              <a:rPr lang="en-US" altLang="en-US" sz="1800" dirty="0">
                <a:solidFill>
                  <a:srgbClr val="0000FF"/>
                </a:solidFill>
              </a:rPr>
              <a:t>SAH</a:t>
            </a:r>
          </a:p>
          <a:p>
            <a:pPr lvl="2" eaLnBrk="1" hangingPunct="1"/>
            <a:r>
              <a:rPr lang="en-US" altLang="en-US" sz="1800" dirty="0"/>
              <a:t>…can be associated with traumatic </a:t>
            </a:r>
            <a:r>
              <a:rPr lang="en-US" altLang="en-US" sz="1800" dirty="0">
                <a:solidFill>
                  <a:srgbClr val="0000FF"/>
                </a:solidFill>
              </a:rPr>
              <a:t>retinoschisis</a:t>
            </a:r>
            <a:r>
              <a:rPr lang="en-US" altLang="en-US" sz="1800" dirty="0"/>
              <a:t> </a:t>
            </a:r>
          </a:p>
          <a:p>
            <a:pPr lvl="2" eaLnBrk="1" hangingPunct="1"/>
            <a:r>
              <a:rPr lang="en-US" altLang="en-US" sz="1800" b="1" i="1" dirty="0">
                <a:solidFill>
                  <a:srgbClr val="FF0000"/>
                </a:solidFill>
              </a:rPr>
              <a:t>Natural hx of hemorrhages </a:t>
            </a:r>
            <a:r>
              <a:rPr lang="en-US" altLang="en-US" sz="1800" dirty="0">
                <a:solidFill>
                  <a:srgbClr val="FF0000"/>
                </a:solidFill>
              </a:rPr>
              <a:t>is also inconsistent between </a:t>
            </a:r>
            <a:r>
              <a:rPr lang="en-US" altLang="en-US" sz="1800" i="1" dirty="0">
                <a:solidFill>
                  <a:srgbClr val="FF0000"/>
                </a:solidFill>
              </a:rPr>
              <a:t>BCSC</a:t>
            </a:r>
            <a:r>
              <a:rPr lang="en-US" altLang="en-US" sz="1800" dirty="0">
                <a:solidFill>
                  <a:srgbClr val="FF0000"/>
                </a:solidFill>
              </a:rPr>
              <a:t> books: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Peds</a:t>
            </a:r>
            <a:r>
              <a:rPr lang="en-US" altLang="en-US" sz="1600" dirty="0">
                <a:solidFill>
                  <a:srgbClr val="FF0000"/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Retina</a:t>
            </a:r>
            <a:r>
              <a:rPr lang="en-US" altLang="en-US" sz="1600" dirty="0">
                <a:solidFill>
                  <a:srgbClr val="FF0000"/>
                </a:solidFill>
              </a:rPr>
              <a:t>: ‘Can resolve very rapidly’ </a:t>
            </a:r>
          </a:p>
          <a:p>
            <a:pPr lvl="1" eaLnBrk="1" hangingPunct="1"/>
            <a:r>
              <a:rPr lang="en-US" altLang="en-US" sz="2000" dirty="0"/>
              <a:t>Retinal hemorrhages associated with…</a:t>
            </a:r>
            <a:endParaRPr lang="en-US" altLang="en-US" sz="2200" dirty="0"/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CPR</a:t>
            </a:r>
            <a:r>
              <a:rPr lang="en-US" altLang="en-US" sz="1800" dirty="0"/>
              <a:t> are   </a:t>
            </a:r>
            <a:r>
              <a:rPr lang="en-US" altLang="en-US" sz="1800" dirty="0">
                <a:solidFill>
                  <a:srgbClr val="0000FF"/>
                </a:solidFill>
              </a:rPr>
              <a:t>rare  , </a:t>
            </a:r>
            <a:r>
              <a:rPr lang="en-US" altLang="en-US" sz="1800" dirty="0"/>
              <a:t>and</a:t>
            </a:r>
            <a:r>
              <a:rPr lang="en-US" altLang="en-US" sz="1800" dirty="0">
                <a:solidFill>
                  <a:srgbClr val="0000FF"/>
                </a:solidFill>
              </a:rPr>
              <a:t>  never extensive</a:t>
            </a:r>
            <a:endParaRPr lang="en-US" altLang="en-US" sz="1800" b="1" dirty="0">
              <a:solidFill>
                <a:srgbClr val="0000FF"/>
              </a:solidFill>
            </a:endParaRPr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birth</a:t>
            </a:r>
            <a:r>
              <a:rPr lang="en-US" altLang="en-US" sz="1800" dirty="0"/>
              <a:t> are  </a:t>
            </a:r>
            <a:r>
              <a:rPr lang="en-US" altLang="en-US" sz="1800" dirty="0">
                <a:solidFill>
                  <a:srgbClr val="0000FF"/>
                </a:solidFill>
              </a:rPr>
              <a:t>common</a:t>
            </a:r>
            <a:r>
              <a:rPr lang="en-US" altLang="en-US" sz="1800" dirty="0"/>
              <a:t> , but resolve by age </a:t>
            </a:r>
            <a:r>
              <a:rPr lang="en-US" altLang="en-US" sz="1800" dirty="0">
                <a:solidFill>
                  <a:srgbClr val="0000FF"/>
                </a:solidFill>
              </a:rPr>
              <a:t>1 month</a:t>
            </a:r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severe head trauma</a:t>
            </a:r>
            <a:r>
              <a:rPr lang="en-US" altLang="en-US" sz="1800" dirty="0"/>
              <a:t> are </a:t>
            </a:r>
            <a:r>
              <a:rPr lang="en-US" altLang="en-US" sz="1800" dirty="0">
                <a:solidFill>
                  <a:srgbClr val="0000FF"/>
                </a:solidFill>
              </a:rPr>
              <a:t>never extensive</a:t>
            </a:r>
          </a:p>
          <a:p>
            <a:pPr lvl="1" eaLnBrk="1" hangingPunct="1"/>
            <a:r>
              <a:rPr lang="en-US" altLang="en-US" sz="2000" dirty="0">
                <a:solidFill>
                  <a:srgbClr val="0000FF"/>
                </a:solidFill>
              </a:rPr>
              <a:t>1/4 to 1/3 </a:t>
            </a:r>
            <a:r>
              <a:rPr lang="en-US" altLang="en-US" sz="2000" dirty="0"/>
              <a:t>of AHT victims will succumb to their injuries</a:t>
            </a: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B26134F4-8332-4562-AB54-634B28273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3697"/>
            <a:ext cx="1219200" cy="328686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/>
              <a:t>proportion (range)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33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B26134F4-8332-4562-AB54-634B28273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3697"/>
            <a:ext cx="1219200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FFDF9B-9CEB-4052-ADF8-5A13E80CF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70022"/>
            <a:ext cx="1741965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62D470-C8AC-4D5D-92BF-24768CF5C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6954" y="5105400"/>
            <a:ext cx="990600" cy="34088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F2A022-9D3D-48FA-97B2-976E01C8A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141843"/>
            <a:ext cx="990600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36E66B-A311-4AA6-96D0-58E704B6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84780"/>
            <a:ext cx="659207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EA1BC-97DB-4132-B191-112ED5345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700" y="4781725"/>
            <a:ext cx="1741965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11">
            <a:extLst>
              <a:ext uri="{FF2B5EF4-FFF2-40B4-BE49-F238E27FC236}">
                <a16:creationId xmlns:a16="http://schemas.microsoft.com/office/drawing/2014/main" id="{883BFF14-CE66-4688-ADFC-60CA89B9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AHT was formerly known as </a:t>
            </a:r>
            <a:r>
              <a:rPr lang="en-US" altLang="en-US" sz="2000" i="1" dirty="0">
                <a:solidFill>
                  <a:srgbClr val="0000FF"/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rgbClr val="FF0000"/>
                </a:solidFill>
              </a:rPr>
              <a:t>Typical</a:t>
            </a:r>
            <a:r>
              <a:rPr lang="en-US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</a:rPr>
              <a:t>victim age </a:t>
            </a:r>
            <a:r>
              <a:rPr lang="en-US" altLang="en-US" sz="2000" dirty="0">
                <a:solidFill>
                  <a:srgbClr val="FF0000"/>
                </a:solidFill>
              </a:rPr>
              <a:t>is inconsistent between the </a:t>
            </a:r>
            <a:r>
              <a:rPr lang="en-US" altLang="en-US" sz="2000" i="1" dirty="0">
                <a:solidFill>
                  <a:srgbClr val="FF0000"/>
                </a:solidFill>
              </a:rPr>
              <a:t>BCSC </a:t>
            </a:r>
            <a:r>
              <a:rPr lang="en-US" altLang="en-US" sz="2000" dirty="0">
                <a:solidFill>
                  <a:srgbClr val="FF0000"/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Peds</a:t>
            </a:r>
            <a:r>
              <a:rPr lang="en-US" altLang="en-US" sz="1800" dirty="0">
                <a:solidFill>
                  <a:srgbClr val="FF0000"/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Retina</a:t>
            </a:r>
            <a:r>
              <a:rPr lang="en-US" altLang="en-US" sz="1800" dirty="0">
                <a:solidFill>
                  <a:srgbClr val="FF0000"/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/>
              <a:t>Anterior segment/lid exam is usually </a:t>
            </a:r>
            <a:r>
              <a:rPr lang="en-US" altLang="en-US" sz="2100" dirty="0">
                <a:solidFill>
                  <a:srgbClr val="0000FF"/>
                </a:solidFill>
              </a:rPr>
              <a:t>unremarkable</a:t>
            </a:r>
          </a:p>
          <a:p>
            <a:pPr lvl="1" eaLnBrk="1" hangingPunct="1"/>
            <a:r>
              <a:rPr lang="en-US" altLang="en-US" sz="2000" dirty="0"/>
              <a:t>Retinal hemorrhages in AHT:</a:t>
            </a:r>
          </a:p>
          <a:p>
            <a:pPr lvl="2" eaLnBrk="1" hangingPunct="1"/>
            <a:r>
              <a:rPr lang="en-US" altLang="en-US" sz="1800" dirty="0"/>
              <a:t>…are strongly associated with  </a:t>
            </a:r>
            <a:r>
              <a:rPr lang="en-US" altLang="en-US" sz="1800" dirty="0">
                <a:solidFill>
                  <a:srgbClr val="0000FF"/>
                </a:solidFill>
              </a:rPr>
              <a:t>SDH </a:t>
            </a:r>
            <a:r>
              <a:rPr lang="en-US" altLang="en-US" sz="1800" dirty="0"/>
              <a:t> and often with  </a:t>
            </a:r>
            <a:r>
              <a:rPr lang="en-US" altLang="en-US" sz="1800" dirty="0">
                <a:solidFill>
                  <a:srgbClr val="0000FF"/>
                </a:solidFill>
              </a:rPr>
              <a:t>SAH</a:t>
            </a:r>
          </a:p>
          <a:p>
            <a:pPr lvl="2" eaLnBrk="1" hangingPunct="1"/>
            <a:r>
              <a:rPr lang="en-US" altLang="en-US" sz="1800" dirty="0"/>
              <a:t>…can be associated with traumatic </a:t>
            </a:r>
            <a:r>
              <a:rPr lang="en-US" altLang="en-US" sz="1800" dirty="0">
                <a:solidFill>
                  <a:srgbClr val="0000FF"/>
                </a:solidFill>
              </a:rPr>
              <a:t>retinoschisis</a:t>
            </a:r>
            <a:r>
              <a:rPr lang="en-US" altLang="en-US" sz="1800" dirty="0"/>
              <a:t> </a:t>
            </a:r>
          </a:p>
          <a:p>
            <a:pPr lvl="2" eaLnBrk="1" hangingPunct="1"/>
            <a:r>
              <a:rPr lang="en-US" altLang="en-US" sz="1800" b="1" i="1" dirty="0">
                <a:solidFill>
                  <a:srgbClr val="FF0000"/>
                </a:solidFill>
              </a:rPr>
              <a:t>Natural hx of hemorrhages </a:t>
            </a:r>
            <a:r>
              <a:rPr lang="en-US" altLang="en-US" sz="1800" dirty="0">
                <a:solidFill>
                  <a:srgbClr val="FF0000"/>
                </a:solidFill>
              </a:rPr>
              <a:t>is also inconsistent between </a:t>
            </a:r>
            <a:r>
              <a:rPr lang="en-US" altLang="en-US" sz="1800" i="1" dirty="0">
                <a:solidFill>
                  <a:srgbClr val="FF0000"/>
                </a:solidFill>
              </a:rPr>
              <a:t>BCSC</a:t>
            </a:r>
            <a:r>
              <a:rPr lang="en-US" altLang="en-US" sz="1800" dirty="0">
                <a:solidFill>
                  <a:srgbClr val="FF0000"/>
                </a:solidFill>
              </a:rPr>
              <a:t> books: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Peds</a:t>
            </a:r>
            <a:r>
              <a:rPr lang="en-US" altLang="en-US" sz="1600" dirty="0">
                <a:solidFill>
                  <a:srgbClr val="FF0000"/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Retina</a:t>
            </a:r>
            <a:r>
              <a:rPr lang="en-US" altLang="en-US" sz="1600" dirty="0">
                <a:solidFill>
                  <a:srgbClr val="FF0000"/>
                </a:solidFill>
              </a:rPr>
              <a:t>: ‘Can resolve very rapidly’ </a:t>
            </a:r>
          </a:p>
          <a:p>
            <a:pPr lvl="1" eaLnBrk="1" hangingPunct="1"/>
            <a:r>
              <a:rPr lang="en-US" altLang="en-US" sz="2000" dirty="0"/>
              <a:t>Retinal hemorrhages associated with…</a:t>
            </a:r>
            <a:endParaRPr lang="en-US" altLang="en-US" sz="2200" dirty="0"/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CPR</a:t>
            </a:r>
            <a:r>
              <a:rPr lang="en-US" altLang="en-US" sz="1800" dirty="0"/>
              <a:t> are   </a:t>
            </a:r>
            <a:r>
              <a:rPr lang="en-US" altLang="en-US" sz="1800" dirty="0">
                <a:solidFill>
                  <a:srgbClr val="0000FF"/>
                </a:solidFill>
              </a:rPr>
              <a:t>rare  , </a:t>
            </a:r>
            <a:r>
              <a:rPr lang="en-US" altLang="en-US" sz="1800" dirty="0"/>
              <a:t>and</a:t>
            </a:r>
            <a:r>
              <a:rPr lang="en-US" altLang="en-US" sz="1800" dirty="0">
                <a:solidFill>
                  <a:srgbClr val="0000FF"/>
                </a:solidFill>
              </a:rPr>
              <a:t>  never extensive</a:t>
            </a:r>
            <a:endParaRPr lang="en-US" altLang="en-US" sz="1800" b="1" dirty="0">
              <a:solidFill>
                <a:srgbClr val="0000FF"/>
              </a:solidFill>
            </a:endParaRPr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birth</a:t>
            </a:r>
            <a:r>
              <a:rPr lang="en-US" altLang="en-US" sz="1800" dirty="0"/>
              <a:t> are  </a:t>
            </a:r>
            <a:r>
              <a:rPr lang="en-US" altLang="en-US" sz="1800" dirty="0">
                <a:solidFill>
                  <a:srgbClr val="0000FF"/>
                </a:solidFill>
              </a:rPr>
              <a:t>common</a:t>
            </a:r>
            <a:r>
              <a:rPr lang="en-US" altLang="en-US" sz="1800" dirty="0"/>
              <a:t> , but resolve by age </a:t>
            </a:r>
            <a:r>
              <a:rPr lang="en-US" altLang="en-US" sz="1800" dirty="0">
                <a:solidFill>
                  <a:srgbClr val="0000FF"/>
                </a:solidFill>
              </a:rPr>
              <a:t>1 month</a:t>
            </a:r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severe head trauma</a:t>
            </a:r>
            <a:r>
              <a:rPr lang="en-US" altLang="en-US" sz="1800" dirty="0"/>
              <a:t> are </a:t>
            </a:r>
            <a:r>
              <a:rPr lang="en-US" altLang="en-US" sz="1800" dirty="0">
                <a:solidFill>
                  <a:srgbClr val="0000FF"/>
                </a:solidFill>
              </a:rPr>
              <a:t>never extensive</a:t>
            </a:r>
          </a:p>
          <a:p>
            <a:pPr lvl="1" eaLnBrk="1" hangingPunct="1"/>
            <a:r>
              <a:rPr lang="en-US" altLang="en-US" sz="2000" dirty="0">
                <a:solidFill>
                  <a:srgbClr val="0000FF"/>
                </a:solidFill>
              </a:rPr>
              <a:t>1/4 to 1/3 </a:t>
            </a:r>
            <a:r>
              <a:rPr lang="en-US" altLang="en-US" sz="2000" dirty="0"/>
              <a:t>of AHT victims will succumb to their injuries</a:t>
            </a: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69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B26134F4-8332-4562-AB54-634B28273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3697"/>
            <a:ext cx="1219200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FFDF9B-9CEB-4052-ADF8-5A13E80CF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70022"/>
            <a:ext cx="1741965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62D470-C8AC-4D5D-92BF-24768CF5C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6954" y="5105400"/>
            <a:ext cx="990600" cy="34088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F2A022-9D3D-48FA-97B2-976E01C8A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141843"/>
            <a:ext cx="990600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36E66B-A311-4AA6-96D0-58E704B6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84780"/>
            <a:ext cx="659207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EA1BC-97DB-4132-B191-112ED5345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700" y="4781725"/>
            <a:ext cx="1741965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AHT was formerly known as </a:t>
            </a:r>
            <a:r>
              <a:rPr lang="en-US" altLang="en-US" sz="2000" i="1" dirty="0">
                <a:solidFill>
                  <a:srgbClr val="0000FF"/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rgbClr val="FF0000"/>
                </a:solidFill>
              </a:rPr>
              <a:t>Typical</a:t>
            </a:r>
            <a:r>
              <a:rPr lang="en-US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</a:rPr>
              <a:t>victim age </a:t>
            </a:r>
            <a:r>
              <a:rPr lang="en-US" altLang="en-US" sz="2000" dirty="0">
                <a:solidFill>
                  <a:srgbClr val="FF0000"/>
                </a:solidFill>
              </a:rPr>
              <a:t>is inconsistent between the </a:t>
            </a:r>
            <a:r>
              <a:rPr lang="en-US" altLang="en-US" sz="2000" i="1" dirty="0">
                <a:solidFill>
                  <a:srgbClr val="FF0000"/>
                </a:solidFill>
              </a:rPr>
              <a:t>BCSC </a:t>
            </a:r>
            <a:r>
              <a:rPr lang="en-US" altLang="en-US" sz="2000" dirty="0">
                <a:solidFill>
                  <a:srgbClr val="FF0000"/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Peds</a:t>
            </a:r>
            <a:r>
              <a:rPr lang="en-US" altLang="en-US" sz="1800" dirty="0">
                <a:solidFill>
                  <a:srgbClr val="FF0000"/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Retina</a:t>
            </a:r>
            <a:r>
              <a:rPr lang="en-US" altLang="en-US" sz="1800" dirty="0">
                <a:solidFill>
                  <a:srgbClr val="FF0000"/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/>
              <a:t>Anterior segment/lid exam is usually </a:t>
            </a:r>
            <a:r>
              <a:rPr lang="en-US" altLang="en-US" sz="2100" dirty="0">
                <a:solidFill>
                  <a:srgbClr val="0000FF"/>
                </a:solidFill>
              </a:rPr>
              <a:t>unremarkable</a:t>
            </a:r>
          </a:p>
          <a:p>
            <a:pPr lvl="1" eaLnBrk="1" hangingPunct="1"/>
            <a:r>
              <a:rPr lang="en-US" altLang="en-US" sz="2000" dirty="0"/>
              <a:t>Retinal hemorrhages in AHT:</a:t>
            </a:r>
          </a:p>
          <a:p>
            <a:pPr lvl="2" eaLnBrk="1" hangingPunct="1"/>
            <a:r>
              <a:rPr lang="en-US" altLang="en-US" sz="1800" dirty="0"/>
              <a:t>…are strongly associated with  </a:t>
            </a:r>
            <a:r>
              <a:rPr lang="en-US" altLang="en-US" sz="1800" dirty="0">
                <a:solidFill>
                  <a:srgbClr val="0000FF"/>
                </a:solidFill>
              </a:rPr>
              <a:t>SDH </a:t>
            </a:r>
            <a:r>
              <a:rPr lang="en-US" altLang="en-US" sz="1800" dirty="0"/>
              <a:t> and often with  </a:t>
            </a:r>
            <a:r>
              <a:rPr lang="en-US" altLang="en-US" sz="1800" dirty="0">
                <a:solidFill>
                  <a:srgbClr val="0000FF"/>
                </a:solidFill>
              </a:rPr>
              <a:t>SAH</a:t>
            </a:r>
          </a:p>
          <a:p>
            <a:pPr lvl="2" eaLnBrk="1" hangingPunct="1"/>
            <a:r>
              <a:rPr lang="en-US" altLang="en-US" sz="1800" dirty="0"/>
              <a:t>…can be associated with traumatic </a:t>
            </a:r>
            <a:r>
              <a:rPr lang="en-US" altLang="en-US" sz="1800" dirty="0">
                <a:solidFill>
                  <a:srgbClr val="0000FF"/>
                </a:solidFill>
              </a:rPr>
              <a:t>retinoschisis</a:t>
            </a:r>
            <a:r>
              <a:rPr lang="en-US" altLang="en-US" sz="1800" dirty="0"/>
              <a:t> </a:t>
            </a:r>
          </a:p>
          <a:p>
            <a:pPr lvl="2" eaLnBrk="1" hangingPunct="1"/>
            <a:r>
              <a:rPr lang="en-US" altLang="en-US" sz="1800" b="1" i="1" dirty="0">
                <a:solidFill>
                  <a:srgbClr val="FF0000"/>
                </a:solidFill>
              </a:rPr>
              <a:t>Natural hx of hemorrhages </a:t>
            </a:r>
            <a:r>
              <a:rPr lang="en-US" altLang="en-US" sz="1800" dirty="0">
                <a:solidFill>
                  <a:srgbClr val="FF0000"/>
                </a:solidFill>
              </a:rPr>
              <a:t>is also inconsistent between </a:t>
            </a:r>
            <a:r>
              <a:rPr lang="en-US" altLang="en-US" sz="1800" i="1" dirty="0">
                <a:solidFill>
                  <a:srgbClr val="FF0000"/>
                </a:solidFill>
              </a:rPr>
              <a:t>BCSC</a:t>
            </a:r>
            <a:r>
              <a:rPr lang="en-US" altLang="en-US" sz="1800" dirty="0">
                <a:solidFill>
                  <a:srgbClr val="FF0000"/>
                </a:solidFill>
              </a:rPr>
              <a:t> books: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Peds</a:t>
            </a:r>
            <a:r>
              <a:rPr lang="en-US" altLang="en-US" sz="1600" dirty="0">
                <a:solidFill>
                  <a:srgbClr val="FF0000"/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Retina</a:t>
            </a:r>
            <a:r>
              <a:rPr lang="en-US" altLang="en-US" sz="1600" dirty="0">
                <a:solidFill>
                  <a:srgbClr val="FF0000"/>
                </a:solidFill>
              </a:rPr>
              <a:t>: ‘Can resolve very rapidly’ </a:t>
            </a:r>
          </a:p>
          <a:p>
            <a:pPr lvl="1" eaLnBrk="1" hangingPunct="1"/>
            <a:r>
              <a:rPr lang="en-US" altLang="en-US" sz="2000" dirty="0"/>
              <a:t>Retinal hemorrhages associated with…</a:t>
            </a:r>
            <a:endParaRPr lang="en-US" altLang="en-US" sz="2200" dirty="0"/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CPR</a:t>
            </a:r>
            <a:r>
              <a:rPr lang="en-US" altLang="en-US" sz="1800" dirty="0"/>
              <a:t> are   </a:t>
            </a:r>
            <a:r>
              <a:rPr lang="en-US" altLang="en-US" sz="1800" dirty="0">
                <a:solidFill>
                  <a:srgbClr val="0000FF"/>
                </a:solidFill>
              </a:rPr>
              <a:t>rare  , </a:t>
            </a:r>
            <a:r>
              <a:rPr lang="en-US" altLang="en-US" sz="1800" dirty="0"/>
              <a:t>and</a:t>
            </a:r>
            <a:r>
              <a:rPr lang="en-US" altLang="en-US" sz="1800" dirty="0">
                <a:solidFill>
                  <a:srgbClr val="0000FF"/>
                </a:solidFill>
              </a:rPr>
              <a:t>  never extensive</a:t>
            </a:r>
            <a:endParaRPr lang="en-US" altLang="en-US" sz="1800" b="1" dirty="0">
              <a:solidFill>
                <a:srgbClr val="0000FF"/>
              </a:solidFill>
            </a:endParaRPr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birth</a:t>
            </a:r>
            <a:r>
              <a:rPr lang="en-US" altLang="en-US" sz="1800" dirty="0"/>
              <a:t> are  </a:t>
            </a:r>
            <a:r>
              <a:rPr lang="en-US" altLang="en-US" sz="1800" dirty="0">
                <a:solidFill>
                  <a:srgbClr val="0000FF"/>
                </a:solidFill>
              </a:rPr>
              <a:t>common</a:t>
            </a:r>
            <a:r>
              <a:rPr lang="en-US" altLang="en-US" sz="1800" dirty="0"/>
              <a:t> , but resolve by age </a:t>
            </a:r>
            <a:r>
              <a:rPr lang="en-US" altLang="en-US" sz="1800" dirty="0">
                <a:solidFill>
                  <a:srgbClr val="0000FF"/>
                </a:solidFill>
              </a:rPr>
              <a:t>1 month</a:t>
            </a:r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severe head trauma</a:t>
            </a:r>
            <a:r>
              <a:rPr lang="en-US" altLang="en-US" sz="1800" dirty="0"/>
              <a:t> are </a:t>
            </a:r>
            <a:r>
              <a:rPr lang="en-US" altLang="en-US" sz="1800" dirty="0">
                <a:solidFill>
                  <a:srgbClr val="0000FF"/>
                </a:solidFill>
              </a:rPr>
              <a:t>never extensive</a:t>
            </a:r>
          </a:p>
          <a:p>
            <a:pPr lvl="1" eaLnBrk="1" hangingPunct="1"/>
            <a:r>
              <a:rPr lang="en-US" altLang="en-US" sz="2000" dirty="0">
                <a:solidFill>
                  <a:srgbClr val="0000FF"/>
                </a:solidFill>
              </a:rPr>
              <a:t>1/4 to 1/3 </a:t>
            </a:r>
            <a:r>
              <a:rPr lang="en-US" altLang="en-US" sz="2000" dirty="0"/>
              <a:t>of AHT victims will succumb to their injuries</a:t>
            </a:r>
          </a:p>
          <a:p>
            <a:pPr lvl="2" eaLnBrk="1" hangingPunct="1"/>
            <a:r>
              <a:rPr lang="en-US" altLang="en-US" sz="1800" dirty="0"/>
              <a:t>Survivors often have lifelong cognitive/motor deficits 2ndry to neurotrauma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090626-BA8B-44FD-A631-40717F09E28A}"/>
              </a:ext>
            </a:extLst>
          </p:cNvPr>
          <p:cNvSpPr txBox="1"/>
          <p:nvPr/>
        </p:nvSpPr>
        <p:spPr>
          <a:xfrm>
            <a:off x="3032636" y="6477000"/>
            <a:ext cx="3058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(No question—proceed when ready)</a:t>
            </a:r>
          </a:p>
        </p:txBody>
      </p:sp>
    </p:spTree>
    <p:extLst>
      <p:ext uri="{BB962C8B-B14F-4D97-AF65-F5344CB8AC3E}">
        <p14:creationId xmlns:p14="http://schemas.microsoft.com/office/powerpoint/2010/main" val="2513150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B26134F4-8332-4562-AB54-634B28273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3697"/>
            <a:ext cx="1219200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FFDF9B-9CEB-4052-ADF8-5A13E80CF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70022"/>
            <a:ext cx="1741965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62D470-C8AC-4D5D-92BF-24768CF5C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6954" y="5105400"/>
            <a:ext cx="990600" cy="34088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F2A022-9D3D-48FA-97B2-976E01C8A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141843"/>
            <a:ext cx="990600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36E66B-A311-4AA6-96D0-58E704B6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84780"/>
            <a:ext cx="659207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EA1BC-97DB-4132-B191-112ED5345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700" y="4781725"/>
            <a:ext cx="1741965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11">
            <a:extLst>
              <a:ext uri="{FF2B5EF4-FFF2-40B4-BE49-F238E27FC236}">
                <a16:creationId xmlns:a16="http://schemas.microsoft.com/office/drawing/2014/main" id="{883BFF14-CE66-4688-ADFC-60CA89B9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AHT was formerly known as </a:t>
            </a:r>
            <a:r>
              <a:rPr lang="en-US" altLang="en-US" sz="2000" i="1" dirty="0">
                <a:solidFill>
                  <a:srgbClr val="0000FF"/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rgbClr val="FF0000"/>
                </a:solidFill>
              </a:rPr>
              <a:t>Typical</a:t>
            </a:r>
            <a:r>
              <a:rPr lang="en-US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</a:rPr>
              <a:t>victim age </a:t>
            </a:r>
            <a:r>
              <a:rPr lang="en-US" altLang="en-US" sz="2000" dirty="0">
                <a:solidFill>
                  <a:srgbClr val="FF0000"/>
                </a:solidFill>
              </a:rPr>
              <a:t>is inconsistent between the </a:t>
            </a:r>
            <a:r>
              <a:rPr lang="en-US" altLang="en-US" sz="2000" i="1" dirty="0">
                <a:solidFill>
                  <a:srgbClr val="FF0000"/>
                </a:solidFill>
              </a:rPr>
              <a:t>BCSC </a:t>
            </a:r>
            <a:r>
              <a:rPr lang="en-US" altLang="en-US" sz="2000" dirty="0">
                <a:solidFill>
                  <a:srgbClr val="FF0000"/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Peds</a:t>
            </a:r>
            <a:r>
              <a:rPr lang="en-US" altLang="en-US" sz="1800" dirty="0">
                <a:solidFill>
                  <a:srgbClr val="FF0000"/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Retina</a:t>
            </a:r>
            <a:r>
              <a:rPr lang="en-US" altLang="en-US" sz="1800" dirty="0">
                <a:solidFill>
                  <a:srgbClr val="FF0000"/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/>
              <a:t>Anterior segment/lid exam is usually </a:t>
            </a:r>
            <a:r>
              <a:rPr lang="en-US" altLang="en-US" sz="2100" dirty="0">
                <a:solidFill>
                  <a:srgbClr val="0000FF"/>
                </a:solidFill>
              </a:rPr>
              <a:t>unremarkable</a:t>
            </a:r>
          </a:p>
          <a:p>
            <a:pPr lvl="1" eaLnBrk="1" hangingPunct="1"/>
            <a:r>
              <a:rPr lang="en-US" altLang="en-US" sz="2000" dirty="0"/>
              <a:t>Retinal hemorrhages in AHT:</a:t>
            </a:r>
          </a:p>
          <a:p>
            <a:pPr lvl="2" eaLnBrk="1" hangingPunct="1"/>
            <a:r>
              <a:rPr lang="en-US" altLang="en-US" sz="1800" dirty="0"/>
              <a:t>…are strongly associated with  </a:t>
            </a:r>
            <a:r>
              <a:rPr lang="en-US" altLang="en-US" sz="1800" dirty="0">
                <a:solidFill>
                  <a:srgbClr val="0000FF"/>
                </a:solidFill>
              </a:rPr>
              <a:t>SDH </a:t>
            </a:r>
            <a:r>
              <a:rPr lang="en-US" altLang="en-US" sz="1800" dirty="0"/>
              <a:t> and often with  </a:t>
            </a:r>
            <a:r>
              <a:rPr lang="en-US" altLang="en-US" sz="1800" dirty="0">
                <a:solidFill>
                  <a:srgbClr val="0000FF"/>
                </a:solidFill>
              </a:rPr>
              <a:t>SAH</a:t>
            </a:r>
          </a:p>
          <a:p>
            <a:pPr lvl="2" eaLnBrk="1" hangingPunct="1"/>
            <a:r>
              <a:rPr lang="en-US" altLang="en-US" sz="1800" dirty="0"/>
              <a:t>…can be associated with traumatic </a:t>
            </a:r>
            <a:r>
              <a:rPr lang="en-US" altLang="en-US" sz="1800" dirty="0">
                <a:solidFill>
                  <a:srgbClr val="0000FF"/>
                </a:solidFill>
              </a:rPr>
              <a:t>retinoschisis</a:t>
            </a:r>
            <a:r>
              <a:rPr lang="en-US" altLang="en-US" sz="1800" dirty="0"/>
              <a:t> </a:t>
            </a:r>
          </a:p>
          <a:p>
            <a:pPr lvl="2" eaLnBrk="1" hangingPunct="1"/>
            <a:r>
              <a:rPr lang="en-US" altLang="en-US" sz="1800" b="1" i="1" dirty="0">
                <a:solidFill>
                  <a:srgbClr val="FF0000"/>
                </a:solidFill>
              </a:rPr>
              <a:t>Natural hx of hemorrhages </a:t>
            </a:r>
            <a:r>
              <a:rPr lang="en-US" altLang="en-US" sz="1800" dirty="0">
                <a:solidFill>
                  <a:srgbClr val="FF0000"/>
                </a:solidFill>
              </a:rPr>
              <a:t>is also inconsistent between </a:t>
            </a:r>
            <a:r>
              <a:rPr lang="en-US" altLang="en-US" sz="1800" i="1" dirty="0">
                <a:solidFill>
                  <a:srgbClr val="FF0000"/>
                </a:solidFill>
              </a:rPr>
              <a:t>BCSC</a:t>
            </a:r>
            <a:r>
              <a:rPr lang="en-US" altLang="en-US" sz="1800" dirty="0">
                <a:solidFill>
                  <a:srgbClr val="FF0000"/>
                </a:solidFill>
              </a:rPr>
              <a:t> books: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Peds</a:t>
            </a:r>
            <a:r>
              <a:rPr lang="en-US" altLang="en-US" sz="1600" dirty="0">
                <a:solidFill>
                  <a:srgbClr val="FF0000"/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Retina</a:t>
            </a:r>
            <a:r>
              <a:rPr lang="en-US" altLang="en-US" sz="1600" dirty="0">
                <a:solidFill>
                  <a:srgbClr val="FF0000"/>
                </a:solidFill>
              </a:rPr>
              <a:t>: ‘Can resolve very rapidly’ </a:t>
            </a:r>
          </a:p>
          <a:p>
            <a:pPr lvl="1" eaLnBrk="1" hangingPunct="1"/>
            <a:r>
              <a:rPr lang="en-US" altLang="en-US" sz="2000" dirty="0"/>
              <a:t>Retinal hemorrhages associated with…</a:t>
            </a:r>
            <a:endParaRPr lang="en-US" altLang="en-US" sz="2200" dirty="0"/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CPR</a:t>
            </a:r>
            <a:r>
              <a:rPr lang="en-US" altLang="en-US" sz="1800" dirty="0"/>
              <a:t> are   </a:t>
            </a:r>
            <a:r>
              <a:rPr lang="en-US" altLang="en-US" sz="1800" dirty="0">
                <a:solidFill>
                  <a:srgbClr val="0000FF"/>
                </a:solidFill>
              </a:rPr>
              <a:t>rare  , </a:t>
            </a:r>
            <a:r>
              <a:rPr lang="en-US" altLang="en-US" sz="1800" dirty="0"/>
              <a:t>and</a:t>
            </a:r>
            <a:r>
              <a:rPr lang="en-US" altLang="en-US" sz="1800" dirty="0">
                <a:solidFill>
                  <a:srgbClr val="0000FF"/>
                </a:solidFill>
              </a:rPr>
              <a:t>  never extensive</a:t>
            </a:r>
            <a:endParaRPr lang="en-US" altLang="en-US" sz="1800" b="1" dirty="0">
              <a:solidFill>
                <a:srgbClr val="0000FF"/>
              </a:solidFill>
            </a:endParaRPr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birth</a:t>
            </a:r>
            <a:r>
              <a:rPr lang="en-US" altLang="en-US" sz="1800" dirty="0"/>
              <a:t> are  </a:t>
            </a:r>
            <a:r>
              <a:rPr lang="en-US" altLang="en-US" sz="1800" dirty="0">
                <a:solidFill>
                  <a:srgbClr val="0000FF"/>
                </a:solidFill>
              </a:rPr>
              <a:t>common</a:t>
            </a:r>
            <a:r>
              <a:rPr lang="en-US" altLang="en-US" sz="1800" dirty="0"/>
              <a:t> , but resolve by age </a:t>
            </a:r>
            <a:r>
              <a:rPr lang="en-US" altLang="en-US" sz="1800" dirty="0">
                <a:solidFill>
                  <a:srgbClr val="0000FF"/>
                </a:solidFill>
              </a:rPr>
              <a:t>1 month</a:t>
            </a:r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severe head trauma</a:t>
            </a:r>
            <a:r>
              <a:rPr lang="en-US" altLang="en-US" sz="1800" dirty="0"/>
              <a:t> are </a:t>
            </a:r>
            <a:r>
              <a:rPr lang="en-US" altLang="en-US" sz="1800" dirty="0">
                <a:solidFill>
                  <a:srgbClr val="0000FF"/>
                </a:solidFill>
              </a:rPr>
              <a:t>never extensive</a:t>
            </a:r>
          </a:p>
          <a:p>
            <a:pPr lvl="1" eaLnBrk="1" hangingPunct="1"/>
            <a:r>
              <a:rPr lang="en-US" altLang="en-US" sz="2000" dirty="0">
                <a:solidFill>
                  <a:srgbClr val="0000FF"/>
                </a:solidFill>
              </a:rPr>
              <a:t>1/4 to 1/3 </a:t>
            </a:r>
            <a:r>
              <a:rPr lang="en-US" altLang="en-US" sz="2000" dirty="0"/>
              <a:t>of AHT victims will succumb to their injuries</a:t>
            </a:r>
          </a:p>
          <a:p>
            <a:pPr lvl="2" eaLnBrk="1" hangingPunct="1"/>
            <a:r>
              <a:rPr lang="en-US" altLang="en-US" sz="1800" dirty="0"/>
              <a:t>Survivors often have lifelong cognitive/motor deficits 2ndry to neurotrauma</a:t>
            </a:r>
          </a:p>
          <a:p>
            <a:pPr lvl="2" eaLnBrk="1" hangingPunct="1"/>
            <a:r>
              <a:rPr lang="en-US" altLang="en-US" sz="1800" dirty="0"/>
              <a:t>Vision loss usually  </a:t>
            </a:r>
            <a:r>
              <a:rPr lang="en-US" altLang="en-US" sz="1800" dirty="0">
                <a:solidFill>
                  <a:srgbClr val="0000FF"/>
                </a:solidFill>
              </a:rPr>
              <a:t>cortical </a:t>
            </a:r>
            <a:r>
              <a:rPr lang="en-US" altLang="en-US" sz="1800" dirty="0"/>
              <a:t> in nature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CBADB5-6D6D-476D-9AA9-490844D6E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6461180"/>
            <a:ext cx="838200" cy="32062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/>
              <a:t>structure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30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0CBADB5-6D6D-476D-9AA9-490844D6E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6461180"/>
            <a:ext cx="838200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B26134F4-8332-4562-AB54-634B28273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3697"/>
            <a:ext cx="1219200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FFDF9B-9CEB-4052-ADF8-5A13E80CF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70022"/>
            <a:ext cx="1741965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62D470-C8AC-4D5D-92BF-24768CF5C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6954" y="5105400"/>
            <a:ext cx="990600" cy="34088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F2A022-9D3D-48FA-97B2-976E01C8A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141843"/>
            <a:ext cx="990600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36E66B-A311-4AA6-96D0-58E704B6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84780"/>
            <a:ext cx="659207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EA1BC-97DB-4132-B191-112ED5345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700" y="4781725"/>
            <a:ext cx="1741965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11">
            <a:extLst>
              <a:ext uri="{FF2B5EF4-FFF2-40B4-BE49-F238E27FC236}">
                <a16:creationId xmlns:a16="http://schemas.microsoft.com/office/drawing/2014/main" id="{883BFF14-CE66-4688-ADFC-60CA89B9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AHT was formerly known as </a:t>
            </a:r>
            <a:r>
              <a:rPr lang="en-US" altLang="en-US" sz="2000" i="1" dirty="0">
                <a:solidFill>
                  <a:srgbClr val="0000FF"/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rgbClr val="FF0000"/>
                </a:solidFill>
              </a:rPr>
              <a:t>Typical</a:t>
            </a:r>
            <a:r>
              <a:rPr lang="en-US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</a:rPr>
              <a:t>victim age </a:t>
            </a:r>
            <a:r>
              <a:rPr lang="en-US" altLang="en-US" sz="2000" dirty="0">
                <a:solidFill>
                  <a:srgbClr val="FF0000"/>
                </a:solidFill>
              </a:rPr>
              <a:t>is inconsistent between the </a:t>
            </a:r>
            <a:r>
              <a:rPr lang="en-US" altLang="en-US" sz="2000" i="1" dirty="0">
                <a:solidFill>
                  <a:srgbClr val="FF0000"/>
                </a:solidFill>
              </a:rPr>
              <a:t>BCSC </a:t>
            </a:r>
            <a:r>
              <a:rPr lang="en-US" altLang="en-US" sz="2000" dirty="0">
                <a:solidFill>
                  <a:srgbClr val="FF0000"/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Peds</a:t>
            </a:r>
            <a:r>
              <a:rPr lang="en-US" altLang="en-US" sz="1800" dirty="0">
                <a:solidFill>
                  <a:srgbClr val="FF0000"/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Retina</a:t>
            </a:r>
            <a:r>
              <a:rPr lang="en-US" altLang="en-US" sz="1800" dirty="0">
                <a:solidFill>
                  <a:srgbClr val="FF0000"/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/>
              <a:t>Anterior segment/lid exam is usually </a:t>
            </a:r>
            <a:r>
              <a:rPr lang="en-US" altLang="en-US" sz="2100" dirty="0">
                <a:solidFill>
                  <a:srgbClr val="0000FF"/>
                </a:solidFill>
              </a:rPr>
              <a:t>unremarkable</a:t>
            </a:r>
          </a:p>
          <a:p>
            <a:pPr lvl="1" eaLnBrk="1" hangingPunct="1"/>
            <a:r>
              <a:rPr lang="en-US" altLang="en-US" sz="2000" dirty="0"/>
              <a:t>Retinal hemorrhages in AHT:</a:t>
            </a:r>
          </a:p>
          <a:p>
            <a:pPr lvl="2" eaLnBrk="1" hangingPunct="1"/>
            <a:r>
              <a:rPr lang="en-US" altLang="en-US" sz="1800" dirty="0"/>
              <a:t>…are strongly associated with  </a:t>
            </a:r>
            <a:r>
              <a:rPr lang="en-US" altLang="en-US" sz="1800" dirty="0">
                <a:solidFill>
                  <a:srgbClr val="0000FF"/>
                </a:solidFill>
              </a:rPr>
              <a:t>SDH </a:t>
            </a:r>
            <a:r>
              <a:rPr lang="en-US" altLang="en-US" sz="1800" dirty="0"/>
              <a:t> and often with  </a:t>
            </a:r>
            <a:r>
              <a:rPr lang="en-US" altLang="en-US" sz="1800" dirty="0">
                <a:solidFill>
                  <a:srgbClr val="0000FF"/>
                </a:solidFill>
              </a:rPr>
              <a:t>SAH</a:t>
            </a:r>
          </a:p>
          <a:p>
            <a:pPr lvl="2" eaLnBrk="1" hangingPunct="1"/>
            <a:r>
              <a:rPr lang="en-US" altLang="en-US" sz="1800" dirty="0"/>
              <a:t>…can be associated with traumatic </a:t>
            </a:r>
            <a:r>
              <a:rPr lang="en-US" altLang="en-US" sz="1800" dirty="0">
                <a:solidFill>
                  <a:srgbClr val="0000FF"/>
                </a:solidFill>
              </a:rPr>
              <a:t>retinoschisis</a:t>
            </a:r>
            <a:r>
              <a:rPr lang="en-US" altLang="en-US" sz="1800" dirty="0"/>
              <a:t> </a:t>
            </a:r>
          </a:p>
          <a:p>
            <a:pPr lvl="2" eaLnBrk="1" hangingPunct="1"/>
            <a:r>
              <a:rPr lang="en-US" altLang="en-US" sz="1800" b="1" i="1" dirty="0">
                <a:solidFill>
                  <a:srgbClr val="FF0000"/>
                </a:solidFill>
              </a:rPr>
              <a:t>Natural hx of hemorrhages </a:t>
            </a:r>
            <a:r>
              <a:rPr lang="en-US" altLang="en-US" sz="1800" dirty="0">
                <a:solidFill>
                  <a:srgbClr val="FF0000"/>
                </a:solidFill>
              </a:rPr>
              <a:t>is also inconsistent between </a:t>
            </a:r>
            <a:r>
              <a:rPr lang="en-US" altLang="en-US" sz="1800" i="1" dirty="0">
                <a:solidFill>
                  <a:srgbClr val="FF0000"/>
                </a:solidFill>
              </a:rPr>
              <a:t>BCSC</a:t>
            </a:r>
            <a:r>
              <a:rPr lang="en-US" altLang="en-US" sz="1800" dirty="0">
                <a:solidFill>
                  <a:srgbClr val="FF0000"/>
                </a:solidFill>
              </a:rPr>
              <a:t> books: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Peds</a:t>
            </a:r>
            <a:r>
              <a:rPr lang="en-US" altLang="en-US" sz="1600" dirty="0">
                <a:solidFill>
                  <a:srgbClr val="FF0000"/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rgbClr val="FF0000"/>
                </a:solidFill>
              </a:rPr>
              <a:t>Retina</a:t>
            </a:r>
            <a:r>
              <a:rPr lang="en-US" altLang="en-US" sz="1600" dirty="0">
                <a:solidFill>
                  <a:srgbClr val="FF0000"/>
                </a:solidFill>
              </a:rPr>
              <a:t>: ‘Can resolve very rapidly’ </a:t>
            </a:r>
          </a:p>
          <a:p>
            <a:pPr lvl="1" eaLnBrk="1" hangingPunct="1"/>
            <a:r>
              <a:rPr lang="en-US" altLang="en-US" sz="2000" dirty="0"/>
              <a:t>Retinal hemorrhages associated with…</a:t>
            </a:r>
            <a:endParaRPr lang="en-US" altLang="en-US" sz="2200" dirty="0"/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CPR</a:t>
            </a:r>
            <a:r>
              <a:rPr lang="en-US" altLang="en-US" sz="1800" dirty="0"/>
              <a:t> are   </a:t>
            </a:r>
            <a:r>
              <a:rPr lang="en-US" altLang="en-US" sz="1800" dirty="0">
                <a:solidFill>
                  <a:srgbClr val="0000FF"/>
                </a:solidFill>
              </a:rPr>
              <a:t>rare  , </a:t>
            </a:r>
            <a:r>
              <a:rPr lang="en-US" altLang="en-US" sz="1800" dirty="0"/>
              <a:t>and</a:t>
            </a:r>
            <a:r>
              <a:rPr lang="en-US" altLang="en-US" sz="1800" dirty="0">
                <a:solidFill>
                  <a:srgbClr val="0000FF"/>
                </a:solidFill>
              </a:rPr>
              <a:t>  never extensive</a:t>
            </a:r>
            <a:endParaRPr lang="en-US" altLang="en-US" sz="1800" b="1" dirty="0">
              <a:solidFill>
                <a:srgbClr val="0000FF"/>
              </a:solidFill>
            </a:endParaRPr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birth</a:t>
            </a:r>
            <a:r>
              <a:rPr lang="en-US" altLang="en-US" sz="1800" dirty="0"/>
              <a:t> are  </a:t>
            </a:r>
            <a:r>
              <a:rPr lang="en-US" altLang="en-US" sz="1800" dirty="0">
                <a:solidFill>
                  <a:srgbClr val="0000FF"/>
                </a:solidFill>
              </a:rPr>
              <a:t>common</a:t>
            </a:r>
            <a:r>
              <a:rPr lang="en-US" altLang="en-US" sz="1800" dirty="0"/>
              <a:t> , but resolve by age </a:t>
            </a:r>
            <a:r>
              <a:rPr lang="en-US" altLang="en-US" sz="1800" dirty="0">
                <a:solidFill>
                  <a:srgbClr val="0000FF"/>
                </a:solidFill>
              </a:rPr>
              <a:t>1 month</a:t>
            </a:r>
          </a:p>
          <a:p>
            <a:pPr lvl="2" eaLnBrk="1" hangingPunct="1"/>
            <a:r>
              <a:rPr lang="en-US" altLang="en-US" sz="1800" dirty="0"/>
              <a:t>…</a:t>
            </a:r>
            <a:r>
              <a:rPr lang="en-US" altLang="en-US" sz="1800" b="1" i="1" dirty="0"/>
              <a:t>severe head trauma</a:t>
            </a:r>
            <a:r>
              <a:rPr lang="en-US" altLang="en-US" sz="1800" dirty="0"/>
              <a:t> are </a:t>
            </a:r>
            <a:r>
              <a:rPr lang="en-US" altLang="en-US" sz="1800" dirty="0">
                <a:solidFill>
                  <a:srgbClr val="0000FF"/>
                </a:solidFill>
              </a:rPr>
              <a:t>never extensive</a:t>
            </a:r>
          </a:p>
          <a:p>
            <a:pPr lvl="1" eaLnBrk="1" hangingPunct="1"/>
            <a:r>
              <a:rPr lang="en-US" altLang="en-US" sz="2000" dirty="0">
                <a:solidFill>
                  <a:srgbClr val="0000FF"/>
                </a:solidFill>
              </a:rPr>
              <a:t>1/4 to 1/3 </a:t>
            </a:r>
            <a:r>
              <a:rPr lang="en-US" altLang="en-US" sz="2000" dirty="0"/>
              <a:t>of AHT victims will succumb to their injuries</a:t>
            </a:r>
          </a:p>
          <a:p>
            <a:pPr lvl="2" eaLnBrk="1" hangingPunct="1"/>
            <a:r>
              <a:rPr lang="en-US" altLang="en-US" sz="1800" dirty="0"/>
              <a:t>Survivors often have lifelong cognitive/motor deficits 2ndry to neurotrauma</a:t>
            </a:r>
          </a:p>
          <a:p>
            <a:pPr lvl="2" eaLnBrk="1" hangingPunct="1"/>
            <a:r>
              <a:rPr lang="en-US" altLang="en-US" sz="1800" dirty="0"/>
              <a:t>Vision loss usually  </a:t>
            </a:r>
            <a:r>
              <a:rPr lang="en-US" altLang="en-US" sz="1800" dirty="0">
                <a:solidFill>
                  <a:srgbClr val="0000FF"/>
                </a:solidFill>
              </a:rPr>
              <a:t>cortical </a:t>
            </a:r>
            <a:r>
              <a:rPr lang="en-US" altLang="en-US" sz="1800" dirty="0"/>
              <a:t> in nature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54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0CBADB5-6D6D-476D-9AA9-490844D6E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6461180"/>
            <a:ext cx="838200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B26134F4-8332-4562-AB54-634B28273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3697"/>
            <a:ext cx="1219200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FFDF9B-9CEB-4052-ADF8-5A13E80CF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70022"/>
            <a:ext cx="1741965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62D470-C8AC-4D5D-92BF-24768CF5C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6954" y="5105400"/>
            <a:ext cx="990600" cy="34088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F2A022-9D3D-48FA-97B2-976E01C8A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141843"/>
            <a:ext cx="990600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36E66B-A311-4AA6-96D0-58E704B6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84780"/>
            <a:ext cx="659207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EA1BC-97DB-4132-B191-112ED5345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700" y="4781725"/>
            <a:ext cx="1741965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11">
            <a:extLst>
              <a:ext uri="{FF2B5EF4-FFF2-40B4-BE49-F238E27FC236}">
                <a16:creationId xmlns:a16="http://schemas.microsoft.com/office/drawing/2014/main" id="{883BFF14-CE66-4688-ADFC-60CA89B9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AHT was formerly known as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Typical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victim age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is inconsistent between the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BCSC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Anterior segment/lid exam is usually unremarkable</a:t>
            </a:r>
          </a:p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Retinal hemorrhages in AHT: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…are strongly associated with  SDH  and often with  SAH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…can be associated with traumatic retinoschisis </a:t>
            </a:r>
          </a:p>
          <a:p>
            <a:pPr lvl="2" eaLnBrk="1" hangingPunct="1"/>
            <a:r>
              <a:rPr lang="en-US" altLang="en-US" sz="1800" b="1" i="1" dirty="0">
                <a:solidFill>
                  <a:schemeClr val="bg1">
                    <a:lumMod val="75000"/>
                  </a:schemeClr>
                </a:solidFill>
              </a:rPr>
              <a:t>Natural hx of hemorrhages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is also inconsistent between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BCSC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books:</a:t>
            </a:r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‘Can resolve very rapidly’ </a:t>
            </a:r>
          </a:p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Retinal hemorrhages associated with…</a:t>
            </a:r>
            <a:endParaRPr lang="en-US" altLang="en-US" sz="2200" dirty="0">
              <a:solidFill>
                <a:schemeClr val="bg1">
                  <a:lumMod val="75000"/>
                </a:schemeClr>
              </a:solidFill>
            </a:endParaRP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altLang="en-US" sz="1800" b="1" i="1" dirty="0">
                <a:solidFill>
                  <a:schemeClr val="bg1">
                    <a:lumMod val="75000"/>
                  </a:schemeClr>
                </a:solidFill>
              </a:rPr>
              <a:t>CPR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are   rare  , and  never extensive</a:t>
            </a:r>
            <a:endParaRPr lang="en-US" altLang="en-US" sz="1800" b="1" dirty="0">
              <a:solidFill>
                <a:schemeClr val="bg1">
                  <a:lumMod val="75000"/>
                </a:schemeClr>
              </a:solidFill>
            </a:endParaRP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altLang="en-US" sz="1800" b="1" i="1" dirty="0">
                <a:solidFill>
                  <a:schemeClr val="bg1">
                    <a:lumMod val="75000"/>
                  </a:schemeClr>
                </a:solidFill>
              </a:rPr>
              <a:t>birth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are  common , but resolve by age 1 month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altLang="en-US" sz="1800" b="1" i="1" dirty="0">
                <a:solidFill>
                  <a:schemeClr val="bg1">
                    <a:lumMod val="75000"/>
                  </a:schemeClr>
                </a:solidFill>
              </a:rPr>
              <a:t>severe head trauma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are never extensive</a:t>
            </a:r>
          </a:p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1/4 to 1/3 of AHT victims will succumb to their injuries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Survivors often have lifelong cognitive/motor deficits 2ndry to neurotrauma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Vision loss usually  cortical  in nature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D3C764C7-B1A9-44D6-BB39-B77C8A134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97539"/>
            <a:ext cx="5791199" cy="2062103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If you see an infant with retinal hemorrhages, what conditions must be considered before diagnosing AHT?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14158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0CBADB5-6D6D-476D-9AA9-490844D6E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6461180"/>
            <a:ext cx="838200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B26134F4-8332-4562-AB54-634B28273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3697"/>
            <a:ext cx="1219200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FFDF9B-9CEB-4052-ADF8-5A13E80CF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70022"/>
            <a:ext cx="1741965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62D470-C8AC-4D5D-92BF-24768CF5C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6954" y="5105400"/>
            <a:ext cx="990600" cy="34088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F2A022-9D3D-48FA-97B2-976E01C8A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141843"/>
            <a:ext cx="990600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36E66B-A311-4AA6-96D0-58E704B6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84780"/>
            <a:ext cx="659207" cy="3206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EA1BC-97DB-4132-B191-112ED5345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700" y="4781725"/>
            <a:ext cx="1741965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FC553F3-3E02-47CE-A5F0-6DD01456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08" y="3182881"/>
            <a:ext cx="1350892" cy="3286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11">
            <a:extLst>
              <a:ext uri="{FF2B5EF4-FFF2-40B4-BE49-F238E27FC236}">
                <a16:creationId xmlns:a16="http://schemas.microsoft.com/office/drawing/2014/main" id="{883BFF14-CE66-4688-ADFC-60CA89B9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AHT was formerly known as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Typical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victim age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is inconsistent between the </a:t>
            </a:r>
            <a:r>
              <a:rPr lang="en-US" altLang="en-US" sz="2000" i="1" dirty="0">
                <a:solidFill>
                  <a:schemeClr val="bg1">
                    <a:lumMod val="75000"/>
                  </a:schemeClr>
                </a:solidFill>
              </a:rPr>
              <a:t>BCSC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Anterior segment/lid exam is usually unremarkable</a:t>
            </a:r>
          </a:p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Retinal hemorrhages in AHT: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…are strongly associated with  SDH  and often with  SAH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…can be associated with traumatic retinoschisis </a:t>
            </a:r>
          </a:p>
          <a:p>
            <a:pPr lvl="2" eaLnBrk="1" hangingPunct="1"/>
            <a:r>
              <a:rPr lang="en-US" altLang="en-US" sz="1800" b="1" i="1" dirty="0">
                <a:solidFill>
                  <a:schemeClr val="bg1">
                    <a:lumMod val="75000"/>
                  </a:schemeClr>
                </a:solidFill>
              </a:rPr>
              <a:t>Natural hx of hemorrhages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is also inconsistent between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BCSC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books:</a:t>
            </a:r>
            <a:endParaRPr lang="en-US" alt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Peds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‘Persist for weeks to months’ </a:t>
            </a:r>
          </a:p>
          <a:p>
            <a:pPr lvl="3" eaLnBrk="1" hangingPunct="1"/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Retina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: ‘Can resolve very rapidly’ </a:t>
            </a:r>
          </a:p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Retinal hemorrhages associated with…</a:t>
            </a:r>
            <a:endParaRPr lang="en-US" altLang="en-US" sz="2200" dirty="0">
              <a:solidFill>
                <a:schemeClr val="bg1">
                  <a:lumMod val="75000"/>
                </a:schemeClr>
              </a:solidFill>
            </a:endParaRP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altLang="en-US" sz="1800" b="1" i="1" dirty="0">
                <a:solidFill>
                  <a:schemeClr val="bg1">
                    <a:lumMod val="75000"/>
                  </a:schemeClr>
                </a:solidFill>
              </a:rPr>
              <a:t>CPR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are   rare  , and  never extensive</a:t>
            </a:r>
            <a:endParaRPr lang="en-US" altLang="en-US" sz="1800" b="1" dirty="0">
              <a:solidFill>
                <a:schemeClr val="bg1">
                  <a:lumMod val="75000"/>
                </a:schemeClr>
              </a:solidFill>
            </a:endParaRP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altLang="en-US" sz="1800" b="1" i="1" dirty="0">
                <a:solidFill>
                  <a:schemeClr val="bg1">
                    <a:lumMod val="75000"/>
                  </a:schemeClr>
                </a:solidFill>
              </a:rPr>
              <a:t>birth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are  common , but resolve by age 1 month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altLang="en-US" sz="1800" b="1" i="1" dirty="0">
                <a:solidFill>
                  <a:schemeClr val="bg1">
                    <a:lumMod val="75000"/>
                  </a:schemeClr>
                </a:solidFill>
              </a:rPr>
              <a:t>severe head trauma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are never extensive</a:t>
            </a:r>
          </a:p>
          <a:p>
            <a:pPr lvl="1" eaLnBrk="1" hangingPunct="1"/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1/4 to 1/3 of AHT victims will succumb to their injuries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Survivors often have lifelong cognitive/motor deficits 2ndry to neurotrauma</a:t>
            </a:r>
          </a:p>
          <a:p>
            <a:pPr lvl="2"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Vision loss usually  cortical  in nature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A4D2A71-14D7-4A70-BA2B-5F569AACC0E9}"/>
              </a:ext>
            </a:extLst>
          </p:cNvPr>
          <p:cNvSpPr/>
          <p:nvPr/>
        </p:nvSpPr>
        <p:spPr>
          <a:xfrm>
            <a:off x="609600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9700BC78-5C84-4413-95A7-E5BFE62D687E}"/>
              </a:ext>
            </a:extLst>
          </p:cNvPr>
          <p:cNvSpPr/>
          <p:nvPr/>
        </p:nvSpPr>
        <p:spPr>
          <a:xfrm>
            <a:off x="8345557" y="3466979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D3C764C7-B1A9-44D6-BB39-B77C8A134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97539"/>
            <a:ext cx="5791199" cy="2062103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If you see an infant with retinal hemorrhages, what conditions must be considered before diagnosing AHT?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--Leukemia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--Anemia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--HTN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--Elevated intracranial pressure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--Meningitis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--ROP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5176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11">
            <a:extLst>
              <a:ext uri="{FF2B5EF4-FFF2-40B4-BE49-F238E27FC236}">
                <a16:creationId xmlns:a16="http://schemas.microsoft.com/office/drawing/2014/main" id="{883BFF14-CE66-4688-ADFC-60CA89B9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AHT was formerly known as </a:t>
            </a:r>
            <a:r>
              <a:rPr lang="en-US" altLang="en-US" sz="2000" i="1" dirty="0">
                <a:solidFill>
                  <a:srgbClr val="0000FF"/>
                </a:solidFill>
              </a:rPr>
              <a:t>shaken baby syndrome</a:t>
            </a: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4FAD9-4234-460E-839A-FB4795AAD627}"/>
              </a:ext>
            </a:extLst>
          </p:cNvPr>
          <p:cNvSpPr txBox="1"/>
          <p:nvPr/>
        </p:nvSpPr>
        <p:spPr>
          <a:xfrm>
            <a:off x="1765896" y="1619899"/>
            <a:ext cx="5612208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classic scenario that results in AHT?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An adult, out of frustration/anger, violently shakes an infant who is crying inconsolably</a:t>
            </a:r>
          </a:p>
        </p:txBody>
      </p:sp>
    </p:spTree>
    <p:extLst>
      <p:ext uri="{BB962C8B-B14F-4D97-AF65-F5344CB8AC3E}">
        <p14:creationId xmlns:p14="http://schemas.microsoft.com/office/powerpoint/2010/main" val="277470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AHT was formerly known as </a:t>
            </a:r>
            <a:r>
              <a:rPr lang="en-US" altLang="en-US" sz="2000" i="1" dirty="0">
                <a:solidFill>
                  <a:srgbClr val="0000FF"/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rgbClr val="FF0000"/>
                </a:solidFill>
              </a:rPr>
              <a:t>Typical</a:t>
            </a:r>
            <a:r>
              <a:rPr lang="en-US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</a:rPr>
              <a:t>victim age </a:t>
            </a:r>
            <a:r>
              <a:rPr lang="en-US" altLang="en-US" sz="2000" dirty="0">
                <a:solidFill>
                  <a:srgbClr val="FF0000"/>
                </a:solidFill>
              </a:rPr>
              <a:t>is inconsistent between the </a:t>
            </a:r>
            <a:r>
              <a:rPr lang="en-US" altLang="en-US" sz="2000" i="1" dirty="0">
                <a:solidFill>
                  <a:srgbClr val="FF0000"/>
                </a:solidFill>
              </a:rPr>
              <a:t>BCSC </a:t>
            </a:r>
            <a:r>
              <a:rPr lang="en-US" altLang="en-US" sz="2000" dirty="0">
                <a:solidFill>
                  <a:srgbClr val="FF0000"/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Peds</a:t>
            </a:r>
            <a:r>
              <a:rPr lang="en-US" altLang="en-US" sz="1800" dirty="0">
                <a:solidFill>
                  <a:srgbClr val="FF0000"/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Retina</a:t>
            </a:r>
            <a:r>
              <a:rPr lang="en-US" altLang="en-US" sz="1800" dirty="0">
                <a:solidFill>
                  <a:srgbClr val="FF0000"/>
                </a:solidFill>
              </a:rPr>
              <a:t>: ‘Almost always younger than 1 year; frequently younger than 6 months’</a:t>
            </a:r>
          </a:p>
          <a:p>
            <a:pPr marL="344487" lvl="1" indent="0" eaLnBrk="1" hangingPunct="1">
              <a:buNone/>
            </a:pP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66BEAA1D-7238-4AAB-9253-9B84210CB35F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6AF43ADB-4D6D-49E5-A1BB-EDC08D8BC315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44BE3F-C363-4442-9708-CBBDA5B7F43D}"/>
              </a:ext>
            </a:extLst>
          </p:cNvPr>
          <p:cNvSpPr txBox="1"/>
          <p:nvPr/>
        </p:nvSpPr>
        <p:spPr>
          <a:xfrm>
            <a:off x="3032636" y="2362200"/>
            <a:ext cx="3058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(No question—proceed when ready)</a:t>
            </a:r>
          </a:p>
        </p:txBody>
      </p:sp>
    </p:spTree>
    <p:extLst>
      <p:ext uri="{BB962C8B-B14F-4D97-AF65-F5344CB8AC3E}">
        <p14:creationId xmlns:p14="http://schemas.microsoft.com/office/powerpoint/2010/main" val="192934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11">
            <a:extLst>
              <a:ext uri="{FF2B5EF4-FFF2-40B4-BE49-F238E27FC236}">
                <a16:creationId xmlns:a16="http://schemas.microsoft.com/office/drawing/2014/main" id="{883BFF14-CE66-4688-ADFC-60CA89B9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AHT was formerly known as </a:t>
            </a:r>
            <a:r>
              <a:rPr lang="en-US" altLang="en-US" sz="2000" i="1" dirty="0">
                <a:solidFill>
                  <a:srgbClr val="0000FF"/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rgbClr val="FF0000"/>
                </a:solidFill>
              </a:rPr>
              <a:t>Typical</a:t>
            </a:r>
            <a:r>
              <a:rPr lang="en-US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</a:rPr>
              <a:t>victim age </a:t>
            </a:r>
            <a:r>
              <a:rPr lang="en-US" altLang="en-US" sz="2000" dirty="0">
                <a:solidFill>
                  <a:srgbClr val="FF0000"/>
                </a:solidFill>
              </a:rPr>
              <a:t>is inconsistent between the </a:t>
            </a:r>
            <a:r>
              <a:rPr lang="en-US" altLang="en-US" sz="2000" i="1" dirty="0">
                <a:solidFill>
                  <a:srgbClr val="FF0000"/>
                </a:solidFill>
              </a:rPr>
              <a:t>BCSC </a:t>
            </a:r>
            <a:r>
              <a:rPr lang="en-US" altLang="en-US" sz="2000" dirty="0">
                <a:solidFill>
                  <a:srgbClr val="FF0000"/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Peds</a:t>
            </a:r>
            <a:r>
              <a:rPr lang="en-US" altLang="en-US" sz="1800" dirty="0">
                <a:solidFill>
                  <a:srgbClr val="FF0000"/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Retina</a:t>
            </a:r>
            <a:r>
              <a:rPr lang="en-US" altLang="en-US" sz="1800" dirty="0">
                <a:solidFill>
                  <a:srgbClr val="FF0000"/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/>
              <a:t>Anterior segment/lid exam is usually </a:t>
            </a:r>
            <a:r>
              <a:rPr lang="en-US" altLang="en-US" sz="2100" dirty="0">
                <a:solidFill>
                  <a:srgbClr val="0000FF"/>
                </a:solidFill>
              </a:rPr>
              <a:t>unremarkable</a:t>
            </a: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/>
              <a:t>unremarkable? jacked up?</a:t>
            </a: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3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11">
            <a:extLst>
              <a:ext uri="{FF2B5EF4-FFF2-40B4-BE49-F238E27FC236}">
                <a16:creationId xmlns:a16="http://schemas.microsoft.com/office/drawing/2014/main" id="{883BFF14-CE66-4688-ADFC-60CA89B9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AHT was formerly known as </a:t>
            </a:r>
            <a:r>
              <a:rPr lang="en-US" altLang="en-US" sz="2000" i="1" dirty="0">
                <a:solidFill>
                  <a:srgbClr val="0000FF"/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rgbClr val="FF0000"/>
                </a:solidFill>
              </a:rPr>
              <a:t>Typical</a:t>
            </a:r>
            <a:r>
              <a:rPr lang="en-US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</a:rPr>
              <a:t>victim age </a:t>
            </a:r>
            <a:r>
              <a:rPr lang="en-US" altLang="en-US" sz="2000" dirty="0">
                <a:solidFill>
                  <a:srgbClr val="FF0000"/>
                </a:solidFill>
              </a:rPr>
              <a:t>is inconsistent between the </a:t>
            </a:r>
            <a:r>
              <a:rPr lang="en-US" altLang="en-US" sz="2000" i="1" dirty="0">
                <a:solidFill>
                  <a:srgbClr val="FF0000"/>
                </a:solidFill>
              </a:rPr>
              <a:t>BCSC </a:t>
            </a:r>
            <a:r>
              <a:rPr lang="en-US" altLang="en-US" sz="2000" dirty="0">
                <a:solidFill>
                  <a:srgbClr val="FF0000"/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Peds</a:t>
            </a:r>
            <a:r>
              <a:rPr lang="en-US" altLang="en-US" sz="1800" dirty="0">
                <a:solidFill>
                  <a:srgbClr val="FF0000"/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Retina</a:t>
            </a:r>
            <a:r>
              <a:rPr lang="en-US" altLang="en-US" sz="1800" dirty="0">
                <a:solidFill>
                  <a:srgbClr val="FF0000"/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/>
              <a:t>Anterior segment/lid exam is usually </a:t>
            </a:r>
            <a:r>
              <a:rPr lang="en-US" altLang="en-US" sz="2100" dirty="0">
                <a:solidFill>
                  <a:srgbClr val="0000FF"/>
                </a:solidFill>
              </a:rPr>
              <a:t>unremarkable</a:t>
            </a: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11">
            <a:extLst>
              <a:ext uri="{FF2B5EF4-FFF2-40B4-BE49-F238E27FC236}">
                <a16:creationId xmlns:a16="http://schemas.microsoft.com/office/drawing/2014/main" id="{883BFF14-CE66-4688-ADFC-60CA89B9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AHT was formerly known as </a:t>
            </a:r>
            <a:r>
              <a:rPr lang="en-US" altLang="en-US" sz="2000" i="1" dirty="0">
                <a:solidFill>
                  <a:srgbClr val="0000FF"/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rgbClr val="FF0000"/>
                </a:solidFill>
              </a:rPr>
              <a:t>Typical</a:t>
            </a:r>
            <a:r>
              <a:rPr lang="en-US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</a:rPr>
              <a:t>victim age </a:t>
            </a:r>
            <a:r>
              <a:rPr lang="en-US" altLang="en-US" sz="2000" dirty="0">
                <a:solidFill>
                  <a:srgbClr val="FF0000"/>
                </a:solidFill>
              </a:rPr>
              <a:t>is inconsistent between the </a:t>
            </a:r>
            <a:r>
              <a:rPr lang="en-US" altLang="en-US" sz="2000" i="1" dirty="0">
                <a:solidFill>
                  <a:srgbClr val="FF0000"/>
                </a:solidFill>
              </a:rPr>
              <a:t>BCSC </a:t>
            </a:r>
            <a:r>
              <a:rPr lang="en-US" altLang="en-US" sz="2000" dirty="0">
                <a:solidFill>
                  <a:srgbClr val="FF0000"/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Peds</a:t>
            </a:r>
            <a:r>
              <a:rPr lang="en-US" altLang="en-US" sz="1800" dirty="0">
                <a:solidFill>
                  <a:srgbClr val="FF0000"/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Retina</a:t>
            </a:r>
            <a:r>
              <a:rPr lang="en-US" altLang="en-US" sz="1800" dirty="0">
                <a:solidFill>
                  <a:srgbClr val="FF0000"/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/>
              <a:t>Anterior segment/lid exam is usually </a:t>
            </a:r>
            <a:r>
              <a:rPr lang="en-US" altLang="en-US" sz="2100" dirty="0">
                <a:solidFill>
                  <a:srgbClr val="0000FF"/>
                </a:solidFill>
              </a:rPr>
              <a:t>unremarkable</a:t>
            </a:r>
          </a:p>
          <a:p>
            <a:pPr lvl="1" eaLnBrk="1" hangingPunct="1"/>
            <a:r>
              <a:rPr lang="en-US" altLang="en-US" sz="2000" dirty="0"/>
              <a:t>Retinal hemorrhages in AHT:</a:t>
            </a:r>
          </a:p>
          <a:p>
            <a:pPr lvl="2" eaLnBrk="1" hangingPunct="1"/>
            <a:r>
              <a:rPr lang="en-US" altLang="en-US" sz="1800" dirty="0"/>
              <a:t>…are strongly associated with  </a:t>
            </a:r>
            <a:r>
              <a:rPr lang="en-US" altLang="en-US" sz="1800" dirty="0">
                <a:solidFill>
                  <a:srgbClr val="0000FF"/>
                </a:solidFill>
              </a:rPr>
              <a:t>SDH </a:t>
            </a:r>
            <a:r>
              <a:rPr lang="en-US" altLang="en-US" sz="1800" dirty="0"/>
              <a:t> and often with  </a:t>
            </a:r>
            <a:r>
              <a:rPr lang="en-US" altLang="en-US" sz="1800" dirty="0">
                <a:solidFill>
                  <a:srgbClr val="0000FF"/>
                </a:solidFill>
              </a:rPr>
              <a:t>SAH</a:t>
            </a: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/>
              <a:t>SDH vs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/>
              <a:t>SAH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/>
              <a:t>SDH vs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/>
              <a:t>SAH</a:t>
            </a: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>
            <a:extLst>
              <a:ext uri="{FF2B5EF4-FFF2-40B4-BE49-F238E27FC236}">
                <a16:creationId xmlns:a16="http://schemas.microsoft.com/office/drawing/2014/main" id="{F49F9B8B-D2F8-4BF4-820D-D1461CCA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266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2ED78A9-598B-4449-AA08-1ADAB2E2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258" y="2870585"/>
            <a:ext cx="607115" cy="2838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056F2-83F6-4441-AD52-A2C81AD0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70" y="2151679"/>
            <a:ext cx="2128630" cy="32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07BB2C-4B93-4C46-8801-660A937A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9682"/>
            <a:ext cx="3068619" cy="3329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13FBA-EE3D-4976-85F7-554BE9621BB1}"/>
              </a:ext>
            </a:extLst>
          </p:cNvPr>
          <p:cNvSpPr/>
          <p:nvPr/>
        </p:nvSpPr>
        <p:spPr>
          <a:xfrm>
            <a:off x="7848600" y="1295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11">
            <a:extLst>
              <a:ext uri="{FF2B5EF4-FFF2-40B4-BE49-F238E27FC236}">
                <a16:creationId xmlns:a16="http://schemas.microsoft.com/office/drawing/2014/main" id="{883BFF14-CE66-4688-ADFC-60CA89B9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57" y="128489"/>
            <a:ext cx="7543800" cy="580682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CEC8B7F2-6031-4D81-94D9-D2CB21DA7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878" y="685800"/>
            <a:ext cx="9163878" cy="6096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AHT was formerly known as </a:t>
            </a:r>
            <a:r>
              <a:rPr lang="en-US" altLang="en-US" sz="2000" i="1" dirty="0">
                <a:solidFill>
                  <a:srgbClr val="0000FF"/>
                </a:solidFill>
              </a:rPr>
              <a:t>shaken baby syndrome</a:t>
            </a:r>
          </a:p>
          <a:p>
            <a:pPr lvl="1" eaLnBrk="1" hangingPunct="1"/>
            <a:r>
              <a:rPr lang="en-US" altLang="en-US" sz="2000" dirty="0">
                <a:solidFill>
                  <a:srgbClr val="FF0000"/>
                </a:solidFill>
              </a:rPr>
              <a:t>Typical</a:t>
            </a:r>
            <a:r>
              <a:rPr lang="en-US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</a:rPr>
              <a:t>victim age </a:t>
            </a:r>
            <a:r>
              <a:rPr lang="en-US" altLang="en-US" sz="2000" dirty="0">
                <a:solidFill>
                  <a:srgbClr val="FF0000"/>
                </a:solidFill>
              </a:rPr>
              <a:t>is inconsistent between the </a:t>
            </a:r>
            <a:r>
              <a:rPr lang="en-US" altLang="en-US" sz="2000" i="1" dirty="0">
                <a:solidFill>
                  <a:srgbClr val="FF0000"/>
                </a:solidFill>
              </a:rPr>
              <a:t>BCSC </a:t>
            </a:r>
            <a:r>
              <a:rPr lang="en-US" altLang="en-US" sz="2000" dirty="0">
                <a:solidFill>
                  <a:srgbClr val="FF0000"/>
                </a:solidFill>
              </a:rPr>
              <a:t>books: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Peds</a:t>
            </a:r>
            <a:r>
              <a:rPr lang="en-US" altLang="en-US" sz="1800" dirty="0">
                <a:solidFill>
                  <a:srgbClr val="FF0000"/>
                </a:solidFill>
              </a:rPr>
              <a:t>: ‘Usually younger than 1 year , most often younger than 5 years’</a:t>
            </a:r>
          </a:p>
          <a:p>
            <a:pPr lvl="2" eaLnBrk="1" hangingPunct="1"/>
            <a:r>
              <a:rPr lang="en-US" altLang="en-US" sz="1800" i="1" dirty="0">
                <a:solidFill>
                  <a:srgbClr val="FF0000"/>
                </a:solidFill>
              </a:rPr>
              <a:t>Retina</a:t>
            </a:r>
            <a:r>
              <a:rPr lang="en-US" altLang="en-US" sz="1800" dirty="0">
                <a:solidFill>
                  <a:srgbClr val="FF0000"/>
                </a:solidFill>
              </a:rPr>
              <a:t>: ‘Almost always younger than 1 year; frequently younger than 6 months’</a:t>
            </a:r>
          </a:p>
          <a:p>
            <a:pPr lvl="1" eaLnBrk="1" hangingPunct="1"/>
            <a:r>
              <a:rPr lang="en-US" altLang="en-US" sz="2100" dirty="0"/>
              <a:t>Anterior segment/lid exam is usually </a:t>
            </a:r>
            <a:r>
              <a:rPr lang="en-US" altLang="en-US" sz="2100" dirty="0">
                <a:solidFill>
                  <a:srgbClr val="0000FF"/>
                </a:solidFill>
              </a:rPr>
              <a:t>unremarkable</a:t>
            </a:r>
          </a:p>
          <a:p>
            <a:pPr lvl="1" eaLnBrk="1" hangingPunct="1"/>
            <a:r>
              <a:rPr lang="en-US" altLang="en-US" sz="2000" dirty="0"/>
              <a:t>Retinal hemorrhages in AHT:</a:t>
            </a:r>
          </a:p>
          <a:p>
            <a:pPr lvl="2" eaLnBrk="1" hangingPunct="1"/>
            <a:r>
              <a:rPr lang="en-US" altLang="en-US" sz="1800" dirty="0"/>
              <a:t>…are strongly associated with  </a:t>
            </a:r>
            <a:r>
              <a:rPr lang="en-US" altLang="en-US" sz="1800" dirty="0">
                <a:solidFill>
                  <a:srgbClr val="0000FF"/>
                </a:solidFill>
              </a:rPr>
              <a:t>SDH </a:t>
            </a:r>
            <a:r>
              <a:rPr lang="en-US" altLang="en-US" sz="1800" dirty="0"/>
              <a:t> and often with  </a:t>
            </a:r>
            <a:r>
              <a:rPr lang="en-US" altLang="en-US" sz="1800" dirty="0">
                <a:solidFill>
                  <a:srgbClr val="0000FF"/>
                </a:solidFill>
              </a:rPr>
              <a:t>SAH</a:t>
            </a: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CA164-B333-40F7-AD58-5A1730C3FB02}"/>
              </a:ext>
            </a:extLst>
          </p:cNvPr>
          <p:cNvSpPr txBox="1"/>
          <p:nvPr/>
        </p:nvSpPr>
        <p:spPr>
          <a:xfrm>
            <a:off x="2869007" y="226543"/>
            <a:ext cx="363458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Abusive Head Trauma (AHT)</a:t>
            </a: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3774133-8E01-4D02-A896-EEC90F0B3199}"/>
              </a:ext>
            </a:extLst>
          </p:cNvPr>
          <p:cNvSpPr/>
          <p:nvPr/>
        </p:nvSpPr>
        <p:spPr>
          <a:xfrm>
            <a:off x="268357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8A43E9-3C50-413C-9C01-9221041BA2B0}"/>
              </a:ext>
            </a:extLst>
          </p:cNvPr>
          <p:cNvSpPr/>
          <p:nvPr/>
        </p:nvSpPr>
        <p:spPr>
          <a:xfrm>
            <a:off x="7620000" y="1035573"/>
            <a:ext cx="417443" cy="34302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85461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291</TotalTime>
  <Words>4886</Words>
  <Application>Microsoft Office PowerPoint</Application>
  <PresentationFormat>On-screen Show (4:3)</PresentationFormat>
  <Paragraphs>627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Network</vt:lpstr>
      <vt:lpstr>Q</vt:lpstr>
      <vt:lpstr>A</vt:lpstr>
      <vt:lpstr>Q</vt:lpstr>
      <vt:lpstr>A</vt:lpstr>
      <vt:lpstr>PowerPoint Presentation</vt:lpstr>
      <vt:lpstr>Q</vt:lpstr>
      <vt:lpstr>A</vt:lpstr>
      <vt:lpstr>Q</vt:lpstr>
      <vt:lpstr>A</vt:lpstr>
      <vt:lpstr>PowerPoint Presentation</vt:lpstr>
      <vt:lpstr>Q</vt:lpstr>
      <vt:lpstr>A</vt:lpstr>
      <vt:lpstr>PowerPoint Presentation</vt:lpstr>
      <vt:lpstr>PowerPoint Presentation</vt:lpstr>
      <vt:lpstr>Q</vt:lpstr>
      <vt:lpstr>A</vt:lpstr>
      <vt:lpstr>Q</vt:lpstr>
      <vt:lpstr>A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  <vt:lpstr>Q</vt:lpstr>
      <vt:lpstr>A</vt:lpstr>
      <vt:lpstr>Q</vt:lpstr>
      <vt:lpstr>A</vt:lpstr>
      <vt:lpstr>PowerPoint Presentation</vt:lpstr>
      <vt:lpstr>Q</vt:lpstr>
      <vt:lpstr>A</vt:lpstr>
      <vt:lpstr>Q</vt:lpstr>
      <vt:lpstr>A</vt:lpstr>
    </vt:vector>
  </TitlesOfParts>
  <Company>LSU Ophthalmology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</dc:title>
  <dc:creator>Steven B. Flynn</dc:creator>
  <cp:lastModifiedBy>Steven Flynn</cp:lastModifiedBy>
  <cp:revision>46</cp:revision>
  <dcterms:created xsi:type="dcterms:W3CDTF">2008-09-07T15:34:08Z</dcterms:created>
  <dcterms:modified xsi:type="dcterms:W3CDTF">2020-05-15T01:14:31Z</dcterms:modified>
</cp:coreProperties>
</file>