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5"/>
  </p:notesMasterIdLst>
  <p:sldIdLst>
    <p:sldId id="258" r:id="rId2"/>
    <p:sldId id="413" r:id="rId3"/>
    <p:sldId id="414" r:id="rId4"/>
    <p:sldId id="412" r:id="rId5"/>
    <p:sldId id="416" r:id="rId6"/>
    <p:sldId id="415" r:id="rId7"/>
    <p:sldId id="417" r:id="rId8"/>
    <p:sldId id="259" r:id="rId9"/>
    <p:sldId id="1347" r:id="rId10"/>
    <p:sldId id="260" r:id="rId11"/>
    <p:sldId id="1348" r:id="rId12"/>
    <p:sldId id="261" r:id="rId13"/>
    <p:sldId id="262" r:id="rId14"/>
    <p:sldId id="263" r:id="rId15"/>
    <p:sldId id="322" r:id="rId16"/>
    <p:sldId id="321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1349" r:id="rId30"/>
    <p:sldId id="276" r:id="rId31"/>
    <p:sldId id="277" r:id="rId32"/>
    <p:sldId id="398" r:id="rId33"/>
    <p:sldId id="418" r:id="rId34"/>
    <p:sldId id="419" r:id="rId35"/>
    <p:sldId id="420" r:id="rId36"/>
    <p:sldId id="425" r:id="rId37"/>
    <p:sldId id="421" r:id="rId38"/>
    <p:sldId id="426" r:id="rId39"/>
    <p:sldId id="427" r:id="rId40"/>
    <p:sldId id="428" r:id="rId41"/>
    <p:sldId id="429" r:id="rId42"/>
    <p:sldId id="430" r:id="rId43"/>
    <p:sldId id="422" r:id="rId44"/>
    <p:sldId id="423" r:id="rId45"/>
    <p:sldId id="424" r:id="rId46"/>
    <p:sldId id="1351" r:id="rId47"/>
    <p:sldId id="431" r:id="rId48"/>
    <p:sldId id="1352" r:id="rId49"/>
    <p:sldId id="1353" r:id="rId50"/>
    <p:sldId id="432" r:id="rId51"/>
    <p:sldId id="433" r:id="rId52"/>
    <p:sldId id="434" r:id="rId53"/>
    <p:sldId id="435" r:id="rId54"/>
    <p:sldId id="436" r:id="rId55"/>
    <p:sldId id="280" r:id="rId56"/>
    <p:sldId id="281" r:id="rId57"/>
    <p:sldId id="439" r:id="rId58"/>
    <p:sldId id="440" r:id="rId59"/>
    <p:sldId id="282" r:id="rId60"/>
    <p:sldId id="358" r:id="rId61"/>
    <p:sldId id="1354" r:id="rId62"/>
    <p:sldId id="363" r:id="rId63"/>
    <p:sldId id="364" r:id="rId64"/>
    <p:sldId id="365" r:id="rId65"/>
    <p:sldId id="366" r:id="rId66"/>
    <p:sldId id="1356" r:id="rId67"/>
    <p:sldId id="359" r:id="rId68"/>
    <p:sldId id="360" r:id="rId69"/>
    <p:sldId id="371" r:id="rId70"/>
    <p:sldId id="361" r:id="rId71"/>
    <p:sldId id="362" r:id="rId72"/>
    <p:sldId id="1355" r:id="rId73"/>
    <p:sldId id="382" r:id="rId74"/>
    <p:sldId id="1338" r:id="rId75"/>
    <p:sldId id="1337" r:id="rId76"/>
    <p:sldId id="1350" r:id="rId77"/>
    <p:sldId id="1339" r:id="rId78"/>
    <p:sldId id="1340" r:id="rId79"/>
    <p:sldId id="1341" r:id="rId80"/>
    <p:sldId id="1342" r:id="rId81"/>
    <p:sldId id="1343" r:id="rId82"/>
    <p:sldId id="1344" r:id="rId83"/>
    <p:sldId id="1345" r:id="rId84"/>
    <p:sldId id="1346" r:id="rId85"/>
    <p:sldId id="346" r:id="rId86"/>
    <p:sldId id="293" r:id="rId87"/>
    <p:sldId id="337" r:id="rId88"/>
    <p:sldId id="338" r:id="rId89"/>
    <p:sldId id="343" r:id="rId90"/>
    <p:sldId id="1359" r:id="rId91"/>
    <p:sldId id="339" r:id="rId92"/>
    <p:sldId id="341" r:id="rId93"/>
    <p:sldId id="340" r:id="rId94"/>
    <p:sldId id="342" r:id="rId95"/>
    <p:sldId id="347" r:id="rId96"/>
    <p:sldId id="349" r:id="rId97"/>
    <p:sldId id="348" r:id="rId98"/>
    <p:sldId id="350" r:id="rId99"/>
    <p:sldId id="367" r:id="rId100"/>
    <p:sldId id="368" r:id="rId101"/>
    <p:sldId id="295" r:id="rId102"/>
    <p:sldId id="296" r:id="rId103"/>
    <p:sldId id="383" r:id="rId104"/>
    <p:sldId id="384" r:id="rId105"/>
    <p:sldId id="352" r:id="rId106"/>
    <p:sldId id="385" r:id="rId107"/>
    <p:sldId id="373" r:id="rId108"/>
    <p:sldId id="386" r:id="rId109"/>
    <p:sldId id="390" r:id="rId110"/>
    <p:sldId id="1357" r:id="rId111"/>
    <p:sldId id="319" r:id="rId112"/>
    <p:sldId id="320" r:id="rId113"/>
    <p:sldId id="307" r:id="rId114"/>
    <p:sldId id="308" r:id="rId115"/>
    <p:sldId id="1358" r:id="rId116"/>
    <p:sldId id="309" r:id="rId117"/>
    <p:sldId id="310" r:id="rId118"/>
    <p:sldId id="391" r:id="rId119"/>
    <p:sldId id="314" r:id="rId120"/>
    <p:sldId id="387" r:id="rId121"/>
    <p:sldId id="388" r:id="rId122"/>
    <p:sldId id="389" r:id="rId123"/>
    <p:sldId id="301" r:id="rId124"/>
    <p:sldId id="302" r:id="rId125"/>
    <p:sldId id="303" r:id="rId126"/>
    <p:sldId id="304" r:id="rId127"/>
    <p:sldId id="305" r:id="rId128"/>
    <p:sldId id="306" r:id="rId129"/>
    <p:sldId id="392" r:id="rId130"/>
    <p:sldId id="393" r:id="rId131"/>
    <p:sldId id="394" r:id="rId132"/>
    <p:sldId id="1361" r:id="rId133"/>
    <p:sldId id="1362" r:id="rId1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CCFF"/>
    <a:srgbClr val="B2B2B2"/>
    <a:srgbClr val="CCFFCC"/>
    <a:srgbClr val="808080"/>
    <a:srgbClr val="777777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291" autoAdjust="0"/>
  </p:normalViewPr>
  <p:slideViewPr>
    <p:cSldViewPr>
      <p:cViewPr varScale="1">
        <p:scale>
          <a:sx n="72" d="100"/>
          <a:sy n="72" d="100"/>
        </p:scale>
        <p:origin x="132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theme" Target="theme/theme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tableStyles" Target="tableStyle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notesMaster" Target="notesMasters/notesMaster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615249-7FE0-4740-991F-21DA74F8F9BA}" type="datetimeFigureOut">
              <a:rPr lang="en-US" smtClean="0"/>
              <a:t>7/11/2022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8C2328-39DC-4C19-888C-922DF66B6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186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574B10-9C47-4303-AAD4-F563E9DB88DC}" type="datetimeFigureOut">
              <a:rPr lang="en-US" smtClean="0"/>
              <a:t>7/11/2022</a:t>
            </a:fld>
            <a:endParaRPr lang="en-US"/>
          </a:p>
        </p:txBody>
      </p:sp>
      <p:sp>
        <p:nvSpPr>
          <p:cNvPr id="3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A56C67-37C7-4AD9-A178-CA26585E9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341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574B10-9C47-4303-AAD4-F563E9DB88DC}" type="datetimeFigureOut">
              <a:rPr lang="en-US" smtClean="0"/>
              <a:t>7/11/2022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A56C67-37C7-4AD9-A178-CA26585E9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302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574B10-9C47-4303-AAD4-F563E9DB88DC}" type="datetimeFigureOut">
              <a:rPr lang="en-US" smtClean="0"/>
              <a:t>7/11/2022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A56C67-37C7-4AD9-A178-CA26585E9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563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574B10-9C47-4303-AAD4-F563E9DB88DC}" type="datetimeFigureOut">
              <a:rPr lang="en-US" smtClean="0"/>
              <a:t>7/11/2022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A56C67-37C7-4AD9-A178-CA26585E9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044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574B10-9C47-4303-AAD4-F563E9DB88DC}" type="datetimeFigureOut">
              <a:rPr lang="en-US" smtClean="0"/>
              <a:t>7/11/2022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A56C67-37C7-4AD9-A178-CA26585E9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378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574B10-9C47-4303-AAD4-F563E9DB88DC}" type="datetimeFigureOut">
              <a:rPr lang="en-US" smtClean="0"/>
              <a:t>7/11/2022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A56C67-37C7-4AD9-A178-CA26585E9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262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574B10-9C47-4303-AAD4-F563E9DB88DC}" type="datetimeFigureOut">
              <a:rPr lang="en-US" smtClean="0"/>
              <a:t>7/11/2022</a:t>
            </a:fld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A56C67-37C7-4AD9-A178-CA26585E9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449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574B10-9C47-4303-AAD4-F563E9DB88DC}" type="datetimeFigureOut">
              <a:rPr lang="en-US" smtClean="0"/>
              <a:t>7/11/2022</a:t>
            </a:fld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A56C67-37C7-4AD9-A178-CA26585E9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226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574B10-9C47-4303-AAD4-F563E9DB88DC}" type="datetimeFigureOut">
              <a:rPr lang="en-US" smtClean="0"/>
              <a:t>7/11/2022</a:t>
            </a:fld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A56C67-37C7-4AD9-A178-CA26585E9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649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574B10-9C47-4303-AAD4-F563E9DB88DC}" type="datetimeFigureOut">
              <a:rPr lang="en-US" smtClean="0"/>
              <a:t>7/11/2022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A56C67-37C7-4AD9-A178-CA26585E9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95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574B10-9C47-4303-AAD4-F563E9DB88DC}" type="datetimeFigureOut">
              <a:rPr lang="en-US" smtClean="0"/>
              <a:t>7/11/2022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A56C67-37C7-4AD9-A178-CA26585E9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520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fld id="{82574B10-9C47-4303-AAD4-F563E9DB88DC}" type="datetimeFigureOut">
              <a:rPr lang="en-US" smtClean="0"/>
              <a:t>7/11/2022</a:t>
            </a:fld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55A56C67-37C7-4AD9-A178-CA26585E967D}" type="slidenum">
              <a:rPr lang="en-US" smtClean="0"/>
              <a:t>‹#›</a:t>
            </a:fld>
            <a:endParaRPr lang="en-US"/>
          </a:p>
        </p:txBody>
      </p:sp>
      <p:grpSp>
        <p:nvGrpSpPr>
          <p:cNvPr id="1032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033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5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6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7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8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9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0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1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2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3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5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6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7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8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9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0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1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2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3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4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5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6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7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8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9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0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1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2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3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23" name="Text Box 20"/>
          <p:cNvSpPr txBox="1">
            <a:spLocks noChangeArrowheads="1"/>
          </p:cNvSpPr>
          <p:nvPr/>
        </p:nvSpPr>
        <p:spPr bwMode="auto">
          <a:xfrm>
            <a:off x="2555875" y="1508125"/>
            <a:ext cx="34544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/>
              <a:t>Shallow/flat AC after CE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sz="2400"/>
              <a:t>(early post-op period)</a:t>
            </a:r>
          </a:p>
        </p:txBody>
      </p:sp>
      <p:sp>
        <p:nvSpPr>
          <p:cNvPr id="290824" name="Slide Number Placeholder 1"/>
          <p:cNvSpPr txBox="1">
            <a:spLocks noGrp="1"/>
          </p:cNvSpPr>
          <p:nvPr/>
        </p:nvSpPr>
        <p:spPr bwMode="auto">
          <a:xfrm>
            <a:off x="7010400" y="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668EC16F-585D-4405-BE2D-2BD68CBD01DB}" type="slidenum">
              <a:rPr lang="en-US" altLang="en-US" sz="1000"/>
              <a:pPr algn="r" eaLnBrk="1" hangingPunct="1"/>
              <a:t>1</a:t>
            </a:fld>
            <a:endParaRPr lang="en-US" altLang="en-US" sz="10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A43E70-2BD1-43E7-AD2E-0A63B87204A7}"/>
              </a:ext>
            </a:extLst>
          </p:cNvPr>
          <p:cNvSpPr txBox="1"/>
          <p:nvPr/>
        </p:nvSpPr>
        <p:spPr>
          <a:xfrm>
            <a:off x="1477114" y="315059"/>
            <a:ext cx="6189772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FF"/>
                </a:solidFill>
              </a:rPr>
              <a:t>Shallow Anterior Chamber After Cataract Surgery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A824DF5-1B2F-4401-9B80-9C7C7C80B8B8}"/>
              </a:ext>
            </a:extLst>
          </p:cNvPr>
          <p:cNvSpPr txBox="1"/>
          <p:nvPr/>
        </p:nvSpPr>
        <p:spPr>
          <a:xfrm>
            <a:off x="152400" y="2920425"/>
            <a:ext cx="88941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Re shallow AC after CE: What is our chief concern, </a:t>
            </a:r>
            <a:r>
              <a:rPr lang="en-US" sz="1600" i="1" dirty="0" err="1"/>
              <a:t>ie</a:t>
            </a:r>
            <a:r>
              <a:rPr lang="en-US" sz="1600" i="1" dirty="0"/>
              <a:t>, what do we want to keep from occurring?</a:t>
            </a:r>
          </a:p>
          <a:p>
            <a:r>
              <a:rPr lang="en-US" sz="1600" dirty="0">
                <a:solidFill>
                  <a:schemeClr val="bg1"/>
                </a:solidFill>
              </a:rPr>
              <a:t>We want to avoid  </a:t>
            </a:r>
            <a:r>
              <a:rPr lang="en-US" sz="2000" dirty="0">
                <a:solidFill>
                  <a:schemeClr val="bg1"/>
                </a:solidFill>
              </a:rPr>
              <a:t>cornea-iris  touch </a:t>
            </a:r>
            <a:r>
              <a:rPr lang="en-US" sz="1600" dirty="0">
                <a:solidFill>
                  <a:schemeClr val="bg1"/>
                </a:solidFill>
              </a:rPr>
              <a:t>and  </a:t>
            </a:r>
            <a:r>
              <a:rPr lang="en-US" sz="2000" dirty="0">
                <a:solidFill>
                  <a:schemeClr val="bg1"/>
                </a:solidFill>
              </a:rPr>
              <a:t>cornea-IOL  touch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B676A41-75AD-43C8-AD2E-E42D777C0B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4" b="51111"/>
          <a:stretch/>
        </p:blipFill>
        <p:spPr>
          <a:xfrm>
            <a:off x="2640808" y="3841444"/>
            <a:ext cx="3862383" cy="2701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9596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7" name="Text Box 3"/>
          <p:cNvSpPr txBox="1">
            <a:spLocks noChangeArrowheads="1"/>
          </p:cNvSpPr>
          <p:nvPr/>
        </p:nvSpPr>
        <p:spPr bwMode="auto">
          <a:xfrm>
            <a:off x="2555875" y="1508125"/>
            <a:ext cx="34544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/>
              <a:t>Shallow/flat AC after CE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sz="2400"/>
              <a:t>(early post-op period)</a:t>
            </a:r>
          </a:p>
        </p:txBody>
      </p:sp>
      <p:sp>
        <p:nvSpPr>
          <p:cNvPr id="292868" name="Text Box 4"/>
          <p:cNvSpPr txBox="1">
            <a:spLocks noChangeArrowheads="1"/>
          </p:cNvSpPr>
          <p:nvPr/>
        </p:nvSpPr>
        <p:spPr bwMode="auto">
          <a:xfrm>
            <a:off x="5510213" y="2738438"/>
            <a:ext cx="2185987" cy="403225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 i="1"/>
              <a:t>Normal</a:t>
            </a:r>
            <a:r>
              <a:rPr lang="en-US" sz="2400"/>
              <a:t> or </a:t>
            </a:r>
            <a:r>
              <a:rPr lang="en-US" sz="2400" i="1"/>
              <a:t>high</a:t>
            </a:r>
          </a:p>
        </p:txBody>
      </p:sp>
      <p:sp>
        <p:nvSpPr>
          <p:cNvPr id="292869" name="Text Box 5"/>
          <p:cNvSpPr txBox="1">
            <a:spLocks noChangeArrowheads="1"/>
          </p:cNvSpPr>
          <p:nvPr/>
        </p:nvSpPr>
        <p:spPr bwMode="auto">
          <a:xfrm>
            <a:off x="1557338" y="2738438"/>
            <a:ext cx="744537" cy="403225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 i="1"/>
              <a:t>Low</a:t>
            </a:r>
          </a:p>
        </p:txBody>
      </p:sp>
      <p:sp>
        <p:nvSpPr>
          <p:cNvPr id="292870" name="Line 12"/>
          <p:cNvSpPr>
            <a:spLocks noChangeShapeType="1"/>
          </p:cNvSpPr>
          <p:nvPr/>
        </p:nvSpPr>
        <p:spPr bwMode="auto">
          <a:xfrm flipH="1">
            <a:off x="2286000" y="2303463"/>
            <a:ext cx="1981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2871" name="Line 13"/>
          <p:cNvSpPr>
            <a:spLocks noChangeShapeType="1"/>
          </p:cNvSpPr>
          <p:nvPr/>
        </p:nvSpPr>
        <p:spPr bwMode="auto">
          <a:xfrm>
            <a:off x="4267200" y="2303463"/>
            <a:ext cx="1295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2873" name="Slide Number Placeholder 1"/>
          <p:cNvSpPr txBox="1">
            <a:spLocks noGrp="1"/>
          </p:cNvSpPr>
          <p:nvPr/>
        </p:nvSpPr>
        <p:spPr bwMode="auto">
          <a:xfrm>
            <a:off x="7010400" y="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7ACF384A-66CC-4BF2-83F9-98CD0939A941}" type="slidenum">
              <a:rPr lang="en-US" altLang="en-US" sz="1000"/>
              <a:pPr algn="r" eaLnBrk="1" hangingPunct="1"/>
              <a:t>10</a:t>
            </a:fld>
            <a:endParaRPr lang="en-US" altLang="en-US" sz="10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50BA48-5362-4AB8-8EE1-DD6B3DAEE454}"/>
              </a:ext>
            </a:extLst>
          </p:cNvPr>
          <p:cNvSpPr txBox="1"/>
          <p:nvPr/>
        </p:nvSpPr>
        <p:spPr>
          <a:xfrm>
            <a:off x="1477114" y="315059"/>
            <a:ext cx="6189772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FF"/>
                </a:solidFill>
              </a:rPr>
              <a:t>Shallow Anterior Chamber After Cataract Surgery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1CB26F-76FF-40B4-BC9D-1A3B173FBAB7}"/>
              </a:ext>
            </a:extLst>
          </p:cNvPr>
          <p:cNvSpPr txBox="1"/>
          <p:nvPr/>
        </p:nvSpPr>
        <p:spPr>
          <a:xfrm>
            <a:off x="375062" y="4397237"/>
            <a:ext cx="7816026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faced with a flat anterior chamber in the immediate post-CE period, your DDx is determined by the answer to one key question:</a:t>
            </a:r>
          </a:p>
          <a:p>
            <a:pPr algn="ctr"/>
            <a:r>
              <a:rPr lang="en-US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the 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IOP </a:t>
            </a:r>
            <a:r>
              <a:rPr lang="en-US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or </a:t>
            </a:r>
            <a:r>
              <a:rPr lang="en-US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normal/high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13" name="Text Box 14">
            <a:extLst>
              <a:ext uri="{FF2B5EF4-FFF2-40B4-BE49-F238E27FC236}">
                <a16:creationId xmlns:a16="http://schemas.microsoft.com/office/drawing/2014/main" id="{81ECCA61-0CBC-4110-BF19-76181F25FB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4450" y="2416175"/>
            <a:ext cx="717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i="1"/>
              <a:t>IOP?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F31008D-5A10-4ED0-845A-CAA711DA8C65}"/>
              </a:ext>
            </a:extLst>
          </p:cNvPr>
          <p:cNvSpPr/>
          <p:nvPr/>
        </p:nvSpPr>
        <p:spPr>
          <a:xfrm>
            <a:off x="3124200" y="4876800"/>
            <a:ext cx="1219200" cy="473075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09B964D-D667-4E7F-8AD1-B9BCE9413439}"/>
              </a:ext>
            </a:extLst>
          </p:cNvPr>
          <p:cNvSpPr txBox="1"/>
          <p:nvPr/>
        </p:nvSpPr>
        <p:spPr>
          <a:xfrm>
            <a:off x="2435225" y="5489069"/>
            <a:ext cx="3663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</a:rPr>
              <a:t>How low is low, </a:t>
            </a:r>
            <a:r>
              <a:rPr lang="en-US" sz="1600" i="1" dirty="0" err="1">
                <a:solidFill>
                  <a:srgbClr val="0000FF"/>
                </a:solidFill>
              </a:rPr>
              <a:t>ie</a:t>
            </a:r>
            <a:r>
              <a:rPr lang="en-US" sz="1600" i="1" dirty="0">
                <a:solidFill>
                  <a:srgbClr val="0000FF"/>
                </a:solidFill>
              </a:rPr>
              <a:t>, at what IOP should push us to this side of the DDx?</a:t>
            </a:r>
          </a:p>
        </p:txBody>
      </p:sp>
    </p:spTree>
    <p:extLst>
      <p:ext uri="{BB962C8B-B14F-4D97-AF65-F5344CB8AC3E}">
        <p14:creationId xmlns:p14="http://schemas.microsoft.com/office/powerpoint/2010/main" val="2720980026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990600"/>
            <a:ext cx="5823452" cy="46434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60618" y="6096000"/>
            <a:ext cx="6716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Is this </a:t>
            </a:r>
            <a:r>
              <a:rPr lang="en-US" i="1" dirty="0" err="1"/>
              <a:t>suprachoroidal</a:t>
            </a:r>
            <a:r>
              <a:rPr lang="en-US" i="1" dirty="0"/>
              <a:t> effusion serous, or hemorrhagic? </a:t>
            </a:r>
            <a:r>
              <a:rPr lang="en-US" dirty="0"/>
              <a:t>It’s </a:t>
            </a:r>
            <a:r>
              <a:rPr lang="en-US" b="1" dirty="0"/>
              <a:t>both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29200" y="2133600"/>
            <a:ext cx="6703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Serous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00600" y="3962400"/>
            <a:ext cx="10615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Hemorrhagic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E1EEAF-4B5C-41BD-A8FF-9EFC91E516B0}"/>
              </a:ext>
            </a:extLst>
          </p:cNvPr>
          <p:cNvSpPr txBox="1"/>
          <p:nvPr/>
        </p:nvSpPr>
        <p:spPr>
          <a:xfrm>
            <a:off x="1477114" y="315059"/>
            <a:ext cx="6189772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FF"/>
                </a:solidFill>
              </a:rPr>
              <a:t>Shallow Anterior Chamber After Cataract Surgery</a:t>
            </a:r>
          </a:p>
        </p:txBody>
      </p:sp>
    </p:spTree>
    <p:extLst>
      <p:ext uri="{BB962C8B-B14F-4D97-AF65-F5344CB8AC3E}">
        <p14:creationId xmlns:p14="http://schemas.microsoft.com/office/powerpoint/2010/main" val="4042679926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7" name="Text Box 3"/>
          <p:cNvSpPr txBox="1">
            <a:spLocks noChangeArrowheads="1"/>
          </p:cNvSpPr>
          <p:nvPr/>
        </p:nvSpPr>
        <p:spPr bwMode="auto">
          <a:xfrm>
            <a:off x="5429250" y="2738438"/>
            <a:ext cx="2349500" cy="403225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 b="1" i="1">
                <a:solidFill>
                  <a:srgbClr val="0000FF"/>
                </a:solidFill>
              </a:rPr>
              <a:t>Normal</a:t>
            </a:r>
            <a:r>
              <a:rPr lang="en-US" sz="2400" b="1">
                <a:solidFill>
                  <a:srgbClr val="0000FF"/>
                </a:solidFill>
              </a:rPr>
              <a:t> or </a:t>
            </a:r>
            <a:r>
              <a:rPr lang="en-US" sz="2400" b="1" i="1">
                <a:solidFill>
                  <a:srgbClr val="0000FF"/>
                </a:solidFill>
              </a:rPr>
              <a:t>high</a:t>
            </a:r>
          </a:p>
        </p:txBody>
      </p:sp>
      <p:sp>
        <p:nvSpPr>
          <p:cNvPr id="328708" name="Text Box 4"/>
          <p:cNvSpPr txBox="1">
            <a:spLocks noChangeArrowheads="1"/>
          </p:cNvSpPr>
          <p:nvPr/>
        </p:nvSpPr>
        <p:spPr bwMode="auto">
          <a:xfrm>
            <a:off x="1557338" y="2738438"/>
            <a:ext cx="744537" cy="403225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 i="1">
                <a:solidFill>
                  <a:schemeClr val="bg2"/>
                </a:solidFill>
              </a:rPr>
              <a:t>Low</a:t>
            </a:r>
          </a:p>
        </p:txBody>
      </p:sp>
      <p:sp>
        <p:nvSpPr>
          <p:cNvPr id="328709" name="Text Box 5"/>
          <p:cNvSpPr txBox="1">
            <a:spLocks noChangeArrowheads="1"/>
          </p:cNvSpPr>
          <p:nvPr/>
        </p:nvSpPr>
        <p:spPr bwMode="auto">
          <a:xfrm>
            <a:off x="615950" y="3838575"/>
            <a:ext cx="908050" cy="530225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2"/>
                </a:solidFill>
              </a:rPr>
              <a:t>Wound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2"/>
                </a:solidFill>
              </a:rPr>
              <a:t>leak</a:t>
            </a:r>
          </a:p>
        </p:txBody>
      </p:sp>
      <p:sp>
        <p:nvSpPr>
          <p:cNvPr id="328710" name="Text Box 6"/>
          <p:cNvSpPr txBox="1">
            <a:spLocks noChangeArrowheads="1"/>
          </p:cNvSpPr>
          <p:nvPr/>
        </p:nvSpPr>
        <p:spPr bwMode="auto">
          <a:xfrm>
            <a:off x="2054225" y="3838575"/>
            <a:ext cx="1377950" cy="530225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2"/>
                </a:solidFill>
              </a:rPr>
              <a:t>Choroidal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2"/>
                </a:solidFill>
              </a:rPr>
              <a:t>detachment</a:t>
            </a:r>
          </a:p>
        </p:txBody>
      </p:sp>
      <p:sp>
        <p:nvSpPr>
          <p:cNvPr id="328711" name="Text Box 7"/>
          <p:cNvSpPr txBox="1">
            <a:spLocks noChangeArrowheads="1"/>
          </p:cNvSpPr>
          <p:nvPr/>
        </p:nvSpPr>
        <p:spPr bwMode="auto">
          <a:xfrm>
            <a:off x="4415063" y="3838575"/>
            <a:ext cx="1069524" cy="535531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65000"/>
                  </a:schemeClr>
                </a:solidFill>
              </a:rPr>
              <a:t>Pupillary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65000"/>
                  </a:schemeClr>
                </a:solidFill>
              </a:rPr>
              <a:t>block</a:t>
            </a:r>
          </a:p>
        </p:txBody>
      </p:sp>
      <p:sp>
        <p:nvSpPr>
          <p:cNvPr id="328714" name="Line 10"/>
          <p:cNvSpPr>
            <a:spLocks noChangeShapeType="1"/>
          </p:cNvSpPr>
          <p:nvPr/>
        </p:nvSpPr>
        <p:spPr bwMode="auto">
          <a:xfrm flipH="1">
            <a:off x="2286000" y="2303463"/>
            <a:ext cx="19812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715" name="Line 11"/>
          <p:cNvSpPr>
            <a:spLocks noChangeShapeType="1"/>
          </p:cNvSpPr>
          <p:nvPr/>
        </p:nvSpPr>
        <p:spPr bwMode="auto">
          <a:xfrm>
            <a:off x="4267200" y="2303463"/>
            <a:ext cx="1295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716" name="Text Box 12"/>
          <p:cNvSpPr txBox="1">
            <a:spLocks noChangeArrowheads="1"/>
          </p:cNvSpPr>
          <p:nvPr/>
        </p:nvSpPr>
        <p:spPr bwMode="auto">
          <a:xfrm>
            <a:off x="3854450" y="2416175"/>
            <a:ext cx="717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i="1"/>
              <a:t>IOP?</a:t>
            </a:r>
          </a:p>
        </p:txBody>
      </p:sp>
      <p:sp>
        <p:nvSpPr>
          <p:cNvPr id="328717" name="Line 13"/>
          <p:cNvSpPr>
            <a:spLocks noChangeShapeType="1"/>
          </p:cNvSpPr>
          <p:nvPr/>
        </p:nvSpPr>
        <p:spPr bwMode="auto">
          <a:xfrm flipH="1">
            <a:off x="1219200" y="3141663"/>
            <a:ext cx="6858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718" name="Line 14"/>
          <p:cNvSpPr>
            <a:spLocks noChangeShapeType="1"/>
          </p:cNvSpPr>
          <p:nvPr/>
        </p:nvSpPr>
        <p:spPr bwMode="auto">
          <a:xfrm>
            <a:off x="1905000" y="3141663"/>
            <a:ext cx="6096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719" name="Line 15"/>
          <p:cNvSpPr>
            <a:spLocks noChangeShapeType="1"/>
          </p:cNvSpPr>
          <p:nvPr/>
        </p:nvSpPr>
        <p:spPr bwMode="auto">
          <a:xfrm flipH="1">
            <a:off x="5486400" y="3141663"/>
            <a:ext cx="9906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720" name="Line 16"/>
          <p:cNvSpPr>
            <a:spLocks noChangeShapeType="1"/>
          </p:cNvSpPr>
          <p:nvPr/>
        </p:nvSpPr>
        <p:spPr bwMode="auto">
          <a:xfrm flipH="1">
            <a:off x="6324600" y="3141663"/>
            <a:ext cx="1524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721" name="Line 17"/>
          <p:cNvSpPr>
            <a:spLocks noChangeShapeType="1"/>
          </p:cNvSpPr>
          <p:nvPr/>
        </p:nvSpPr>
        <p:spPr bwMode="auto">
          <a:xfrm>
            <a:off x="6477000" y="3141663"/>
            <a:ext cx="762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722" name="Text Box 18"/>
          <p:cNvSpPr txBox="1">
            <a:spLocks noChangeArrowheads="1"/>
          </p:cNvSpPr>
          <p:nvPr/>
        </p:nvSpPr>
        <p:spPr bwMode="auto">
          <a:xfrm>
            <a:off x="685800" y="4913313"/>
            <a:ext cx="6680034" cy="1815882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 dirty="0">
                <a:solidFill>
                  <a:srgbClr val="0000FF"/>
                </a:solidFill>
              </a:rPr>
              <a:t>What factors put an eye at risk for post-op </a:t>
            </a:r>
            <a:r>
              <a:rPr lang="en-US" sz="1600" i="1" dirty="0" err="1">
                <a:solidFill>
                  <a:srgbClr val="0000FF"/>
                </a:solidFill>
              </a:rPr>
              <a:t>suprachoroidal</a:t>
            </a:r>
            <a:r>
              <a:rPr lang="en-US" sz="1600" i="1" dirty="0">
                <a:solidFill>
                  <a:srgbClr val="0000FF"/>
                </a:solidFill>
              </a:rPr>
              <a:t> hemorrhage?</a:t>
            </a:r>
            <a:endParaRPr lang="en-US" sz="1600" dirty="0">
              <a:solidFill>
                <a:srgbClr val="0000FF"/>
              </a:solidFill>
            </a:endParaRPr>
          </a:p>
          <a:p>
            <a:pPr eaLnBrk="1" hangingPunct="1"/>
            <a:r>
              <a:rPr lang="en-US" sz="1600" dirty="0">
                <a:solidFill>
                  <a:srgbClr val="0000FF"/>
                </a:solidFill>
              </a:rPr>
              <a:t>--</a:t>
            </a:r>
            <a:endParaRPr lang="en-US" sz="1600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dirty="0">
                <a:solidFill>
                  <a:srgbClr val="0000FF"/>
                </a:solidFill>
              </a:rPr>
              <a:t>--</a:t>
            </a:r>
            <a:endParaRPr lang="en-US" sz="1600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dirty="0">
                <a:solidFill>
                  <a:srgbClr val="0000FF"/>
                </a:solidFill>
              </a:rPr>
              <a:t>--</a:t>
            </a:r>
            <a:endParaRPr lang="en-US" sz="1600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dirty="0">
                <a:solidFill>
                  <a:srgbClr val="0000FF"/>
                </a:solidFill>
              </a:rPr>
              <a:t>--</a:t>
            </a:r>
            <a:r>
              <a:rPr lang="en-US" sz="1600" dirty="0" err="1">
                <a:solidFill>
                  <a:srgbClr val="99FF66"/>
                </a:solidFill>
              </a:rPr>
              <a:t>Coumadinized</a:t>
            </a:r>
            <a:r>
              <a:rPr lang="en-US" sz="1600" dirty="0">
                <a:solidFill>
                  <a:srgbClr val="99FF66"/>
                </a:solidFill>
              </a:rPr>
              <a:t> patients</a:t>
            </a:r>
          </a:p>
          <a:p>
            <a:pPr eaLnBrk="1" hangingPunct="1"/>
            <a:r>
              <a:rPr lang="en-US" sz="1600" dirty="0">
                <a:solidFill>
                  <a:srgbClr val="0000FF"/>
                </a:solidFill>
              </a:rPr>
              <a:t>--</a:t>
            </a:r>
          </a:p>
          <a:p>
            <a:pPr eaLnBrk="1" hangingPunct="1"/>
            <a:r>
              <a:rPr lang="en-US" sz="1600" dirty="0">
                <a:solidFill>
                  <a:srgbClr val="0000FF"/>
                </a:solidFill>
              </a:rPr>
              <a:t>--(there are a number of others)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28723" name="Text Box 19"/>
          <p:cNvSpPr txBox="1">
            <a:spLocks noChangeArrowheads="1"/>
          </p:cNvSpPr>
          <p:nvPr/>
        </p:nvSpPr>
        <p:spPr bwMode="auto">
          <a:xfrm>
            <a:off x="2555875" y="1508125"/>
            <a:ext cx="34544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/>
              <a:t>Shallow/flat AC after CE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sz="2400"/>
              <a:t>(early post-op period)</a:t>
            </a:r>
          </a:p>
        </p:txBody>
      </p:sp>
      <p:sp>
        <p:nvSpPr>
          <p:cNvPr id="328724" name="Slide Number Placeholder 1"/>
          <p:cNvSpPr txBox="1">
            <a:spLocks noGrp="1"/>
          </p:cNvSpPr>
          <p:nvPr/>
        </p:nvSpPr>
        <p:spPr bwMode="auto">
          <a:xfrm>
            <a:off x="7010400" y="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D94F7FC5-EFAE-4971-BA56-C9921B758300}" type="slidenum">
              <a:rPr lang="en-US" altLang="en-US" sz="1000"/>
              <a:pPr algn="r" eaLnBrk="1" hangingPunct="1"/>
              <a:t>101</a:t>
            </a:fld>
            <a:endParaRPr lang="en-US" altLang="en-US" sz="1000"/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7210549" y="3827582"/>
            <a:ext cx="1877438" cy="535531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b="1" dirty="0" err="1">
                <a:solidFill>
                  <a:srgbClr val="0000FF"/>
                </a:solidFill>
              </a:rPr>
              <a:t>Suprachoroidal</a:t>
            </a:r>
            <a:endParaRPr lang="en-US" b="1" dirty="0">
              <a:solidFill>
                <a:srgbClr val="0000FF"/>
              </a:solidFill>
            </a:endParaRPr>
          </a:p>
          <a:p>
            <a:pPr algn="ctr" eaLnBrk="1" hangingPunct="1">
              <a:lnSpc>
                <a:spcPct val="80000"/>
              </a:lnSpc>
            </a:pPr>
            <a:r>
              <a:rPr lang="en-US" b="1" dirty="0">
                <a:solidFill>
                  <a:srgbClr val="0000FF"/>
                </a:solidFill>
              </a:rPr>
              <a:t>hemorrhage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3BDC33D-87D7-4739-A5F2-AFB7A33DDBC6}"/>
              </a:ext>
            </a:extLst>
          </p:cNvPr>
          <p:cNvSpPr txBox="1"/>
          <p:nvPr/>
        </p:nvSpPr>
        <p:spPr>
          <a:xfrm>
            <a:off x="1477114" y="315059"/>
            <a:ext cx="6189772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FF"/>
                </a:solidFill>
              </a:rPr>
              <a:t>Shallow Anterior Chamber After Cataract Surgery</a:t>
            </a:r>
          </a:p>
        </p:txBody>
      </p:sp>
      <p:sp>
        <p:nvSpPr>
          <p:cNvPr id="23" name="Text Box 9">
            <a:extLst>
              <a:ext uri="{FF2B5EF4-FFF2-40B4-BE49-F238E27FC236}">
                <a16:creationId xmlns:a16="http://schemas.microsoft.com/office/drawing/2014/main" id="{0FABE22A-C853-424D-88E7-75CAC20D41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2943" y="3838575"/>
            <a:ext cx="825867" cy="535531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Ciliary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block</a:t>
            </a:r>
          </a:p>
        </p:txBody>
      </p:sp>
    </p:spTree>
    <p:extLst>
      <p:ext uri="{BB962C8B-B14F-4D97-AF65-F5344CB8AC3E}">
        <p14:creationId xmlns:p14="http://schemas.microsoft.com/office/powerpoint/2010/main" val="1121032651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1" name="Text Box 3"/>
          <p:cNvSpPr txBox="1">
            <a:spLocks noChangeArrowheads="1"/>
          </p:cNvSpPr>
          <p:nvPr/>
        </p:nvSpPr>
        <p:spPr bwMode="auto">
          <a:xfrm>
            <a:off x="5429250" y="2738438"/>
            <a:ext cx="2349500" cy="403225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 b="1" i="1">
                <a:solidFill>
                  <a:srgbClr val="0000FF"/>
                </a:solidFill>
              </a:rPr>
              <a:t>Normal</a:t>
            </a:r>
            <a:r>
              <a:rPr lang="en-US" sz="2400" b="1">
                <a:solidFill>
                  <a:srgbClr val="0000FF"/>
                </a:solidFill>
              </a:rPr>
              <a:t> or </a:t>
            </a:r>
            <a:r>
              <a:rPr lang="en-US" sz="2400" b="1" i="1">
                <a:solidFill>
                  <a:srgbClr val="0000FF"/>
                </a:solidFill>
              </a:rPr>
              <a:t>high</a:t>
            </a:r>
          </a:p>
        </p:txBody>
      </p:sp>
      <p:sp>
        <p:nvSpPr>
          <p:cNvPr id="329732" name="Text Box 4"/>
          <p:cNvSpPr txBox="1">
            <a:spLocks noChangeArrowheads="1"/>
          </p:cNvSpPr>
          <p:nvPr/>
        </p:nvSpPr>
        <p:spPr bwMode="auto">
          <a:xfrm>
            <a:off x="1557338" y="2738438"/>
            <a:ext cx="744537" cy="403225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 i="1">
                <a:solidFill>
                  <a:schemeClr val="bg2"/>
                </a:solidFill>
              </a:rPr>
              <a:t>Low</a:t>
            </a:r>
          </a:p>
        </p:txBody>
      </p:sp>
      <p:sp>
        <p:nvSpPr>
          <p:cNvPr id="329733" name="Text Box 5"/>
          <p:cNvSpPr txBox="1">
            <a:spLocks noChangeArrowheads="1"/>
          </p:cNvSpPr>
          <p:nvPr/>
        </p:nvSpPr>
        <p:spPr bwMode="auto">
          <a:xfrm>
            <a:off x="615950" y="3838575"/>
            <a:ext cx="908050" cy="530225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2"/>
                </a:solidFill>
              </a:rPr>
              <a:t>Wound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2"/>
                </a:solidFill>
              </a:rPr>
              <a:t>leak</a:t>
            </a:r>
          </a:p>
        </p:txBody>
      </p:sp>
      <p:sp>
        <p:nvSpPr>
          <p:cNvPr id="329734" name="Text Box 6"/>
          <p:cNvSpPr txBox="1">
            <a:spLocks noChangeArrowheads="1"/>
          </p:cNvSpPr>
          <p:nvPr/>
        </p:nvSpPr>
        <p:spPr bwMode="auto">
          <a:xfrm>
            <a:off x="2054225" y="3838575"/>
            <a:ext cx="1377950" cy="530225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2"/>
                </a:solidFill>
              </a:rPr>
              <a:t>Choroidal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2"/>
                </a:solidFill>
              </a:rPr>
              <a:t>detachment</a:t>
            </a:r>
          </a:p>
        </p:txBody>
      </p:sp>
      <p:sp>
        <p:nvSpPr>
          <p:cNvPr id="329735" name="Text Box 7"/>
          <p:cNvSpPr txBox="1">
            <a:spLocks noChangeArrowheads="1"/>
          </p:cNvSpPr>
          <p:nvPr/>
        </p:nvSpPr>
        <p:spPr bwMode="auto">
          <a:xfrm>
            <a:off x="4415063" y="3838575"/>
            <a:ext cx="1069524" cy="535531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65000"/>
                  </a:schemeClr>
                </a:solidFill>
              </a:rPr>
              <a:t>Pupillary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65000"/>
                  </a:schemeClr>
                </a:solidFill>
              </a:rPr>
              <a:t>block</a:t>
            </a:r>
          </a:p>
        </p:txBody>
      </p:sp>
      <p:sp>
        <p:nvSpPr>
          <p:cNvPr id="329738" name="Line 10"/>
          <p:cNvSpPr>
            <a:spLocks noChangeShapeType="1"/>
          </p:cNvSpPr>
          <p:nvPr/>
        </p:nvSpPr>
        <p:spPr bwMode="auto">
          <a:xfrm flipH="1">
            <a:off x="2286000" y="2303463"/>
            <a:ext cx="19812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739" name="Line 11"/>
          <p:cNvSpPr>
            <a:spLocks noChangeShapeType="1"/>
          </p:cNvSpPr>
          <p:nvPr/>
        </p:nvSpPr>
        <p:spPr bwMode="auto">
          <a:xfrm>
            <a:off x="4267200" y="2303463"/>
            <a:ext cx="1295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740" name="Text Box 12"/>
          <p:cNvSpPr txBox="1">
            <a:spLocks noChangeArrowheads="1"/>
          </p:cNvSpPr>
          <p:nvPr/>
        </p:nvSpPr>
        <p:spPr bwMode="auto">
          <a:xfrm>
            <a:off x="3854450" y="2416175"/>
            <a:ext cx="717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i="1"/>
              <a:t>IOP?</a:t>
            </a:r>
          </a:p>
        </p:txBody>
      </p:sp>
      <p:sp>
        <p:nvSpPr>
          <p:cNvPr id="329741" name="Line 13"/>
          <p:cNvSpPr>
            <a:spLocks noChangeShapeType="1"/>
          </p:cNvSpPr>
          <p:nvPr/>
        </p:nvSpPr>
        <p:spPr bwMode="auto">
          <a:xfrm flipH="1">
            <a:off x="1219200" y="3141663"/>
            <a:ext cx="6858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742" name="Line 14"/>
          <p:cNvSpPr>
            <a:spLocks noChangeShapeType="1"/>
          </p:cNvSpPr>
          <p:nvPr/>
        </p:nvSpPr>
        <p:spPr bwMode="auto">
          <a:xfrm>
            <a:off x="1905000" y="3141663"/>
            <a:ext cx="6096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743" name="Line 15"/>
          <p:cNvSpPr>
            <a:spLocks noChangeShapeType="1"/>
          </p:cNvSpPr>
          <p:nvPr/>
        </p:nvSpPr>
        <p:spPr bwMode="auto">
          <a:xfrm flipH="1">
            <a:off x="5486400" y="3141663"/>
            <a:ext cx="9906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744" name="Line 16"/>
          <p:cNvSpPr>
            <a:spLocks noChangeShapeType="1"/>
          </p:cNvSpPr>
          <p:nvPr/>
        </p:nvSpPr>
        <p:spPr bwMode="auto">
          <a:xfrm flipH="1">
            <a:off x="6324600" y="3141663"/>
            <a:ext cx="1524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745" name="Line 17"/>
          <p:cNvSpPr>
            <a:spLocks noChangeShapeType="1"/>
          </p:cNvSpPr>
          <p:nvPr/>
        </p:nvSpPr>
        <p:spPr bwMode="auto">
          <a:xfrm>
            <a:off x="6477000" y="3141663"/>
            <a:ext cx="762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746" name="Text Box 18"/>
          <p:cNvSpPr txBox="1">
            <a:spLocks noChangeArrowheads="1"/>
          </p:cNvSpPr>
          <p:nvPr/>
        </p:nvSpPr>
        <p:spPr bwMode="auto">
          <a:xfrm>
            <a:off x="685800" y="4913313"/>
            <a:ext cx="6680034" cy="1815882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 dirty="0">
                <a:solidFill>
                  <a:srgbClr val="0000FF"/>
                </a:solidFill>
              </a:rPr>
              <a:t>What factors put an eye at risk for post-op </a:t>
            </a:r>
            <a:r>
              <a:rPr lang="en-US" sz="1600" i="1" dirty="0" err="1">
                <a:solidFill>
                  <a:srgbClr val="0000FF"/>
                </a:solidFill>
              </a:rPr>
              <a:t>suprachoroidal</a:t>
            </a:r>
            <a:r>
              <a:rPr lang="en-US" sz="1600" i="1" dirty="0">
                <a:solidFill>
                  <a:srgbClr val="0000FF"/>
                </a:solidFill>
              </a:rPr>
              <a:t> hemorrhage?</a:t>
            </a:r>
            <a:endParaRPr lang="en-US" sz="1600" dirty="0">
              <a:solidFill>
                <a:srgbClr val="0000FF"/>
              </a:solidFill>
            </a:endParaRPr>
          </a:p>
          <a:p>
            <a:pPr eaLnBrk="1" hangingPunct="1"/>
            <a:r>
              <a:rPr lang="en-US" sz="1600" dirty="0">
                <a:solidFill>
                  <a:srgbClr val="0000FF"/>
                </a:solidFill>
              </a:rPr>
              <a:t>--High myopia</a:t>
            </a:r>
          </a:p>
          <a:p>
            <a:pPr eaLnBrk="1" hangingPunct="1"/>
            <a:r>
              <a:rPr lang="en-US" sz="1600" dirty="0">
                <a:solidFill>
                  <a:srgbClr val="0000FF"/>
                </a:solidFill>
              </a:rPr>
              <a:t>--</a:t>
            </a:r>
            <a:r>
              <a:rPr lang="en-US" sz="1600" dirty="0" err="1">
                <a:solidFill>
                  <a:srgbClr val="0000FF"/>
                </a:solidFill>
              </a:rPr>
              <a:t>Nanophthalmia</a:t>
            </a:r>
            <a:endParaRPr lang="en-US" sz="1600" dirty="0">
              <a:solidFill>
                <a:srgbClr val="0000FF"/>
              </a:solidFill>
            </a:endParaRPr>
          </a:p>
          <a:p>
            <a:pPr eaLnBrk="1" hangingPunct="1"/>
            <a:r>
              <a:rPr lang="en-US" sz="1600" dirty="0">
                <a:solidFill>
                  <a:srgbClr val="0000FF"/>
                </a:solidFill>
              </a:rPr>
              <a:t>--</a:t>
            </a:r>
            <a:r>
              <a:rPr lang="en-US" sz="1600" dirty="0" err="1">
                <a:solidFill>
                  <a:srgbClr val="0000FF"/>
                </a:solidFill>
              </a:rPr>
              <a:t>Sturge</a:t>
            </a:r>
            <a:r>
              <a:rPr lang="en-US" sz="1600" dirty="0">
                <a:solidFill>
                  <a:srgbClr val="0000FF"/>
                </a:solidFill>
              </a:rPr>
              <a:t>-Weber syndrome</a:t>
            </a:r>
          </a:p>
          <a:p>
            <a:pPr eaLnBrk="1" hangingPunct="1"/>
            <a:r>
              <a:rPr lang="en-US" sz="1600" dirty="0">
                <a:solidFill>
                  <a:srgbClr val="0000FF"/>
                </a:solidFill>
              </a:rPr>
              <a:t>--Hypertension</a:t>
            </a:r>
          </a:p>
          <a:p>
            <a:pPr eaLnBrk="1" hangingPunct="1"/>
            <a:r>
              <a:rPr lang="en-US" sz="1600" dirty="0">
                <a:solidFill>
                  <a:srgbClr val="0000FF"/>
                </a:solidFill>
              </a:rPr>
              <a:t>--Glaucoma</a:t>
            </a:r>
          </a:p>
          <a:p>
            <a:pPr eaLnBrk="1" hangingPunct="1"/>
            <a:r>
              <a:rPr lang="en-US" sz="1600" dirty="0">
                <a:solidFill>
                  <a:srgbClr val="0000FF"/>
                </a:solidFill>
              </a:rPr>
              <a:t>--(there are a number of others)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29747" name="Text Box 19"/>
          <p:cNvSpPr txBox="1">
            <a:spLocks noChangeArrowheads="1"/>
          </p:cNvSpPr>
          <p:nvPr/>
        </p:nvSpPr>
        <p:spPr bwMode="auto">
          <a:xfrm>
            <a:off x="2555875" y="1508125"/>
            <a:ext cx="34544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/>
              <a:t>Shallow/flat AC after CE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sz="2400"/>
              <a:t>(early post-op period)</a:t>
            </a:r>
          </a:p>
        </p:txBody>
      </p:sp>
      <p:sp>
        <p:nvSpPr>
          <p:cNvPr id="329748" name="Slide Number Placeholder 1"/>
          <p:cNvSpPr txBox="1">
            <a:spLocks noGrp="1"/>
          </p:cNvSpPr>
          <p:nvPr/>
        </p:nvSpPr>
        <p:spPr bwMode="auto">
          <a:xfrm>
            <a:off x="7010400" y="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FCDEE2E0-7D0F-472A-9D7F-090B51F34708}" type="slidenum">
              <a:rPr lang="en-US" altLang="en-US" sz="1000"/>
              <a:pPr algn="r" eaLnBrk="1" hangingPunct="1"/>
              <a:t>102</a:t>
            </a:fld>
            <a:endParaRPr lang="en-US" altLang="en-US" sz="1000"/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7210549" y="3827582"/>
            <a:ext cx="1877438" cy="535531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b="1" dirty="0" err="1">
                <a:solidFill>
                  <a:srgbClr val="0000FF"/>
                </a:solidFill>
              </a:rPr>
              <a:t>Suprachoroidal</a:t>
            </a:r>
            <a:endParaRPr lang="en-US" b="1" dirty="0">
              <a:solidFill>
                <a:srgbClr val="0000FF"/>
              </a:solidFill>
            </a:endParaRPr>
          </a:p>
          <a:p>
            <a:pPr algn="ctr" eaLnBrk="1" hangingPunct="1">
              <a:lnSpc>
                <a:spcPct val="80000"/>
              </a:lnSpc>
            </a:pPr>
            <a:r>
              <a:rPr lang="en-US" b="1" dirty="0">
                <a:solidFill>
                  <a:srgbClr val="0000FF"/>
                </a:solidFill>
              </a:rPr>
              <a:t>hemorrhage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B8ECF38-1F30-4D66-A7E9-86DFCCE837B5}"/>
              </a:ext>
            </a:extLst>
          </p:cNvPr>
          <p:cNvSpPr txBox="1"/>
          <p:nvPr/>
        </p:nvSpPr>
        <p:spPr>
          <a:xfrm>
            <a:off x="1477114" y="315059"/>
            <a:ext cx="6189772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FF"/>
                </a:solidFill>
              </a:rPr>
              <a:t>Shallow Anterior Chamber After Cataract Surgery</a:t>
            </a:r>
          </a:p>
        </p:txBody>
      </p:sp>
      <p:sp>
        <p:nvSpPr>
          <p:cNvPr id="23" name="Text Box 9">
            <a:extLst>
              <a:ext uri="{FF2B5EF4-FFF2-40B4-BE49-F238E27FC236}">
                <a16:creationId xmlns:a16="http://schemas.microsoft.com/office/drawing/2014/main" id="{433047DC-75EA-4C98-B97A-628BA7FC5A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2943" y="3838575"/>
            <a:ext cx="825867" cy="535531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Ciliary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block</a:t>
            </a:r>
          </a:p>
        </p:txBody>
      </p:sp>
    </p:spTree>
    <p:extLst>
      <p:ext uri="{BB962C8B-B14F-4D97-AF65-F5344CB8AC3E}">
        <p14:creationId xmlns:p14="http://schemas.microsoft.com/office/powerpoint/2010/main" val="3003899469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1" name="Text Box 3"/>
          <p:cNvSpPr txBox="1">
            <a:spLocks noChangeArrowheads="1"/>
          </p:cNvSpPr>
          <p:nvPr/>
        </p:nvSpPr>
        <p:spPr bwMode="auto">
          <a:xfrm>
            <a:off x="5429250" y="2738438"/>
            <a:ext cx="2349500" cy="403225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 b="1" i="1">
                <a:solidFill>
                  <a:srgbClr val="0000FF"/>
                </a:solidFill>
              </a:rPr>
              <a:t>Normal</a:t>
            </a:r>
            <a:r>
              <a:rPr lang="en-US" sz="2400" b="1">
                <a:solidFill>
                  <a:srgbClr val="0000FF"/>
                </a:solidFill>
              </a:rPr>
              <a:t> or </a:t>
            </a:r>
            <a:r>
              <a:rPr lang="en-US" sz="2400" b="1" i="1">
                <a:solidFill>
                  <a:srgbClr val="0000FF"/>
                </a:solidFill>
              </a:rPr>
              <a:t>high</a:t>
            </a:r>
          </a:p>
        </p:txBody>
      </p:sp>
      <p:sp>
        <p:nvSpPr>
          <p:cNvPr id="329732" name="Text Box 4"/>
          <p:cNvSpPr txBox="1">
            <a:spLocks noChangeArrowheads="1"/>
          </p:cNvSpPr>
          <p:nvPr/>
        </p:nvSpPr>
        <p:spPr bwMode="auto">
          <a:xfrm>
            <a:off x="1557338" y="2738438"/>
            <a:ext cx="744537" cy="403225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 i="1">
                <a:solidFill>
                  <a:schemeClr val="bg2"/>
                </a:solidFill>
              </a:rPr>
              <a:t>Low</a:t>
            </a:r>
          </a:p>
        </p:txBody>
      </p:sp>
      <p:sp>
        <p:nvSpPr>
          <p:cNvPr id="329733" name="Text Box 5"/>
          <p:cNvSpPr txBox="1">
            <a:spLocks noChangeArrowheads="1"/>
          </p:cNvSpPr>
          <p:nvPr/>
        </p:nvSpPr>
        <p:spPr bwMode="auto">
          <a:xfrm>
            <a:off x="615950" y="3838575"/>
            <a:ext cx="908050" cy="530225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2"/>
                </a:solidFill>
              </a:rPr>
              <a:t>Wound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2"/>
                </a:solidFill>
              </a:rPr>
              <a:t>leak</a:t>
            </a:r>
          </a:p>
        </p:txBody>
      </p:sp>
      <p:sp>
        <p:nvSpPr>
          <p:cNvPr id="329734" name="Text Box 6"/>
          <p:cNvSpPr txBox="1">
            <a:spLocks noChangeArrowheads="1"/>
          </p:cNvSpPr>
          <p:nvPr/>
        </p:nvSpPr>
        <p:spPr bwMode="auto">
          <a:xfrm>
            <a:off x="2054225" y="3838575"/>
            <a:ext cx="1377950" cy="530225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2"/>
                </a:solidFill>
              </a:rPr>
              <a:t>Choroidal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2"/>
                </a:solidFill>
              </a:rPr>
              <a:t>detachment</a:t>
            </a:r>
          </a:p>
        </p:txBody>
      </p:sp>
      <p:sp>
        <p:nvSpPr>
          <p:cNvPr id="329735" name="Text Box 7"/>
          <p:cNvSpPr txBox="1">
            <a:spLocks noChangeArrowheads="1"/>
          </p:cNvSpPr>
          <p:nvPr/>
        </p:nvSpPr>
        <p:spPr bwMode="auto">
          <a:xfrm>
            <a:off x="4415063" y="3838575"/>
            <a:ext cx="1069524" cy="535531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65000"/>
                  </a:schemeClr>
                </a:solidFill>
              </a:rPr>
              <a:t>Pupillary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65000"/>
                  </a:schemeClr>
                </a:solidFill>
              </a:rPr>
              <a:t>block</a:t>
            </a:r>
          </a:p>
        </p:txBody>
      </p:sp>
      <p:sp>
        <p:nvSpPr>
          <p:cNvPr id="329738" name="Line 10"/>
          <p:cNvSpPr>
            <a:spLocks noChangeShapeType="1"/>
          </p:cNvSpPr>
          <p:nvPr/>
        </p:nvSpPr>
        <p:spPr bwMode="auto">
          <a:xfrm flipH="1">
            <a:off x="2286000" y="2303463"/>
            <a:ext cx="19812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739" name="Line 11"/>
          <p:cNvSpPr>
            <a:spLocks noChangeShapeType="1"/>
          </p:cNvSpPr>
          <p:nvPr/>
        </p:nvSpPr>
        <p:spPr bwMode="auto">
          <a:xfrm>
            <a:off x="4267200" y="2303463"/>
            <a:ext cx="1295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740" name="Text Box 12"/>
          <p:cNvSpPr txBox="1">
            <a:spLocks noChangeArrowheads="1"/>
          </p:cNvSpPr>
          <p:nvPr/>
        </p:nvSpPr>
        <p:spPr bwMode="auto">
          <a:xfrm>
            <a:off x="3854450" y="2416175"/>
            <a:ext cx="717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i="1"/>
              <a:t>IOP?</a:t>
            </a:r>
          </a:p>
        </p:txBody>
      </p:sp>
      <p:sp>
        <p:nvSpPr>
          <p:cNvPr id="329741" name="Line 13"/>
          <p:cNvSpPr>
            <a:spLocks noChangeShapeType="1"/>
          </p:cNvSpPr>
          <p:nvPr/>
        </p:nvSpPr>
        <p:spPr bwMode="auto">
          <a:xfrm flipH="1">
            <a:off x="1219200" y="3141663"/>
            <a:ext cx="6858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742" name="Line 14"/>
          <p:cNvSpPr>
            <a:spLocks noChangeShapeType="1"/>
          </p:cNvSpPr>
          <p:nvPr/>
        </p:nvSpPr>
        <p:spPr bwMode="auto">
          <a:xfrm>
            <a:off x="1905000" y="3141663"/>
            <a:ext cx="6096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743" name="Line 15"/>
          <p:cNvSpPr>
            <a:spLocks noChangeShapeType="1"/>
          </p:cNvSpPr>
          <p:nvPr/>
        </p:nvSpPr>
        <p:spPr bwMode="auto">
          <a:xfrm flipH="1">
            <a:off x="5486400" y="3141663"/>
            <a:ext cx="9906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744" name="Line 16"/>
          <p:cNvSpPr>
            <a:spLocks noChangeShapeType="1"/>
          </p:cNvSpPr>
          <p:nvPr/>
        </p:nvSpPr>
        <p:spPr bwMode="auto">
          <a:xfrm flipH="1">
            <a:off x="6324600" y="3141663"/>
            <a:ext cx="1524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745" name="Line 17"/>
          <p:cNvSpPr>
            <a:spLocks noChangeShapeType="1"/>
          </p:cNvSpPr>
          <p:nvPr/>
        </p:nvSpPr>
        <p:spPr bwMode="auto">
          <a:xfrm>
            <a:off x="6477000" y="3141663"/>
            <a:ext cx="762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746" name="Text Box 18"/>
          <p:cNvSpPr txBox="1">
            <a:spLocks noChangeArrowheads="1"/>
          </p:cNvSpPr>
          <p:nvPr/>
        </p:nvSpPr>
        <p:spPr bwMode="auto">
          <a:xfrm>
            <a:off x="685800" y="4913313"/>
            <a:ext cx="6680034" cy="1815882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 dirty="0">
                <a:solidFill>
                  <a:srgbClr val="777777"/>
                </a:solidFill>
              </a:rPr>
              <a:t>What factors put an eye at risk for post-op </a:t>
            </a:r>
            <a:r>
              <a:rPr lang="en-US" sz="1600" i="1" dirty="0" err="1">
                <a:solidFill>
                  <a:srgbClr val="777777"/>
                </a:solidFill>
              </a:rPr>
              <a:t>suprachoroidal</a:t>
            </a:r>
            <a:r>
              <a:rPr lang="en-US" sz="1600" i="1" dirty="0">
                <a:solidFill>
                  <a:srgbClr val="777777"/>
                </a:solidFill>
              </a:rPr>
              <a:t> hemorrhage?</a:t>
            </a:r>
            <a:endParaRPr lang="en-US" sz="1600" dirty="0">
              <a:solidFill>
                <a:srgbClr val="777777"/>
              </a:solidFill>
            </a:endParaRPr>
          </a:p>
          <a:p>
            <a:pPr eaLnBrk="1" hangingPunct="1"/>
            <a:r>
              <a:rPr lang="en-US" sz="1600" dirty="0">
                <a:solidFill>
                  <a:srgbClr val="777777"/>
                </a:solidFill>
              </a:rPr>
              <a:t>--High myopia</a:t>
            </a:r>
          </a:p>
          <a:p>
            <a:pPr eaLnBrk="1" hangingPunct="1"/>
            <a:r>
              <a:rPr lang="en-US" sz="1600" dirty="0">
                <a:solidFill>
                  <a:srgbClr val="777777"/>
                </a:solidFill>
              </a:rPr>
              <a:t>--</a:t>
            </a:r>
            <a:r>
              <a:rPr lang="en-US" sz="1600" dirty="0" err="1">
                <a:solidFill>
                  <a:srgbClr val="777777"/>
                </a:solidFill>
              </a:rPr>
              <a:t>Nanophthalmia</a:t>
            </a:r>
            <a:endParaRPr lang="en-US" sz="1600" dirty="0">
              <a:solidFill>
                <a:srgbClr val="777777"/>
              </a:solidFill>
            </a:endParaRPr>
          </a:p>
          <a:p>
            <a:pPr eaLnBrk="1" hangingPunct="1"/>
            <a:r>
              <a:rPr lang="en-US" sz="1600" dirty="0">
                <a:solidFill>
                  <a:srgbClr val="777777"/>
                </a:solidFill>
              </a:rPr>
              <a:t>--</a:t>
            </a:r>
            <a:r>
              <a:rPr lang="en-US" sz="1600" dirty="0" err="1">
                <a:solidFill>
                  <a:srgbClr val="777777"/>
                </a:solidFill>
              </a:rPr>
              <a:t>Sturge</a:t>
            </a:r>
            <a:r>
              <a:rPr lang="en-US" sz="1600" dirty="0">
                <a:solidFill>
                  <a:srgbClr val="777777"/>
                </a:solidFill>
              </a:rPr>
              <a:t>-Weber syndrome</a:t>
            </a:r>
          </a:p>
          <a:p>
            <a:pPr eaLnBrk="1" hangingPunct="1"/>
            <a:r>
              <a:rPr lang="en-US" sz="1600" dirty="0">
                <a:solidFill>
                  <a:srgbClr val="777777"/>
                </a:solidFill>
              </a:rPr>
              <a:t>--Hypertension</a:t>
            </a:r>
          </a:p>
          <a:p>
            <a:pPr eaLnBrk="1" hangingPunct="1"/>
            <a:r>
              <a:rPr lang="en-US" sz="1600" dirty="0">
                <a:solidFill>
                  <a:srgbClr val="777777"/>
                </a:solidFill>
              </a:rPr>
              <a:t>--Glaucoma</a:t>
            </a:r>
          </a:p>
          <a:p>
            <a:pPr eaLnBrk="1" hangingPunct="1"/>
            <a:r>
              <a:rPr lang="en-US" sz="1600" b="1" dirty="0">
                <a:solidFill>
                  <a:srgbClr val="0000FF"/>
                </a:solidFill>
              </a:rPr>
              <a:t>--(there are a number of others)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29747" name="Text Box 19"/>
          <p:cNvSpPr txBox="1">
            <a:spLocks noChangeArrowheads="1"/>
          </p:cNvSpPr>
          <p:nvPr/>
        </p:nvSpPr>
        <p:spPr bwMode="auto">
          <a:xfrm>
            <a:off x="2555875" y="1508125"/>
            <a:ext cx="34544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/>
              <a:t>Shallow/flat AC after CE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sz="2400"/>
              <a:t>(early post-op period)</a:t>
            </a:r>
          </a:p>
        </p:txBody>
      </p:sp>
      <p:sp>
        <p:nvSpPr>
          <p:cNvPr id="329748" name="Slide Number Placeholder 1"/>
          <p:cNvSpPr txBox="1">
            <a:spLocks noGrp="1"/>
          </p:cNvSpPr>
          <p:nvPr/>
        </p:nvSpPr>
        <p:spPr bwMode="auto">
          <a:xfrm>
            <a:off x="7010400" y="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FCDEE2E0-7D0F-472A-9D7F-090B51F34708}" type="slidenum">
              <a:rPr lang="en-US" altLang="en-US" sz="1000"/>
              <a:pPr algn="r" eaLnBrk="1" hangingPunct="1"/>
              <a:t>103</a:t>
            </a:fld>
            <a:endParaRPr lang="en-US" altLang="en-US" sz="1000"/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7210549" y="3827582"/>
            <a:ext cx="1877438" cy="535531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b="1" dirty="0" err="1">
                <a:solidFill>
                  <a:srgbClr val="0000FF"/>
                </a:solidFill>
              </a:rPr>
              <a:t>Suprachoroidal</a:t>
            </a:r>
            <a:endParaRPr lang="en-US" b="1" dirty="0">
              <a:solidFill>
                <a:srgbClr val="0000FF"/>
              </a:solidFill>
            </a:endParaRPr>
          </a:p>
          <a:p>
            <a:pPr algn="ctr" eaLnBrk="1" hangingPunct="1">
              <a:lnSpc>
                <a:spcPct val="80000"/>
              </a:lnSpc>
            </a:pPr>
            <a:r>
              <a:rPr lang="en-US" b="1" dirty="0">
                <a:solidFill>
                  <a:srgbClr val="0000FF"/>
                </a:solidFill>
              </a:rPr>
              <a:t>hemorrhage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28600" y="5424487"/>
            <a:ext cx="5029199" cy="954107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Do the others include being in anticoagulated state?</a:t>
            </a:r>
            <a:endParaRPr lang="en-US" sz="1400" i="1" dirty="0">
              <a:solidFill>
                <a:srgbClr val="FFCCFF"/>
              </a:solidFill>
            </a:endParaRPr>
          </a:p>
          <a:p>
            <a:r>
              <a:rPr lang="en-US" sz="1400" dirty="0">
                <a:solidFill>
                  <a:srgbClr val="FFCCFF"/>
                </a:solidFill>
              </a:rPr>
              <a:t>Surprisingly, no. Long thought to be a risk factor for intra- and post-op hemorrhage, a large clinical trial found no evidence for this.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F94BA6A-22DE-4709-A094-3FB6B6CCCEA3}"/>
              </a:ext>
            </a:extLst>
          </p:cNvPr>
          <p:cNvSpPr txBox="1"/>
          <p:nvPr/>
        </p:nvSpPr>
        <p:spPr>
          <a:xfrm>
            <a:off x="1477114" y="315059"/>
            <a:ext cx="6189772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FF"/>
                </a:solidFill>
              </a:rPr>
              <a:t>Shallow Anterior Chamber After Cataract Surgery</a:t>
            </a:r>
          </a:p>
        </p:txBody>
      </p:sp>
      <p:sp>
        <p:nvSpPr>
          <p:cNvPr id="24" name="Text Box 9">
            <a:extLst>
              <a:ext uri="{FF2B5EF4-FFF2-40B4-BE49-F238E27FC236}">
                <a16:creationId xmlns:a16="http://schemas.microsoft.com/office/drawing/2014/main" id="{568B30CB-F8C0-4C08-A8DC-3F74396183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2943" y="3838575"/>
            <a:ext cx="825867" cy="535531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Ciliary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block</a:t>
            </a:r>
          </a:p>
        </p:txBody>
      </p:sp>
    </p:spTree>
    <p:extLst>
      <p:ext uri="{BB962C8B-B14F-4D97-AF65-F5344CB8AC3E}">
        <p14:creationId xmlns:p14="http://schemas.microsoft.com/office/powerpoint/2010/main" val="3353506038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1" name="Text Box 3"/>
          <p:cNvSpPr txBox="1">
            <a:spLocks noChangeArrowheads="1"/>
          </p:cNvSpPr>
          <p:nvPr/>
        </p:nvSpPr>
        <p:spPr bwMode="auto">
          <a:xfrm>
            <a:off x="5429250" y="2738438"/>
            <a:ext cx="2349500" cy="403225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 b="1" i="1">
                <a:solidFill>
                  <a:srgbClr val="0000FF"/>
                </a:solidFill>
              </a:rPr>
              <a:t>Normal</a:t>
            </a:r>
            <a:r>
              <a:rPr lang="en-US" sz="2400" b="1">
                <a:solidFill>
                  <a:srgbClr val="0000FF"/>
                </a:solidFill>
              </a:rPr>
              <a:t> or </a:t>
            </a:r>
            <a:r>
              <a:rPr lang="en-US" sz="2400" b="1" i="1">
                <a:solidFill>
                  <a:srgbClr val="0000FF"/>
                </a:solidFill>
              </a:rPr>
              <a:t>high</a:t>
            </a:r>
          </a:p>
        </p:txBody>
      </p:sp>
      <p:sp>
        <p:nvSpPr>
          <p:cNvPr id="329732" name="Text Box 4"/>
          <p:cNvSpPr txBox="1">
            <a:spLocks noChangeArrowheads="1"/>
          </p:cNvSpPr>
          <p:nvPr/>
        </p:nvSpPr>
        <p:spPr bwMode="auto">
          <a:xfrm>
            <a:off x="1557338" y="2738438"/>
            <a:ext cx="744537" cy="403225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 i="1">
                <a:solidFill>
                  <a:schemeClr val="bg2"/>
                </a:solidFill>
              </a:rPr>
              <a:t>Low</a:t>
            </a:r>
          </a:p>
        </p:txBody>
      </p:sp>
      <p:sp>
        <p:nvSpPr>
          <p:cNvPr id="329733" name="Text Box 5"/>
          <p:cNvSpPr txBox="1">
            <a:spLocks noChangeArrowheads="1"/>
          </p:cNvSpPr>
          <p:nvPr/>
        </p:nvSpPr>
        <p:spPr bwMode="auto">
          <a:xfrm>
            <a:off x="615950" y="3838575"/>
            <a:ext cx="908050" cy="530225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2"/>
                </a:solidFill>
              </a:rPr>
              <a:t>Wound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2"/>
                </a:solidFill>
              </a:rPr>
              <a:t>leak</a:t>
            </a:r>
          </a:p>
        </p:txBody>
      </p:sp>
      <p:sp>
        <p:nvSpPr>
          <p:cNvPr id="329734" name="Text Box 6"/>
          <p:cNvSpPr txBox="1">
            <a:spLocks noChangeArrowheads="1"/>
          </p:cNvSpPr>
          <p:nvPr/>
        </p:nvSpPr>
        <p:spPr bwMode="auto">
          <a:xfrm>
            <a:off x="2054225" y="3838575"/>
            <a:ext cx="1377950" cy="530225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2"/>
                </a:solidFill>
              </a:rPr>
              <a:t>Choroidal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2"/>
                </a:solidFill>
              </a:rPr>
              <a:t>detachment</a:t>
            </a:r>
          </a:p>
        </p:txBody>
      </p:sp>
      <p:sp>
        <p:nvSpPr>
          <p:cNvPr id="329735" name="Text Box 7"/>
          <p:cNvSpPr txBox="1">
            <a:spLocks noChangeArrowheads="1"/>
          </p:cNvSpPr>
          <p:nvPr/>
        </p:nvSpPr>
        <p:spPr bwMode="auto">
          <a:xfrm>
            <a:off x="4415063" y="3838575"/>
            <a:ext cx="1069524" cy="535531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65000"/>
                  </a:schemeClr>
                </a:solidFill>
              </a:rPr>
              <a:t>Pupillary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65000"/>
                  </a:schemeClr>
                </a:solidFill>
              </a:rPr>
              <a:t>block</a:t>
            </a:r>
          </a:p>
        </p:txBody>
      </p:sp>
      <p:sp>
        <p:nvSpPr>
          <p:cNvPr id="329738" name="Line 10"/>
          <p:cNvSpPr>
            <a:spLocks noChangeShapeType="1"/>
          </p:cNvSpPr>
          <p:nvPr/>
        </p:nvSpPr>
        <p:spPr bwMode="auto">
          <a:xfrm flipH="1">
            <a:off x="2286000" y="2303463"/>
            <a:ext cx="19812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739" name="Line 11"/>
          <p:cNvSpPr>
            <a:spLocks noChangeShapeType="1"/>
          </p:cNvSpPr>
          <p:nvPr/>
        </p:nvSpPr>
        <p:spPr bwMode="auto">
          <a:xfrm>
            <a:off x="4267200" y="2303463"/>
            <a:ext cx="1295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740" name="Text Box 12"/>
          <p:cNvSpPr txBox="1">
            <a:spLocks noChangeArrowheads="1"/>
          </p:cNvSpPr>
          <p:nvPr/>
        </p:nvSpPr>
        <p:spPr bwMode="auto">
          <a:xfrm>
            <a:off x="3854450" y="2416175"/>
            <a:ext cx="717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i="1"/>
              <a:t>IOP?</a:t>
            </a:r>
          </a:p>
        </p:txBody>
      </p:sp>
      <p:sp>
        <p:nvSpPr>
          <p:cNvPr id="329741" name="Line 13"/>
          <p:cNvSpPr>
            <a:spLocks noChangeShapeType="1"/>
          </p:cNvSpPr>
          <p:nvPr/>
        </p:nvSpPr>
        <p:spPr bwMode="auto">
          <a:xfrm flipH="1">
            <a:off x="1219200" y="3141663"/>
            <a:ext cx="6858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742" name="Line 14"/>
          <p:cNvSpPr>
            <a:spLocks noChangeShapeType="1"/>
          </p:cNvSpPr>
          <p:nvPr/>
        </p:nvSpPr>
        <p:spPr bwMode="auto">
          <a:xfrm>
            <a:off x="1905000" y="3141663"/>
            <a:ext cx="6096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743" name="Line 15"/>
          <p:cNvSpPr>
            <a:spLocks noChangeShapeType="1"/>
          </p:cNvSpPr>
          <p:nvPr/>
        </p:nvSpPr>
        <p:spPr bwMode="auto">
          <a:xfrm flipH="1">
            <a:off x="5486400" y="3141663"/>
            <a:ext cx="9906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744" name="Line 16"/>
          <p:cNvSpPr>
            <a:spLocks noChangeShapeType="1"/>
          </p:cNvSpPr>
          <p:nvPr/>
        </p:nvSpPr>
        <p:spPr bwMode="auto">
          <a:xfrm flipH="1">
            <a:off x="6324600" y="3141663"/>
            <a:ext cx="1524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745" name="Line 17"/>
          <p:cNvSpPr>
            <a:spLocks noChangeShapeType="1"/>
          </p:cNvSpPr>
          <p:nvPr/>
        </p:nvSpPr>
        <p:spPr bwMode="auto">
          <a:xfrm>
            <a:off x="6477000" y="3141663"/>
            <a:ext cx="762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746" name="Text Box 18"/>
          <p:cNvSpPr txBox="1">
            <a:spLocks noChangeArrowheads="1"/>
          </p:cNvSpPr>
          <p:nvPr/>
        </p:nvSpPr>
        <p:spPr bwMode="auto">
          <a:xfrm>
            <a:off x="685800" y="4913313"/>
            <a:ext cx="6680034" cy="1815882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 dirty="0">
                <a:solidFill>
                  <a:srgbClr val="777777"/>
                </a:solidFill>
              </a:rPr>
              <a:t>What factors put an eye at risk for post-op </a:t>
            </a:r>
            <a:r>
              <a:rPr lang="en-US" sz="1600" i="1" dirty="0" err="1">
                <a:solidFill>
                  <a:srgbClr val="777777"/>
                </a:solidFill>
              </a:rPr>
              <a:t>suprachoroidal</a:t>
            </a:r>
            <a:r>
              <a:rPr lang="en-US" sz="1600" i="1" dirty="0">
                <a:solidFill>
                  <a:srgbClr val="777777"/>
                </a:solidFill>
              </a:rPr>
              <a:t> hemorrhage?</a:t>
            </a:r>
            <a:endParaRPr lang="en-US" sz="1600" dirty="0">
              <a:solidFill>
                <a:srgbClr val="777777"/>
              </a:solidFill>
            </a:endParaRPr>
          </a:p>
          <a:p>
            <a:pPr eaLnBrk="1" hangingPunct="1"/>
            <a:r>
              <a:rPr lang="en-US" sz="1600" dirty="0">
                <a:solidFill>
                  <a:srgbClr val="777777"/>
                </a:solidFill>
              </a:rPr>
              <a:t>--High myopia</a:t>
            </a:r>
          </a:p>
          <a:p>
            <a:pPr eaLnBrk="1" hangingPunct="1"/>
            <a:r>
              <a:rPr lang="en-US" sz="1600" dirty="0">
                <a:solidFill>
                  <a:srgbClr val="777777"/>
                </a:solidFill>
              </a:rPr>
              <a:t>--</a:t>
            </a:r>
            <a:r>
              <a:rPr lang="en-US" sz="1600" dirty="0" err="1">
                <a:solidFill>
                  <a:srgbClr val="777777"/>
                </a:solidFill>
              </a:rPr>
              <a:t>Nanophthalmia</a:t>
            </a:r>
            <a:endParaRPr lang="en-US" sz="1600" dirty="0">
              <a:solidFill>
                <a:srgbClr val="777777"/>
              </a:solidFill>
            </a:endParaRPr>
          </a:p>
          <a:p>
            <a:pPr eaLnBrk="1" hangingPunct="1"/>
            <a:r>
              <a:rPr lang="en-US" sz="1600" dirty="0">
                <a:solidFill>
                  <a:srgbClr val="777777"/>
                </a:solidFill>
              </a:rPr>
              <a:t>--</a:t>
            </a:r>
            <a:r>
              <a:rPr lang="en-US" sz="1600" dirty="0" err="1">
                <a:solidFill>
                  <a:srgbClr val="777777"/>
                </a:solidFill>
              </a:rPr>
              <a:t>Sturge</a:t>
            </a:r>
            <a:r>
              <a:rPr lang="en-US" sz="1600" dirty="0">
                <a:solidFill>
                  <a:srgbClr val="777777"/>
                </a:solidFill>
              </a:rPr>
              <a:t>-Weber syndrome</a:t>
            </a:r>
          </a:p>
          <a:p>
            <a:pPr eaLnBrk="1" hangingPunct="1"/>
            <a:r>
              <a:rPr lang="en-US" sz="1600" dirty="0">
                <a:solidFill>
                  <a:srgbClr val="777777"/>
                </a:solidFill>
              </a:rPr>
              <a:t>--Hypertension</a:t>
            </a:r>
          </a:p>
          <a:p>
            <a:pPr eaLnBrk="1" hangingPunct="1"/>
            <a:r>
              <a:rPr lang="en-US" sz="1600" dirty="0">
                <a:solidFill>
                  <a:srgbClr val="777777"/>
                </a:solidFill>
              </a:rPr>
              <a:t>--Glaucoma</a:t>
            </a:r>
          </a:p>
          <a:p>
            <a:pPr eaLnBrk="1" hangingPunct="1"/>
            <a:r>
              <a:rPr lang="en-US" sz="1600" b="1" dirty="0">
                <a:solidFill>
                  <a:srgbClr val="0000FF"/>
                </a:solidFill>
              </a:rPr>
              <a:t>--(there are a number of others)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29747" name="Text Box 19"/>
          <p:cNvSpPr txBox="1">
            <a:spLocks noChangeArrowheads="1"/>
          </p:cNvSpPr>
          <p:nvPr/>
        </p:nvSpPr>
        <p:spPr bwMode="auto">
          <a:xfrm>
            <a:off x="2555875" y="1508125"/>
            <a:ext cx="34544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/>
              <a:t>Shallow/flat AC after CE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sz="2400"/>
              <a:t>(early post-op period)</a:t>
            </a:r>
          </a:p>
        </p:txBody>
      </p:sp>
      <p:sp>
        <p:nvSpPr>
          <p:cNvPr id="329748" name="Slide Number Placeholder 1"/>
          <p:cNvSpPr txBox="1">
            <a:spLocks noGrp="1"/>
          </p:cNvSpPr>
          <p:nvPr/>
        </p:nvSpPr>
        <p:spPr bwMode="auto">
          <a:xfrm>
            <a:off x="7010400" y="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FCDEE2E0-7D0F-472A-9D7F-090B51F34708}" type="slidenum">
              <a:rPr lang="en-US" altLang="en-US" sz="1000"/>
              <a:pPr algn="r" eaLnBrk="1" hangingPunct="1"/>
              <a:t>104</a:t>
            </a:fld>
            <a:endParaRPr lang="en-US" altLang="en-US" sz="1000"/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7210549" y="3827582"/>
            <a:ext cx="1877438" cy="535531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b="1" dirty="0" err="1">
                <a:solidFill>
                  <a:srgbClr val="0000FF"/>
                </a:solidFill>
              </a:rPr>
              <a:t>Suprachoroidal</a:t>
            </a:r>
            <a:endParaRPr lang="en-US" b="1" dirty="0">
              <a:solidFill>
                <a:srgbClr val="0000FF"/>
              </a:solidFill>
            </a:endParaRPr>
          </a:p>
          <a:p>
            <a:pPr algn="ctr" eaLnBrk="1" hangingPunct="1">
              <a:lnSpc>
                <a:spcPct val="80000"/>
              </a:lnSpc>
            </a:pPr>
            <a:r>
              <a:rPr lang="en-US" b="1" dirty="0">
                <a:solidFill>
                  <a:srgbClr val="0000FF"/>
                </a:solidFill>
              </a:rPr>
              <a:t>hemorrhage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28600" y="5424487"/>
            <a:ext cx="5029199" cy="954107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Do the others include being in anticoagulated state?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Surprisingly, no. Long thought to be a risk factor for intra- and post-op hemorrhage, a large clinical trial found no evidence for this.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AFCA7D2-BA92-441D-A7FD-DFAE45DFAA50}"/>
              </a:ext>
            </a:extLst>
          </p:cNvPr>
          <p:cNvSpPr txBox="1"/>
          <p:nvPr/>
        </p:nvSpPr>
        <p:spPr>
          <a:xfrm>
            <a:off x="1477114" y="315059"/>
            <a:ext cx="6189772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FF"/>
                </a:solidFill>
              </a:rPr>
              <a:t>Shallow Anterior Chamber After Cataract Surgery</a:t>
            </a:r>
          </a:p>
        </p:txBody>
      </p:sp>
      <p:sp>
        <p:nvSpPr>
          <p:cNvPr id="24" name="Text Box 9">
            <a:extLst>
              <a:ext uri="{FF2B5EF4-FFF2-40B4-BE49-F238E27FC236}">
                <a16:creationId xmlns:a16="http://schemas.microsoft.com/office/drawing/2014/main" id="{1F9C8D19-0E15-4BB4-A6A3-46BB92B9A4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2943" y="3838575"/>
            <a:ext cx="825867" cy="535531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Ciliary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block</a:t>
            </a:r>
          </a:p>
        </p:txBody>
      </p:sp>
    </p:spTree>
    <p:extLst>
      <p:ext uri="{BB962C8B-B14F-4D97-AF65-F5344CB8AC3E}">
        <p14:creationId xmlns:p14="http://schemas.microsoft.com/office/powerpoint/2010/main" val="1773619225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7" name="Text Box 3"/>
          <p:cNvSpPr txBox="1">
            <a:spLocks noChangeArrowheads="1"/>
          </p:cNvSpPr>
          <p:nvPr/>
        </p:nvSpPr>
        <p:spPr bwMode="auto">
          <a:xfrm>
            <a:off x="5429250" y="2738438"/>
            <a:ext cx="2349500" cy="403225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 b="1" i="1">
                <a:solidFill>
                  <a:srgbClr val="0000FF"/>
                </a:solidFill>
              </a:rPr>
              <a:t>Normal</a:t>
            </a:r>
            <a:r>
              <a:rPr lang="en-US" sz="2400" b="1">
                <a:solidFill>
                  <a:srgbClr val="0000FF"/>
                </a:solidFill>
              </a:rPr>
              <a:t> or </a:t>
            </a:r>
            <a:r>
              <a:rPr lang="en-US" sz="2400" b="1" i="1">
                <a:solidFill>
                  <a:srgbClr val="0000FF"/>
                </a:solidFill>
              </a:rPr>
              <a:t>high</a:t>
            </a:r>
          </a:p>
        </p:txBody>
      </p:sp>
      <p:sp>
        <p:nvSpPr>
          <p:cNvPr id="333828" name="Text Box 4"/>
          <p:cNvSpPr txBox="1">
            <a:spLocks noChangeArrowheads="1"/>
          </p:cNvSpPr>
          <p:nvPr/>
        </p:nvSpPr>
        <p:spPr bwMode="auto">
          <a:xfrm>
            <a:off x="1557338" y="2738438"/>
            <a:ext cx="744537" cy="403225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 i="1">
                <a:solidFill>
                  <a:schemeClr val="bg2"/>
                </a:solidFill>
              </a:rPr>
              <a:t>Low</a:t>
            </a:r>
          </a:p>
        </p:txBody>
      </p:sp>
      <p:sp>
        <p:nvSpPr>
          <p:cNvPr id="333829" name="Text Box 5"/>
          <p:cNvSpPr txBox="1">
            <a:spLocks noChangeArrowheads="1"/>
          </p:cNvSpPr>
          <p:nvPr/>
        </p:nvSpPr>
        <p:spPr bwMode="auto">
          <a:xfrm>
            <a:off x="615950" y="3838575"/>
            <a:ext cx="908050" cy="530225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2"/>
                </a:solidFill>
              </a:rPr>
              <a:t>Wound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2"/>
                </a:solidFill>
              </a:rPr>
              <a:t>leak</a:t>
            </a:r>
          </a:p>
        </p:txBody>
      </p:sp>
      <p:sp>
        <p:nvSpPr>
          <p:cNvPr id="333830" name="Text Box 6"/>
          <p:cNvSpPr txBox="1">
            <a:spLocks noChangeArrowheads="1"/>
          </p:cNvSpPr>
          <p:nvPr/>
        </p:nvSpPr>
        <p:spPr bwMode="auto">
          <a:xfrm>
            <a:off x="2054225" y="3838575"/>
            <a:ext cx="1377950" cy="530225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2"/>
                </a:solidFill>
              </a:rPr>
              <a:t>Choroidal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2"/>
                </a:solidFill>
              </a:rPr>
              <a:t>detachment</a:t>
            </a:r>
          </a:p>
        </p:txBody>
      </p:sp>
      <p:sp>
        <p:nvSpPr>
          <p:cNvPr id="333831" name="Text Box 7"/>
          <p:cNvSpPr txBox="1">
            <a:spLocks noChangeArrowheads="1"/>
          </p:cNvSpPr>
          <p:nvPr/>
        </p:nvSpPr>
        <p:spPr bwMode="auto">
          <a:xfrm>
            <a:off x="4415063" y="3838575"/>
            <a:ext cx="1069524" cy="535531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65000"/>
                  </a:schemeClr>
                </a:solidFill>
              </a:rPr>
              <a:t>Pupillary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65000"/>
                  </a:schemeClr>
                </a:solidFill>
              </a:rPr>
              <a:t>block</a:t>
            </a:r>
          </a:p>
        </p:txBody>
      </p:sp>
      <p:sp>
        <p:nvSpPr>
          <p:cNvPr id="333834" name="Line 10"/>
          <p:cNvSpPr>
            <a:spLocks noChangeShapeType="1"/>
          </p:cNvSpPr>
          <p:nvPr/>
        </p:nvSpPr>
        <p:spPr bwMode="auto">
          <a:xfrm flipH="1">
            <a:off x="2286000" y="2303463"/>
            <a:ext cx="19812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835" name="Line 11"/>
          <p:cNvSpPr>
            <a:spLocks noChangeShapeType="1"/>
          </p:cNvSpPr>
          <p:nvPr/>
        </p:nvSpPr>
        <p:spPr bwMode="auto">
          <a:xfrm>
            <a:off x="4267200" y="2303463"/>
            <a:ext cx="1295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836" name="Text Box 12"/>
          <p:cNvSpPr txBox="1">
            <a:spLocks noChangeArrowheads="1"/>
          </p:cNvSpPr>
          <p:nvPr/>
        </p:nvSpPr>
        <p:spPr bwMode="auto">
          <a:xfrm>
            <a:off x="3854450" y="2416175"/>
            <a:ext cx="717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i="1"/>
              <a:t>IOP?</a:t>
            </a:r>
          </a:p>
        </p:txBody>
      </p:sp>
      <p:sp>
        <p:nvSpPr>
          <p:cNvPr id="333837" name="Line 13"/>
          <p:cNvSpPr>
            <a:spLocks noChangeShapeType="1"/>
          </p:cNvSpPr>
          <p:nvPr/>
        </p:nvSpPr>
        <p:spPr bwMode="auto">
          <a:xfrm flipH="1">
            <a:off x="1219200" y="3141663"/>
            <a:ext cx="6858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838" name="Line 14"/>
          <p:cNvSpPr>
            <a:spLocks noChangeShapeType="1"/>
          </p:cNvSpPr>
          <p:nvPr/>
        </p:nvSpPr>
        <p:spPr bwMode="auto">
          <a:xfrm>
            <a:off x="1905000" y="3141663"/>
            <a:ext cx="6096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839" name="Line 15"/>
          <p:cNvSpPr>
            <a:spLocks noChangeShapeType="1"/>
          </p:cNvSpPr>
          <p:nvPr/>
        </p:nvSpPr>
        <p:spPr bwMode="auto">
          <a:xfrm flipH="1">
            <a:off x="5486400" y="3141663"/>
            <a:ext cx="9906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840" name="Line 16"/>
          <p:cNvSpPr>
            <a:spLocks noChangeShapeType="1"/>
          </p:cNvSpPr>
          <p:nvPr/>
        </p:nvSpPr>
        <p:spPr bwMode="auto">
          <a:xfrm flipH="1">
            <a:off x="6324600" y="3141663"/>
            <a:ext cx="1524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841" name="Line 17"/>
          <p:cNvSpPr>
            <a:spLocks noChangeShapeType="1"/>
          </p:cNvSpPr>
          <p:nvPr/>
        </p:nvSpPr>
        <p:spPr bwMode="auto">
          <a:xfrm>
            <a:off x="6477000" y="3141663"/>
            <a:ext cx="762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843" name="Text Box 19"/>
          <p:cNvSpPr txBox="1">
            <a:spLocks noChangeArrowheads="1"/>
          </p:cNvSpPr>
          <p:nvPr/>
        </p:nvSpPr>
        <p:spPr bwMode="auto">
          <a:xfrm>
            <a:off x="2555875" y="1508125"/>
            <a:ext cx="34544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/>
              <a:t>Shallow/flat AC after CE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sz="2400"/>
              <a:t>(early post-op period)</a:t>
            </a:r>
          </a:p>
        </p:txBody>
      </p:sp>
      <p:sp>
        <p:nvSpPr>
          <p:cNvPr id="333845" name="Slide Number Placeholder 1"/>
          <p:cNvSpPr txBox="1">
            <a:spLocks noGrp="1"/>
          </p:cNvSpPr>
          <p:nvPr/>
        </p:nvSpPr>
        <p:spPr bwMode="auto">
          <a:xfrm>
            <a:off x="7010400" y="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447DDBF1-641C-4E99-B0BC-9D438AAE5ADB}" type="slidenum">
              <a:rPr lang="en-US" altLang="en-US" sz="1000"/>
              <a:pPr algn="r" eaLnBrk="1" hangingPunct="1"/>
              <a:t>105</a:t>
            </a:fld>
            <a:endParaRPr lang="en-US" altLang="en-US" sz="1000"/>
          </a:p>
        </p:txBody>
      </p:sp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7210549" y="3827582"/>
            <a:ext cx="1877438" cy="535531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b="1" dirty="0" err="1">
                <a:solidFill>
                  <a:srgbClr val="0000FF"/>
                </a:solidFill>
              </a:rPr>
              <a:t>Suprachoroidal</a:t>
            </a:r>
            <a:endParaRPr lang="en-US" b="1" dirty="0">
              <a:solidFill>
                <a:srgbClr val="0000FF"/>
              </a:solidFill>
            </a:endParaRPr>
          </a:p>
          <a:p>
            <a:pPr algn="ctr" eaLnBrk="1" hangingPunct="1">
              <a:lnSpc>
                <a:spcPct val="80000"/>
              </a:lnSpc>
            </a:pPr>
            <a:r>
              <a:rPr lang="en-US" b="1" dirty="0">
                <a:solidFill>
                  <a:srgbClr val="0000FF"/>
                </a:solidFill>
              </a:rPr>
              <a:t>hemorrhage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15950" y="1371600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00682" y="4695538"/>
            <a:ext cx="7902054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</a:rPr>
              <a:t>What is the classic precipitating event for a post-op </a:t>
            </a:r>
            <a:r>
              <a:rPr lang="en-US" sz="1600" i="1" dirty="0" err="1">
                <a:solidFill>
                  <a:srgbClr val="0000FF"/>
                </a:solidFill>
              </a:rPr>
              <a:t>suprachoroidal</a:t>
            </a:r>
            <a:r>
              <a:rPr lang="en-US" sz="1600" i="1" dirty="0">
                <a:solidFill>
                  <a:srgbClr val="0000FF"/>
                </a:solidFill>
              </a:rPr>
              <a:t> hemorrhage?</a:t>
            </a:r>
          </a:p>
          <a:p>
            <a:r>
              <a:rPr lang="en-US" sz="1600" dirty="0">
                <a:solidFill>
                  <a:srgbClr val="FFFF00"/>
                </a:solidFill>
              </a:rPr>
              <a:t>A Valsalva maneuver on the part of the </a:t>
            </a:r>
            <a:r>
              <a:rPr lang="en-US" sz="1600" dirty="0" err="1">
                <a:solidFill>
                  <a:srgbClr val="FFFF00"/>
                </a:solidFill>
              </a:rPr>
              <a:t>pt</a:t>
            </a:r>
            <a:r>
              <a:rPr lang="en-US" sz="1600" dirty="0">
                <a:solidFill>
                  <a:srgbClr val="FFFF00"/>
                </a:solidFill>
              </a:rPr>
              <a:t> (</a:t>
            </a:r>
            <a:r>
              <a:rPr lang="en-US" sz="1600" dirty="0" err="1">
                <a:solidFill>
                  <a:srgbClr val="FFFF00"/>
                </a:solidFill>
              </a:rPr>
              <a:t>eg</a:t>
            </a:r>
            <a:r>
              <a:rPr lang="en-US" sz="1600" dirty="0">
                <a:solidFill>
                  <a:srgbClr val="FFFF00"/>
                </a:solidFill>
              </a:rPr>
              <a:t>, sneezing; coughing; straining at stool)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E1EA71D-895C-4387-AED5-0F9E84664055}"/>
              </a:ext>
            </a:extLst>
          </p:cNvPr>
          <p:cNvSpPr txBox="1"/>
          <p:nvPr/>
        </p:nvSpPr>
        <p:spPr>
          <a:xfrm>
            <a:off x="1477114" y="315059"/>
            <a:ext cx="6189772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FF"/>
                </a:solidFill>
              </a:rPr>
              <a:t>Shallow Anterior Chamber After Cataract Surgery</a:t>
            </a:r>
          </a:p>
        </p:txBody>
      </p:sp>
      <p:sp>
        <p:nvSpPr>
          <p:cNvPr id="24" name="Text Box 9">
            <a:extLst>
              <a:ext uri="{FF2B5EF4-FFF2-40B4-BE49-F238E27FC236}">
                <a16:creationId xmlns:a16="http://schemas.microsoft.com/office/drawing/2014/main" id="{288DC6FE-BEA5-434B-826E-1938E3E940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2943" y="3838575"/>
            <a:ext cx="825867" cy="535531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Ciliary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block</a:t>
            </a:r>
          </a:p>
        </p:txBody>
      </p:sp>
    </p:spTree>
    <p:extLst>
      <p:ext uri="{BB962C8B-B14F-4D97-AF65-F5344CB8AC3E}">
        <p14:creationId xmlns:p14="http://schemas.microsoft.com/office/powerpoint/2010/main" val="3023216558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7" name="Text Box 3"/>
          <p:cNvSpPr txBox="1">
            <a:spLocks noChangeArrowheads="1"/>
          </p:cNvSpPr>
          <p:nvPr/>
        </p:nvSpPr>
        <p:spPr bwMode="auto">
          <a:xfrm>
            <a:off x="5429250" y="2738438"/>
            <a:ext cx="2349500" cy="403225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 b="1" i="1">
                <a:solidFill>
                  <a:srgbClr val="0000FF"/>
                </a:solidFill>
              </a:rPr>
              <a:t>Normal</a:t>
            </a:r>
            <a:r>
              <a:rPr lang="en-US" sz="2400" b="1">
                <a:solidFill>
                  <a:srgbClr val="0000FF"/>
                </a:solidFill>
              </a:rPr>
              <a:t> or </a:t>
            </a:r>
            <a:r>
              <a:rPr lang="en-US" sz="2400" b="1" i="1">
                <a:solidFill>
                  <a:srgbClr val="0000FF"/>
                </a:solidFill>
              </a:rPr>
              <a:t>high</a:t>
            </a:r>
          </a:p>
        </p:txBody>
      </p:sp>
      <p:sp>
        <p:nvSpPr>
          <p:cNvPr id="333828" name="Text Box 4"/>
          <p:cNvSpPr txBox="1">
            <a:spLocks noChangeArrowheads="1"/>
          </p:cNvSpPr>
          <p:nvPr/>
        </p:nvSpPr>
        <p:spPr bwMode="auto">
          <a:xfrm>
            <a:off x="1557338" y="2738438"/>
            <a:ext cx="744537" cy="403225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 i="1">
                <a:solidFill>
                  <a:schemeClr val="bg2"/>
                </a:solidFill>
              </a:rPr>
              <a:t>Low</a:t>
            </a:r>
          </a:p>
        </p:txBody>
      </p:sp>
      <p:sp>
        <p:nvSpPr>
          <p:cNvPr id="333829" name="Text Box 5"/>
          <p:cNvSpPr txBox="1">
            <a:spLocks noChangeArrowheads="1"/>
          </p:cNvSpPr>
          <p:nvPr/>
        </p:nvSpPr>
        <p:spPr bwMode="auto">
          <a:xfrm>
            <a:off x="615950" y="3838575"/>
            <a:ext cx="908050" cy="530225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2"/>
                </a:solidFill>
              </a:rPr>
              <a:t>Wound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2"/>
                </a:solidFill>
              </a:rPr>
              <a:t>leak</a:t>
            </a:r>
          </a:p>
        </p:txBody>
      </p:sp>
      <p:sp>
        <p:nvSpPr>
          <p:cNvPr id="333830" name="Text Box 6"/>
          <p:cNvSpPr txBox="1">
            <a:spLocks noChangeArrowheads="1"/>
          </p:cNvSpPr>
          <p:nvPr/>
        </p:nvSpPr>
        <p:spPr bwMode="auto">
          <a:xfrm>
            <a:off x="2054225" y="3838575"/>
            <a:ext cx="1377950" cy="530225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2"/>
                </a:solidFill>
              </a:rPr>
              <a:t>Choroidal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2"/>
                </a:solidFill>
              </a:rPr>
              <a:t>detachment</a:t>
            </a:r>
          </a:p>
        </p:txBody>
      </p:sp>
      <p:sp>
        <p:nvSpPr>
          <p:cNvPr id="333831" name="Text Box 7"/>
          <p:cNvSpPr txBox="1">
            <a:spLocks noChangeArrowheads="1"/>
          </p:cNvSpPr>
          <p:nvPr/>
        </p:nvSpPr>
        <p:spPr bwMode="auto">
          <a:xfrm>
            <a:off x="4415063" y="3838575"/>
            <a:ext cx="1069524" cy="535531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65000"/>
                  </a:schemeClr>
                </a:solidFill>
              </a:rPr>
              <a:t>Pupillary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65000"/>
                  </a:schemeClr>
                </a:solidFill>
              </a:rPr>
              <a:t>block</a:t>
            </a:r>
          </a:p>
        </p:txBody>
      </p:sp>
      <p:sp>
        <p:nvSpPr>
          <p:cNvPr id="333834" name="Line 10"/>
          <p:cNvSpPr>
            <a:spLocks noChangeShapeType="1"/>
          </p:cNvSpPr>
          <p:nvPr/>
        </p:nvSpPr>
        <p:spPr bwMode="auto">
          <a:xfrm flipH="1">
            <a:off x="2286000" y="2303463"/>
            <a:ext cx="19812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835" name="Line 11"/>
          <p:cNvSpPr>
            <a:spLocks noChangeShapeType="1"/>
          </p:cNvSpPr>
          <p:nvPr/>
        </p:nvSpPr>
        <p:spPr bwMode="auto">
          <a:xfrm>
            <a:off x="4267200" y="2303463"/>
            <a:ext cx="1295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836" name="Text Box 12"/>
          <p:cNvSpPr txBox="1">
            <a:spLocks noChangeArrowheads="1"/>
          </p:cNvSpPr>
          <p:nvPr/>
        </p:nvSpPr>
        <p:spPr bwMode="auto">
          <a:xfrm>
            <a:off x="3854450" y="2416175"/>
            <a:ext cx="717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i="1"/>
              <a:t>IOP?</a:t>
            </a:r>
          </a:p>
        </p:txBody>
      </p:sp>
      <p:sp>
        <p:nvSpPr>
          <p:cNvPr id="333837" name="Line 13"/>
          <p:cNvSpPr>
            <a:spLocks noChangeShapeType="1"/>
          </p:cNvSpPr>
          <p:nvPr/>
        </p:nvSpPr>
        <p:spPr bwMode="auto">
          <a:xfrm flipH="1">
            <a:off x="1219200" y="3141663"/>
            <a:ext cx="6858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838" name="Line 14"/>
          <p:cNvSpPr>
            <a:spLocks noChangeShapeType="1"/>
          </p:cNvSpPr>
          <p:nvPr/>
        </p:nvSpPr>
        <p:spPr bwMode="auto">
          <a:xfrm>
            <a:off x="1905000" y="3141663"/>
            <a:ext cx="6096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839" name="Line 15"/>
          <p:cNvSpPr>
            <a:spLocks noChangeShapeType="1"/>
          </p:cNvSpPr>
          <p:nvPr/>
        </p:nvSpPr>
        <p:spPr bwMode="auto">
          <a:xfrm flipH="1">
            <a:off x="5486400" y="3141663"/>
            <a:ext cx="9906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840" name="Line 16"/>
          <p:cNvSpPr>
            <a:spLocks noChangeShapeType="1"/>
          </p:cNvSpPr>
          <p:nvPr/>
        </p:nvSpPr>
        <p:spPr bwMode="auto">
          <a:xfrm flipH="1">
            <a:off x="6324600" y="3141663"/>
            <a:ext cx="1524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841" name="Line 17"/>
          <p:cNvSpPr>
            <a:spLocks noChangeShapeType="1"/>
          </p:cNvSpPr>
          <p:nvPr/>
        </p:nvSpPr>
        <p:spPr bwMode="auto">
          <a:xfrm>
            <a:off x="6477000" y="3141663"/>
            <a:ext cx="762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843" name="Text Box 19"/>
          <p:cNvSpPr txBox="1">
            <a:spLocks noChangeArrowheads="1"/>
          </p:cNvSpPr>
          <p:nvPr/>
        </p:nvSpPr>
        <p:spPr bwMode="auto">
          <a:xfrm>
            <a:off x="2555875" y="1508125"/>
            <a:ext cx="34544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/>
              <a:t>Shallow/flat AC after CE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sz="2400"/>
              <a:t>(early post-op period)</a:t>
            </a:r>
          </a:p>
        </p:txBody>
      </p:sp>
      <p:sp>
        <p:nvSpPr>
          <p:cNvPr id="333845" name="Slide Number Placeholder 1"/>
          <p:cNvSpPr txBox="1">
            <a:spLocks noGrp="1"/>
          </p:cNvSpPr>
          <p:nvPr/>
        </p:nvSpPr>
        <p:spPr bwMode="auto">
          <a:xfrm>
            <a:off x="7010400" y="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447DDBF1-641C-4E99-B0BC-9D438AAE5ADB}" type="slidenum">
              <a:rPr lang="en-US" altLang="en-US" sz="1000"/>
              <a:pPr algn="r" eaLnBrk="1" hangingPunct="1"/>
              <a:t>106</a:t>
            </a:fld>
            <a:endParaRPr lang="en-US" altLang="en-US" sz="1000"/>
          </a:p>
        </p:txBody>
      </p:sp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7210549" y="3827582"/>
            <a:ext cx="1877438" cy="535531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b="1" dirty="0" err="1">
                <a:solidFill>
                  <a:srgbClr val="0000FF"/>
                </a:solidFill>
              </a:rPr>
              <a:t>Suprachoroidal</a:t>
            </a:r>
            <a:endParaRPr lang="en-US" b="1" dirty="0">
              <a:solidFill>
                <a:srgbClr val="0000FF"/>
              </a:solidFill>
            </a:endParaRPr>
          </a:p>
          <a:p>
            <a:pPr algn="ctr" eaLnBrk="1" hangingPunct="1">
              <a:lnSpc>
                <a:spcPct val="80000"/>
              </a:lnSpc>
            </a:pPr>
            <a:r>
              <a:rPr lang="en-US" b="1" dirty="0">
                <a:solidFill>
                  <a:srgbClr val="0000FF"/>
                </a:solidFill>
              </a:rPr>
              <a:t>hemorrhage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15950" y="1371600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00682" y="4695538"/>
            <a:ext cx="7902054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</a:rPr>
              <a:t>What is the classic precipitating event for a post-op </a:t>
            </a:r>
            <a:r>
              <a:rPr lang="en-US" sz="1600" i="1" dirty="0" err="1">
                <a:solidFill>
                  <a:srgbClr val="0000FF"/>
                </a:solidFill>
              </a:rPr>
              <a:t>suprachoroidal</a:t>
            </a:r>
            <a:r>
              <a:rPr lang="en-US" sz="1600" i="1" dirty="0">
                <a:solidFill>
                  <a:srgbClr val="0000FF"/>
                </a:solidFill>
              </a:rPr>
              <a:t> hemorrhage?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A Valsalva maneuver on the part of the </a:t>
            </a:r>
            <a:r>
              <a:rPr lang="en-US" sz="1600" dirty="0" err="1">
                <a:solidFill>
                  <a:srgbClr val="0000FF"/>
                </a:solidFill>
              </a:rPr>
              <a:t>pt</a:t>
            </a:r>
            <a:r>
              <a:rPr lang="en-US" sz="1600" dirty="0">
                <a:solidFill>
                  <a:srgbClr val="0000FF"/>
                </a:solidFill>
              </a:rPr>
              <a:t> (</a:t>
            </a:r>
            <a:r>
              <a:rPr lang="en-US" sz="1600" dirty="0" err="1">
                <a:solidFill>
                  <a:srgbClr val="0000FF"/>
                </a:solidFill>
              </a:rPr>
              <a:t>eg</a:t>
            </a:r>
            <a:r>
              <a:rPr lang="en-US" sz="1600" dirty="0">
                <a:solidFill>
                  <a:srgbClr val="0000FF"/>
                </a:solidFill>
              </a:rPr>
              <a:t>, sneezing; coughing; straining at stool)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694DC67-0C0F-4836-85D9-BEEF4B500EE9}"/>
              </a:ext>
            </a:extLst>
          </p:cNvPr>
          <p:cNvSpPr txBox="1"/>
          <p:nvPr/>
        </p:nvSpPr>
        <p:spPr>
          <a:xfrm>
            <a:off x="1477114" y="315059"/>
            <a:ext cx="6189772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FF"/>
                </a:solidFill>
              </a:rPr>
              <a:t>Shallow Anterior Chamber After Cataract Surgery</a:t>
            </a:r>
          </a:p>
        </p:txBody>
      </p:sp>
      <p:sp>
        <p:nvSpPr>
          <p:cNvPr id="24" name="Text Box 9">
            <a:extLst>
              <a:ext uri="{FF2B5EF4-FFF2-40B4-BE49-F238E27FC236}">
                <a16:creationId xmlns:a16="http://schemas.microsoft.com/office/drawing/2014/main" id="{64B145A9-D815-4C64-B5B3-EA15B9F64C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2943" y="3838575"/>
            <a:ext cx="825867" cy="535531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Ciliary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block</a:t>
            </a:r>
          </a:p>
        </p:txBody>
      </p:sp>
    </p:spTree>
    <p:extLst>
      <p:ext uri="{BB962C8B-B14F-4D97-AF65-F5344CB8AC3E}">
        <p14:creationId xmlns:p14="http://schemas.microsoft.com/office/powerpoint/2010/main" val="448297078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7" name="Text Box 3"/>
          <p:cNvSpPr txBox="1">
            <a:spLocks noChangeArrowheads="1"/>
          </p:cNvSpPr>
          <p:nvPr/>
        </p:nvSpPr>
        <p:spPr bwMode="auto">
          <a:xfrm>
            <a:off x="5429250" y="2738438"/>
            <a:ext cx="2349500" cy="403225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 b="1" i="1">
                <a:solidFill>
                  <a:srgbClr val="0000FF"/>
                </a:solidFill>
              </a:rPr>
              <a:t>Normal</a:t>
            </a:r>
            <a:r>
              <a:rPr lang="en-US" sz="2400" b="1">
                <a:solidFill>
                  <a:srgbClr val="0000FF"/>
                </a:solidFill>
              </a:rPr>
              <a:t> or </a:t>
            </a:r>
            <a:r>
              <a:rPr lang="en-US" sz="2400" b="1" i="1">
                <a:solidFill>
                  <a:srgbClr val="0000FF"/>
                </a:solidFill>
              </a:rPr>
              <a:t>high</a:t>
            </a:r>
          </a:p>
        </p:txBody>
      </p:sp>
      <p:sp>
        <p:nvSpPr>
          <p:cNvPr id="333828" name="Text Box 4"/>
          <p:cNvSpPr txBox="1">
            <a:spLocks noChangeArrowheads="1"/>
          </p:cNvSpPr>
          <p:nvPr/>
        </p:nvSpPr>
        <p:spPr bwMode="auto">
          <a:xfrm>
            <a:off x="1557338" y="2738438"/>
            <a:ext cx="744537" cy="403225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 i="1">
                <a:solidFill>
                  <a:schemeClr val="bg2"/>
                </a:solidFill>
              </a:rPr>
              <a:t>Low</a:t>
            </a:r>
          </a:p>
        </p:txBody>
      </p:sp>
      <p:sp>
        <p:nvSpPr>
          <p:cNvPr id="333829" name="Text Box 5"/>
          <p:cNvSpPr txBox="1">
            <a:spLocks noChangeArrowheads="1"/>
          </p:cNvSpPr>
          <p:nvPr/>
        </p:nvSpPr>
        <p:spPr bwMode="auto">
          <a:xfrm>
            <a:off x="615950" y="3838575"/>
            <a:ext cx="908050" cy="530225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2"/>
                </a:solidFill>
              </a:rPr>
              <a:t>Wound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2"/>
                </a:solidFill>
              </a:rPr>
              <a:t>leak</a:t>
            </a:r>
          </a:p>
        </p:txBody>
      </p:sp>
      <p:sp>
        <p:nvSpPr>
          <p:cNvPr id="333830" name="Text Box 6"/>
          <p:cNvSpPr txBox="1">
            <a:spLocks noChangeArrowheads="1"/>
          </p:cNvSpPr>
          <p:nvPr/>
        </p:nvSpPr>
        <p:spPr bwMode="auto">
          <a:xfrm>
            <a:off x="2048138" y="3838575"/>
            <a:ext cx="1390124" cy="535531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rgbClr val="808080"/>
                </a:solidFill>
              </a:rPr>
              <a:t>Choroidal</a:t>
            </a:r>
            <a:r>
              <a:rPr lang="en-US" dirty="0">
                <a:solidFill>
                  <a:schemeClr val="bg2"/>
                </a:solidFill>
              </a:rPr>
              <a:t>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chemeClr val="bg2"/>
                </a:solidFill>
              </a:rPr>
              <a:t>detachment</a:t>
            </a:r>
          </a:p>
        </p:txBody>
      </p:sp>
      <p:sp>
        <p:nvSpPr>
          <p:cNvPr id="333831" name="Text Box 7"/>
          <p:cNvSpPr txBox="1">
            <a:spLocks noChangeArrowheads="1"/>
          </p:cNvSpPr>
          <p:nvPr/>
        </p:nvSpPr>
        <p:spPr bwMode="auto">
          <a:xfrm>
            <a:off x="4415063" y="3838575"/>
            <a:ext cx="1069524" cy="535531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65000"/>
                  </a:schemeClr>
                </a:solidFill>
              </a:rPr>
              <a:t>Pupillary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65000"/>
                  </a:schemeClr>
                </a:solidFill>
              </a:rPr>
              <a:t>block</a:t>
            </a:r>
          </a:p>
        </p:txBody>
      </p:sp>
      <p:sp>
        <p:nvSpPr>
          <p:cNvPr id="333834" name="Line 10"/>
          <p:cNvSpPr>
            <a:spLocks noChangeShapeType="1"/>
          </p:cNvSpPr>
          <p:nvPr/>
        </p:nvSpPr>
        <p:spPr bwMode="auto">
          <a:xfrm flipH="1">
            <a:off x="2286000" y="2303463"/>
            <a:ext cx="19812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835" name="Line 11"/>
          <p:cNvSpPr>
            <a:spLocks noChangeShapeType="1"/>
          </p:cNvSpPr>
          <p:nvPr/>
        </p:nvSpPr>
        <p:spPr bwMode="auto">
          <a:xfrm>
            <a:off x="4267200" y="2303463"/>
            <a:ext cx="1295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836" name="Text Box 12"/>
          <p:cNvSpPr txBox="1">
            <a:spLocks noChangeArrowheads="1"/>
          </p:cNvSpPr>
          <p:nvPr/>
        </p:nvSpPr>
        <p:spPr bwMode="auto">
          <a:xfrm>
            <a:off x="3854450" y="2416175"/>
            <a:ext cx="717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i="1"/>
              <a:t>IOP?</a:t>
            </a:r>
          </a:p>
        </p:txBody>
      </p:sp>
      <p:sp>
        <p:nvSpPr>
          <p:cNvPr id="333837" name="Line 13"/>
          <p:cNvSpPr>
            <a:spLocks noChangeShapeType="1"/>
          </p:cNvSpPr>
          <p:nvPr/>
        </p:nvSpPr>
        <p:spPr bwMode="auto">
          <a:xfrm flipH="1">
            <a:off x="1219200" y="3141663"/>
            <a:ext cx="6858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838" name="Line 14"/>
          <p:cNvSpPr>
            <a:spLocks noChangeShapeType="1"/>
          </p:cNvSpPr>
          <p:nvPr/>
        </p:nvSpPr>
        <p:spPr bwMode="auto">
          <a:xfrm>
            <a:off x="1905000" y="3141663"/>
            <a:ext cx="6096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839" name="Line 15"/>
          <p:cNvSpPr>
            <a:spLocks noChangeShapeType="1"/>
          </p:cNvSpPr>
          <p:nvPr/>
        </p:nvSpPr>
        <p:spPr bwMode="auto">
          <a:xfrm flipH="1">
            <a:off x="5486400" y="3141663"/>
            <a:ext cx="9906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840" name="Line 16"/>
          <p:cNvSpPr>
            <a:spLocks noChangeShapeType="1"/>
          </p:cNvSpPr>
          <p:nvPr/>
        </p:nvSpPr>
        <p:spPr bwMode="auto">
          <a:xfrm flipH="1">
            <a:off x="6324600" y="3141663"/>
            <a:ext cx="1524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841" name="Line 17"/>
          <p:cNvSpPr>
            <a:spLocks noChangeShapeType="1"/>
          </p:cNvSpPr>
          <p:nvPr/>
        </p:nvSpPr>
        <p:spPr bwMode="auto">
          <a:xfrm>
            <a:off x="6477000" y="3141663"/>
            <a:ext cx="762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843" name="Text Box 19"/>
          <p:cNvSpPr txBox="1">
            <a:spLocks noChangeArrowheads="1"/>
          </p:cNvSpPr>
          <p:nvPr/>
        </p:nvSpPr>
        <p:spPr bwMode="auto">
          <a:xfrm>
            <a:off x="2555875" y="1508125"/>
            <a:ext cx="34544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/>
              <a:t>Shallow/flat AC after CE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sz="2400"/>
              <a:t>(early post-op period)</a:t>
            </a:r>
          </a:p>
        </p:txBody>
      </p:sp>
      <p:sp>
        <p:nvSpPr>
          <p:cNvPr id="333845" name="Slide Number Placeholder 1"/>
          <p:cNvSpPr txBox="1">
            <a:spLocks noGrp="1"/>
          </p:cNvSpPr>
          <p:nvPr/>
        </p:nvSpPr>
        <p:spPr bwMode="auto">
          <a:xfrm>
            <a:off x="7010400" y="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447DDBF1-641C-4E99-B0BC-9D438AAE5ADB}" type="slidenum">
              <a:rPr lang="en-US" altLang="en-US" sz="1000"/>
              <a:pPr algn="r" eaLnBrk="1" hangingPunct="1"/>
              <a:t>107</a:t>
            </a:fld>
            <a:endParaRPr lang="en-US" altLang="en-US" sz="1000"/>
          </a:p>
        </p:txBody>
      </p:sp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7210549" y="3827582"/>
            <a:ext cx="1877438" cy="535531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b="1" dirty="0" err="1">
                <a:solidFill>
                  <a:srgbClr val="0000FF"/>
                </a:solidFill>
              </a:rPr>
              <a:t>Suprachoroidal</a:t>
            </a:r>
            <a:endParaRPr lang="en-US" b="1" dirty="0">
              <a:solidFill>
                <a:srgbClr val="0000FF"/>
              </a:solidFill>
            </a:endParaRPr>
          </a:p>
          <a:p>
            <a:pPr algn="ctr" eaLnBrk="1" hangingPunct="1">
              <a:lnSpc>
                <a:spcPct val="80000"/>
              </a:lnSpc>
            </a:pPr>
            <a:r>
              <a:rPr lang="en-US" b="1" dirty="0">
                <a:solidFill>
                  <a:srgbClr val="0000FF"/>
                </a:solidFill>
              </a:rPr>
              <a:t>hemorrhage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15950" y="1371600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5950" y="4830317"/>
            <a:ext cx="8305800" cy="1077218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</a:rPr>
              <a:t>How is a </a:t>
            </a:r>
            <a:r>
              <a:rPr lang="en-US" sz="1600" i="1" dirty="0" err="1">
                <a:solidFill>
                  <a:srgbClr val="0000FF"/>
                </a:solidFill>
              </a:rPr>
              <a:t>suprachoroidal</a:t>
            </a:r>
            <a:r>
              <a:rPr lang="en-US" sz="1600" i="1" dirty="0">
                <a:solidFill>
                  <a:srgbClr val="0000FF"/>
                </a:solidFill>
              </a:rPr>
              <a:t> hemorrhage managed?</a:t>
            </a:r>
            <a:endParaRPr lang="en-US" sz="1600" i="1" dirty="0">
              <a:solidFill>
                <a:srgbClr val="FFCCFF"/>
              </a:solidFill>
            </a:endParaRPr>
          </a:p>
          <a:p>
            <a:r>
              <a:rPr lang="en-US" sz="1600" dirty="0">
                <a:solidFill>
                  <a:srgbClr val="FFCCFF"/>
                </a:solidFill>
              </a:rPr>
              <a:t>If not too severe (</a:t>
            </a:r>
            <a:r>
              <a:rPr lang="en-US" sz="1600" dirty="0" err="1">
                <a:solidFill>
                  <a:srgbClr val="FFCCFF"/>
                </a:solidFill>
              </a:rPr>
              <a:t>ie</a:t>
            </a:r>
            <a:r>
              <a:rPr lang="en-US" sz="1600" dirty="0">
                <a:solidFill>
                  <a:srgbClr val="FFCCFF"/>
                </a:solidFill>
              </a:rPr>
              <a:t>, the AC is not flat; the IOP not too high; the </a:t>
            </a:r>
            <a:r>
              <a:rPr lang="en-US" sz="1600" dirty="0" err="1">
                <a:solidFill>
                  <a:srgbClr val="FFCCFF"/>
                </a:solidFill>
              </a:rPr>
              <a:t>pt</a:t>
            </a:r>
            <a:r>
              <a:rPr lang="en-US" sz="1600" dirty="0">
                <a:solidFill>
                  <a:srgbClr val="FFCCFF"/>
                </a:solidFill>
              </a:rPr>
              <a:t> not in too much pain; no kissing choroidal present), medical management with aggressive cycloplegia and aqueous suppressants can be attempted. Otherwise, </a:t>
            </a:r>
            <a:r>
              <a:rPr lang="en-US" sz="1600" dirty="0" err="1">
                <a:solidFill>
                  <a:srgbClr val="FFCCFF"/>
                </a:solidFill>
              </a:rPr>
              <a:t>sclerotomy</a:t>
            </a:r>
            <a:r>
              <a:rPr lang="en-US" sz="1600" dirty="0">
                <a:solidFill>
                  <a:srgbClr val="FFCCFF"/>
                </a:solidFill>
              </a:rPr>
              <a:t> surgery is indicated.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F2BFF42-480D-455D-9257-B98F08F3C217}"/>
              </a:ext>
            </a:extLst>
          </p:cNvPr>
          <p:cNvSpPr txBox="1"/>
          <p:nvPr/>
        </p:nvSpPr>
        <p:spPr>
          <a:xfrm>
            <a:off x="1477114" y="315059"/>
            <a:ext cx="6189772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FF"/>
                </a:solidFill>
              </a:rPr>
              <a:t>Shallow Anterior Chamber After Cataract Surgery</a:t>
            </a:r>
          </a:p>
        </p:txBody>
      </p:sp>
      <p:sp>
        <p:nvSpPr>
          <p:cNvPr id="24" name="Text Box 9">
            <a:extLst>
              <a:ext uri="{FF2B5EF4-FFF2-40B4-BE49-F238E27FC236}">
                <a16:creationId xmlns:a16="http://schemas.microsoft.com/office/drawing/2014/main" id="{61D014F6-7FB2-4F82-9A40-E13F7FC98E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2943" y="3838575"/>
            <a:ext cx="825867" cy="535531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Ciliary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block</a:t>
            </a:r>
          </a:p>
        </p:txBody>
      </p:sp>
    </p:spTree>
    <p:extLst>
      <p:ext uri="{BB962C8B-B14F-4D97-AF65-F5344CB8AC3E}">
        <p14:creationId xmlns:p14="http://schemas.microsoft.com/office/powerpoint/2010/main" val="1677507412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7" name="Text Box 3"/>
          <p:cNvSpPr txBox="1">
            <a:spLocks noChangeArrowheads="1"/>
          </p:cNvSpPr>
          <p:nvPr/>
        </p:nvSpPr>
        <p:spPr bwMode="auto">
          <a:xfrm>
            <a:off x="5429250" y="2738438"/>
            <a:ext cx="2349500" cy="403225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 b="1" i="1">
                <a:solidFill>
                  <a:srgbClr val="0000FF"/>
                </a:solidFill>
              </a:rPr>
              <a:t>Normal</a:t>
            </a:r>
            <a:r>
              <a:rPr lang="en-US" sz="2400" b="1">
                <a:solidFill>
                  <a:srgbClr val="0000FF"/>
                </a:solidFill>
              </a:rPr>
              <a:t> or </a:t>
            </a:r>
            <a:r>
              <a:rPr lang="en-US" sz="2400" b="1" i="1">
                <a:solidFill>
                  <a:srgbClr val="0000FF"/>
                </a:solidFill>
              </a:rPr>
              <a:t>high</a:t>
            </a:r>
          </a:p>
        </p:txBody>
      </p:sp>
      <p:sp>
        <p:nvSpPr>
          <p:cNvPr id="333828" name="Text Box 4"/>
          <p:cNvSpPr txBox="1">
            <a:spLocks noChangeArrowheads="1"/>
          </p:cNvSpPr>
          <p:nvPr/>
        </p:nvSpPr>
        <p:spPr bwMode="auto">
          <a:xfrm>
            <a:off x="1557338" y="2738438"/>
            <a:ext cx="744537" cy="403225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 i="1">
                <a:solidFill>
                  <a:schemeClr val="bg2"/>
                </a:solidFill>
              </a:rPr>
              <a:t>Low</a:t>
            </a:r>
          </a:p>
        </p:txBody>
      </p:sp>
      <p:sp>
        <p:nvSpPr>
          <p:cNvPr id="333829" name="Text Box 5"/>
          <p:cNvSpPr txBox="1">
            <a:spLocks noChangeArrowheads="1"/>
          </p:cNvSpPr>
          <p:nvPr/>
        </p:nvSpPr>
        <p:spPr bwMode="auto">
          <a:xfrm>
            <a:off x="615950" y="3838575"/>
            <a:ext cx="908050" cy="530225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2"/>
                </a:solidFill>
              </a:rPr>
              <a:t>Wound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2"/>
                </a:solidFill>
              </a:rPr>
              <a:t>leak</a:t>
            </a:r>
          </a:p>
        </p:txBody>
      </p:sp>
      <p:sp>
        <p:nvSpPr>
          <p:cNvPr id="333830" name="Text Box 6"/>
          <p:cNvSpPr txBox="1">
            <a:spLocks noChangeArrowheads="1"/>
          </p:cNvSpPr>
          <p:nvPr/>
        </p:nvSpPr>
        <p:spPr bwMode="auto">
          <a:xfrm>
            <a:off x="2054225" y="3838575"/>
            <a:ext cx="1377950" cy="530225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2"/>
                </a:solidFill>
              </a:rPr>
              <a:t>Choroidal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2"/>
                </a:solidFill>
              </a:rPr>
              <a:t>detachment</a:t>
            </a:r>
          </a:p>
        </p:txBody>
      </p:sp>
      <p:sp>
        <p:nvSpPr>
          <p:cNvPr id="333831" name="Text Box 7"/>
          <p:cNvSpPr txBox="1">
            <a:spLocks noChangeArrowheads="1"/>
          </p:cNvSpPr>
          <p:nvPr/>
        </p:nvSpPr>
        <p:spPr bwMode="auto">
          <a:xfrm>
            <a:off x="4415063" y="3838575"/>
            <a:ext cx="1069524" cy="535531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Pupillary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block</a:t>
            </a:r>
          </a:p>
        </p:txBody>
      </p:sp>
      <p:sp>
        <p:nvSpPr>
          <p:cNvPr id="333834" name="Line 10"/>
          <p:cNvSpPr>
            <a:spLocks noChangeShapeType="1"/>
          </p:cNvSpPr>
          <p:nvPr/>
        </p:nvSpPr>
        <p:spPr bwMode="auto">
          <a:xfrm flipH="1">
            <a:off x="2286000" y="2303463"/>
            <a:ext cx="19812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835" name="Line 11"/>
          <p:cNvSpPr>
            <a:spLocks noChangeShapeType="1"/>
          </p:cNvSpPr>
          <p:nvPr/>
        </p:nvSpPr>
        <p:spPr bwMode="auto">
          <a:xfrm>
            <a:off x="4267200" y="2303463"/>
            <a:ext cx="1295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836" name="Text Box 12"/>
          <p:cNvSpPr txBox="1">
            <a:spLocks noChangeArrowheads="1"/>
          </p:cNvSpPr>
          <p:nvPr/>
        </p:nvSpPr>
        <p:spPr bwMode="auto">
          <a:xfrm>
            <a:off x="3854450" y="2416175"/>
            <a:ext cx="717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i="1"/>
              <a:t>IOP?</a:t>
            </a:r>
          </a:p>
        </p:txBody>
      </p:sp>
      <p:sp>
        <p:nvSpPr>
          <p:cNvPr id="333837" name="Line 13"/>
          <p:cNvSpPr>
            <a:spLocks noChangeShapeType="1"/>
          </p:cNvSpPr>
          <p:nvPr/>
        </p:nvSpPr>
        <p:spPr bwMode="auto">
          <a:xfrm flipH="1">
            <a:off x="1219200" y="3141663"/>
            <a:ext cx="6858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838" name="Line 14"/>
          <p:cNvSpPr>
            <a:spLocks noChangeShapeType="1"/>
          </p:cNvSpPr>
          <p:nvPr/>
        </p:nvSpPr>
        <p:spPr bwMode="auto">
          <a:xfrm>
            <a:off x="1905000" y="3141663"/>
            <a:ext cx="6096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839" name="Line 15"/>
          <p:cNvSpPr>
            <a:spLocks noChangeShapeType="1"/>
          </p:cNvSpPr>
          <p:nvPr/>
        </p:nvSpPr>
        <p:spPr bwMode="auto">
          <a:xfrm flipH="1">
            <a:off x="5486400" y="3141663"/>
            <a:ext cx="9906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840" name="Line 16"/>
          <p:cNvSpPr>
            <a:spLocks noChangeShapeType="1"/>
          </p:cNvSpPr>
          <p:nvPr/>
        </p:nvSpPr>
        <p:spPr bwMode="auto">
          <a:xfrm flipH="1">
            <a:off x="6324600" y="3141663"/>
            <a:ext cx="1524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841" name="Line 17"/>
          <p:cNvSpPr>
            <a:spLocks noChangeShapeType="1"/>
          </p:cNvSpPr>
          <p:nvPr/>
        </p:nvSpPr>
        <p:spPr bwMode="auto">
          <a:xfrm>
            <a:off x="6477000" y="3141663"/>
            <a:ext cx="762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843" name="Text Box 19"/>
          <p:cNvSpPr txBox="1">
            <a:spLocks noChangeArrowheads="1"/>
          </p:cNvSpPr>
          <p:nvPr/>
        </p:nvSpPr>
        <p:spPr bwMode="auto">
          <a:xfrm>
            <a:off x="2555875" y="1508125"/>
            <a:ext cx="34544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/>
              <a:t>Shallow/flat AC after CE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sz="2400"/>
              <a:t>(early post-op period)</a:t>
            </a:r>
          </a:p>
        </p:txBody>
      </p:sp>
      <p:sp>
        <p:nvSpPr>
          <p:cNvPr id="333845" name="Slide Number Placeholder 1"/>
          <p:cNvSpPr txBox="1">
            <a:spLocks noGrp="1"/>
          </p:cNvSpPr>
          <p:nvPr/>
        </p:nvSpPr>
        <p:spPr bwMode="auto">
          <a:xfrm>
            <a:off x="7010400" y="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447DDBF1-641C-4E99-B0BC-9D438AAE5ADB}" type="slidenum">
              <a:rPr lang="en-US" altLang="en-US" sz="1000"/>
              <a:pPr algn="r" eaLnBrk="1" hangingPunct="1"/>
              <a:t>108</a:t>
            </a:fld>
            <a:endParaRPr lang="en-US" altLang="en-US" sz="1000"/>
          </a:p>
        </p:txBody>
      </p:sp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7210549" y="3827582"/>
            <a:ext cx="1877438" cy="535531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b="1" dirty="0" err="1">
                <a:solidFill>
                  <a:srgbClr val="0000FF"/>
                </a:solidFill>
              </a:rPr>
              <a:t>Suprachoroidal</a:t>
            </a:r>
            <a:endParaRPr lang="en-US" b="1" dirty="0">
              <a:solidFill>
                <a:srgbClr val="0000FF"/>
              </a:solidFill>
            </a:endParaRPr>
          </a:p>
          <a:p>
            <a:pPr algn="ctr" eaLnBrk="1" hangingPunct="1">
              <a:lnSpc>
                <a:spcPct val="80000"/>
              </a:lnSpc>
            </a:pPr>
            <a:r>
              <a:rPr lang="en-US" b="1" dirty="0">
                <a:solidFill>
                  <a:srgbClr val="0000FF"/>
                </a:solidFill>
              </a:rPr>
              <a:t>hemorrhage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15950" y="1371600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5950" y="4830317"/>
            <a:ext cx="8305800" cy="1077218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</a:rPr>
              <a:t>How is a </a:t>
            </a:r>
            <a:r>
              <a:rPr lang="en-US" sz="1600" i="1" dirty="0" err="1">
                <a:solidFill>
                  <a:srgbClr val="0000FF"/>
                </a:solidFill>
              </a:rPr>
              <a:t>suprachoroidal</a:t>
            </a:r>
            <a:r>
              <a:rPr lang="en-US" sz="1600" i="1" dirty="0">
                <a:solidFill>
                  <a:srgbClr val="0000FF"/>
                </a:solidFill>
              </a:rPr>
              <a:t> hemorrhage managed?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If not too severe (</a:t>
            </a:r>
            <a:r>
              <a:rPr lang="en-US" sz="1600" dirty="0" err="1">
                <a:solidFill>
                  <a:srgbClr val="0000FF"/>
                </a:solidFill>
              </a:rPr>
              <a:t>ie</a:t>
            </a:r>
            <a:r>
              <a:rPr lang="en-US" sz="1600" dirty="0">
                <a:solidFill>
                  <a:srgbClr val="0000FF"/>
                </a:solidFill>
              </a:rPr>
              <a:t>, the AC is not flat; the IOP not too high; the </a:t>
            </a:r>
            <a:r>
              <a:rPr lang="en-US" sz="1600" dirty="0" err="1">
                <a:solidFill>
                  <a:srgbClr val="0000FF"/>
                </a:solidFill>
              </a:rPr>
              <a:t>pt</a:t>
            </a:r>
            <a:r>
              <a:rPr lang="en-US" sz="1600" dirty="0">
                <a:solidFill>
                  <a:srgbClr val="0000FF"/>
                </a:solidFill>
              </a:rPr>
              <a:t> not in too much pain; no kissing choroidal present), medical management with aggressive cycloplegia and aqueous suppressants can be attempted. Otherwise, </a:t>
            </a:r>
            <a:r>
              <a:rPr lang="en-US" sz="1600" dirty="0" err="1">
                <a:solidFill>
                  <a:srgbClr val="0000FF"/>
                </a:solidFill>
              </a:rPr>
              <a:t>sclerotomy</a:t>
            </a:r>
            <a:r>
              <a:rPr lang="en-US" sz="1600" dirty="0">
                <a:solidFill>
                  <a:srgbClr val="0000FF"/>
                </a:solidFill>
              </a:rPr>
              <a:t> surgery is indicated.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8CCB420-1F3F-4937-8B67-AA89B75C9B33}"/>
              </a:ext>
            </a:extLst>
          </p:cNvPr>
          <p:cNvSpPr txBox="1"/>
          <p:nvPr/>
        </p:nvSpPr>
        <p:spPr>
          <a:xfrm>
            <a:off x="1477114" y="315059"/>
            <a:ext cx="6189772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FF"/>
                </a:solidFill>
              </a:rPr>
              <a:t>Shallow Anterior Chamber After Cataract Surgery</a:t>
            </a:r>
          </a:p>
        </p:txBody>
      </p:sp>
      <p:sp>
        <p:nvSpPr>
          <p:cNvPr id="24" name="Text Box 9">
            <a:extLst>
              <a:ext uri="{FF2B5EF4-FFF2-40B4-BE49-F238E27FC236}">
                <a16:creationId xmlns:a16="http://schemas.microsoft.com/office/drawing/2014/main" id="{7716A324-84F0-494C-9E44-A8C5FD3F00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2943" y="3838575"/>
            <a:ext cx="825867" cy="535531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Ciliary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block</a:t>
            </a:r>
          </a:p>
        </p:txBody>
      </p:sp>
    </p:spTree>
    <p:extLst>
      <p:ext uri="{BB962C8B-B14F-4D97-AF65-F5344CB8AC3E}">
        <p14:creationId xmlns:p14="http://schemas.microsoft.com/office/powerpoint/2010/main" val="2951324441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00" y="1393357"/>
            <a:ext cx="6019800" cy="40712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48150" y="6096000"/>
            <a:ext cx="5647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Suprachoroidal</a:t>
            </a:r>
            <a:r>
              <a:rPr lang="en-US" dirty="0"/>
              <a:t> hemorrhage: Drainage via </a:t>
            </a:r>
            <a:r>
              <a:rPr lang="en-US" dirty="0" err="1"/>
              <a:t>sclerotomy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54470D-B255-4BB4-A010-BC751219CAA7}"/>
              </a:ext>
            </a:extLst>
          </p:cNvPr>
          <p:cNvSpPr txBox="1"/>
          <p:nvPr/>
        </p:nvSpPr>
        <p:spPr>
          <a:xfrm>
            <a:off x="1477114" y="315059"/>
            <a:ext cx="6189772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FF"/>
                </a:solidFill>
              </a:rPr>
              <a:t>Shallow Anterior Chamber After Cataract Surgery</a:t>
            </a:r>
          </a:p>
        </p:txBody>
      </p:sp>
      <p:sp>
        <p:nvSpPr>
          <p:cNvPr id="5" name="Arrow: Up 4">
            <a:extLst>
              <a:ext uri="{FF2B5EF4-FFF2-40B4-BE49-F238E27FC236}">
                <a16:creationId xmlns:a16="http://schemas.microsoft.com/office/drawing/2014/main" id="{DFC559E7-621C-49E7-922E-ECD45E03E34C}"/>
              </a:ext>
            </a:extLst>
          </p:cNvPr>
          <p:cNvSpPr/>
          <p:nvPr/>
        </p:nvSpPr>
        <p:spPr>
          <a:xfrm rot="17641480">
            <a:off x="5867250" y="2971799"/>
            <a:ext cx="381000" cy="914400"/>
          </a:xfrm>
          <a:prstGeom prst="upArrow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1399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7" name="Text Box 3"/>
          <p:cNvSpPr txBox="1">
            <a:spLocks noChangeArrowheads="1"/>
          </p:cNvSpPr>
          <p:nvPr/>
        </p:nvSpPr>
        <p:spPr bwMode="auto">
          <a:xfrm>
            <a:off x="2555875" y="1508125"/>
            <a:ext cx="34544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/>
              <a:t>Shallow/flat AC after CE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sz="2400"/>
              <a:t>(early post-op period)</a:t>
            </a:r>
          </a:p>
        </p:txBody>
      </p:sp>
      <p:sp>
        <p:nvSpPr>
          <p:cNvPr id="292868" name="Text Box 4"/>
          <p:cNvSpPr txBox="1">
            <a:spLocks noChangeArrowheads="1"/>
          </p:cNvSpPr>
          <p:nvPr/>
        </p:nvSpPr>
        <p:spPr bwMode="auto">
          <a:xfrm>
            <a:off x="5510213" y="2738438"/>
            <a:ext cx="2185987" cy="403225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 i="1"/>
              <a:t>Normal</a:t>
            </a:r>
            <a:r>
              <a:rPr lang="en-US" sz="2400"/>
              <a:t> or </a:t>
            </a:r>
            <a:r>
              <a:rPr lang="en-US" sz="2400" i="1"/>
              <a:t>high</a:t>
            </a:r>
          </a:p>
        </p:txBody>
      </p:sp>
      <p:sp>
        <p:nvSpPr>
          <p:cNvPr id="292869" name="Text Box 5"/>
          <p:cNvSpPr txBox="1">
            <a:spLocks noChangeArrowheads="1"/>
          </p:cNvSpPr>
          <p:nvPr/>
        </p:nvSpPr>
        <p:spPr bwMode="auto">
          <a:xfrm>
            <a:off x="1557338" y="2738438"/>
            <a:ext cx="744537" cy="403225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 i="1"/>
              <a:t>Low</a:t>
            </a:r>
          </a:p>
        </p:txBody>
      </p:sp>
      <p:sp>
        <p:nvSpPr>
          <p:cNvPr id="292870" name="Line 12"/>
          <p:cNvSpPr>
            <a:spLocks noChangeShapeType="1"/>
          </p:cNvSpPr>
          <p:nvPr/>
        </p:nvSpPr>
        <p:spPr bwMode="auto">
          <a:xfrm flipH="1">
            <a:off x="2286000" y="2303463"/>
            <a:ext cx="1981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2871" name="Line 13"/>
          <p:cNvSpPr>
            <a:spLocks noChangeShapeType="1"/>
          </p:cNvSpPr>
          <p:nvPr/>
        </p:nvSpPr>
        <p:spPr bwMode="auto">
          <a:xfrm>
            <a:off x="4267200" y="2303463"/>
            <a:ext cx="1295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2873" name="Slide Number Placeholder 1"/>
          <p:cNvSpPr txBox="1">
            <a:spLocks noGrp="1"/>
          </p:cNvSpPr>
          <p:nvPr/>
        </p:nvSpPr>
        <p:spPr bwMode="auto">
          <a:xfrm>
            <a:off x="7010400" y="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7ACF384A-66CC-4BF2-83F9-98CD0939A941}" type="slidenum">
              <a:rPr lang="en-US" altLang="en-US" sz="1000"/>
              <a:pPr algn="r" eaLnBrk="1" hangingPunct="1"/>
              <a:t>11</a:t>
            </a:fld>
            <a:endParaRPr lang="en-US" altLang="en-US" sz="10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50BA48-5362-4AB8-8EE1-DD6B3DAEE454}"/>
              </a:ext>
            </a:extLst>
          </p:cNvPr>
          <p:cNvSpPr txBox="1"/>
          <p:nvPr/>
        </p:nvSpPr>
        <p:spPr>
          <a:xfrm>
            <a:off x="1477114" y="315059"/>
            <a:ext cx="6189772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FF"/>
                </a:solidFill>
              </a:rPr>
              <a:t>Shallow Anterior Chamber After Cataract Surgery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1CB26F-76FF-40B4-BC9D-1A3B173FBAB7}"/>
              </a:ext>
            </a:extLst>
          </p:cNvPr>
          <p:cNvSpPr txBox="1"/>
          <p:nvPr/>
        </p:nvSpPr>
        <p:spPr>
          <a:xfrm>
            <a:off x="375062" y="4397237"/>
            <a:ext cx="7816026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faced with a flat anterior chamber in the immediate post-CE period, your DDx is determined by the answer to one key question:</a:t>
            </a:r>
          </a:p>
          <a:p>
            <a:pPr algn="ctr"/>
            <a:r>
              <a:rPr lang="en-US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the 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IOP </a:t>
            </a:r>
            <a:r>
              <a:rPr lang="en-US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or </a:t>
            </a:r>
            <a:r>
              <a:rPr lang="en-US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normal/high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13" name="Text Box 14">
            <a:extLst>
              <a:ext uri="{FF2B5EF4-FFF2-40B4-BE49-F238E27FC236}">
                <a16:creationId xmlns:a16="http://schemas.microsoft.com/office/drawing/2014/main" id="{81ECCA61-0CBC-4110-BF19-76181F25FB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4450" y="2416175"/>
            <a:ext cx="717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i="1"/>
              <a:t>IOP?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F31008D-5A10-4ED0-845A-CAA711DA8C65}"/>
              </a:ext>
            </a:extLst>
          </p:cNvPr>
          <p:cNvSpPr/>
          <p:nvPr/>
        </p:nvSpPr>
        <p:spPr>
          <a:xfrm>
            <a:off x="3124200" y="4876800"/>
            <a:ext cx="1219200" cy="473075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09B964D-D667-4E7F-8AD1-B9BCE9413439}"/>
              </a:ext>
            </a:extLst>
          </p:cNvPr>
          <p:cNvSpPr txBox="1"/>
          <p:nvPr/>
        </p:nvSpPr>
        <p:spPr>
          <a:xfrm>
            <a:off x="2435225" y="5489069"/>
            <a:ext cx="3663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</a:rPr>
              <a:t>How low is low, </a:t>
            </a:r>
            <a:r>
              <a:rPr lang="en-US" sz="1600" i="1" dirty="0" err="1">
                <a:solidFill>
                  <a:srgbClr val="0000FF"/>
                </a:solidFill>
              </a:rPr>
              <a:t>ie</a:t>
            </a:r>
            <a:r>
              <a:rPr lang="en-US" sz="1600" i="1" dirty="0">
                <a:solidFill>
                  <a:srgbClr val="0000FF"/>
                </a:solidFill>
              </a:rPr>
              <a:t>, at what IOP should push us to this side of the DDx?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Less than 10</a:t>
            </a:r>
          </a:p>
        </p:txBody>
      </p:sp>
    </p:spTree>
    <p:extLst>
      <p:ext uri="{BB962C8B-B14F-4D97-AF65-F5344CB8AC3E}">
        <p14:creationId xmlns:p14="http://schemas.microsoft.com/office/powerpoint/2010/main" val="2850594638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F98F078-AED1-4746-A725-D51140ECFCD1}"/>
              </a:ext>
            </a:extLst>
          </p:cNvPr>
          <p:cNvSpPr txBox="1"/>
          <p:nvPr/>
        </p:nvSpPr>
        <p:spPr>
          <a:xfrm>
            <a:off x="1477114" y="315059"/>
            <a:ext cx="6189772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FF"/>
                </a:solidFill>
              </a:rPr>
              <a:t>Shallow Anterior Chamber After Cataract Surgery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4208E6-BC17-44AE-B2E9-D7A8BBF13B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76450"/>
            <a:ext cx="7268486" cy="27051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86ED34B-6C51-4FD2-A05B-F388AF106D8B}"/>
              </a:ext>
            </a:extLst>
          </p:cNvPr>
          <p:cNvSpPr txBox="1"/>
          <p:nvPr/>
        </p:nvSpPr>
        <p:spPr>
          <a:xfrm>
            <a:off x="636105" y="4817993"/>
            <a:ext cx="78220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Suprachoroidal hemorrhage. A, Schematic shows anterior infusion and simultaneous drainage of suprachoroidal hemorrhage through pars plana sclerotomy. </a:t>
            </a:r>
          </a:p>
          <a:p>
            <a:r>
              <a:rPr lang="en-US" sz="1600" dirty="0"/>
              <a:t>B, Schematic shows pars plana vitrectomy to remove vitreous prolapse as drainage of suprachoroidal hemorrhage continues</a:t>
            </a:r>
          </a:p>
        </p:txBody>
      </p:sp>
    </p:spTree>
    <p:extLst>
      <p:ext uri="{BB962C8B-B14F-4D97-AF65-F5344CB8AC3E}">
        <p14:creationId xmlns:p14="http://schemas.microsoft.com/office/powerpoint/2010/main" val="1441072883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9" name="Text Box 5"/>
          <p:cNvSpPr txBox="1">
            <a:spLocks noChangeArrowheads="1"/>
          </p:cNvSpPr>
          <p:nvPr/>
        </p:nvSpPr>
        <p:spPr bwMode="auto">
          <a:xfrm>
            <a:off x="614241" y="3838575"/>
            <a:ext cx="911468" cy="535531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0000FF"/>
                </a:solidFill>
              </a:rPr>
              <a:t>Wound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0000FF"/>
                </a:solidFill>
              </a:rPr>
              <a:t>leak</a:t>
            </a:r>
          </a:p>
        </p:txBody>
      </p:sp>
      <p:sp>
        <p:nvSpPr>
          <p:cNvPr id="333830" name="Text Box 6"/>
          <p:cNvSpPr txBox="1">
            <a:spLocks noChangeArrowheads="1"/>
          </p:cNvSpPr>
          <p:nvPr/>
        </p:nvSpPr>
        <p:spPr bwMode="auto">
          <a:xfrm>
            <a:off x="2048138" y="3838575"/>
            <a:ext cx="1390124" cy="535531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0000FF"/>
                </a:solidFill>
              </a:rPr>
              <a:t>Choroidal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0000FF"/>
                </a:solidFill>
              </a:rPr>
              <a:t>detachment</a:t>
            </a:r>
          </a:p>
        </p:txBody>
      </p:sp>
      <p:sp>
        <p:nvSpPr>
          <p:cNvPr id="333831" name="Text Box 7"/>
          <p:cNvSpPr txBox="1">
            <a:spLocks noChangeArrowheads="1"/>
          </p:cNvSpPr>
          <p:nvPr/>
        </p:nvSpPr>
        <p:spPr bwMode="auto">
          <a:xfrm>
            <a:off x="4415063" y="3838575"/>
            <a:ext cx="1069524" cy="535531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0000FF"/>
                </a:solidFill>
              </a:rPr>
              <a:t>Pupillary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0000FF"/>
                </a:solidFill>
              </a:rPr>
              <a:t>block</a:t>
            </a:r>
          </a:p>
        </p:txBody>
      </p:sp>
      <p:sp>
        <p:nvSpPr>
          <p:cNvPr id="333843" name="Text Box 19"/>
          <p:cNvSpPr txBox="1">
            <a:spLocks noChangeArrowheads="1"/>
          </p:cNvSpPr>
          <p:nvPr/>
        </p:nvSpPr>
        <p:spPr bwMode="auto">
          <a:xfrm>
            <a:off x="2555875" y="1508125"/>
            <a:ext cx="34544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 dirty="0"/>
              <a:t>Shallow/flat AC 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after</a:t>
            </a:r>
            <a:r>
              <a:rPr lang="en-US" sz="2400" dirty="0"/>
              <a:t> CE</a:t>
            </a:r>
          </a:p>
          <a:p>
            <a:pPr algn="ctr" eaLnBrk="1" hangingPunct="1">
              <a:lnSpc>
                <a:spcPct val="85000"/>
              </a:lnSpc>
            </a:pPr>
            <a:endParaRPr lang="en-US" sz="2400" dirty="0"/>
          </a:p>
        </p:txBody>
      </p:sp>
      <p:sp>
        <p:nvSpPr>
          <p:cNvPr id="333845" name="Slide Number Placeholder 1"/>
          <p:cNvSpPr txBox="1">
            <a:spLocks noGrp="1"/>
          </p:cNvSpPr>
          <p:nvPr/>
        </p:nvSpPr>
        <p:spPr bwMode="auto">
          <a:xfrm>
            <a:off x="7010400" y="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447DDBF1-641C-4E99-B0BC-9D438AAE5ADB}" type="slidenum">
              <a:rPr lang="en-US" altLang="en-US" sz="1000"/>
              <a:pPr algn="r" eaLnBrk="1" hangingPunct="1"/>
              <a:t>111</a:t>
            </a:fld>
            <a:endParaRPr lang="en-US" altLang="en-US" sz="1000"/>
          </a:p>
        </p:txBody>
      </p:sp>
      <p:cxnSp>
        <p:nvCxnSpPr>
          <p:cNvPr id="26" name="Straight Connector 25"/>
          <p:cNvCxnSpPr/>
          <p:nvPr/>
        </p:nvCxnSpPr>
        <p:spPr>
          <a:xfrm>
            <a:off x="4768850" y="1676400"/>
            <a:ext cx="660400" cy="762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Box 9"/>
          <p:cNvSpPr txBox="1">
            <a:spLocks noChangeArrowheads="1"/>
          </p:cNvSpPr>
          <p:nvPr/>
        </p:nvSpPr>
        <p:spPr bwMode="auto">
          <a:xfrm>
            <a:off x="7281081" y="3827582"/>
            <a:ext cx="1736373" cy="535531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dirty="0" err="1">
                <a:solidFill>
                  <a:srgbClr val="0000FF"/>
                </a:solidFill>
              </a:rPr>
              <a:t>Suprachoroidal</a:t>
            </a:r>
            <a:endParaRPr lang="en-US" dirty="0">
              <a:solidFill>
                <a:srgbClr val="0000FF"/>
              </a:solidFill>
            </a:endParaRPr>
          </a:p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rgbClr val="0000FF"/>
                </a:solidFill>
              </a:rPr>
              <a:t>hemorrhage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0250" y="2375042"/>
            <a:ext cx="807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00FF"/>
                </a:solidFill>
              </a:rPr>
              <a:t>With regard to an </a:t>
            </a:r>
            <a:r>
              <a:rPr lang="en-US" b="1" i="1" dirty="0">
                <a:solidFill>
                  <a:srgbClr val="0000FF"/>
                </a:solidFill>
              </a:rPr>
              <a:t>intraoperative</a:t>
            </a:r>
            <a:r>
              <a:rPr lang="en-US" i="1" dirty="0">
                <a:solidFill>
                  <a:srgbClr val="0000FF"/>
                </a:solidFill>
              </a:rPr>
              <a:t> shallowing of the AC, one of these entities is closely related to the most dreaded intraoperative complication of all. What is that most dreaded of complications? </a:t>
            </a:r>
            <a:endParaRPr lang="en-US" b="1" i="1" dirty="0">
              <a:solidFill>
                <a:srgbClr val="0000FF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ED21FB4-941F-426F-BD22-2A77D7FCD88F}"/>
              </a:ext>
            </a:extLst>
          </p:cNvPr>
          <p:cNvSpPr txBox="1"/>
          <p:nvPr/>
        </p:nvSpPr>
        <p:spPr>
          <a:xfrm>
            <a:off x="1477114" y="315059"/>
            <a:ext cx="6189772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FF"/>
                </a:solidFill>
              </a:rPr>
              <a:t>Shallow Anterior Chamber </a:t>
            </a:r>
            <a:r>
              <a:rPr lang="en-US" sz="2000" b="1" dirty="0">
                <a:solidFill>
                  <a:schemeClr val="bg1">
                    <a:lumMod val="65000"/>
                  </a:schemeClr>
                </a:solidFill>
              </a:rPr>
              <a:t>After</a:t>
            </a:r>
            <a:r>
              <a:rPr lang="en-US" sz="2000" b="1" dirty="0">
                <a:solidFill>
                  <a:srgbClr val="0000FF"/>
                </a:solidFill>
              </a:rPr>
              <a:t> Cataract Surgery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9DA326-01F1-496A-8B0C-1DA24099FB6D}"/>
              </a:ext>
            </a:extLst>
          </p:cNvPr>
          <p:cNvSpPr txBox="1"/>
          <p:nvPr/>
        </p:nvSpPr>
        <p:spPr>
          <a:xfrm>
            <a:off x="4250118" y="1255372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egoe Script" panose="020B0504020000000003" pitchFamily="34" charset="0"/>
              </a:rPr>
              <a:t>during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7FE2C5-3DAD-444B-8B66-16D1F50F2860}"/>
              </a:ext>
            </a:extLst>
          </p:cNvPr>
          <p:cNvSpPr txBox="1"/>
          <p:nvPr/>
        </p:nvSpPr>
        <p:spPr>
          <a:xfrm>
            <a:off x="4572000" y="1637079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^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47E9D9E-FB7B-404A-BC0A-08AB591BB1E7}"/>
              </a:ext>
            </a:extLst>
          </p:cNvPr>
          <p:cNvSpPr txBox="1"/>
          <p:nvPr/>
        </p:nvSpPr>
        <p:spPr>
          <a:xfrm>
            <a:off x="4250117" y="164068"/>
            <a:ext cx="107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Segoe Script" panose="020B0504020000000003" pitchFamily="34" charset="0"/>
              </a:rPr>
              <a:t>During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A7B4DC7-B4E4-45D3-8970-057F1E393F54}"/>
              </a:ext>
            </a:extLst>
          </p:cNvPr>
          <p:cNvCxnSpPr/>
          <p:nvPr/>
        </p:nvCxnSpPr>
        <p:spPr>
          <a:xfrm>
            <a:off x="4799330" y="491197"/>
            <a:ext cx="660400" cy="762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7FC7245-3850-42FC-9B00-6CA4BDDAE57C}"/>
              </a:ext>
            </a:extLst>
          </p:cNvPr>
          <p:cNvSpPr txBox="1"/>
          <p:nvPr/>
        </p:nvSpPr>
        <p:spPr>
          <a:xfrm>
            <a:off x="4639066" y="541496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^</a:t>
            </a:r>
          </a:p>
        </p:txBody>
      </p:sp>
      <p:sp>
        <p:nvSpPr>
          <p:cNvPr id="17" name="Text Box 9">
            <a:extLst>
              <a:ext uri="{FF2B5EF4-FFF2-40B4-BE49-F238E27FC236}">
                <a16:creationId xmlns:a16="http://schemas.microsoft.com/office/drawing/2014/main" id="{F2DC13C7-F64F-47B6-ACD1-ACE4C4003D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2943" y="3838575"/>
            <a:ext cx="825867" cy="535531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rgbClr val="0000FF"/>
                </a:solidFill>
              </a:rPr>
              <a:t>Ciliary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rgbClr val="0000FF"/>
                </a:solidFill>
              </a:rPr>
              <a:t>block</a:t>
            </a:r>
          </a:p>
        </p:txBody>
      </p:sp>
    </p:spTree>
    <p:extLst>
      <p:ext uri="{BB962C8B-B14F-4D97-AF65-F5344CB8AC3E}">
        <p14:creationId xmlns:p14="http://schemas.microsoft.com/office/powerpoint/2010/main" val="1818284813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9" name="Text Box 5"/>
          <p:cNvSpPr txBox="1">
            <a:spLocks noChangeArrowheads="1"/>
          </p:cNvSpPr>
          <p:nvPr/>
        </p:nvSpPr>
        <p:spPr bwMode="auto">
          <a:xfrm>
            <a:off x="614241" y="3838575"/>
            <a:ext cx="911468" cy="535531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808080"/>
                </a:solidFill>
              </a:rPr>
              <a:t>Wound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808080"/>
                </a:solidFill>
              </a:rPr>
              <a:t>leak</a:t>
            </a:r>
          </a:p>
        </p:txBody>
      </p:sp>
      <p:sp>
        <p:nvSpPr>
          <p:cNvPr id="333830" name="Text Box 6"/>
          <p:cNvSpPr txBox="1">
            <a:spLocks noChangeArrowheads="1"/>
          </p:cNvSpPr>
          <p:nvPr/>
        </p:nvSpPr>
        <p:spPr bwMode="auto">
          <a:xfrm>
            <a:off x="2048138" y="3838575"/>
            <a:ext cx="1390124" cy="535531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808080"/>
                </a:solidFill>
              </a:rPr>
              <a:t>Choroidal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808080"/>
                </a:solidFill>
              </a:rPr>
              <a:t>detachment</a:t>
            </a:r>
          </a:p>
        </p:txBody>
      </p:sp>
      <p:sp>
        <p:nvSpPr>
          <p:cNvPr id="333831" name="Text Box 7"/>
          <p:cNvSpPr txBox="1">
            <a:spLocks noChangeArrowheads="1"/>
          </p:cNvSpPr>
          <p:nvPr/>
        </p:nvSpPr>
        <p:spPr bwMode="auto">
          <a:xfrm>
            <a:off x="4415063" y="3838575"/>
            <a:ext cx="1069524" cy="535531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65000"/>
                  </a:schemeClr>
                </a:solidFill>
              </a:rPr>
              <a:t>Pupillary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65000"/>
                  </a:schemeClr>
                </a:solidFill>
              </a:rPr>
              <a:t>block</a:t>
            </a:r>
          </a:p>
        </p:txBody>
      </p:sp>
      <p:sp>
        <p:nvSpPr>
          <p:cNvPr id="333843" name="Text Box 19"/>
          <p:cNvSpPr txBox="1">
            <a:spLocks noChangeArrowheads="1"/>
          </p:cNvSpPr>
          <p:nvPr/>
        </p:nvSpPr>
        <p:spPr bwMode="auto">
          <a:xfrm>
            <a:off x="2555875" y="1508125"/>
            <a:ext cx="34544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 dirty="0"/>
              <a:t>Shallow/flat AC 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after</a:t>
            </a:r>
            <a:r>
              <a:rPr lang="en-US" sz="2400" dirty="0"/>
              <a:t> CE</a:t>
            </a:r>
          </a:p>
          <a:p>
            <a:pPr algn="ctr" eaLnBrk="1" hangingPunct="1">
              <a:lnSpc>
                <a:spcPct val="85000"/>
              </a:lnSpc>
            </a:pPr>
            <a:endParaRPr lang="en-US" sz="2400" dirty="0"/>
          </a:p>
        </p:txBody>
      </p:sp>
      <p:sp>
        <p:nvSpPr>
          <p:cNvPr id="333845" name="Slide Number Placeholder 1"/>
          <p:cNvSpPr txBox="1">
            <a:spLocks noGrp="1"/>
          </p:cNvSpPr>
          <p:nvPr/>
        </p:nvSpPr>
        <p:spPr bwMode="auto">
          <a:xfrm>
            <a:off x="7010400" y="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447DDBF1-641C-4E99-B0BC-9D438AAE5ADB}" type="slidenum">
              <a:rPr lang="en-US" altLang="en-US" sz="1000"/>
              <a:pPr algn="r" eaLnBrk="1" hangingPunct="1"/>
              <a:t>112</a:t>
            </a:fld>
            <a:endParaRPr lang="en-US" altLang="en-US" sz="1000"/>
          </a:p>
        </p:txBody>
      </p:sp>
      <p:sp>
        <p:nvSpPr>
          <p:cNvPr id="28" name="Text Box 9"/>
          <p:cNvSpPr txBox="1">
            <a:spLocks noChangeArrowheads="1"/>
          </p:cNvSpPr>
          <p:nvPr/>
        </p:nvSpPr>
        <p:spPr bwMode="auto">
          <a:xfrm>
            <a:off x="7210549" y="3827582"/>
            <a:ext cx="1877438" cy="535531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b="1" dirty="0" err="1"/>
              <a:t>Suprachoroidal</a:t>
            </a:r>
            <a:endParaRPr lang="en-US" b="1" dirty="0"/>
          </a:p>
          <a:p>
            <a:pPr algn="ctr" eaLnBrk="1" hangingPunct="1">
              <a:lnSpc>
                <a:spcPct val="80000"/>
              </a:lnSpc>
            </a:pPr>
            <a:r>
              <a:rPr lang="en-US" b="1" dirty="0"/>
              <a:t>hemorrhage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0250" y="2375042"/>
            <a:ext cx="807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00FF"/>
                </a:solidFill>
              </a:rPr>
              <a:t>With regard to an </a:t>
            </a:r>
            <a:r>
              <a:rPr lang="en-US" b="1" i="1" dirty="0">
                <a:solidFill>
                  <a:srgbClr val="0000FF"/>
                </a:solidFill>
              </a:rPr>
              <a:t>intraoperative</a:t>
            </a:r>
            <a:r>
              <a:rPr lang="en-US" i="1" dirty="0">
                <a:solidFill>
                  <a:srgbClr val="0000FF"/>
                </a:solidFill>
              </a:rPr>
              <a:t> shallowing of the AC, one of these entities is closely related to the most dreaded intraoperative complication of all. What is that most dreaded of complications? </a:t>
            </a:r>
            <a:r>
              <a:rPr lang="en-US" dirty="0">
                <a:solidFill>
                  <a:srgbClr val="0000FF"/>
                </a:solidFill>
              </a:rPr>
              <a:t>The </a:t>
            </a:r>
            <a:r>
              <a:rPr lang="en-US" b="1" dirty="0"/>
              <a:t>expulsive choroidal hemorrhage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73321" y="3505200"/>
            <a:ext cx="1407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Segoe Script" panose="020B0504020000000003" pitchFamily="34" charset="0"/>
              </a:rPr>
              <a:t>Expulsive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B4AF10B-DDA8-471A-AA2F-123F0BC862B6}"/>
              </a:ext>
            </a:extLst>
          </p:cNvPr>
          <p:cNvCxnSpPr/>
          <p:nvPr/>
        </p:nvCxnSpPr>
        <p:spPr>
          <a:xfrm>
            <a:off x="4768850" y="1676400"/>
            <a:ext cx="660400" cy="762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ED711B44-236D-43A3-BD0A-BE149C91E77F}"/>
              </a:ext>
            </a:extLst>
          </p:cNvPr>
          <p:cNvSpPr txBox="1"/>
          <p:nvPr/>
        </p:nvSpPr>
        <p:spPr>
          <a:xfrm>
            <a:off x="1477114" y="315059"/>
            <a:ext cx="6189772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FF"/>
                </a:solidFill>
              </a:rPr>
              <a:t>Shallow Anterior Chamber </a:t>
            </a:r>
            <a:r>
              <a:rPr lang="en-US" sz="2000" b="1" dirty="0">
                <a:solidFill>
                  <a:schemeClr val="bg1">
                    <a:lumMod val="65000"/>
                  </a:schemeClr>
                </a:solidFill>
              </a:rPr>
              <a:t>After</a:t>
            </a:r>
            <a:r>
              <a:rPr lang="en-US" sz="2000" b="1" dirty="0">
                <a:solidFill>
                  <a:srgbClr val="0000FF"/>
                </a:solidFill>
              </a:rPr>
              <a:t> Cataract Surgery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AABEABF-081E-4B4B-96BF-9DBD0ECD876F}"/>
              </a:ext>
            </a:extLst>
          </p:cNvPr>
          <p:cNvSpPr txBox="1"/>
          <p:nvPr/>
        </p:nvSpPr>
        <p:spPr>
          <a:xfrm>
            <a:off x="4250118" y="1255372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egoe Script" panose="020B0504020000000003" pitchFamily="34" charset="0"/>
              </a:rPr>
              <a:t>during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EBCF388-5C2B-4059-860F-44516DD06CBD}"/>
              </a:ext>
            </a:extLst>
          </p:cNvPr>
          <p:cNvSpPr txBox="1"/>
          <p:nvPr/>
        </p:nvSpPr>
        <p:spPr>
          <a:xfrm>
            <a:off x="4572000" y="1637079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^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1FE9FED-DA8A-4ACB-9FE9-CEE01C4CF4B1}"/>
              </a:ext>
            </a:extLst>
          </p:cNvPr>
          <p:cNvSpPr txBox="1"/>
          <p:nvPr/>
        </p:nvSpPr>
        <p:spPr>
          <a:xfrm>
            <a:off x="4250117" y="164068"/>
            <a:ext cx="107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Segoe Script" panose="020B0504020000000003" pitchFamily="34" charset="0"/>
              </a:rPr>
              <a:t>During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F9A5E80-525E-4D3F-9424-5AB004A68A40}"/>
              </a:ext>
            </a:extLst>
          </p:cNvPr>
          <p:cNvCxnSpPr/>
          <p:nvPr/>
        </p:nvCxnSpPr>
        <p:spPr>
          <a:xfrm>
            <a:off x="4799330" y="491197"/>
            <a:ext cx="660400" cy="762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65FF9F9C-04AA-48A0-9831-A621C2B3F83E}"/>
              </a:ext>
            </a:extLst>
          </p:cNvPr>
          <p:cNvSpPr txBox="1"/>
          <p:nvPr/>
        </p:nvSpPr>
        <p:spPr>
          <a:xfrm>
            <a:off x="4639066" y="541496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^</a:t>
            </a:r>
          </a:p>
        </p:txBody>
      </p:sp>
      <p:sp>
        <p:nvSpPr>
          <p:cNvPr id="24" name="Text Box 9">
            <a:extLst>
              <a:ext uri="{FF2B5EF4-FFF2-40B4-BE49-F238E27FC236}">
                <a16:creationId xmlns:a16="http://schemas.microsoft.com/office/drawing/2014/main" id="{0A3C37EB-784B-4378-B272-01ADE14BEC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2943" y="3838575"/>
            <a:ext cx="825867" cy="535531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Ciliary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block</a:t>
            </a:r>
          </a:p>
        </p:txBody>
      </p:sp>
    </p:spTree>
    <p:extLst>
      <p:ext uri="{BB962C8B-B14F-4D97-AF65-F5344CB8AC3E}">
        <p14:creationId xmlns:p14="http://schemas.microsoft.com/office/powerpoint/2010/main" val="692076553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7543800" y="990600"/>
            <a:ext cx="13716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229600" cy="5638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Expulsive choroidal hemorrhage is the most feared intraoperative complication of CE surgery. What is the classic first sign? 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3079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2D2E2BA-7FDA-41C4-B2B4-12762AB98B91}" type="slidenum">
              <a:rPr lang="en-US" altLang="en-US"/>
              <a:pPr eaLnBrk="1" hangingPunct="1"/>
              <a:t>113</a:t>
            </a:fld>
            <a:endParaRPr lang="en-US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F24460-B586-4FEA-9220-CE8671D05C5D}"/>
              </a:ext>
            </a:extLst>
          </p:cNvPr>
          <p:cNvSpPr txBox="1"/>
          <p:nvPr/>
        </p:nvSpPr>
        <p:spPr>
          <a:xfrm>
            <a:off x="1477114" y="315059"/>
            <a:ext cx="6189772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FF"/>
                </a:solidFill>
              </a:rPr>
              <a:t>Shallow Anterior Chamber </a:t>
            </a:r>
            <a:r>
              <a:rPr lang="en-US" sz="2000" b="1" dirty="0">
                <a:solidFill>
                  <a:schemeClr val="bg1">
                    <a:lumMod val="65000"/>
                  </a:schemeClr>
                </a:solidFill>
              </a:rPr>
              <a:t>After</a:t>
            </a:r>
            <a:r>
              <a:rPr lang="en-US" sz="2000" b="1" dirty="0">
                <a:solidFill>
                  <a:srgbClr val="0000FF"/>
                </a:solidFill>
              </a:rPr>
              <a:t> Cataract Surgery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F9578C2-BDDE-43B9-A2BB-74BAE8FBCCB2}"/>
              </a:ext>
            </a:extLst>
          </p:cNvPr>
          <p:cNvSpPr txBox="1"/>
          <p:nvPr/>
        </p:nvSpPr>
        <p:spPr>
          <a:xfrm>
            <a:off x="4250117" y="164068"/>
            <a:ext cx="107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Segoe Script" panose="020B0504020000000003" pitchFamily="34" charset="0"/>
              </a:rPr>
              <a:t>During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8217AA4-7DF2-47E5-B973-B10A62B9D031}"/>
              </a:ext>
            </a:extLst>
          </p:cNvPr>
          <p:cNvCxnSpPr/>
          <p:nvPr/>
        </p:nvCxnSpPr>
        <p:spPr>
          <a:xfrm>
            <a:off x="4799330" y="491197"/>
            <a:ext cx="660400" cy="762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C08263EA-311D-4B5A-9EDA-A78BDBDACE4F}"/>
              </a:ext>
            </a:extLst>
          </p:cNvPr>
          <p:cNvSpPr txBox="1"/>
          <p:nvPr/>
        </p:nvSpPr>
        <p:spPr>
          <a:xfrm>
            <a:off x="4639066" y="541496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^</a:t>
            </a:r>
          </a:p>
        </p:txBody>
      </p:sp>
    </p:spTree>
    <p:extLst>
      <p:ext uri="{BB962C8B-B14F-4D97-AF65-F5344CB8AC3E}">
        <p14:creationId xmlns:p14="http://schemas.microsoft.com/office/powerpoint/2010/main" val="72090252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7543800" y="990600"/>
            <a:ext cx="13716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229600" cy="5638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Expulsive choroidal hemorrhage is the most feared intraoperative complication of CE surgery. What is the classic first sign? </a:t>
            </a:r>
            <a:r>
              <a:rPr lang="en-US" altLang="en-US" dirty="0">
                <a:solidFill>
                  <a:srgbClr val="0000FF"/>
                </a:solidFill>
              </a:rPr>
              <a:t>Darkening of the red reflex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4103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6CBE736-4D23-4039-8D31-CD270223D778}" type="slidenum">
              <a:rPr lang="en-US" altLang="en-US"/>
              <a:pPr eaLnBrk="1" hangingPunct="1"/>
              <a:t>114</a:t>
            </a:fld>
            <a:endParaRPr lang="en-US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024479-FD89-441E-9B7F-B618A46C764C}"/>
              </a:ext>
            </a:extLst>
          </p:cNvPr>
          <p:cNvSpPr txBox="1"/>
          <p:nvPr/>
        </p:nvSpPr>
        <p:spPr>
          <a:xfrm>
            <a:off x="1477114" y="315059"/>
            <a:ext cx="6189772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FF"/>
                </a:solidFill>
              </a:rPr>
              <a:t>Shallow Anterior Chamber </a:t>
            </a:r>
            <a:r>
              <a:rPr lang="en-US" sz="2000" b="1" dirty="0">
                <a:solidFill>
                  <a:schemeClr val="bg1">
                    <a:lumMod val="65000"/>
                  </a:schemeClr>
                </a:solidFill>
              </a:rPr>
              <a:t>After</a:t>
            </a:r>
            <a:r>
              <a:rPr lang="en-US" sz="2000" b="1" dirty="0">
                <a:solidFill>
                  <a:srgbClr val="0000FF"/>
                </a:solidFill>
              </a:rPr>
              <a:t> Cataract Surgery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1AE6252-F4B5-49E4-92ED-00007AC2B535}"/>
              </a:ext>
            </a:extLst>
          </p:cNvPr>
          <p:cNvSpPr txBox="1"/>
          <p:nvPr/>
        </p:nvSpPr>
        <p:spPr>
          <a:xfrm>
            <a:off x="4250117" y="164068"/>
            <a:ext cx="107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Segoe Script" panose="020B0504020000000003" pitchFamily="34" charset="0"/>
              </a:rPr>
              <a:t>During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C02810A-B5B3-4542-A7A3-8776F3F67798}"/>
              </a:ext>
            </a:extLst>
          </p:cNvPr>
          <p:cNvCxnSpPr/>
          <p:nvPr/>
        </p:nvCxnSpPr>
        <p:spPr>
          <a:xfrm>
            <a:off x="4799330" y="491197"/>
            <a:ext cx="660400" cy="762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A22491F1-568B-4980-A4A4-36FE653469CE}"/>
              </a:ext>
            </a:extLst>
          </p:cNvPr>
          <p:cNvSpPr txBox="1"/>
          <p:nvPr/>
        </p:nvSpPr>
        <p:spPr>
          <a:xfrm>
            <a:off x="4639066" y="541496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^</a:t>
            </a:r>
          </a:p>
        </p:txBody>
      </p:sp>
    </p:spTree>
    <p:extLst>
      <p:ext uri="{BB962C8B-B14F-4D97-AF65-F5344CB8AC3E}">
        <p14:creationId xmlns:p14="http://schemas.microsoft.com/office/powerpoint/2010/main" val="3722738970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xpulsive Choroidal Hemorrhage! – Cataract Coach">
            <a:extLst>
              <a:ext uri="{FF2B5EF4-FFF2-40B4-BE49-F238E27FC236}">
                <a16:creationId xmlns:a16="http://schemas.microsoft.com/office/drawing/2014/main" id="{E78D672A-6D4F-4703-BDB3-25AE0850DE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929" y="1377251"/>
            <a:ext cx="6584142" cy="4103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A940F62-38BF-4265-9D65-DE42834ADA58}"/>
              </a:ext>
            </a:extLst>
          </p:cNvPr>
          <p:cNvSpPr txBox="1"/>
          <p:nvPr/>
        </p:nvSpPr>
        <p:spPr>
          <a:xfrm>
            <a:off x="1477114" y="315059"/>
            <a:ext cx="6189772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FF"/>
                </a:solidFill>
              </a:rPr>
              <a:t>Shallow Anterior Chamber </a:t>
            </a:r>
            <a:r>
              <a:rPr lang="en-US" sz="2000" b="1" dirty="0">
                <a:solidFill>
                  <a:schemeClr val="bg1">
                    <a:lumMod val="65000"/>
                  </a:schemeClr>
                </a:solidFill>
              </a:rPr>
              <a:t>After</a:t>
            </a:r>
            <a:r>
              <a:rPr lang="en-US" sz="2000" b="1" dirty="0">
                <a:solidFill>
                  <a:srgbClr val="0000FF"/>
                </a:solidFill>
              </a:rPr>
              <a:t> Cataract Surgery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F80596-8714-4241-9409-313213162557}"/>
              </a:ext>
            </a:extLst>
          </p:cNvPr>
          <p:cNvSpPr txBox="1"/>
          <p:nvPr/>
        </p:nvSpPr>
        <p:spPr>
          <a:xfrm>
            <a:off x="4250117" y="164068"/>
            <a:ext cx="107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Segoe Script" panose="020B0504020000000003" pitchFamily="34" charset="0"/>
              </a:rPr>
              <a:t>During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081D5E8-7003-49E5-B377-4DC44F4E1F69}"/>
              </a:ext>
            </a:extLst>
          </p:cNvPr>
          <p:cNvCxnSpPr/>
          <p:nvPr/>
        </p:nvCxnSpPr>
        <p:spPr>
          <a:xfrm>
            <a:off x="4799330" y="491197"/>
            <a:ext cx="660400" cy="762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8165CFFE-B9E9-4FB9-BE9D-A8FB35D00E20}"/>
              </a:ext>
            </a:extLst>
          </p:cNvPr>
          <p:cNvSpPr txBox="1"/>
          <p:nvPr/>
        </p:nvSpPr>
        <p:spPr>
          <a:xfrm>
            <a:off x="4639066" y="541496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^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343D7C-43CD-44EB-A8B2-677081BBCA5C}"/>
              </a:ext>
            </a:extLst>
          </p:cNvPr>
          <p:cNvSpPr txBox="1"/>
          <p:nvPr/>
        </p:nvSpPr>
        <p:spPr>
          <a:xfrm>
            <a:off x="1624719" y="5804276"/>
            <a:ext cx="58945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Still from a video depicting an expulsive choroidal hemorrhage</a:t>
            </a:r>
          </a:p>
        </p:txBody>
      </p:sp>
    </p:spTree>
    <p:extLst>
      <p:ext uri="{BB962C8B-B14F-4D97-AF65-F5344CB8AC3E}">
        <p14:creationId xmlns:p14="http://schemas.microsoft.com/office/powerpoint/2010/main" val="262339374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7543800" y="990600"/>
            <a:ext cx="13716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229600" cy="5638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Expulsive choroidal hemorrhage is the most feared intraoperative complication of CE surgery. What is the classic first sign? </a:t>
            </a:r>
            <a:r>
              <a:rPr lang="en-US" altLang="en-US" dirty="0">
                <a:solidFill>
                  <a:srgbClr val="0000FF"/>
                </a:solidFill>
              </a:rPr>
              <a:t>Darkening of the red reflex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What is the classic ‘late’ sign? 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512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2981803-5441-4F56-9908-83E431FC3CA6}" type="slidenum">
              <a:rPr lang="en-US" altLang="en-US"/>
              <a:pPr eaLnBrk="1" hangingPunct="1"/>
              <a:t>116</a:t>
            </a:fld>
            <a:endParaRPr lang="en-US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4AE1B2-81F6-46C2-97A3-E306AA814E47}"/>
              </a:ext>
            </a:extLst>
          </p:cNvPr>
          <p:cNvSpPr txBox="1"/>
          <p:nvPr/>
        </p:nvSpPr>
        <p:spPr>
          <a:xfrm>
            <a:off x="1477114" y="315059"/>
            <a:ext cx="6189772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FF"/>
                </a:solidFill>
              </a:rPr>
              <a:t>Shallow Anterior Chamber </a:t>
            </a:r>
            <a:r>
              <a:rPr lang="en-US" sz="2000" b="1" dirty="0">
                <a:solidFill>
                  <a:schemeClr val="bg1">
                    <a:lumMod val="65000"/>
                  </a:schemeClr>
                </a:solidFill>
              </a:rPr>
              <a:t>After</a:t>
            </a:r>
            <a:r>
              <a:rPr lang="en-US" sz="2000" b="1" dirty="0">
                <a:solidFill>
                  <a:srgbClr val="0000FF"/>
                </a:solidFill>
              </a:rPr>
              <a:t> Cataract Surgery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81382AF-9F76-4F69-9ABA-1C6BA76DF5AE}"/>
              </a:ext>
            </a:extLst>
          </p:cNvPr>
          <p:cNvSpPr txBox="1"/>
          <p:nvPr/>
        </p:nvSpPr>
        <p:spPr>
          <a:xfrm>
            <a:off x="4250117" y="164068"/>
            <a:ext cx="107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Segoe Script" panose="020B0504020000000003" pitchFamily="34" charset="0"/>
              </a:rPr>
              <a:t>During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4981B27-74EC-4DA7-B1FA-74700870EC17}"/>
              </a:ext>
            </a:extLst>
          </p:cNvPr>
          <p:cNvCxnSpPr/>
          <p:nvPr/>
        </p:nvCxnSpPr>
        <p:spPr>
          <a:xfrm>
            <a:off x="4799330" y="491197"/>
            <a:ext cx="660400" cy="762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19573BF2-62E6-413F-9B11-8CEC5D285B9C}"/>
              </a:ext>
            </a:extLst>
          </p:cNvPr>
          <p:cNvSpPr txBox="1"/>
          <p:nvPr/>
        </p:nvSpPr>
        <p:spPr>
          <a:xfrm>
            <a:off x="4639066" y="541496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^</a:t>
            </a:r>
          </a:p>
        </p:txBody>
      </p:sp>
    </p:spTree>
    <p:extLst>
      <p:ext uri="{BB962C8B-B14F-4D97-AF65-F5344CB8AC3E}">
        <p14:creationId xmlns:p14="http://schemas.microsoft.com/office/powerpoint/2010/main" val="2095466998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7543800" y="990600"/>
            <a:ext cx="13716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229600" cy="5638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Expulsive choroidal hemorrhage is the most feared intraoperative complication of CE surgery. What is the classic first sign? </a:t>
            </a:r>
            <a:r>
              <a:rPr lang="en-US" altLang="en-US" dirty="0">
                <a:solidFill>
                  <a:srgbClr val="0000FF"/>
                </a:solidFill>
              </a:rPr>
              <a:t>Darkening of the red reflex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What is the classic ‘late’ sign? </a:t>
            </a:r>
            <a:r>
              <a:rPr lang="en-US" altLang="en-US" dirty="0">
                <a:solidFill>
                  <a:srgbClr val="0000FF"/>
                </a:solidFill>
              </a:rPr>
              <a:t>Expulsion of the intraocular contents through the wound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6151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2210989-24CF-4830-97BC-50C3D21AD8A7}" type="slidenum">
              <a:rPr lang="en-US" altLang="en-US"/>
              <a:pPr eaLnBrk="1" hangingPunct="1"/>
              <a:t>117</a:t>
            </a:fld>
            <a:endParaRPr lang="en-US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7BC07E-7B11-4BE5-A9C7-3E8A0B047BCB}"/>
              </a:ext>
            </a:extLst>
          </p:cNvPr>
          <p:cNvSpPr txBox="1"/>
          <p:nvPr/>
        </p:nvSpPr>
        <p:spPr>
          <a:xfrm>
            <a:off x="1477114" y="315059"/>
            <a:ext cx="6189772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FF"/>
                </a:solidFill>
              </a:rPr>
              <a:t>Shallow Anterior Chamber </a:t>
            </a:r>
            <a:r>
              <a:rPr lang="en-US" sz="2000" b="1" dirty="0">
                <a:solidFill>
                  <a:schemeClr val="bg1">
                    <a:lumMod val="65000"/>
                  </a:schemeClr>
                </a:solidFill>
              </a:rPr>
              <a:t>After</a:t>
            </a:r>
            <a:r>
              <a:rPr lang="en-US" sz="2000" b="1" dirty="0">
                <a:solidFill>
                  <a:srgbClr val="0000FF"/>
                </a:solidFill>
              </a:rPr>
              <a:t> Cataract Surgery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B71DE3E-8BF0-4029-91AE-AAF7A2FF7143}"/>
              </a:ext>
            </a:extLst>
          </p:cNvPr>
          <p:cNvSpPr txBox="1"/>
          <p:nvPr/>
        </p:nvSpPr>
        <p:spPr>
          <a:xfrm>
            <a:off x="4250117" y="164068"/>
            <a:ext cx="107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Segoe Script" panose="020B0504020000000003" pitchFamily="34" charset="0"/>
              </a:rPr>
              <a:t>During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27E9860-5259-4F16-A759-B01B0D1212AF}"/>
              </a:ext>
            </a:extLst>
          </p:cNvPr>
          <p:cNvCxnSpPr/>
          <p:nvPr/>
        </p:nvCxnSpPr>
        <p:spPr>
          <a:xfrm>
            <a:off x="4799330" y="491197"/>
            <a:ext cx="660400" cy="762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BD2E8EA-C542-46F0-87A1-6357E173FB23}"/>
              </a:ext>
            </a:extLst>
          </p:cNvPr>
          <p:cNvSpPr txBox="1"/>
          <p:nvPr/>
        </p:nvSpPr>
        <p:spPr>
          <a:xfrm>
            <a:off x="4639066" y="541496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^</a:t>
            </a:r>
          </a:p>
        </p:txBody>
      </p:sp>
    </p:spTree>
    <p:extLst>
      <p:ext uri="{BB962C8B-B14F-4D97-AF65-F5344CB8AC3E}">
        <p14:creationId xmlns:p14="http://schemas.microsoft.com/office/powerpoint/2010/main" val="1692482381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43241" y="6096000"/>
            <a:ext cx="4057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Expulsive </a:t>
            </a:r>
            <a:r>
              <a:rPr lang="en-US" dirty="0" err="1"/>
              <a:t>suprachoroidal</a:t>
            </a:r>
            <a:r>
              <a:rPr lang="en-US" dirty="0"/>
              <a:t> hemorrhage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1" t="8247" r="2351" b="16597"/>
          <a:stretch/>
        </p:blipFill>
        <p:spPr>
          <a:xfrm>
            <a:off x="1200150" y="1295400"/>
            <a:ext cx="6743701" cy="418304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B43D14F-BC17-40E8-8DFE-DFCF1A75296D}"/>
              </a:ext>
            </a:extLst>
          </p:cNvPr>
          <p:cNvSpPr txBox="1"/>
          <p:nvPr/>
        </p:nvSpPr>
        <p:spPr>
          <a:xfrm>
            <a:off x="1477114" y="315059"/>
            <a:ext cx="6189772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FF"/>
                </a:solidFill>
              </a:rPr>
              <a:t>Shallow Anterior Chamber </a:t>
            </a:r>
            <a:r>
              <a:rPr lang="en-US" sz="2000" b="1" dirty="0">
                <a:solidFill>
                  <a:schemeClr val="bg1">
                    <a:lumMod val="65000"/>
                  </a:schemeClr>
                </a:solidFill>
              </a:rPr>
              <a:t>After</a:t>
            </a:r>
            <a:r>
              <a:rPr lang="en-US" sz="2000" b="1" dirty="0">
                <a:solidFill>
                  <a:srgbClr val="0000FF"/>
                </a:solidFill>
              </a:rPr>
              <a:t> Cataract Surgery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732F3F-B096-40AD-B02E-AAB953DACE85}"/>
              </a:ext>
            </a:extLst>
          </p:cNvPr>
          <p:cNvSpPr txBox="1"/>
          <p:nvPr/>
        </p:nvSpPr>
        <p:spPr>
          <a:xfrm>
            <a:off x="4250117" y="164068"/>
            <a:ext cx="107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Segoe Script" panose="020B0504020000000003" pitchFamily="34" charset="0"/>
              </a:rPr>
              <a:t>During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90785D0-B8B1-45D5-A408-2FE832537427}"/>
              </a:ext>
            </a:extLst>
          </p:cNvPr>
          <p:cNvCxnSpPr/>
          <p:nvPr/>
        </p:nvCxnSpPr>
        <p:spPr>
          <a:xfrm>
            <a:off x="4799330" y="491197"/>
            <a:ext cx="660400" cy="762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017B242-B82A-4084-ADFA-3B4AFA1C37DC}"/>
              </a:ext>
            </a:extLst>
          </p:cNvPr>
          <p:cNvSpPr txBox="1"/>
          <p:nvPr/>
        </p:nvSpPr>
        <p:spPr>
          <a:xfrm>
            <a:off x="4639066" y="541496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^</a:t>
            </a:r>
          </a:p>
        </p:txBody>
      </p:sp>
    </p:spTree>
    <p:extLst>
      <p:ext uri="{BB962C8B-B14F-4D97-AF65-F5344CB8AC3E}">
        <p14:creationId xmlns:p14="http://schemas.microsoft.com/office/powerpoint/2010/main" val="3248834656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7543800" y="990600"/>
            <a:ext cx="13716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229600" cy="5638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Expulsive choroidal hemorrhage is the most feared intraoperative complication of CE surgery. What is the classic first sign? </a:t>
            </a:r>
            <a:r>
              <a:rPr lang="en-US" altLang="en-US" dirty="0">
                <a:solidFill>
                  <a:srgbClr val="0000FF"/>
                </a:solidFill>
              </a:rPr>
              <a:t>Darkening of the red reflex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What is the classic ‘late’ sign? </a:t>
            </a:r>
            <a:r>
              <a:rPr lang="en-US" altLang="en-US" dirty="0">
                <a:solidFill>
                  <a:srgbClr val="0000FF"/>
                </a:solidFill>
              </a:rPr>
              <a:t>Expulsion of the intraocular contents through the wound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How should it be managed intraoperatively? 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dirty="0"/>
              <a:t>1) </a:t>
            </a:r>
            <a:r>
              <a:rPr lang="en-US" altLang="en-US" dirty="0">
                <a:solidFill>
                  <a:srgbClr val="0000FF"/>
                </a:solidFill>
              </a:rPr>
              <a:t> </a:t>
            </a:r>
            <a:endParaRPr lang="en-US" altLang="en-US" dirty="0"/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dirty="0"/>
              <a:t>2) </a:t>
            </a:r>
            <a:r>
              <a:rPr lang="en-US" altLang="en-US" dirty="0">
                <a:solidFill>
                  <a:srgbClr val="0000FF"/>
                </a:solidFill>
              </a:rPr>
              <a:t> 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dirty="0"/>
              <a:t>3)</a:t>
            </a:r>
            <a:endParaRPr lang="en-US" altLang="en-US" dirty="0">
              <a:solidFill>
                <a:srgbClr val="0000FF"/>
              </a:solidFill>
            </a:endParaRPr>
          </a:p>
        </p:txBody>
      </p:sp>
      <p:sp>
        <p:nvSpPr>
          <p:cNvPr id="1024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098D5DB-95DB-4A14-9705-1602DBFEBF7C}" type="slidenum">
              <a:rPr lang="en-US" altLang="en-US"/>
              <a:pPr eaLnBrk="1" hangingPunct="1"/>
              <a:t>119</a:t>
            </a:fld>
            <a:endParaRPr lang="en-US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0CDA59-B71E-4ABE-98A4-3D77D3B659F9}"/>
              </a:ext>
            </a:extLst>
          </p:cNvPr>
          <p:cNvSpPr txBox="1"/>
          <p:nvPr/>
        </p:nvSpPr>
        <p:spPr>
          <a:xfrm>
            <a:off x="1477114" y="315059"/>
            <a:ext cx="6189772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FF"/>
                </a:solidFill>
              </a:rPr>
              <a:t>Shallow Anterior Chamber </a:t>
            </a:r>
            <a:r>
              <a:rPr lang="en-US" sz="2000" b="1" dirty="0">
                <a:solidFill>
                  <a:schemeClr val="bg1">
                    <a:lumMod val="65000"/>
                  </a:schemeClr>
                </a:solidFill>
              </a:rPr>
              <a:t>After</a:t>
            </a:r>
            <a:r>
              <a:rPr lang="en-US" sz="2000" b="1" dirty="0">
                <a:solidFill>
                  <a:srgbClr val="0000FF"/>
                </a:solidFill>
              </a:rPr>
              <a:t> Cataract Surgery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8D42EA4-257E-4FD8-AD69-5BAF5C82B0B2}"/>
              </a:ext>
            </a:extLst>
          </p:cNvPr>
          <p:cNvSpPr txBox="1"/>
          <p:nvPr/>
        </p:nvSpPr>
        <p:spPr>
          <a:xfrm>
            <a:off x="4250117" y="164068"/>
            <a:ext cx="107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Segoe Script" panose="020B0504020000000003" pitchFamily="34" charset="0"/>
              </a:rPr>
              <a:t>During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E3D5C72-E2A0-4BAC-AC6C-2D676D4E7214}"/>
              </a:ext>
            </a:extLst>
          </p:cNvPr>
          <p:cNvCxnSpPr/>
          <p:nvPr/>
        </p:nvCxnSpPr>
        <p:spPr>
          <a:xfrm>
            <a:off x="4799330" y="491197"/>
            <a:ext cx="660400" cy="762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D514843-F9F3-46F7-A221-16E2EEFF72DD}"/>
              </a:ext>
            </a:extLst>
          </p:cNvPr>
          <p:cNvSpPr txBox="1"/>
          <p:nvPr/>
        </p:nvSpPr>
        <p:spPr>
          <a:xfrm>
            <a:off x="4639066" y="541496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^</a:t>
            </a:r>
          </a:p>
        </p:txBody>
      </p:sp>
    </p:spTree>
    <p:extLst>
      <p:ext uri="{BB962C8B-B14F-4D97-AF65-F5344CB8AC3E}">
        <p14:creationId xmlns:p14="http://schemas.microsoft.com/office/powerpoint/2010/main" val="29425630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1" name="Text Box 3"/>
          <p:cNvSpPr txBox="1">
            <a:spLocks noChangeArrowheads="1"/>
          </p:cNvSpPr>
          <p:nvPr/>
        </p:nvSpPr>
        <p:spPr bwMode="auto">
          <a:xfrm>
            <a:off x="2555875" y="1508125"/>
            <a:ext cx="34544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/>
              <a:t>Shallow/flat AC after CE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sz="2400"/>
              <a:t>(early post-op period)</a:t>
            </a:r>
          </a:p>
        </p:txBody>
      </p:sp>
      <p:sp>
        <p:nvSpPr>
          <p:cNvPr id="293892" name="Text Box 4"/>
          <p:cNvSpPr txBox="1">
            <a:spLocks noChangeArrowheads="1"/>
          </p:cNvSpPr>
          <p:nvPr/>
        </p:nvSpPr>
        <p:spPr bwMode="auto">
          <a:xfrm>
            <a:off x="5510213" y="2738438"/>
            <a:ext cx="2185987" cy="403225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 i="1" dirty="0">
                <a:solidFill>
                  <a:srgbClr val="B2B2B2"/>
                </a:solidFill>
              </a:rPr>
              <a:t>Normal</a:t>
            </a:r>
            <a:r>
              <a:rPr lang="en-US" sz="2400" dirty="0">
                <a:solidFill>
                  <a:srgbClr val="B2B2B2"/>
                </a:solidFill>
              </a:rPr>
              <a:t> or </a:t>
            </a:r>
            <a:r>
              <a:rPr lang="en-US" sz="2400" i="1" dirty="0">
                <a:solidFill>
                  <a:srgbClr val="B2B2B2"/>
                </a:solidFill>
              </a:rPr>
              <a:t>high</a:t>
            </a:r>
          </a:p>
        </p:txBody>
      </p:sp>
      <p:sp>
        <p:nvSpPr>
          <p:cNvPr id="293893" name="Text Box 5"/>
          <p:cNvSpPr txBox="1">
            <a:spLocks noChangeArrowheads="1"/>
          </p:cNvSpPr>
          <p:nvPr/>
        </p:nvSpPr>
        <p:spPr bwMode="auto">
          <a:xfrm>
            <a:off x="1557338" y="2738438"/>
            <a:ext cx="744537" cy="403225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 i="1"/>
              <a:t>Low</a:t>
            </a:r>
          </a:p>
        </p:txBody>
      </p:sp>
      <p:sp>
        <p:nvSpPr>
          <p:cNvPr id="293894" name="Line 12"/>
          <p:cNvSpPr>
            <a:spLocks noChangeShapeType="1"/>
          </p:cNvSpPr>
          <p:nvPr/>
        </p:nvSpPr>
        <p:spPr bwMode="auto">
          <a:xfrm flipH="1">
            <a:off x="2286000" y="2303463"/>
            <a:ext cx="1981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3895" name="Line 13"/>
          <p:cNvSpPr>
            <a:spLocks noChangeShapeType="1"/>
          </p:cNvSpPr>
          <p:nvPr/>
        </p:nvSpPr>
        <p:spPr bwMode="auto">
          <a:xfrm>
            <a:off x="4267200" y="2303463"/>
            <a:ext cx="12954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3896" name="Text Box 14"/>
          <p:cNvSpPr txBox="1">
            <a:spLocks noChangeArrowheads="1"/>
          </p:cNvSpPr>
          <p:nvPr/>
        </p:nvSpPr>
        <p:spPr bwMode="auto">
          <a:xfrm>
            <a:off x="3854450" y="2416175"/>
            <a:ext cx="717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i="1"/>
              <a:t>IOP?</a:t>
            </a:r>
          </a:p>
        </p:txBody>
      </p:sp>
      <p:sp>
        <p:nvSpPr>
          <p:cNvPr id="293897" name="Line 15"/>
          <p:cNvSpPr>
            <a:spLocks noChangeShapeType="1"/>
          </p:cNvSpPr>
          <p:nvPr/>
        </p:nvSpPr>
        <p:spPr bwMode="auto">
          <a:xfrm flipH="1">
            <a:off x="1219200" y="3141663"/>
            <a:ext cx="685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3898" name="Line 16"/>
          <p:cNvSpPr>
            <a:spLocks noChangeShapeType="1"/>
          </p:cNvSpPr>
          <p:nvPr/>
        </p:nvSpPr>
        <p:spPr bwMode="auto">
          <a:xfrm>
            <a:off x="1905000" y="3141663"/>
            <a:ext cx="609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3899" name="Slide Number Placeholder 1"/>
          <p:cNvSpPr txBox="1">
            <a:spLocks noGrp="1"/>
          </p:cNvSpPr>
          <p:nvPr/>
        </p:nvSpPr>
        <p:spPr bwMode="auto">
          <a:xfrm>
            <a:off x="7010400" y="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633BF447-24F4-4415-86D6-5ED5E162F19C}" type="slidenum">
              <a:rPr lang="en-US" altLang="en-US" sz="1000"/>
              <a:pPr algn="r" eaLnBrk="1" hangingPunct="1"/>
              <a:t>12</a:t>
            </a:fld>
            <a:endParaRPr lang="en-US" altLang="en-US" sz="1000"/>
          </a:p>
        </p:txBody>
      </p:sp>
      <p:sp>
        <p:nvSpPr>
          <p:cNvPr id="2" name="TextBox 1"/>
          <p:cNvSpPr txBox="1"/>
          <p:nvPr/>
        </p:nvSpPr>
        <p:spPr>
          <a:xfrm>
            <a:off x="914400" y="3810000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86167" y="3792999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49F0526-B0EA-408F-A7AB-4B77B6E82F48}"/>
              </a:ext>
            </a:extLst>
          </p:cNvPr>
          <p:cNvSpPr txBox="1"/>
          <p:nvPr/>
        </p:nvSpPr>
        <p:spPr>
          <a:xfrm>
            <a:off x="1477114" y="315059"/>
            <a:ext cx="6189772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FF"/>
                </a:solidFill>
              </a:rPr>
              <a:t>Shallow Anterior Chamber After Cataract Surgery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5D4040-A8D3-459D-9079-6BA3986A6A3C}"/>
              </a:ext>
            </a:extLst>
          </p:cNvPr>
          <p:cNvSpPr txBox="1"/>
          <p:nvPr/>
        </p:nvSpPr>
        <p:spPr>
          <a:xfrm>
            <a:off x="1500188" y="3198167"/>
            <a:ext cx="785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/>
              <a:t>Two entities</a:t>
            </a:r>
          </a:p>
        </p:txBody>
      </p:sp>
    </p:spTree>
    <p:extLst>
      <p:ext uri="{BB962C8B-B14F-4D97-AF65-F5344CB8AC3E}">
        <p14:creationId xmlns:p14="http://schemas.microsoft.com/office/powerpoint/2010/main" val="2099643032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7543800" y="990600"/>
            <a:ext cx="13716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229600" cy="5638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Expulsive choroidal hemorrhage is the most feared intraoperative complication of CE surgery. What is the classic first sign? </a:t>
            </a:r>
            <a:r>
              <a:rPr lang="en-US" altLang="en-US" dirty="0">
                <a:solidFill>
                  <a:srgbClr val="0000FF"/>
                </a:solidFill>
              </a:rPr>
              <a:t>Darkening of the red reflex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What is the classic ‘late’ sign? </a:t>
            </a:r>
            <a:r>
              <a:rPr lang="en-US" altLang="en-US" dirty="0">
                <a:solidFill>
                  <a:srgbClr val="0000FF"/>
                </a:solidFill>
              </a:rPr>
              <a:t>Expulsion of the intraocular contents through the wound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How should it be managed intraoperatively? 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dirty="0"/>
              <a:t>1) </a:t>
            </a:r>
            <a:r>
              <a:rPr lang="en-US" altLang="en-US" dirty="0">
                <a:solidFill>
                  <a:srgbClr val="0000FF"/>
                </a:solidFill>
              </a:rPr>
              <a:t>Put your finger on the wound to seal it </a:t>
            </a:r>
            <a:endParaRPr lang="en-US" altLang="en-US" dirty="0"/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dirty="0"/>
              <a:t>2) </a:t>
            </a:r>
            <a:r>
              <a:rPr lang="en-US" altLang="en-US" dirty="0">
                <a:solidFill>
                  <a:srgbClr val="0000FF"/>
                </a:solidFill>
              </a:rPr>
              <a:t>Suture the wound closed 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dirty="0"/>
              <a:t>3) </a:t>
            </a:r>
            <a:r>
              <a:rPr lang="en-US" altLang="en-US" dirty="0">
                <a:solidFill>
                  <a:srgbClr val="0000FF"/>
                </a:solidFill>
              </a:rPr>
              <a:t>Consider posterior sclerotomies to drain blood</a:t>
            </a:r>
          </a:p>
        </p:txBody>
      </p:sp>
      <p:sp>
        <p:nvSpPr>
          <p:cNvPr id="1024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098D5DB-95DB-4A14-9705-1602DBFEBF7C}" type="slidenum">
              <a:rPr lang="en-US" altLang="en-US"/>
              <a:pPr eaLnBrk="1" hangingPunct="1"/>
              <a:t>120</a:t>
            </a:fld>
            <a:endParaRPr lang="en-US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4DC0AD-B761-4BBB-8A19-C9A1B46535EC}"/>
              </a:ext>
            </a:extLst>
          </p:cNvPr>
          <p:cNvSpPr txBox="1"/>
          <p:nvPr/>
        </p:nvSpPr>
        <p:spPr>
          <a:xfrm>
            <a:off x="1477114" y="315059"/>
            <a:ext cx="6189772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FF"/>
                </a:solidFill>
              </a:rPr>
              <a:t>Shallow Anterior Chamber </a:t>
            </a:r>
            <a:r>
              <a:rPr lang="en-US" sz="2000" b="1" dirty="0">
                <a:solidFill>
                  <a:schemeClr val="bg1">
                    <a:lumMod val="65000"/>
                  </a:schemeClr>
                </a:solidFill>
              </a:rPr>
              <a:t>After</a:t>
            </a:r>
            <a:r>
              <a:rPr lang="en-US" sz="2000" b="1" dirty="0">
                <a:solidFill>
                  <a:srgbClr val="0000FF"/>
                </a:solidFill>
              </a:rPr>
              <a:t> Cataract Surgery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0E49A35-BD45-4CEB-B743-6AA3A4CA66D0}"/>
              </a:ext>
            </a:extLst>
          </p:cNvPr>
          <p:cNvSpPr txBox="1"/>
          <p:nvPr/>
        </p:nvSpPr>
        <p:spPr>
          <a:xfrm>
            <a:off x="4250117" y="164068"/>
            <a:ext cx="107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Segoe Script" panose="020B0504020000000003" pitchFamily="34" charset="0"/>
              </a:rPr>
              <a:t>During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CAB8DAC-EB55-4C57-93B6-1341032764D0}"/>
              </a:ext>
            </a:extLst>
          </p:cNvPr>
          <p:cNvCxnSpPr/>
          <p:nvPr/>
        </p:nvCxnSpPr>
        <p:spPr>
          <a:xfrm>
            <a:off x="4799330" y="491197"/>
            <a:ext cx="660400" cy="762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37A4F11-4FED-4B4D-B678-66A93A6B2D52}"/>
              </a:ext>
            </a:extLst>
          </p:cNvPr>
          <p:cNvSpPr txBox="1"/>
          <p:nvPr/>
        </p:nvSpPr>
        <p:spPr>
          <a:xfrm>
            <a:off x="4639066" y="541496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^</a:t>
            </a:r>
          </a:p>
        </p:txBody>
      </p:sp>
    </p:spTree>
    <p:extLst>
      <p:ext uri="{BB962C8B-B14F-4D97-AF65-F5344CB8AC3E}">
        <p14:creationId xmlns:p14="http://schemas.microsoft.com/office/powerpoint/2010/main" val="3178251378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7543800" y="990600"/>
            <a:ext cx="13716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229600" cy="5638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Expulsive choroidal hemorrhage is the most feared intraoperative complication of CE surgery. What is the classic first sign? </a:t>
            </a:r>
            <a:r>
              <a:rPr lang="en-US" altLang="en-US" dirty="0">
                <a:solidFill>
                  <a:srgbClr val="0000FF"/>
                </a:solidFill>
              </a:rPr>
              <a:t>Darkening of the red reflex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What is the classic ‘late’ sign? </a:t>
            </a:r>
            <a:r>
              <a:rPr lang="en-US" altLang="en-US" dirty="0">
                <a:solidFill>
                  <a:srgbClr val="0000FF"/>
                </a:solidFill>
              </a:rPr>
              <a:t>Expulsion of the intraocular contents through the wound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How should it be managed intraoperatively? 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dirty="0"/>
              <a:t>1) </a:t>
            </a:r>
            <a:r>
              <a:rPr lang="en-US" altLang="en-US" dirty="0">
                <a:solidFill>
                  <a:srgbClr val="0000FF"/>
                </a:solidFill>
              </a:rPr>
              <a:t>Put your finger on the wound to seal it </a:t>
            </a:r>
            <a:endParaRPr lang="en-US" altLang="en-US" dirty="0"/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dirty="0"/>
              <a:t>2) </a:t>
            </a:r>
            <a:r>
              <a:rPr lang="en-US" altLang="en-US" dirty="0">
                <a:solidFill>
                  <a:srgbClr val="0000FF"/>
                </a:solidFill>
              </a:rPr>
              <a:t>Suture the wound closed </a:t>
            </a:r>
          </a:p>
          <a:p>
            <a:pPr lvl="1">
              <a:lnSpc>
                <a:spcPct val="90000"/>
              </a:lnSpc>
              <a:buNone/>
            </a:pPr>
            <a:r>
              <a:rPr lang="en-US" altLang="en-US" dirty="0"/>
              <a:t>3) </a:t>
            </a:r>
            <a:r>
              <a:rPr lang="en-US" altLang="en-US" dirty="0">
                <a:solidFill>
                  <a:srgbClr val="0000FF"/>
                </a:solidFill>
              </a:rPr>
              <a:t>Consider posterior sclerotomies to drain blood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Post-op, how should IOP be managed? </a:t>
            </a:r>
            <a:endParaRPr lang="en-US" altLang="en-US" dirty="0">
              <a:solidFill>
                <a:srgbClr val="0000FF"/>
              </a:solidFill>
            </a:endParaRPr>
          </a:p>
          <a:p>
            <a:pPr lvl="1" eaLnBrk="1" hangingPunct="1">
              <a:lnSpc>
                <a:spcPct val="90000"/>
              </a:lnSpc>
            </a:pPr>
            <a:endParaRPr lang="en-US" altLang="en-US" dirty="0">
              <a:solidFill>
                <a:srgbClr val="0000FF"/>
              </a:solidFill>
            </a:endParaRPr>
          </a:p>
        </p:txBody>
      </p:sp>
      <p:sp>
        <p:nvSpPr>
          <p:cNvPr id="1024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098D5DB-95DB-4A14-9705-1602DBFEBF7C}" type="slidenum">
              <a:rPr lang="en-US" altLang="en-US"/>
              <a:pPr eaLnBrk="1" hangingPunct="1"/>
              <a:t>121</a:t>
            </a:fld>
            <a:endParaRPr lang="en-US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1BDC588-5905-4ED6-802B-C5B4CB25F60C}"/>
              </a:ext>
            </a:extLst>
          </p:cNvPr>
          <p:cNvSpPr txBox="1"/>
          <p:nvPr/>
        </p:nvSpPr>
        <p:spPr>
          <a:xfrm>
            <a:off x="1477114" y="315059"/>
            <a:ext cx="6189772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FF"/>
                </a:solidFill>
              </a:rPr>
              <a:t>Shallow Anterior Chamber </a:t>
            </a:r>
            <a:r>
              <a:rPr lang="en-US" sz="2000" b="1" dirty="0">
                <a:solidFill>
                  <a:schemeClr val="bg1">
                    <a:lumMod val="65000"/>
                  </a:schemeClr>
                </a:solidFill>
              </a:rPr>
              <a:t>After</a:t>
            </a:r>
            <a:r>
              <a:rPr lang="en-US" sz="2000" b="1" dirty="0">
                <a:solidFill>
                  <a:srgbClr val="0000FF"/>
                </a:solidFill>
              </a:rPr>
              <a:t> Cataract Surgery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F361278-E485-4842-ABF5-43FB4CD12743}"/>
              </a:ext>
            </a:extLst>
          </p:cNvPr>
          <p:cNvSpPr txBox="1"/>
          <p:nvPr/>
        </p:nvSpPr>
        <p:spPr>
          <a:xfrm>
            <a:off x="4250117" y="164068"/>
            <a:ext cx="107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Segoe Script" panose="020B0504020000000003" pitchFamily="34" charset="0"/>
              </a:rPr>
              <a:t>During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9BE7886-9B4C-4BAA-BE79-CB9E4E109C27}"/>
              </a:ext>
            </a:extLst>
          </p:cNvPr>
          <p:cNvCxnSpPr/>
          <p:nvPr/>
        </p:nvCxnSpPr>
        <p:spPr>
          <a:xfrm>
            <a:off x="4799330" y="491197"/>
            <a:ext cx="660400" cy="762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F4C732C-2D45-41AD-B779-3066460F9F57}"/>
              </a:ext>
            </a:extLst>
          </p:cNvPr>
          <p:cNvSpPr txBox="1"/>
          <p:nvPr/>
        </p:nvSpPr>
        <p:spPr>
          <a:xfrm>
            <a:off x="4639066" y="541496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^</a:t>
            </a:r>
          </a:p>
        </p:txBody>
      </p:sp>
    </p:spTree>
    <p:extLst>
      <p:ext uri="{BB962C8B-B14F-4D97-AF65-F5344CB8AC3E}">
        <p14:creationId xmlns:p14="http://schemas.microsoft.com/office/powerpoint/2010/main" val="3935717014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7543800" y="990600"/>
            <a:ext cx="13716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229600" cy="5638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Expulsive choroidal hemorrhage is the most feared intraoperative complication of CE surgery. What is the classic first sign? </a:t>
            </a:r>
            <a:r>
              <a:rPr lang="en-US" altLang="en-US" dirty="0">
                <a:solidFill>
                  <a:srgbClr val="0000FF"/>
                </a:solidFill>
              </a:rPr>
              <a:t>Darkening of the red reflex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What is the classic ‘late’ sign? </a:t>
            </a:r>
            <a:r>
              <a:rPr lang="en-US" altLang="en-US" dirty="0">
                <a:solidFill>
                  <a:srgbClr val="0000FF"/>
                </a:solidFill>
              </a:rPr>
              <a:t>Expulsion of the intraocular contents through the wound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How should it be managed intraoperatively? 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dirty="0"/>
              <a:t>1) </a:t>
            </a:r>
            <a:r>
              <a:rPr lang="en-US" altLang="en-US" dirty="0">
                <a:solidFill>
                  <a:srgbClr val="0000FF"/>
                </a:solidFill>
              </a:rPr>
              <a:t>Put your finger on the wound to seal it </a:t>
            </a:r>
            <a:endParaRPr lang="en-US" altLang="en-US" dirty="0"/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dirty="0"/>
              <a:t>2) </a:t>
            </a:r>
            <a:r>
              <a:rPr lang="en-US" altLang="en-US" dirty="0">
                <a:solidFill>
                  <a:srgbClr val="0000FF"/>
                </a:solidFill>
              </a:rPr>
              <a:t>Suture the wound closed </a:t>
            </a:r>
          </a:p>
          <a:p>
            <a:pPr lvl="1">
              <a:lnSpc>
                <a:spcPct val="90000"/>
              </a:lnSpc>
              <a:buNone/>
            </a:pPr>
            <a:r>
              <a:rPr lang="en-US" altLang="en-US" dirty="0"/>
              <a:t>3) </a:t>
            </a:r>
            <a:r>
              <a:rPr lang="en-US" altLang="en-US" dirty="0">
                <a:solidFill>
                  <a:srgbClr val="0000FF"/>
                </a:solidFill>
              </a:rPr>
              <a:t>Consider posterior sclerotomies to drain blood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Post-op, how should IOP be managed? </a:t>
            </a:r>
            <a:r>
              <a:rPr lang="en-US" altLang="en-US" dirty="0">
                <a:solidFill>
                  <a:srgbClr val="0000FF"/>
                </a:solidFill>
              </a:rPr>
              <a:t>Leave it elevated (will tamponade the bleed)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dirty="0">
              <a:solidFill>
                <a:srgbClr val="0000FF"/>
              </a:solidFill>
            </a:endParaRPr>
          </a:p>
        </p:txBody>
      </p:sp>
      <p:sp>
        <p:nvSpPr>
          <p:cNvPr id="1024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098D5DB-95DB-4A14-9705-1602DBFEBF7C}" type="slidenum">
              <a:rPr lang="en-US" altLang="en-US"/>
              <a:pPr eaLnBrk="1" hangingPunct="1"/>
              <a:t>122</a:t>
            </a:fld>
            <a:endParaRPr lang="en-US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667408-C60A-4B2C-A393-1D255B7B5868}"/>
              </a:ext>
            </a:extLst>
          </p:cNvPr>
          <p:cNvSpPr txBox="1"/>
          <p:nvPr/>
        </p:nvSpPr>
        <p:spPr>
          <a:xfrm>
            <a:off x="1477114" y="315059"/>
            <a:ext cx="6189772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FF"/>
                </a:solidFill>
              </a:rPr>
              <a:t>Shallow Anterior Chamber </a:t>
            </a:r>
            <a:r>
              <a:rPr lang="en-US" sz="2000" b="1" dirty="0">
                <a:solidFill>
                  <a:schemeClr val="bg1">
                    <a:lumMod val="65000"/>
                  </a:schemeClr>
                </a:solidFill>
              </a:rPr>
              <a:t>After</a:t>
            </a:r>
            <a:r>
              <a:rPr lang="en-US" sz="2000" b="1" dirty="0">
                <a:solidFill>
                  <a:srgbClr val="0000FF"/>
                </a:solidFill>
              </a:rPr>
              <a:t> Cataract Surgery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BA7A68D-B36E-42E6-A9B6-84102E7B5B9B}"/>
              </a:ext>
            </a:extLst>
          </p:cNvPr>
          <p:cNvSpPr txBox="1"/>
          <p:nvPr/>
        </p:nvSpPr>
        <p:spPr>
          <a:xfrm>
            <a:off x="4250117" y="164068"/>
            <a:ext cx="107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Segoe Script" panose="020B0504020000000003" pitchFamily="34" charset="0"/>
              </a:rPr>
              <a:t>During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A4F2701-8D95-437B-A780-FBEF9F4EE904}"/>
              </a:ext>
            </a:extLst>
          </p:cNvPr>
          <p:cNvCxnSpPr/>
          <p:nvPr/>
        </p:nvCxnSpPr>
        <p:spPr>
          <a:xfrm>
            <a:off x="4799330" y="491197"/>
            <a:ext cx="660400" cy="762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F41801B-FB5B-4B59-AF1B-5EA9756EF4D7}"/>
              </a:ext>
            </a:extLst>
          </p:cNvPr>
          <p:cNvSpPr txBox="1"/>
          <p:nvPr/>
        </p:nvSpPr>
        <p:spPr>
          <a:xfrm>
            <a:off x="4639066" y="541496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^</a:t>
            </a:r>
          </a:p>
        </p:txBody>
      </p:sp>
    </p:spTree>
    <p:extLst>
      <p:ext uri="{BB962C8B-B14F-4D97-AF65-F5344CB8AC3E}">
        <p14:creationId xmlns:p14="http://schemas.microsoft.com/office/powerpoint/2010/main" val="3745090001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7281081" y="3827582"/>
            <a:ext cx="1736374" cy="535531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dirty="0" err="1">
                <a:solidFill>
                  <a:srgbClr val="B2B2B2"/>
                </a:solidFill>
              </a:rPr>
              <a:t>Suprachoroidal</a:t>
            </a:r>
            <a:endParaRPr lang="en-US" dirty="0">
              <a:solidFill>
                <a:srgbClr val="B2B2B2"/>
              </a:solidFill>
            </a:endParaRPr>
          </a:p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rgbClr val="B2B2B2"/>
                </a:solidFill>
              </a:rPr>
              <a:t>hemorrhage</a:t>
            </a:r>
          </a:p>
        </p:txBody>
      </p:sp>
      <p:sp>
        <p:nvSpPr>
          <p:cNvPr id="334851" name="Text Box 3"/>
          <p:cNvSpPr txBox="1">
            <a:spLocks noChangeArrowheads="1"/>
          </p:cNvSpPr>
          <p:nvPr/>
        </p:nvSpPr>
        <p:spPr bwMode="auto">
          <a:xfrm>
            <a:off x="5510213" y="2738438"/>
            <a:ext cx="2185987" cy="403225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 i="1">
                <a:solidFill>
                  <a:srgbClr val="B2B2B2"/>
                </a:solidFill>
              </a:rPr>
              <a:t>Normal</a:t>
            </a:r>
            <a:r>
              <a:rPr lang="en-US" sz="2400">
                <a:solidFill>
                  <a:srgbClr val="B2B2B2"/>
                </a:solidFill>
              </a:rPr>
              <a:t> or </a:t>
            </a:r>
            <a:r>
              <a:rPr lang="en-US" sz="2400" i="1">
                <a:solidFill>
                  <a:srgbClr val="B2B2B2"/>
                </a:solidFill>
              </a:rPr>
              <a:t>high</a:t>
            </a:r>
          </a:p>
        </p:txBody>
      </p:sp>
      <p:sp>
        <p:nvSpPr>
          <p:cNvPr id="334852" name="Text Box 4"/>
          <p:cNvSpPr txBox="1">
            <a:spLocks noChangeArrowheads="1"/>
          </p:cNvSpPr>
          <p:nvPr/>
        </p:nvSpPr>
        <p:spPr bwMode="auto">
          <a:xfrm>
            <a:off x="1557338" y="2738438"/>
            <a:ext cx="744537" cy="403225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 i="1">
                <a:solidFill>
                  <a:schemeClr val="bg2"/>
                </a:solidFill>
              </a:rPr>
              <a:t>Low</a:t>
            </a:r>
          </a:p>
        </p:txBody>
      </p:sp>
      <p:sp>
        <p:nvSpPr>
          <p:cNvPr id="334853" name="Text Box 5"/>
          <p:cNvSpPr txBox="1">
            <a:spLocks noChangeArrowheads="1"/>
          </p:cNvSpPr>
          <p:nvPr/>
        </p:nvSpPr>
        <p:spPr bwMode="auto">
          <a:xfrm>
            <a:off x="615950" y="3838575"/>
            <a:ext cx="908050" cy="530225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808080"/>
                </a:solidFill>
              </a:rPr>
              <a:t>Wound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808080"/>
                </a:solidFill>
              </a:rPr>
              <a:t>leak</a:t>
            </a:r>
          </a:p>
        </p:txBody>
      </p:sp>
      <p:sp>
        <p:nvSpPr>
          <p:cNvPr id="334854" name="Text Box 6"/>
          <p:cNvSpPr txBox="1">
            <a:spLocks noChangeArrowheads="1"/>
          </p:cNvSpPr>
          <p:nvPr/>
        </p:nvSpPr>
        <p:spPr bwMode="auto">
          <a:xfrm>
            <a:off x="2054225" y="3838575"/>
            <a:ext cx="1377950" cy="530225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808080"/>
                </a:solidFill>
              </a:rPr>
              <a:t>Choroidal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808080"/>
                </a:solidFill>
              </a:rPr>
              <a:t>detachment</a:t>
            </a:r>
          </a:p>
        </p:txBody>
      </p:sp>
      <p:sp>
        <p:nvSpPr>
          <p:cNvPr id="334855" name="Text Box 7"/>
          <p:cNvSpPr txBox="1">
            <a:spLocks noChangeArrowheads="1"/>
          </p:cNvSpPr>
          <p:nvPr/>
        </p:nvSpPr>
        <p:spPr bwMode="auto">
          <a:xfrm>
            <a:off x="4419600" y="3838575"/>
            <a:ext cx="1060450" cy="530225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Pupillary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block</a:t>
            </a:r>
          </a:p>
        </p:txBody>
      </p:sp>
      <p:sp>
        <p:nvSpPr>
          <p:cNvPr id="334857" name="Text Box 9"/>
          <p:cNvSpPr txBox="1">
            <a:spLocks noChangeArrowheads="1"/>
          </p:cNvSpPr>
          <p:nvPr/>
        </p:nvSpPr>
        <p:spPr bwMode="auto">
          <a:xfrm>
            <a:off x="5664200" y="3838575"/>
            <a:ext cx="1403350" cy="530225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Aqueous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misdirection</a:t>
            </a:r>
          </a:p>
        </p:txBody>
      </p:sp>
      <p:sp>
        <p:nvSpPr>
          <p:cNvPr id="334858" name="Line 10"/>
          <p:cNvSpPr>
            <a:spLocks noChangeShapeType="1"/>
          </p:cNvSpPr>
          <p:nvPr/>
        </p:nvSpPr>
        <p:spPr bwMode="auto">
          <a:xfrm flipH="1">
            <a:off x="2286000" y="2303463"/>
            <a:ext cx="19812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859" name="Line 11"/>
          <p:cNvSpPr>
            <a:spLocks noChangeShapeType="1"/>
          </p:cNvSpPr>
          <p:nvPr/>
        </p:nvSpPr>
        <p:spPr bwMode="auto">
          <a:xfrm>
            <a:off x="4267200" y="2303463"/>
            <a:ext cx="12954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860" name="Text Box 12"/>
          <p:cNvSpPr txBox="1">
            <a:spLocks noChangeArrowheads="1"/>
          </p:cNvSpPr>
          <p:nvPr/>
        </p:nvSpPr>
        <p:spPr bwMode="auto">
          <a:xfrm>
            <a:off x="3854450" y="2416175"/>
            <a:ext cx="717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i="1">
                <a:solidFill>
                  <a:srgbClr val="B2B2B2"/>
                </a:solidFill>
              </a:rPr>
              <a:t>IOP?</a:t>
            </a:r>
          </a:p>
        </p:txBody>
      </p:sp>
      <p:sp>
        <p:nvSpPr>
          <p:cNvPr id="334861" name="Line 13"/>
          <p:cNvSpPr>
            <a:spLocks noChangeShapeType="1"/>
          </p:cNvSpPr>
          <p:nvPr/>
        </p:nvSpPr>
        <p:spPr bwMode="auto">
          <a:xfrm flipH="1">
            <a:off x="1219200" y="3141663"/>
            <a:ext cx="6858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862" name="Line 14"/>
          <p:cNvSpPr>
            <a:spLocks noChangeShapeType="1"/>
          </p:cNvSpPr>
          <p:nvPr/>
        </p:nvSpPr>
        <p:spPr bwMode="auto">
          <a:xfrm>
            <a:off x="1905000" y="3141663"/>
            <a:ext cx="6096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863" name="Line 15"/>
          <p:cNvSpPr>
            <a:spLocks noChangeShapeType="1"/>
          </p:cNvSpPr>
          <p:nvPr/>
        </p:nvSpPr>
        <p:spPr bwMode="auto">
          <a:xfrm flipH="1">
            <a:off x="5486400" y="3141663"/>
            <a:ext cx="9906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864" name="Line 16"/>
          <p:cNvSpPr>
            <a:spLocks noChangeShapeType="1"/>
          </p:cNvSpPr>
          <p:nvPr/>
        </p:nvSpPr>
        <p:spPr bwMode="auto">
          <a:xfrm flipH="1">
            <a:off x="6324600" y="3141663"/>
            <a:ext cx="1524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865" name="Line 17"/>
          <p:cNvSpPr>
            <a:spLocks noChangeShapeType="1"/>
          </p:cNvSpPr>
          <p:nvPr/>
        </p:nvSpPr>
        <p:spPr bwMode="auto">
          <a:xfrm>
            <a:off x="6477000" y="3141663"/>
            <a:ext cx="7620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866" name="Text Box 18"/>
          <p:cNvSpPr txBox="1">
            <a:spLocks noChangeArrowheads="1"/>
          </p:cNvSpPr>
          <p:nvPr/>
        </p:nvSpPr>
        <p:spPr bwMode="auto">
          <a:xfrm>
            <a:off x="2555875" y="1508125"/>
            <a:ext cx="34544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 dirty="0"/>
              <a:t>Shallow/flat AC after CE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sz="2400" dirty="0"/>
              <a:t>(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early </a:t>
            </a:r>
            <a:r>
              <a:rPr lang="en-US" sz="2400" dirty="0"/>
              <a:t>post-op period)</a:t>
            </a:r>
          </a:p>
        </p:txBody>
      </p:sp>
      <p:sp>
        <p:nvSpPr>
          <p:cNvPr id="334867" name="Line 19"/>
          <p:cNvSpPr>
            <a:spLocks noChangeShapeType="1"/>
          </p:cNvSpPr>
          <p:nvPr/>
        </p:nvSpPr>
        <p:spPr bwMode="auto">
          <a:xfrm flipH="1" flipV="1">
            <a:off x="2895600" y="1998662"/>
            <a:ext cx="762000" cy="587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868" name="Text Box 20"/>
          <p:cNvSpPr txBox="1">
            <a:spLocks noChangeArrowheads="1"/>
          </p:cNvSpPr>
          <p:nvPr/>
        </p:nvSpPr>
        <p:spPr bwMode="auto">
          <a:xfrm>
            <a:off x="2023245" y="1746572"/>
            <a:ext cx="87235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>
                <a:solidFill>
                  <a:srgbClr val="0000FF"/>
                </a:solidFill>
                <a:latin typeface="Segoe Script" panose="020B0504020000000003" pitchFamily="34" charset="0"/>
              </a:rPr>
              <a:t>Late</a:t>
            </a:r>
          </a:p>
        </p:txBody>
      </p:sp>
      <p:sp>
        <p:nvSpPr>
          <p:cNvPr id="334869" name="Text Box 21"/>
          <p:cNvSpPr txBox="1">
            <a:spLocks noChangeArrowheads="1"/>
          </p:cNvSpPr>
          <p:nvPr/>
        </p:nvSpPr>
        <p:spPr bwMode="auto">
          <a:xfrm>
            <a:off x="728663" y="2438400"/>
            <a:ext cx="7707687" cy="1938992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i="1" dirty="0">
                <a:solidFill>
                  <a:srgbClr val="0000FF"/>
                </a:solidFill>
              </a:rPr>
              <a:t>What is the differential for a shallow AC in the </a:t>
            </a:r>
            <a:r>
              <a:rPr lang="en-US" sz="2000" b="1" dirty="0">
                <a:solidFill>
                  <a:srgbClr val="0000FF"/>
                </a:solidFill>
              </a:rPr>
              <a:t>late</a:t>
            </a:r>
            <a:r>
              <a:rPr lang="en-US" sz="2000" i="1" dirty="0">
                <a:solidFill>
                  <a:srgbClr val="0000FF"/>
                </a:solidFill>
              </a:rPr>
              <a:t> post-op period?</a:t>
            </a:r>
          </a:p>
          <a:p>
            <a:pPr eaLnBrk="1" hangingPunct="1"/>
            <a:r>
              <a:rPr lang="en-US" sz="2000" dirty="0">
                <a:solidFill>
                  <a:srgbClr val="0000FF"/>
                </a:solidFill>
              </a:rPr>
              <a:t>--</a:t>
            </a:r>
            <a:endParaRPr lang="en-US" sz="2000" dirty="0">
              <a:solidFill>
                <a:srgbClr val="FFCC99"/>
              </a:solidFill>
            </a:endParaRPr>
          </a:p>
          <a:p>
            <a:pPr eaLnBrk="1" hangingPunct="1"/>
            <a:r>
              <a:rPr lang="en-US" sz="2000" dirty="0">
                <a:solidFill>
                  <a:srgbClr val="0000FF"/>
                </a:solidFill>
              </a:rPr>
              <a:t>--</a:t>
            </a:r>
            <a:endParaRPr lang="en-US" sz="2000" dirty="0">
              <a:solidFill>
                <a:srgbClr val="FFCC99"/>
              </a:solidFill>
            </a:endParaRPr>
          </a:p>
          <a:p>
            <a:pPr eaLnBrk="1" hangingPunct="1"/>
            <a:r>
              <a:rPr lang="en-US" sz="2000" dirty="0">
                <a:solidFill>
                  <a:srgbClr val="0000FF"/>
                </a:solidFill>
              </a:rPr>
              <a:t>--</a:t>
            </a:r>
            <a:endParaRPr lang="en-US" sz="2000" dirty="0">
              <a:solidFill>
                <a:srgbClr val="FFCC99"/>
              </a:solidFill>
            </a:endParaRPr>
          </a:p>
          <a:p>
            <a:pPr eaLnBrk="1" hangingPunct="1"/>
            <a:r>
              <a:rPr lang="en-US" sz="2000" dirty="0">
                <a:solidFill>
                  <a:srgbClr val="0000FF"/>
                </a:solidFill>
              </a:rPr>
              <a:t>--</a:t>
            </a:r>
          </a:p>
          <a:p>
            <a:pPr eaLnBrk="1" hangingPunct="1"/>
            <a:r>
              <a:rPr lang="en-US" sz="2000" dirty="0">
                <a:solidFill>
                  <a:srgbClr val="0000FF"/>
                </a:solidFill>
              </a:rPr>
              <a:t>--</a:t>
            </a:r>
            <a:endParaRPr lang="en-US" sz="2000" dirty="0">
              <a:solidFill>
                <a:srgbClr val="FFCC99"/>
              </a:solidFill>
            </a:endParaRPr>
          </a:p>
        </p:txBody>
      </p:sp>
      <p:sp>
        <p:nvSpPr>
          <p:cNvPr id="334870" name="Slide Number Placeholder 1"/>
          <p:cNvSpPr txBox="1">
            <a:spLocks noGrp="1"/>
          </p:cNvSpPr>
          <p:nvPr/>
        </p:nvSpPr>
        <p:spPr bwMode="auto">
          <a:xfrm>
            <a:off x="7010400" y="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74D7F524-FBDC-4C7D-85BD-40F0BE635205}" type="slidenum">
              <a:rPr lang="en-US" altLang="en-US" sz="1000"/>
              <a:pPr algn="r" eaLnBrk="1" hangingPunct="1"/>
              <a:t>123</a:t>
            </a:fld>
            <a:endParaRPr lang="en-US" altLang="en-US" sz="100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142E98C-7B11-4E6C-B5F8-C1F3E1272BA9}"/>
              </a:ext>
            </a:extLst>
          </p:cNvPr>
          <p:cNvSpPr txBox="1"/>
          <p:nvPr/>
        </p:nvSpPr>
        <p:spPr>
          <a:xfrm>
            <a:off x="1477114" y="315059"/>
            <a:ext cx="6189772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FF"/>
                </a:solidFill>
              </a:rPr>
              <a:t>Shallow Anterior Chamber After Cataract Surgery</a:t>
            </a:r>
          </a:p>
        </p:txBody>
      </p:sp>
    </p:spTree>
    <p:extLst>
      <p:ext uri="{BB962C8B-B14F-4D97-AF65-F5344CB8AC3E}">
        <p14:creationId xmlns:p14="http://schemas.microsoft.com/office/powerpoint/2010/main" val="3329907970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7281081" y="3827582"/>
            <a:ext cx="1736374" cy="535531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dirty="0" err="1">
                <a:solidFill>
                  <a:srgbClr val="B2B2B2"/>
                </a:solidFill>
              </a:rPr>
              <a:t>Suprachoroidal</a:t>
            </a:r>
            <a:endParaRPr lang="en-US" dirty="0">
              <a:solidFill>
                <a:srgbClr val="B2B2B2"/>
              </a:solidFill>
            </a:endParaRPr>
          </a:p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rgbClr val="B2B2B2"/>
                </a:solidFill>
              </a:rPr>
              <a:t>hemorrhage</a:t>
            </a:r>
          </a:p>
        </p:txBody>
      </p:sp>
      <p:sp>
        <p:nvSpPr>
          <p:cNvPr id="335875" name="Text Box 3"/>
          <p:cNvSpPr txBox="1">
            <a:spLocks noChangeArrowheads="1"/>
          </p:cNvSpPr>
          <p:nvPr/>
        </p:nvSpPr>
        <p:spPr bwMode="auto">
          <a:xfrm>
            <a:off x="5510213" y="2738438"/>
            <a:ext cx="2185987" cy="403225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 i="1">
                <a:solidFill>
                  <a:srgbClr val="B2B2B2"/>
                </a:solidFill>
              </a:rPr>
              <a:t>Normal</a:t>
            </a:r>
            <a:r>
              <a:rPr lang="en-US" sz="2400">
                <a:solidFill>
                  <a:srgbClr val="B2B2B2"/>
                </a:solidFill>
              </a:rPr>
              <a:t> or </a:t>
            </a:r>
            <a:r>
              <a:rPr lang="en-US" sz="2400" i="1">
                <a:solidFill>
                  <a:srgbClr val="B2B2B2"/>
                </a:solidFill>
              </a:rPr>
              <a:t>high</a:t>
            </a:r>
          </a:p>
        </p:txBody>
      </p:sp>
      <p:sp>
        <p:nvSpPr>
          <p:cNvPr id="335876" name="Text Box 4"/>
          <p:cNvSpPr txBox="1">
            <a:spLocks noChangeArrowheads="1"/>
          </p:cNvSpPr>
          <p:nvPr/>
        </p:nvSpPr>
        <p:spPr bwMode="auto">
          <a:xfrm>
            <a:off x="1557338" y="2738438"/>
            <a:ext cx="744537" cy="403225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 i="1">
                <a:solidFill>
                  <a:schemeClr val="bg2"/>
                </a:solidFill>
              </a:rPr>
              <a:t>Low</a:t>
            </a:r>
          </a:p>
        </p:txBody>
      </p:sp>
      <p:sp>
        <p:nvSpPr>
          <p:cNvPr id="335877" name="Text Box 5"/>
          <p:cNvSpPr txBox="1">
            <a:spLocks noChangeArrowheads="1"/>
          </p:cNvSpPr>
          <p:nvPr/>
        </p:nvSpPr>
        <p:spPr bwMode="auto">
          <a:xfrm>
            <a:off x="615950" y="3838575"/>
            <a:ext cx="908050" cy="530225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808080"/>
                </a:solidFill>
              </a:rPr>
              <a:t>Wound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808080"/>
                </a:solidFill>
              </a:rPr>
              <a:t>leak</a:t>
            </a:r>
          </a:p>
        </p:txBody>
      </p:sp>
      <p:sp>
        <p:nvSpPr>
          <p:cNvPr id="335878" name="Text Box 6"/>
          <p:cNvSpPr txBox="1">
            <a:spLocks noChangeArrowheads="1"/>
          </p:cNvSpPr>
          <p:nvPr/>
        </p:nvSpPr>
        <p:spPr bwMode="auto">
          <a:xfrm>
            <a:off x="2054225" y="3838575"/>
            <a:ext cx="1377950" cy="530225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808080"/>
                </a:solidFill>
              </a:rPr>
              <a:t>Choroidal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808080"/>
                </a:solidFill>
              </a:rPr>
              <a:t>detachment</a:t>
            </a:r>
          </a:p>
        </p:txBody>
      </p:sp>
      <p:sp>
        <p:nvSpPr>
          <p:cNvPr id="335879" name="Text Box 7"/>
          <p:cNvSpPr txBox="1">
            <a:spLocks noChangeArrowheads="1"/>
          </p:cNvSpPr>
          <p:nvPr/>
        </p:nvSpPr>
        <p:spPr bwMode="auto">
          <a:xfrm>
            <a:off x="4419600" y="3838575"/>
            <a:ext cx="1060450" cy="530225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Pupillary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block</a:t>
            </a:r>
          </a:p>
        </p:txBody>
      </p:sp>
      <p:sp>
        <p:nvSpPr>
          <p:cNvPr id="335881" name="Text Box 9"/>
          <p:cNvSpPr txBox="1">
            <a:spLocks noChangeArrowheads="1"/>
          </p:cNvSpPr>
          <p:nvPr/>
        </p:nvSpPr>
        <p:spPr bwMode="auto">
          <a:xfrm>
            <a:off x="5664200" y="3838575"/>
            <a:ext cx="1403350" cy="530225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Aqueous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misdirection</a:t>
            </a:r>
          </a:p>
        </p:txBody>
      </p:sp>
      <p:sp>
        <p:nvSpPr>
          <p:cNvPr id="335882" name="Line 10"/>
          <p:cNvSpPr>
            <a:spLocks noChangeShapeType="1"/>
          </p:cNvSpPr>
          <p:nvPr/>
        </p:nvSpPr>
        <p:spPr bwMode="auto">
          <a:xfrm flipH="1">
            <a:off x="2286000" y="2303463"/>
            <a:ext cx="19812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883" name="Line 11"/>
          <p:cNvSpPr>
            <a:spLocks noChangeShapeType="1"/>
          </p:cNvSpPr>
          <p:nvPr/>
        </p:nvSpPr>
        <p:spPr bwMode="auto">
          <a:xfrm>
            <a:off x="4267200" y="2303463"/>
            <a:ext cx="12954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884" name="Text Box 12"/>
          <p:cNvSpPr txBox="1">
            <a:spLocks noChangeArrowheads="1"/>
          </p:cNvSpPr>
          <p:nvPr/>
        </p:nvSpPr>
        <p:spPr bwMode="auto">
          <a:xfrm>
            <a:off x="3854450" y="2416175"/>
            <a:ext cx="717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i="1">
                <a:solidFill>
                  <a:srgbClr val="B2B2B2"/>
                </a:solidFill>
              </a:rPr>
              <a:t>IOP?</a:t>
            </a:r>
          </a:p>
        </p:txBody>
      </p:sp>
      <p:sp>
        <p:nvSpPr>
          <p:cNvPr id="335885" name="Line 13"/>
          <p:cNvSpPr>
            <a:spLocks noChangeShapeType="1"/>
          </p:cNvSpPr>
          <p:nvPr/>
        </p:nvSpPr>
        <p:spPr bwMode="auto">
          <a:xfrm flipH="1">
            <a:off x="1219200" y="3141663"/>
            <a:ext cx="6858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886" name="Line 14"/>
          <p:cNvSpPr>
            <a:spLocks noChangeShapeType="1"/>
          </p:cNvSpPr>
          <p:nvPr/>
        </p:nvSpPr>
        <p:spPr bwMode="auto">
          <a:xfrm>
            <a:off x="1905000" y="3141663"/>
            <a:ext cx="6096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887" name="Line 15"/>
          <p:cNvSpPr>
            <a:spLocks noChangeShapeType="1"/>
          </p:cNvSpPr>
          <p:nvPr/>
        </p:nvSpPr>
        <p:spPr bwMode="auto">
          <a:xfrm flipH="1">
            <a:off x="5486400" y="3141663"/>
            <a:ext cx="9906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888" name="Line 16"/>
          <p:cNvSpPr>
            <a:spLocks noChangeShapeType="1"/>
          </p:cNvSpPr>
          <p:nvPr/>
        </p:nvSpPr>
        <p:spPr bwMode="auto">
          <a:xfrm flipH="1">
            <a:off x="6324600" y="3141663"/>
            <a:ext cx="1524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889" name="Line 17"/>
          <p:cNvSpPr>
            <a:spLocks noChangeShapeType="1"/>
          </p:cNvSpPr>
          <p:nvPr/>
        </p:nvSpPr>
        <p:spPr bwMode="auto">
          <a:xfrm>
            <a:off x="6477000" y="3141663"/>
            <a:ext cx="7620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893" name="Text Box 21"/>
          <p:cNvSpPr txBox="1">
            <a:spLocks noChangeArrowheads="1"/>
          </p:cNvSpPr>
          <p:nvPr/>
        </p:nvSpPr>
        <p:spPr bwMode="auto">
          <a:xfrm>
            <a:off x="728663" y="2438400"/>
            <a:ext cx="7707687" cy="1938992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i="1" dirty="0">
                <a:solidFill>
                  <a:srgbClr val="0000FF"/>
                </a:solidFill>
              </a:rPr>
              <a:t>What is the differential for a shallow AC in the </a:t>
            </a:r>
            <a:r>
              <a:rPr lang="en-US" sz="2000" b="1" dirty="0">
                <a:solidFill>
                  <a:srgbClr val="0000FF"/>
                </a:solidFill>
              </a:rPr>
              <a:t>late</a:t>
            </a:r>
            <a:r>
              <a:rPr lang="en-US" sz="2000" i="1" dirty="0">
                <a:solidFill>
                  <a:srgbClr val="0000FF"/>
                </a:solidFill>
              </a:rPr>
              <a:t> post-op period?</a:t>
            </a:r>
          </a:p>
          <a:p>
            <a:pPr eaLnBrk="1" hangingPunct="1"/>
            <a:r>
              <a:rPr lang="en-US" sz="2000" dirty="0">
                <a:solidFill>
                  <a:srgbClr val="0000FF"/>
                </a:solidFill>
              </a:rPr>
              <a:t>--RD</a:t>
            </a:r>
          </a:p>
          <a:p>
            <a:pPr eaLnBrk="1" hangingPunct="1"/>
            <a:r>
              <a:rPr lang="en-US" sz="2000" dirty="0">
                <a:solidFill>
                  <a:srgbClr val="0000FF"/>
                </a:solidFill>
              </a:rPr>
              <a:t>--Bleb formation</a:t>
            </a:r>
          </a:p>
          <a:p>
            <a:pPr eaLnBrk="1" hangingPunct="1"/>
            <a:r>
              <a:rPr lang="en-US" sz="2000" dirty="0">
                <a:solidFill>
                  <a:srgbClr val="0000FF"/>
                </a:solidFill>
              </a:rPr>
              <a:t>--Chronic uveitis</a:t>
            </a:r>
          </a:p>
          <a:p>
            <a:pPr eaLnBrk="1" hangingPunct="1"/>
            <a:r>
              <a:rPr lang="en-US" sz="2000" dirty="0">
                <a:solidFill>
                  <a:srgbClr val="0000FF"/>
                </a:solidFill>
              </a:rPr>
              <a:t>--</a:t>
            </a:r>
            <a:r>
              <a:rPr lang="en-US" sz="2000" dirty="0" err="1">
                <a:solidFill>
                  <a:srgbClr val="0000FF"/>
                </a:solidFill>
              </a:rPr>
              <a:t>Cyclodialysis</a:t>
            </a:r>
            <a:endParaRPr lang="en-US" sz="2000" dirty="0">
              <a:solidFill>
                <a:srgbClr val="0000FF"/>
              </a:solidFill>
            </a:endParaRPr>
          </a:p>
          <a:p>
            <a:pPr eaLnBrk="1" hangingPunct="1"/>
            <a:r>
              <a:rPr lang="en-US" sz="2000" dirty="0">
                <a:solidFill>
                  <a:srgbClr val="0000FF"/>
                </a:solidFill>
              </a:rPr>
              <a:t>--Delayed choroidal hemorrhage</a:t>
            </a:r>
            <a:endParaRPr lang="en-US" sz="2000" dirty="0">
              <a:solidFill>
                <a:srgbClr val="FFCC99"/>
              </a:solidFill>
            </a:endParaRPr>
          </a:p>
        </p:txBody>
      </p:sp>
      <p:sp>
        <p:nvSpPr>
          <p:cNvPr id="335894" name="Slide Number Placeholder 1"/>
          <p:cNvSpPr txBox="1">
            <a:spLocks noGrp="1"/>
          </p:cNvSpPr>
          <p:nvPr/>
        </p:nvSpPr>
        <p:spPr bwMode="auto">
          <a:xfrm>
            <a:off x="7010400" y="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DB2B9C18-4E54-4D93-9224-54D3BD66AD8F}" type="slidenum">
              <a:rPr lang="en-US" altLang="en-US" sz="1000"/>
              <a:pPr algn="r" eaLnBrk="1" hangingPunct="1"/>
              <a:t>124</a:t>
            </a:fld>
            <a:endParaRPr lang="en-US" altLang="en-US" sz="1000"/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2555875" y="1508125"/>
            <a:ext cx="34544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 dirty="0"/>
              <a:t>Shallow/flat AC after CE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sz="2400" dirty="0"/>
              <a:t>(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early </a:t>
            </a:r>
            <a:r>
              <a:rPr lang="en-US" sz="2400" dirty="0"/>
              <a:t>post-op period)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AE099FF-2B09-4454-9A54-DE67FAA23174}"/>
              </a:ext>
            </a:extLst>
          </p:cNvPr>
          <p:cNvSpPr txBox="1"/>
          <p:nvPr/>
        </p:nvSpPr>
        <p:spPr>
          <a:xfrm>
            <a:off x="1477114" y="315059"/>
            <a:ext cx="6189772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FF"/>
                </a:solidFill>
              </a:rPr>
              <a:t>Shallow Anterior Chamber After Cataract Surgery</a:t>
            </a:r>
          </a:p>
        </p:txBody>
      </p:sp>
      <p:sp>
        <p:nvSpPr>
          <p:cNvPr id="28" name="Line 19">
            <a:extLst>
              <a:ext uri="{FF2B5EF4-FFF2-40B4-BE49-F238E27FC236}">
                <a16:creationId xmlns:a16="http://schemas.microsoft.com/office/drawing/2014/main" id="{D97388AC-D2BC-48C2-91D5-9AB896682C7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895600" y="1998662"/>
            <a:ext cx="762000" cy="587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Text Box 20">
            <a:extLst>
              <a:ext uri="{FF2B5EF4-FFF2-40B4-BE49-F238E27FC236}">
                <a16:creationId xmlns:a16="http://schemas.microsoft.com/office/drawing/2014/main" id="{982F959C-7A2B-459A-B3CE-094828E0F0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3245" y="1746572"/>
            <a:ext cx="87235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>
                <a:solidFill>
                  <a:srgbClr val="0000FF"/>
                </a:solidFill>
                <a:latin typeface="Segoe Script" panose="020B0504020000000003" pitchFamily="34" charset="0"/>
              </a:rPr>
              <a:t>Late</a:t>
            </a:r>
          </a:p>
        </p:txBody>
      </p:sp>
    </p:spTree>
    <p:extLst>
      <p:ext uri="{BB962C8B-B14F-4D97-AF65-F5344CB8AC3E}">
        <p14:creationId xmlns:p14="http://schemas.microsoft.com/office/powerpoint/2010/main" val="3033476134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Box 9"/>
          <p:cNvSpPr txBox="1">
            <a:spLocks noChangeArrowheads="1"/>
          </p:cNvSpPr>
          <p:nvPr/>
        </p:nvSpPr>
        <p:spPr bwMode="auto">
          <a:xfrm>
            <a:off x="7281081" y="3827582"/>
            <a:ext cx="1736374" cy="535531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dirty="0" err="1">
                <a:solidFill>
                  <a:srgbClr val="B2B2B2"/>
                </a:solidFill>
              </a:rPr>
              <a:t>Suprachoroidal</a:t>
            </a:r>
            <a:endParaRPr lang="en-US" dirty="0">
              <a:solidFill>
                <a:srgbClr val="B2B2B2"/>
              </a:solidFill>
            </a:endParaRPr>
          </a:p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rgbClr val="B2B2B2"/>
                </a:solidFill>
              </a:rPr>
              <a:t>hemorrhage</a:t>
            </a:r>
          </a:p>
        </p:txBody>
      </p:sp>
      <p:sp>
        <p:nvSpPr>
          <p:cNvPr id="336899" name="Text Box 3"/>
          <p:cNvSpPr txBox="1">
            <a:spLocks noChangeArrowheads="1"/>
          </p:cNvSpPr>
          <p:nvPr/>
        </p:nvSpPr>
        <p:spPr bwMode="auto">
          <a:xfrm>
            <a:off x="5510213" y="2738438"/>
            <a:ext cx="2185987" cy="403225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 i="1">
                <a:solidFill>
                  <a:srgbClr val="B2B2B2"/>
                </a:solidFill>
              </a:rPr>
              <a:t>Normal</a:t>
            </a:r>
            <a:r>
              <a:rPr lang="en-US" sz="2400">
                <a:solidFill>
                  <a:srgbClr val="B2B2B2"/>
                </a:solidFill>
              </a:rPr>
              <a:t> or </a:t>
            </a:r>
            <a:r>
              <a:rPr lang="en-US" sz="2400" i="1">
                <a:solidFill>
                  <a:srgbClr val="B2B2B2"/>
                </a:solidFill>
              </a:rPr>
              <a:t>high</a:t>
            </a:r>
          </a:p>
        </p:txBody>
      </p:sp>
      <p:sp>
        <p:nvSpPr>
          <p:cNvPr id="336900" name="Text Box 4"/>
          <p:cNvSpPr txBox="1">
            <a:spLocks noChangeArrowheads="1"/>
          </p:cNvSpPr>
          <p:nvPr/>
        </p:nvSpPr>
        <p:spPr bwMode="auto">
          <a:xfrm>
            <a:off x="1557338" y="2738438"/>
            <a:ext cx="744537" cy="403225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 i="1">
                <a:solidFill>
                  <a:schemeClr val="bg2"/>
                </a:solidFill>
              </a:rPr>
              <a:t>Low</a:t>
            </a:r>
          </a:p>
        </p:txBody>
      </p:sp>
      <p:sp>
        <p:nvSpPr>
          <p:cNvPr id="336901" name="Text Box 5"/>
          <p:cNvSpPr txBox="1">
            <a:spLocks noChangeArrowheads="1"/>
          </p:cNvSpPr>
          <p:nvPr/>
        </p:nvSpPr>
        <p:spPr bwMode="auto">
          <a:xfrm>
            <a:off x="615950" y="3838575"/>
            <a:ext cx="908050" cy="530225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808080"/>
                </a:solidFill>
              </a:rPr>
              <a:t>Wound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808080"/>
                </a:solidFill>
              </a:rPr>
              <a:t>leak</a:t>
            </a:r>
          </a:p>
        </p:txBody>
      </p:sp>
      <p:sp>
        <p:nvSpPr>
          <p:cNvPr id="336902" name="Text Box 6"/>
          <p:cNvSpPr txBox="1">
            <a:spLocks noChangeArrowheads="1"/>
          </p:cNvSpPr>
          <p:nvPr/>
        </p:nvSpPr>
        <p:spPr bwMode="auto">
          <a:xfrm>
            <a:off x="2054225" y="3838575"/>
            <a:ext cx="1377950" cy="530225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808080"/>
                </a:solidFill>
              </a:rPr>
              <a:t>Choroidal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808080"/>
                </a:solidFill>
              </a:rPr>
              <a:t>detachment</a:t>
            </a:r>
          </a:p>
        </p:txBody>
      </p:sp>
      <p:sp>
        <p:nvSpPr>
          <p:cNvPr id="336903" name="Text Box 7"/>
          <p:cNvSpPr txBox="1">
            <a:spLocks noChangeArrowheads="1"/>
          </p:cNvSpPr>
          <p:nvPr/>
        </p:nvSpPr>
        <p:spPr bwMode="auto">
          <a:xfrm>
            <a:off x="4419600" y="3838575"/>
            <a:ext cx="1060450" cy="530225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Pupillary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block</a:t>
            </a:r>
          </a:p>
        </p:txBody>
      </p:sp>
      <p:sp>
        <p:nvSpPr>
          <p:cNvPr id="336905" name="Text Box 9"/>
          <p:cNvSpPr txBox="1">
            <a:spLocks noChangeArrowheads="1"/>
          </p:cNvSpPr>
          <p:nvPr/>
        </p:nvSpPr>
        <p:spPr bwMode="auto">
          <a:xfrm>
            <a:off x="5664200" y="3838575"/>
            <a:ext cx="1403350" cy="530225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Aqueous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misdirection</a:t>
            </a:r>
          </a:p>
        </p:txBody>
      </p:sp>
      <p:sp>
        <p:nvSpPr>
          <p:cNvPr id="336906" name="Line 10"/>
          <p:cNvSpPr>
            <a:spLocks noChangeShapeType="1"/>
          </p:cNvSpPr>
          <p:nvPr/>
        </p:nvSpPr>
        <p:spPr bwMode="auto">
          <a:xfrm flipH="1">
            <a:off x="2286000" y="2303463"/>
            <a:ext cx="19812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907" name="Line 11"/>
          <p:cNvSpPr>
            <a:spLocks noChangeShapeType="1"/>
          </p:cNvSpPr>
          <p:nvPr/>
        </p:nvSpPr>
        <p:spPr bwMode="auto">
          <a:xfrm>
            <a:off x="4267200" y="2303463"/>
            <a:ext cx="12954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908" name="Text Box 12"/>
          <p:cNvSpPr txBox="1">
            <a:spLocks noChangeArrowheads="1"/>
          </p:cNvSpPr>
          <p:nvPr/>
        </p:nvSpPr>
        <p:spPr bwMode="auto">
          <a:xfrm>
            <a:off x="3854450" y="2416175"/>
            <a:ext cx="717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i="1">
                <a:solidFill>
                  <a:srgbClr val="B2B2B2"/>
                </a:solidFill>
              </a:rPr>
              <a:t>IOP?</a:t>
            </a:r>
          </a:p>
        </p:txBody>
      </p:sp>
      <p:sp>
        <p:nvSpPr>
          <p:cNvPr id="336909" name="Line 13"/>
          <p:cNvSpPr>
            <a:spLocks noChangeShapeType="1"/>
          </p:cNvSpPr>
          <p:nvPr/>
        </p:nvSpPr>
        <p:spPr bwMode="auto">
          <a:xfrm flipH="1">
            <a:off x="1219200" y="3141663"/>
            <a:ext cx="6858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910" name="Line 14"/>
          <p:cNvSpPr>
            <a:spLocks noChangeShapeType="1"/>
          </p:cNvSpPr>
          <p:nvPr/>
        </p:nvSpPr>
        <p:spPr bwMode="auto">
          <a:xfrm>
            <a:off x="1905000" y="3141663"/>
            <a:ext cx="6096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911" name="Line 15"/>
          <p:cNvSpPr>
            <a:spLocks noChangeShapeType="1"/>
          </p:cNvSpPr>
          <p:nvPr/>
        </p:nvSpPr>
        <p:spPr bwMode="auto">
          <a:xfrm flipH="1">
            <a:off x="5486400" y="3141663"/>
            <a:ext cx="9906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912" name="Line 16"/>
          <p:cNvSpPr>
            <a:spLocks noChangeShapeType="1"/>
          </p:cNvSpPr>
          <p:nvPr/>
        </p:nvSpPr>
        <p:spPr bwMode="auto">
          <a:xfrm flipH="1">
            <a:off x="6324600" y="3141663"/>
            <a:ext cx="1524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913" name="Line 17"/>
          <p:cNvSpPr>
            <a:spLocks noChangeShapeType="1"/>
          </p:cNvSpPr>
          <p:nvPr/>
        </p:nvSpPr>
        <p:spPr bwMode="auto">
          <a:xfrm>
            <a:off x="6477000" y="3141663"/>
            <a:ext cx="7620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917" name="Text Box 21"/>
          <p:cNvSpPr txBox="1">
            <a:spLocks noChangeArrowheads="1"/>
          </p:cNvSpPr>
          <p:nvPr/>
        </p:nvSpPr>
        <p:spPr bwMode="auto">
          <a:xfrm>
            <a:off x="728663" y="2438400"/>
            <a:ext cx="7707687" cy="1938992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i="1" dirty="0">
                <a:solidFill>
                  <a:srgbClr val="0000FF"/>
                </a:solidFill>
              </a:rPr>
              <a:t>What is the differential for a shallow AC in the </a:t>
            </a:r>
            <a:r>
              <a:rPr lang="en-US" sz="2000" b="1" dirty="0">
                <a:solidFill>
                  <a:srgbClr val="0000FF"/>
                </a:solidFill>
              </a:rPr>
              <a:t>late</a:t>
            </a:r>
            <a:r>
              <a:rPr lang="en-US" sz="2000" i="1" dirty="0">
                <a:solidFill>
                  <a:srgbClr val="0000FF"/>
                </a:solidFill>
              </a:rPr>
              <a:t> post-op period?</a:t>
            </a:r>
          </a:p>
          <a:p>
            <a:pPr eaLnBrk="1" hangingPunct="1"/>
            <a:r>
              <a:rPr lang="en-US" sz="2000" dirty="0">
                <a:solidFill>
                  <a:srgbClr val="777777"/>
                </a:solidFill>
              </a:rPr>
              <a:t>--RD</a:t>
            </a:r>
          </a:p>
          <a:p>
            <a:pPr eaLnBrk="1" hangingPunct="1"/>
            <a:r>
              <a:rPr lang="en-US" sz="2000" b="1" dirty="0">
                <a:solidFill>
                  <a:schemeClr val="bg1"/>
                </a:solidFill>
              </a:rPr>
              <a:t>--Bleb formation</a:t>
            </a:r>
          </a:p>
          <a:p>
            <a:pPr eaLnBrk="1" hangingPunct="1"/>
            <a:r>
              <a:rPr lang="en-US" sz="2000" dirty="0">
                <a:solidFill>
                  <a:srgbClr val="777777"/>
                </a:solidFill>
              </a:rPr>
              <a:t>--Chronic uveitis</a:t>
            </a:r>
          </a:p>
          <a:p>
            <a:pPr eaLnBrk="1" hangingPunct="1"/>
            <a:r>
              <a:rPr lang="en-US" sz="2000" dirty="0">
                <a:solidFill>
                  <a:srgbClr val="777777"/>
                </a:solidFill>
              </a:rPr>
              <a:t>--</a:t>
            </a:r>
            <a:r>
              <a:rPr lang="en-US" sz="2000" dirty="0" err="1">
                <a:solidFill>
                  <a:srgbClr val="777777"/>
                </a:solidFill>
              </a:rPr>
              <a:t>Cyclodialysis</a:t>
            </a:r>
            <a:endParaRPr lang="en-US" sz="2000" dirty="0">
              <a:solidFill>
                <a:srgbClr val="777777"/>
              </a:solidFill>
            </a:endParaRPr>
          </a:p>
          <a:p>
            <a:pPr eaLnBrk="1" hangingPunct="1"/>
            <a:r>
              <a:rPr lang="en-US" sz="2000" dirty="0">
                <a:solidFill>
                  <a:srgbClr val="777777"/>
                </a:solidFill>
              </a:rPr>
              <a:t>--Delayed choroidal hemorrhage</a:t>
            </a:r>
          </a:p>
        </p:txBody>
      </p:sp>
      <p:sp>
        <p:nvSpPr>
          <p:cNvPr id="336918" name="Slide Number Placeholder 1"/>
          <p:cNvSpPr txBox="1">
            <a:spLocks noGrp="1"/>
          </p:cNvSpPr>
          <p:nvPr/>
        </p:nvSpPr>
        <p:spPr bwMode="auto">
          <a:xfrm>
            <a:off x="7010400" y="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037A4394-9A15-47BD-95B5-51C112A073B0}" type="slidenum">
              <a:rPr lang="en-US" altLang="en-US" sz="1000"/>
              <a:pPr algn="r" eaLnBrk="1" hangingPunct="1"/>
              <a:t>125</a:t>
            </a:fld>
            <a:endParaRPr lang="en-US" altLang="en-US" sz="1000"/>
          </a:p>
        </p:txBody>
      </p:sp>
      <p:sp>
        <p:nvSpPr>
          <p:cNvPr id="336919" name="Text Box 22"/>
          <p:cNvSpPr txBox="1">
            <a:spLocks noChangeArrowheads="1"/>
          </p:cNvSpPr>
          <p:nvPr/>
        </p:nvSpPr>
        <p:spPr bwMode="auto">
          <a:xfrm>
            <a:off x="2936875" y="2987675"/>
            <a:ext cx="5497513" cy="52387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i="1">
                <a:solidFill>
                  <a:schemeClr val="bg1"/>
                </a:solidFill>
              </a:rPr>
              <a:t>What sort of incision makes inadvertent bleb formation more likely?</a:t>
            </a:r>
          </a:p>
          <a:p>
            <a:pPr eaLnBrk="1" hangingPunct="1"/>
            <a:r>
              <a:rPr lang="en-US" sz="1400">
                <a:solidFill>
                  <a:srgbClr val="0000FF"/>
                </a:solidFill>
              </a:rPr>
              <a:t>A limbal incision</a:t>
            </a:r>
          </a:p>
        </p:txBody>
      </p:sp>
      <p:sp>
        <p:nvSpPr>
          <p:cNvPr id="25" name="Text Box 18"/>
          <p:cNvSpPr txBox="1">
            <a:spLocks noChangeArrowheads="1"/>
          </p:cNvSpPr>
          <p:nvPr/>
        </p:nvSpPr>
        <p:spPr bwMode="auto">
          <a:xfrm>
            <a:off x="2555875" y="1508125"/>
            <a:ext cx="34544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 dirty="0"/>
              <a:t>Shallow/flat AC after CE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sz="2400" dirty="0"/>
              <a:t>(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early </a:t>
            </a:r>
            <a:r>
              <a:rPr lang="en-US" sz="2400" dirty="0"/>
              <a:t>post-op period)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B38B422-78FA-485E-906C-40B869E03B61}"/>
              </a:ext>
            </a:extLst>
          </p:cNvPr>
          <p:cNvSpPr txBox="1"/>
          <p:nvPr/>
        </p:nvSpPr>
        <p:spPr>
          <a:xfrm>
            <a:off x="1477114" y="315059"/>
            <a:ext cx="6189772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FF"/>
                </a:solidFill>
              </a:rPr>
              <a:t>Shallow Anterior Chamber After Cataract Surgery</a:t>
            </a:r>
          </a:p>
        </p:txBody>
      </p:sp>
      <p:sp>
        <p:nvSpPr>
          <p:cNvPr id="29" name="Line 19">
            <a:extLst>
              <a:ext uri="{FF2B5EF4-FFF2-40B4-BE49-F238E27FC236}">
                <a16:creationId xmlns:a16="http://schemas.microsoft.com/office/drawing/2014/main" id="{6829DAF1-3905-4CD9-85B9-B63AD5B575E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895600" y="1998662"/>
            <a:ext cx="762000" cy="587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Text Box 20">
            <a:extLst>
              <a:ext uri="{FF2B5EF4-FFF2-40B4-BE49-F238E27FC236}">
                <a16:creationId xmlns:a16="http://schemas.microsoft.com/office/drawing/2014/main" id="{4CA6ED1C-70C8-448C-B36F-F5A6F8C05B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3245" y="1746572"/>
            <a:ext cx="87235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>
                <a:solidFill>
                  <a:srgbClr val="0000FF"/>
                </a:solidFill>
                <a:latin typeface="Segoe Script" panose="020B0504020000000003" pitchFamily="34" charset="0"/>
              </a:rPr>
              <a:t>Late</a:t>
            </a:r>
          </a:p>
        </p:txBody>
      </p:sp>
    </p:spTree>
    <p:extLst>
      <p:ext uri="{BB962C8B-B14F-4D97-AF65-F5344CB8AC3E}">
        <p14:creationId xmlns:p14="http://schemas.microsoft.com/office/powerpoint/2010/main" val="3131716902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Box 9"/>
          <p:cNvSpPr txBox="1">
            <a:spLocks noChangeArrowheads="1"/>
          </p:cNvSpPr>
          <p:nvPr/>
        </p:nvSpPr>
        <p:spPr bwMode="auto">
          <a:xfrm>
            <a:off x="7281081" y="3827582"/>
            <a:ext cx="1736374" cy="535531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dirty="0" err="1">
                <a:solidFill>
                  <a:srgbClr val="B2B2B2"/>
                </a:solidFill>
              </a:rPr>
              <a:t>Suprachoroidal</a:t>
            </a:r>
            <a:endParaRPr lang="en-US" dirty="0">
              <a:solidFill>
                <a:srgbClr val="B2B2B2"/>
              </a:solidFill>
            </a:endParaRPr>
          </a:p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rgbClr val="B2B2B2"/>
                </a:solidFill>
              </a:rPr>
              <a:t>hemorrhage</a:t>
            </a:r>
          </a:p>
        </p:txBody>
      </p:sp>
      <p:sp>
        <p:nvSpPr>
          <p:cNvPr id="337923" name="Text Box 3"/>
          <p:cNvSpPr txBox="1">
            <a:spLocks noChangeArrowheads="1"/>
          </p:cNvSpPr>
          <p:nvPr/>
        </p:nvSpPr>
        <p:spPr bwMode="auto">
          <a:xfrm>
            <a:off x="5510213" y="2738438"/>
            <a:ext cx="2185987" cy="403225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 i="1">
                <a:solidFill>
                  <a:srgbClr val="B2B2B2"/>
                </a:solidFill>
              </a:rPr>
              <a:t>Normal</a:t>
            </a:r>
            <a:r>
              <a:rPr lang="en-US" sz="2400">
                <a:solidFill>
                  <a:srgbClr val="B2B2B2"/>
                </a:solidFill>
              </a:rPr>
              <a:t> or </a:t>
            </a:r>
            <a:r>
              <a:rPr lang="en-US" sz="2400" i="1">
                <a:solidFill>
                  <a:srgbClr val="B2B2B2"/>
                </a:solidFill>
              </a:rPr>
              <a:t>high</a:t>
            </a:r>
          </a:p>
        </p:txBody>
      </p:sp>
      <p:sp>
        <p:nvSpPr>
          <p:cNvPr id="337924" name="Text Box 4"/>
          <p:cNvSpPr txBox="1">
            <a:spLocks noChangeArrowheads="1"/>
          </p:cNvSpPr>
          <p:nvPr/>
        </p:nvSpPr>
        <p:spPr bwMode="auto">
          <a:xfrm>
            <a:off x="1557338" y="2738438"/>
            <a:ext cx="744537" cy="403225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 i="1">
                <a:solidFill>
                  <a:schemeClr val="bg2"/>
                </a:solidFill>
              </a:rPr>
              <a:t>Low</a:t>
            </a:r>
          </a:p>
        </p:txBody>
      </p:sp>
      <p:sp>
        <p:nvSpPr>
          <p:cNvPr id="337925" name="Text Box 5"/>
          <p:cNvSpPr txBox="1">
            <a:spLocks noChangeArrowheads="1"/>
          </p:cNvSpPr>
          <p:nvPr/>
        </p:nvSpPr>
        <p:spPr bwMode="auto">
          <a:xfrm>
            <a:off x="615950" y="3838575"/>
            <a:ext cx="908050" cy="530225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808080"/>
                </a:solidFill>
              </a:rPr>
              <a:t>Wound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808080"/>
                </a:solidFill>
              </a:rPr>
              <a:t>leak</a:t>
            </a:r>
          </a:p>
        </p:txBody>
      </p:sp>
      <p:sp>
        <p:nvSpPr>
          <p:cNvPr id="337926" name="Text Box 6"/>
          <p:cNvSpPr txBox="1">
            <a:spLocks noChangeArrowheads="1"/>
          </p:cNvSpPr>
          <p:nvPr/>
        </p:nvSpPr>
        <p:spPr bwMode="auto">
          <a:xfrm>
            <a:off x="2054225" y="3838575"/>
            <a:ext cx="1377950" cy="530225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808080"/>
                </a:solidFill>
              </a:rPr>
              <a:t>Choroidal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808080"/>
                </a:solidFill>
              </a:rPr>
              <a:t>detachment</a:t>
            </a:r>
          </a:p>
        </p:txBody>
      </p:sp>
      <p:sp>
        <p:nvSpPr>
          <p:cNvPr id="337927" name="Text Box 7"/>
          <p:cNvSpPr txBox="1">
            <a:spLocks noChangeArrowheads="1"/>
          </p:cNvSpPr>
          <p:nvPr/>
        </p:nvSpPr>
        <p:spPr bwMode="auto">
          <a:xfrm>
            <a:off x="4419600" y="3838575"/>
            <a:ext cx="1060450" cy="530225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Pupillary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block</a:t>
            </a:r>
          </a:p>
        </p:txBody>
      </p:sp>
      <p:sp>
        <p:nvSpPr>
          <p:cNvPr id="337929" name="Text Box 9"/>
          <p:cNvSpPr txBox="1">
            <a:spLocks noChangeArrowheads="1"/>
          </p:cNvSpPr>
          <p:nvPr/>
        </p:nvSpPr>
        <p:spPr bwMode="auto">
          <a:xfrm>
            <a:off x="5664200" y="3838575"/>
            <a:ext cx="1403350" cy="530225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Aqueous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misdirection</a:t>
            </a:r>
          </a:p>
        </p:txBody>
      </p:sp>
      <p:sp>
        <p:nvSpPr>
          <p:cNvPr id="337930" name="Line 10"/>
          <p:cNvSpPr>
            <a:spLocks noChangeShapeType="1"/>
          </p:cNvSpPr>
          <p:nvPr/>
        </p:nvSpPr>
        <p:spPr bwMode="auto">
          <a:xfrm flipH="1">
            <a:off x="2286000" y="2303463"/>
            <a:ext cx="19812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7931" name="Line 11"/>
          <p:cNvSpPr>
            <a:spLocks noChangeShapeType="1"/>
          </p:cNvSpPr>
          <p:nvPr/>
        </p:nvSpPr>
        <p:spPr bwMode="auto">
          <a:xfrm>
            <a:off x="4267200" y="2303463"/>
            <a:ext cx="12954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7932" name="Text Box 12"/>
          <p:cNvSpPr txBox="1">
            <a:spLocks noChangeArrowheads="1"/>
          </p:cNvSpPr>
          <p:nvPr/>
        </p:nvSpPr>
        <p:spPr bwMode="auto">
          <a:xfrm>
            <a:off x="3854450" y="2416175"/>
            <a:ext cx="717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i="1">
                <a:solidFill>
                  <a:srgbClr val="B2B2B2"/>
                </a:solidFill>
              </a:rPr>
              <a:t>IOP?</a:t>
            </a:r>
          </a:p>
        </p:txBody>
      </p:sp>
      <p:sp>
        <p:nvSpPr>
          <p:cNvPr id="337933" name="Line 13"/>
          <p:cNvSpPr>
            <a:spLocks noChangeShapeType="1"/>
          </p:cNvSpPr>
          <p:nvPr/>
        </p:nvSpPr>
        <p:spPr bwMode="auto">
          <a:xfrm flipH="1">
            <a:off x="1219200" y="3141663"/>
            <a:ext cx="6858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7934" name="Line 14"/>
          <p:cNvSpPr>
            <a:spLocks noChangeShapeType="1"/>
          </p:cNvSpPr>
          <p:nvPr/>
        </p:nvSpPr>
        <p:spPr bwMode="auto">
          <a:xfrm>
            <a:off x="1905000" y="3141663"/>
            <a:ext cx="6096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7935" name="Line 15"/>
          <p:cNvSpPr>
            <a:spLocks noChangeShapeType="1"/>
          </p:cNvSpPr>
          <p:nvPr/>
        </p:nvSpPr>
        <p:spPr bwMode="auto">
          <a:xfrm flipH="1">
            <a:off x="5486400" y="3141663"/>
            <a:ext cx="9906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7936" name="Line 16"/>
          <p:cNvSpPr>
            <a:spLocks noChangeShapeType="1"/>
          </p:cNvSpPr>
          <p:nvPr/>
        </p:nvSpPr>
        <p:spPr bwMode="auto">
          <a:xfrm flipH="1">
            <a:off x="6324600" y="3141663"/>
            <a:ext cx="1524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7937" name="Line 17"/>
          <p:cNvSpPr>
            <a:spLocks noChangeShapeType="1"/>
          </p:cNvSpPr>
          <p:nvPr/>
        </p:nvSpPr>
        <p:spPr bwMode="auto">
          <a:xfrm>
            <a:off x="6477000" y="3141663"/>
            <a:ext cx="7620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7941" name="Text Box 21"/>
          <p:cNvSpPr txBox="1">
            <a:spLocks noChangeArrowheads="1"/>
          </p:cNvSpPr>
          <p:nvPr/>
        </p:nvSpPr>
        <p:spPr bwMode="auto">
          <a:xfrm>
            <a:off x="728663" y="2438400"/>
            <a:ext cx="7707687" cy="1938992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i="1" dirty="0">
                <a:solidFill>
                  <a:srgbClr val="0000FF"/>
                </a:solidFill>
              </a:rPr>
              <a:t>What is the differential for a shallow AC in the </a:t>
            </a:r>
            <a:r>
              <a:rPr lang="en-US" sz="2000" b="1" dirty="0">
                <a:solidFill>
                  <a:srgbClr val="0000FF"/>
                </a:solidFill>
              </a:rPr>
              <a:t>late</a:t>
            </a:r>
            <a:r>
              <a:rPr lang="en-US" sz="2000" i="1" dirty="0">
                <a:solidFill>
                  <a:srgbClr val="0000FF"/>
                </a:solidFill>
              </a:rPr>
              <a:t> post-op period?</a:t>
            </a:r>
          </a:p>
          <a:p>
            <a:pPr eaLnBrk="1" hangingPunct="1"/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--RD</a:t>
            </a:r>
          </a:p>
          <a:p>
            <a:pPr eaLnBrk="1" hangingPunct="1"/>
            <a:r>
              <a:rPr lang="en-US" sz="2000" b="1" dirty="0">
                <a:solidFill>
                  <a:schemeClr val="bg1"/>
                </a:solidFill>
              </a:rPr>
              <a:t>--Bleb formation</a:t>
            </a:r>
          </a:p>
          <a:p>
            <a:pPr eaLnBrk="1" hangingPunct="1"/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--Chronic uveitis</a:t>
            </a:r>
          </a:p>
          <a:p>
            <a:pPr eaLnBrk="1" hangingPunct="1"/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--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Cyclodialysis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/>
            <a:r>
              <a:rPr lang="en-US" sz="2000" dirty="0">
                <a:solidFill>
                  <a:srgbClr val="777777"/>
                </a:solidFill>
              </a:rPr>
              <a:t>--Delayed choroidal hemorrhage</a:t>
            </a:r>
          </a:p>
        </p:txBody>
      </p:sp>
      <p:sp>
        <p:nvSpPr>
          <p:cNvPr id="337942" name="Slide Number Placeholder 1"/>
          <p:cNvSpPr txBox="1">
            <a:spLocks noGrp="1"/>
          </p:cNvSpPr>
          <p:nvPr/>
        </p:nvSpPr>
        <p:spPr bwMode="auto">
          <a:xfrm>
            <a:off x="7010400" y="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22BFC33E-C592-4C3B-8FBA-5CB0BA3F8A27}" type="slidenum">
              <a:rPr lang="en-US" altLang="en-US" sz="1000"/>
              <a:pPr algn="r" eaLnBrk="1" hangingPunct="1"/>
              <a:t>126</a:t>
            </a:fld>
            <a:endParaRPr lang="en-US" altLang="en-US" sz="1000"/>
          </a:p>
        </p:txBody>
      </p:sp>
      <p:sp>
        <p:nvSpPr>
          <p:cNvPr id="337943" name="Text Box 22"/>
          <p:cNvSpPr txBox="1">
            <a:spLocks noChangeArrowheads="1"/>
          </p:cNvSpPr>
          <p:nvPr/>
        </p:nvSpPr>
        <p:spPr bwMode="auto">
          <a:xfrm>
            <a:off x="2936875" y="2987675"/>
            <a:ext cx="5497513" cy="52387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i="1">
                <a:solidFill>
                  <a:schemeClr val="bg1"/>
                </a:solidFill>
              </a:rPr>
              <a:t>What sort of incision makes inadvertent bleb formation more likely?</a:t>
            </a:r>
          </a:p>
          <a:p>
            <a:pPr eaLnBrk="1" hangingPunct="1"/>
            <a:r>
              <a:rPr lang="en-US" sz="1400">
                <a:solidFill>
                  <a:schemeClr val="bg1"/>
                </a:solidFill>
              </a:rPr>
              <a:t>A limbal incision</a:t>
            </a:r>
          </a:p>
        </p:txBody>
      </p:sp>
      <p:sp>
        <p:nvSpPr>
          <p:cNvPr id="25" name="Text Box 18"/>
          <p:cNvSpPr txBox="1">
            <a:spLocks noChangeArrowheads="1"/>
          </p:cNvSpPr>
          <p:nvPr/>
        </p:nvSpPr>
        <p:spPr bwMode="auto">
          <a:xfrm>
            <a:off x="2555875" y="1508125"/>
            <a:ext cx="34544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 dirty="0"/>
              <a:t>Shallow/flat AC after CE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sz="2400" dirty="0"/>
              <a:t>(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early </a:t>
            </a:r>
            <a:r>
              <a:rPr lang="en-US" sz="2400" dirty="0"/>
              <a:t>post-op period)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9F8D99B-4578-40FC-8329-2A22B27BCE44}"/>
              </a:ext>
            </a:extLst>
          </p:cNvPr>
          <p:cNvSpPr txBox="1"/>
          <p:nvPr/>
        </p:nvSpPr>
        <p:spPr>
          <a:xfrm>
            <a:off x="1477114" y="315059"/>
            <a:ext cx="6189772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FF"/>
                </a:solidFill>
              </a:rPr>
              <a:t>Shallow Anterior Chamber After Cataract Surgery</a:t>
            </a:r>
          </a:p>
        </p:txBody>
      </p:sp>
      <p:sp>
        <p:nvSpPr>
          <p:cNvPr id="29" name="Line 19">
            <a:extLst>
              <a:ext uri="{FF2B5EF4-FFF2-40B4-BE49-F238E27FC236}">
                <a16:creationId xmlns:a16="http://schemas.microsoft.com/office/drawing/2014/main" id="{657CF28D-3B2B-4A3C-B1E9-FFBF829E722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895600" y="1998662"/>
            <a:ext cx="762000" cy="587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Text Box 20">
            <a:extLst>
              <a:ext uri="{FF2B5EF4-FFF2-40B4-BE49-F238E27FC236}">
                <a16:creationId xmlns:a16="http://schemas.microsoft.com/office/drawing/2014/main" id="{77F1FAA2-E7FD-4C5E-9638-682DF67576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3245" y="1746572"/>
            <a:ext cx="87235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>
                <a:solidFill>
                  <a:srgbClr val="0000FF"/>
                </a:solidFill>
                <a:latin typeface="Segoe Script" panose="020B0504020000000003" pitchFamily="34" charset="0"/>
              </a:rPr>
              <a:t>Late</a:t>
            </a:r>
          </a:p>
        </p:txBody>
      </p:sp>
    </p:spTree>
    <p:extLst>
      <p:ext uri="{BB962C8B-B14F-4D97-AF65-F5344CB8AC3E}">
        <p14:creationId xmlns:p14="http://schemas.microsoft.com/office/powerpoint/2010/main" val="3366515767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Box 9"/>
          <p:cNvSpPr txBox="1">
            <a:spLocks noChangeArrowheads="1"/>
          </p:cNvSpPr>
          <p:nvPr/>
        </p:nvSpPr>
        <p:spPr bwMode="auto">
          <a:xfrm>
            <a:off x="7281081" y="3827582"/>
            <a:ext cx="1736374" cy="535531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dirty="0" err="1">
                <a:solidFill>
                  <a:srgbClr val="B2B2B2"/>
                </a:solidFill>
              </a:rPr>
              <a:t>Suprachoroidal</a:t>
            </a:r>
            <a:endParaRPr lang="en-US" dirty="0">
              <a:solidFill>
                <a:srgbClr val="B2B2B2"/>
              </a:solidFill>
            </a:endParaRPr>
          </a:p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rgbClr val="B2B2B2"/>
                </a:solidFill>
              </a:rPr>
              <a:t>hemorrhage</a:t>
            </a:r>
          </a:p>
        </p:txBody>
      </p:sp>
      <p:sp>
        <p:nvSpPr>
          <p:cNvPr id="338947" name="Text Box 3"/>
          <p:cNvSpPr txBox="1">
            <a:spLocks noChangeArrowheads="1"/>
          </p:cNvSpPr>
          <p:nvPr/>
        </p:nvSpPr>
        <p:spPr bwMode="auto">
          <a:xfrm>
            <a:off x="5510213" y="2738438"/>
            <a:ext cx="2185987" cy="403225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 i="1">
                <a:solidFill>
                  <a:srgbClr val="B2B2B2"/>
                </a:solidFill>
              </a:rPr>
              <a:t>Normal</a:t>
            </a:r>
            <a:r>
              <a:rPr lang="en-US" sz="2400">
                <a:solidFill>
                  <a:srgbClr val="B2B2B2"/>
                </a:solidFill>
              </a:rPr>
              <a:t> or </a:t>
            </a:r>
            <a:r>
              <a:rPr lang="en-US" sz="2400" i="1">
                <a:solidFill>
                  <a:srgbClr val="B2B2B2"/>
                </a:solidFill>
              </a:rPr>
              <a:t>high</a:t>
            </a:r>
          </a:p>
        </p:txBody>
      </p:sp>
      <p:sp>
        <p:nvSpPr>
          <p:cNvPr id="338948" name="Text Box 4"/>
          <p:cNvSpPr txBox="1">
            <a:spLocks noChangeArrowheads="1"/>
          </p:cNvSpPr>
          <p:nvPr/>
        </p:nvSpPr>
        <p:spPr bwMode="auto">
          <a:xfrm>
            <a:off x="1557338" y="2738438"/>
            <a:ext cx="744537" cy="403225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 i="1">
                <a:solidFill>
                  <a:schemeClr val="bg2"/>
                </a:solidFill>
              </a:rPr>
              <a:t>Low</a:t>
            </a:r>
          </a:p>
        </p:txBody>
      </p:sp>
      <p:sp>
        <p:nvSpPr>
          <p:cNvPr id="338949" name="Text Box 5"/>
          <p:cNvSpPr txBox="1">
            <a:spLocks noChangeArrowheads="1"/>
          </p:cNvSpPr>
          <p:nvPr/>
        </p:nvSpPr>
        <p:spPr bwMode="auto">
          <a:xfrm>
            <a:off x="615950" y="3838575"/>
            <a:ext cx="908050" cy="530225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808080"/>
                </a:solidFill>
              </a:rPr>
              <a:t>Wound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808080"/>
                </a:solidFill>
              </a:rPr>
              <a:t>leak</a:t>
            </a:r>
          </a:p>
        </p:txBody>
      </p:sp>
      <p:sp>
        <p:nvSpPr>
          <p:cNvPr id="338950" name="Text Box 6"/>
          <p:cNvSpPr txBox="1">
            <a:spLocks noChangeArrowheads="1"/>
          </p:cNvSpPr>
          <p:nvPr/>
        </p:nvSpPr>
        <p:spPr bwMode="auto">
          <a:xfrm>
            <a:off x="2054225" y="3838575"/>
            <a:ext cx="1377950" cy="530225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808080"/>
                </a:solidFill>
              </a:rPr>
              <a:t>Choroidal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808080"/>
                </a:solidFill>
              </a:rPr>
              <a:t>detachment</a:t>
            </a:r>
          </a:p>
        </p:txBody>
      </p:sp>
      <p:sp>
        <p:nvSpPr>
          <p:cNvPr id="338951" name="Text Box 7"/>
          <p:cNvSpPr txBox="1">
            <a:spLocks noChangeArrowheads="1"/>
          </p:cNvSpPr>
          <p:nvPr/>
        </p:nvSpPr>
        <p:spPr bwMode="auto">
          <a:xfrm>
            <a:off x="4419600" y="3838575"/>
            <a:ext cx="1060450" cy="530225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Pupillary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block</a:t>
            </a:r>
          </a:p>
        </p:txBody>
      </p:sp>
      <p:sp>
        <p:nvSpPr>
          <p:cNvPr id="338953" name="Text Box 9"/>
          <p:cNvSpPr txBox="1">
            <a:spLocks noChangeArrowheads="1"/>
          </p:cNvSpPr>
          <p:nvPr/>
        </p:nvSpPr>
        <p:spPr bwMode="auto">
          <a:xfrm>
            <a:off x="5664200" y="3838575"/>
            <a:ext cx="1403350" cy="530225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Aqueous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misdirection</a:t>
            </a:r>
          </a:p>
        </p:txBody>
      </p:sp>
      <p:sp>
        <p:nvSpPr>
          <p:cNvPr id="338954" name="Line 10"/>
          <p:cNvSpPr>
            <a:spLocks noChangeShapeType="1"/>
          </p:cNvSpPr>
          <p:nvPr/>
        </p:nvSpPr>
        <p:spPr bwMode="auto">
          <a:xfrm flipH="1">
            <a:off x="2286000" y="2303463"/>
            <a:ext cx="19812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955" name="Line 11"/>
          <p:cNvSpPr>
            <a:spLocks noChangeShapeType="1"/>
          </p:cNvSpPr>
          <p:nvPr/>
        </p:nvSpPr>
        <p:spPr bwMode="auto">
          <a:xfrm>
            <a:off x="4267200" y="2303463"/>
            <a:ext cx="12954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956" name="Text Box 12"/>
          <p:cNvSpPr txBox="1">
            <a:spLocks noChangeArrowheads="1"/>
          </p:cNvSpPr>
          <p:nvPr/>
        </p:nvSpPr>
        <p:spPr bwMode="auto">
          <a:xfrm>
            <a:off x="3854450" y="2416175"/>
            <a:ext cx="717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i="1">
                <a:solidFill>
                  <a:srgbClr val="B2B2B2"/>
                </a:solidFill>
              </a:rPr>
              <a:t>IOP?</a:t>
            </a:r>
          </a:p>
        </p:txBody>
      </p:sp>
      <p:sp>
        <p:nvSpPr>
          <p:cNvPr id="338957" name="Line 13"/>
          <p:cNvSpPr>
            <a:spLocks noChangeShapeType="1"/>
          </p:cNvSpPr>
          <p:nvPr/>
        </p:nvSpPr>
        <p:spPr bwMode="auto">
          <a:xfrm flipH="1">
            <a:off x="1219200" y="3141663"/>
            <a:ext cx="6858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958" name="Line 14"/>
          <p:cNvSpPr>
            <a:spLocks noChangeShapeType="1"/>
          </p:cNvSpPr>
          <p:nvPr/>
        </p:nvSpPr>
        <p:spPr bwMode="auto">
          <a:xfrm>
            <a:off x="1905000" y="3141663"/>
            <a:ext cx="6096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959" name="Line 15"/>
          <p:cNvSpPr>
            <a:spLocks noChangeShapeType="1"/>
          </p:cNvSpPr>
          <p:nvPr/>
        </p:nvSpPr>
        <p:spPr bwMode="auto">
          <a:xfrm flipH="1">
            <a:off x="5486400" y="3141663"/>
            <a:ext cx="9906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960" name="Line 16"/>
          <p:cNvSpPr>
            <a:spLocks noChangeShapeType="1"/>
          </p:cNvSpPr>
          <p:nvPr/>
        </p:nvSpPr>
        <p:spPr bwMode="auto">
          <a:xfrm flipH="1">
            <a:off x="6324600" y="3141663"/>
            <a:ext cx="1524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961" name="Line 17"/>
          <p:cNvSpPr>
            <a:spLocks noChangeShapeType="1"/>
          </p:cNvSpPr>
          <p:nvPr/>
        </p:nvSpPr>
        <p:spPr bwMode="auto">
          <a:xfrm>
            <a:off x="6477000" y="3141663"/>
            <a:ext cx="7620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965" name="Text Box 21"/>
          <p:cNvSpPr txBox="1">
            <a:spLocks noChangeArrowheads="1"/>
          </p:cNvSpPr>
          <p:nvPr/>
        </p:nvSpPr>
        <p:spPr bwMode="auto">
          <a:xfrm>
            <a:off x="728663" y="2438400"/>
            <a:ext cx="7707687" cy="1938992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i="1" dirty="0">
                <a:solidFill>
                  <a:srgbClr val="0000FF"/>
                </a:solidFill>
              </a:rPr>
              <a:t>What is the differential for a shallow AC in the </a:t>
            </a:r>
            <a:r>
              <a:rPr lang="en-US" sz="2000" b="1" dirty="0">
                <a:solidFill>
                  <a:srgbClr val="0000FF"/>
                </a:solidFill>
              </a:rPr>
              <a:t>late</a:t>
            </a:r>
            <a:r>
              <a:rPr lang="en-US" sz="2000" i="1" dirty="0">
                <a:solidFill>
                  <a:srgbClr val="0000FF"/>
                </a:solidFill>
              </a:rPr>
              <a:t> post-op period?</a:t>
            </a:r>
          </a:p>
          <a:p>
            <a:pPr eaLnBrk="1" hangingPunct="1"/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--RD</a:t>
            </a:r>
          </a:p>
          <a:p>
            <a:pPr eaLnBrk="1" hangingPunct="1"/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--Bleb formation</a:t>
            </a:r>
          </a:p>
          <a:p>
            <a:pPr eaLnBrk="1" hangingPunct="1"/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--Chronic uveitis</a:t>
            </a:r>
          </a:p>
          <a:p>
            <a:pPr eaLnBrk="1" hangingPunct="1"/>
            <a:r>
              <a:rPr lang="en-US" sz="2000" dirty="0">
                <a:solidFill>
                  <a:srgbClr val="0000FF"/>
                </a:solidFill>
              </a:rPr>
              <a:t>--</a:t>
            </a:r>
            <a:r>
              <a:rPr lang="en-US" sz="2000" b="1" dirty="0" err="1">
                <a:solidFill>
                  <a:schemeClr val="bg1"/>
                </a:solidFill>
              </a:rPr>
              <a:t>Cyclodialysis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dirty="0">
                <a:solidFill>
                  <a:srgbClr val="777777"/>
                </a:solidFill>
              </a:rPr>
              <a:t>--Delayed choroidal hemorrhage</a:t>
            </a:r>
          </a:p>
        </p:txBody>
      </p:sp>
      <p:sp>
        <p:nvSpPr>
          <p:cNvPr id="338966" name="Text Box 22"/>
          <p:cNvSpPr txBox="1">
            <a:spLocks noChangeArrowheads="1"/>
          </p:cNvSpPr>
          <p:nvPr/>
        </p:nvSpPr>
        <p:spPr bwMode="auto">
          <a:xfrm>
            <a:off x="2819400" y="3657600"/>
            <a:ext cx="4425950" cy="52387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i="1">
                <a:solidFill>
                  <a:schemeClr val="bg1"/>
                </a:solidFill>
              </a:rPr>
              <a:t>What sort of incision makes cyclodialysis more likely?</a:t>
            </a:r>
          </a:p>
          <a:p>
            <a:pPr eaLnBrk="1" hangingPunct="1"/>
            <a:r>
              <a:rPr lang="en-US" sz="1400">
                <a:solidFill>
                  <a:srgbClr val="0000FF"/>
                </a:solidFill>
              </a:rPr>
              <a:t>A scleral-tunnel incision</a:t>
            </a:r>
          </a:p>
        </p:txBody>
      </p:sp>
      <p:sp>
        <p:nvSpPr>
          <p:cNvPr id="338967" name="Slide Number Placeholder 1"/>
          <p:cNvSpPr txBox="1">
            <a:spLocks noGrp="1"/>
          </p:cNvSpPr>
          <p:nvPr/>
        </p:nvSpPr>
        <p:spPr bwMode="auto">
          <a:xfrm>
            <a:off x="7010400" y="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B14214D1-0A92-451C-B1B4-4BF7AA2B8EFE}" type="slidenum">
              <a:rPr lang="en-US" altLang="en-US" sz="1000"/>
              <a:pPr algn="r" eaLnBrk="1" hangingPunct="1"/>
              <a:t>127</a:t>
            </a:fld>
            <a:endParaRPr lang="en-US" altLang="en-US" sz="1000"/>
          </a:p>
        </p:txBody>
      </p:sp>
      <p:sp>
        <p:nvSpPr>
          <p:cNvPr id="25" name="Text Box 18"/>
          <p:cNvSpPr txBox="1">
            <a:spLocks noChangeArrowheads="1"/>
          </p:cNvSpPr>
          <p:nvPr/>
        </p:nvSpPr>
        <p:spPr bwMode="auto">
          <a:xfrm>
            <a:off x="2555875" y="1508125"/>
            <a:ext cx="34544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 dirty="0"/>
              <a:t>Shallow/flat AC after CE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sz="2400" dirty="0"/>
              <a:t>(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early </a:t>
            </a:r>
            <a:r>
              <a:rPr lang="en-US" sz="2400" dirty="0"/>
              <a:t>post-op period)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9D5FC5B-0227-4150-850F-31A51858A117}"/>
              </a:ext>
            </a:extLst>
          </p:cNvPr>
          <p:cNvSpPr txBox="1"/>
          <p:nvPr/>
        </p:nvSpPr>
        <p:spPr>
          <a:xfrm>
            <a:off x="1477114" y="315059"/>
            <a:ext cx="6189772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FF"/>
                </a:solidFill>
              </a:rPr>
              <a:t>Shallow Anterior Chamber After Cataract Surgery</a:t>
            </a:r>
          </a:p>
        </p:txBody>
      </p:sp>
      <p:sp>
        <p:nvSpPr>
          <p:cNvPr id="29" name="Line 19">
            <a:extLst>
              <a:ext uri="{FF2B5EF4-FFF2-40B4-BE49-F238E27FC236}">
                <a16:creationId xmlns:a16="http://schemas.microsoft.com/office/drawing/2014/main" id="{5DC8A662-C2C0-460B-9E5D-3E354B75748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895600" y="1998662"/>
            <a:ext cx="762000" cy="587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Text Box 20">
            <a:extLst>
              <a:ext uri="{FF2B5EF4-FFF2-40B4-BE49-F238E27FC236}">
                <a16:creationId xmlns:a16="http://schemas.microsoft.com/office/drawing/2014/main" id="{FA381055-9007-466C-9E55-5F933765E9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3245" y="1746572"/>
            <a:ext cx="87235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>
                <a:solidFill>
                  <a:srgbClr val="0000FF"/>
                </a:solidFill>
                <a:latin typeface="Segoe Script" panose="020B0504020000000003" pitchFamily="34" charset="0"/>
              </a:rPr>
              <a:t>Late</a:t>
            </a:r>
          </a:p>
        </p:txBody>
      </p:sp>
    </p:spTree>
    <p:extLst>
      <p:ext uri="{BB962C8B-B14F-4D97-AF65-F5344CB8AC3E}">
        <p14:creationId xmlns:p14="http://schemas.microsoft.com/office/powerpoint/2010/main" val="481553942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Box 9"/>
          <p:cNvSpPr txBox="1">
            <a:spLocks noChangeArrowheads="1"/>
          </p:cNvSpPr>
          <p:nvPr/>
        </p:nvSpPr>
        <p:spPr bwMode="auto">
          <a:xfrm>
            <a:off x="7281081" y="3827582"/>
            <a:ext cx="1736374" cy="535531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dirty="0" err="1">
                <a:solidFill>
                  <a:srgbClr val="B2B2B2"/>
                </a:solidFill>
              </a:rPr>
              <a:t>Suprachoroidal</a:t>
            </a:r>
            <a:endParaRPr lang="en-US" dirty="0">
              <a:solidFill>
                <a:srgbClr val="B2B2B2"/>
              </a:solidFill>
            </a:endParaRPr>
          </a:p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rgbClr val="B2B2B2"/>
                </a:solidFill>
              </a:rPr>
              <a:t>hemorrhage</a:t>
            </a:r>
          </a:p>
        </p:txBody>
      </p:sp>
      <p:sp>
        <p:nvSpPr>
          <p:cNvPr id="339971" name="Text Box 3"/>
          <p:cNvSpPr txBox="1">
            <a:spLocks noChangeArrowheads="1"/>
          </p:cNvSpPr>
          <p:nvPr/>
        </p:nvSpPr>
        <p:spPr bwMode="auto">
          <a:xfrm>
            <a:off x="5510213" y="2738438"/>
            <a:ext cx="2185987" cy="403225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 i="1">
                <a:solidFill>
                  <a:srgbClr val="B2B2B2"/>
                </a:solidFill>
              </a:rPr>
              <a:t>Normal</a:t>
            </a:r>
            <a:r>
              <a:rPr lang="en-US" sz="2400">
                <a:solidFill>
                  <a:srgbClr val="B2B2B2"/>
                </a:solidFill>
              </a:rPr>
              <a:t> or </a:t>
            </a:r>
            <a:r>
              <a:rPr lang="en-US" sz="2400" i="1">
                <a:solidFill>
                  <a:srgbClr val="B2B2B2"/>
                </a:solidFill>
              </a:rPr>
              <a:t>high</a:t>
            </a:r>
          </a:p>
        </p:txBody>
      </p:sp>
      <p:sp>
        <p:nvSpPr>
          <p:cNvPr id="339972" name="Text Box 4"/>
          <p:cNvSpPr txBox="1">
            <a:spLocks noChangeArrowheads="1"/>
          </p:cNvSpPr>
          <p:nvPr/>
        </p:nvSpPr>
        <p:spPr bwMode="auto">
          <a:xfrm>
            <a:off x="1557338" y="2738438"/>
            <a:ext cx="744537" cy="403225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 i="1">
                <a:solidFill>
                  <a:schemeClr val="bg2"/>
                </a:solidFill>
              </a:rPr>
              <a:t>Low</a:t>
            </a:r>
          </a:p>
        </p:txBody>
      </p:sp>
      <p:sp>
        <p:nvSpPr>
          <p:cNvPr id="339973" name="Text Box 5"/>
          <p:cNvSpPr txBox="1">
            <a:spLocks noChangeArrowheads="1"/>
          </p:cNvSpPr>
          <p:nvPr/>
        </p:nvSpPr>
        <p:spPr bwMode="auto">
          <a:xfrm>
            <a:off x="615950" y="3838575"/>
            <a:ext cx="908050" cy="530225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808080"/>
                </a:solidFill>
              </a:rPr>
              <a:t>Wound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808080"/>
                </a:solidFill>
              </a:rPr>
              <a:t>leak</a:t>
            </a:r>
          </a:p>
        </p:txBody>
      </p:sp>
      <p:sp>
        <p:nvSpPr>
          <p:cNvPr id="339974" name="Text Box 6"/>
          <p:cNvSpPr txBox="1">
            <a:spLocks noChangeArrowheads="1"/>
          </p:cNvSpPr>
          <p:nvPr/>
        </p:nvSpPr>
        <p:spPr bwMode="auto">
          <a:xfrm>
            <a:off x="2054225" y="3838575"/>
            <a:ext cx="1377950" cy="530225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808080"/>
                </a:solidFill>
              </a:rPr>
              <a:t>Choroidal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808080"/>
                </a:solidFill>
              </a:rPr>
              <a:t>detachment</a:t>
            </a:r>
          </a:p>
        </p:txBody>
      </p:sp>
      <p:sp>
        <p:nvSpPr>
          <p:cNvPr id="339975" name="Text Box 7"/>
          <p:cNvSpPr txBox="1">
            <a:spLocks noChangeArrowheads="1"/>
          </p:cNvSpPr>
          <p:nvPr/>
        </p:nvSpPr>
        <p:spPr bwMode="auto">
          <a:xfrm>
            <a:off x="4419600" y="3838575"/>
            <a:ext cx="1060450" cy="530225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Pupillary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block</a:t>
            </a:r>
          </a:p>
        </p:txBody>
      </p:sp>
      <p:sp>
        <p:nvSpPr>
          <p:cNvPr id="339977" name="Text Box 9"/>
          <p:cNvSpPr txBox="1">
            <a:spLocks noChangeArrowheads="1"/>
          </p:cNvSpPr>
          <p:nvPr/>
        </p:nvSpPr>
        <p:spPr bwMode="auto">
          <a:xfrm>
            <a:off x="5664200" y="3838575"/>
            <a:ext cx="1403350" cy="530225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Aqueous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misdirection</a:t>
            </a:r>
          </a:p>
        </p:txBody>
      </p:sp>
      <p:sp>
        <p:nvSpPr>
          <p:cNvPr id="339978" name="Line 10"/>
          <p:cNvSpPr>
            <a:spLocks noChangeShapeType="1"/>
          </p:cNvSpPr>
          <p:nvPr/>
        </p:nvSpPr>
        <p:spPr bwMode="auto">
          <a:xfrm flipH="1">
            <a:off x="2286000" y="2303463"/>
            <a:ext cx="19812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9979" name="Line 11"/>
          <p:cNvSpPr>
            <a:spLocks noChangeShapeType="1"/>
          </p:cNvSpPr>
          <p:nvPr/>
        </p:nvSpPr>
        <p:spPr bwMode="auto">
          <a:xfrm>
            <a:off x="4267200" y="2303463"/>
            <a:ext cx="12954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9980" name="Text Box 12"/>
          <p:cNvSpPr txBox="1">
            <a:spLocks noChangeArrowheads="1"/>
          </p:cNvSpPr>
          <p:nvPr/>
        </p:nvSpPr>
        <p:spPr bwMode="auto">
          <a:xfrm>
            <a:off x="3854450" y="2416175"/>
            <a:ext cx="717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i="1">
                <a:solidFill>
                  <a:srgbClr val="B2B2B2"/>
                </a:solidFill>
              </a:rPr>
              <a:t>IOP?</a:t>
            </a:r>
          </a:p>
        </p:txBody>
      </p:sp>
      <p:sp>
        <p:nvSpPr>
          <p:cNvPr id="339981" name="Line 13"/>
          <p:cNvSpPr>
            <a:spLocks noChangeShapeType="1"/>
          </p:cNvSpPr>
          <p:nvPr/>
        </p:nvSpPr>
        <p:spPr bwMode="auto">
          <a:xfrm flipH="1">
            <a:off x="1219200" y="3141663"/>
            <a:ext cx="6858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9982" name="Line 14"/>
          <p:cNvSpPr>
            <a:spLocks noChangeShapeType="1"/>
          </p:cNvSpPr>
          <p:nvPr/>
        </p:nvSpPr>
        <p:spPr bwMode="auto">
          <a:xfrm>
            <a:off x="1905000" y="3141663"/>
            <a:ext cx="6096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9983" name="Line 15"/>
          <p:cNvSpPr>
            <a:spLocks noChangeShapeType="1"/>
          </p:cNvSpPr>
          <p:nvPr/>
        </p:nvSpPr>
        <p:spPr bwMode="auto">
          <a:xfrm flipH="1">
            <a:off x="5486400" y="3141663"/>
            <a:ext cx="9906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9984" name="Line 16"/>
          <p:cNvSpPr>
            <a:spLocks noChangeShapeType="1"/>
          </p:cNvSpPr>
          <p:nvPr/>
        </p:nvSpPr>
        <p:spPr bwMode="auto">
          <a:xfrm flipH="1">
            <a:off x="6324600" y="3141663"/>
            <a:ext cx="1524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9985" name="Line 17"/>
          <p:cNvSpPr>
            <a:spLocks noChangeShapeType="1"/>
          </p:cNvSpPr>
          <p:nvPr/>
        </p:nvSpPr>
        <p:spPr bwMode="auto">
          <a:xfrm>
            <a:off x="6477000" y="3141663"/>
            <a:ext cx="7620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9989" name="Text Box 21"/>
          <p:cNvSpPr txBox="1">
            <a:spLocks noChangeArrowheads="1"/>
          </p:cNvSpPr>
          <p:nvPr/>
        </p:nvSpPr>
        <p:spPr bwMode="auto">
          <a:xfrm>
            <a:off x="728663" y="2438400"/>
            <a:ext cx="7707687" cy="1938992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i="1" dirty="0">
                <a:solidFill>
                  <a:srgbClr val="0000FF"/>
                </a:solidFill>
              </a:rPr>
              <a:t>What is the differential for a shallow AC in the </a:t>
            </a:r>
            <a:r>
              <a:rPr lang="en-US" sz="2000" b="1" dirty="0">
                <a:solidFill>
                  <a:srgbClr val="0000FF"/>
                </a:solidFill>
              </a:rPr>
              <a:t>late</a:t>
            </a:r>
            <a:r>
              <a:rPr lang="en-US" sz="2000" i="1" dirty="0">
                <a:solidFill>
                  <a:srgbClr val="0000FF"/>
                </a:solidFill>
              </a:rPr>
              <a:t> post-op period?</a:t>
            </a:r>
          </a:p>
          <a:p>
            <a:pPr eaLnBrk="1" hangingPunct="1"/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--RD</a:t>
            </a:r>
          </a:p>
          <a:p>
            <a:pPr eaLnBrk="1" hangingPunct="1"/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--Bleb formation</a:t>
            </a:r>
          </a:p>
          <a:p>
            <a:pPr eaLnBrk="1" hangingPunct="1"/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--Chronic uveitis</a:t>
            </a:r>
          </a:p>
          <a:p>
            <a:pPr eaLnBrk="1" hangingPunct="1"/>
            <a:r>
              <a:rPr lang="en-US" sz="2000" dirty="0">
                <a:solidFill>
                  <a:srgbClr val="0000FF"/>
                </a:solidFill>
              </a:rPr>
              <a:t>--</a:t>
            </a:r>
            <a:r>
              <a:rPr lang="en-US" sz="2000" b="1" dirty="0" err="1">
                <a:solidFill>
                  <a:schemeClr val="bg1"/>
                </a:solidFill>
              </a:rPr>
              <a:t>Cyclodialysis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dirty="0">
                <a:solidFill>
                  <a:srgbClr val="777777"/>
                </a:solidFill>
              </a:rPr>
              <a:t>--Delayed choroidal hemorrhage</a:t>
            </a:r>
          </a:p>
        </p:txBody>
      </p:sp>
      <p:sp>
        <p:nvSpPr>
          <p:cNvPr id="339990" name="Text Box 22"/>
          <p:cNvSpPr txBox="1">
            <a:spLocks noChangeArrowheads="1"/>
          </p:cNvSpPr>
          <p:nvPr/>
        </p:nvSpPr>
        <p:spPr bwMode="auto">
          <a:xfrm>
            <a:off x="2819400" y="3657600"/>
            <a:ext cx="4425950" cy="52387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i="1" dirty="0">
                <a:solidFill>
                  <a:schemeClr val="bg1"/>
                </a:solidFill>
              </a:rPr>
              <a:t>What sort of incision makes </a:t>
            </a:r>
            <a:r>
              <a:rPr lang="en-US" sz="1400" i="1" dirty="0" err="1">
                <a:solidFill>
                  <a:schemeClr val="bg1"/>
                </a:solidFill>
              </a:rPr>
              <a:t>cyclodialysis</a:t>
            </a:r>
            <a:r>
              <a:rPr lang="en-US" sz="1400" i="1" dirty="0">
                <a:solidFill>
                  <a:schemeClr val="bg1"/>
                </a:solidFill>
              </a:rPr>
              <a:t> more likely?</a:t>
            </a:r>
          </a:p>
          <a:p>
            <a:pPr eaLnBrk="1" hangingPunct="1"/>
            <a:r>
              <a:rPr lang="en-US" sz="1400" dirty="0">
                <a:solidFill>
                  <a:schemeClr val="bg1"/>
                </a:solidFill>
              </a:rPr>
              <a:t>A scleral-tunnel incision</a:t>
            </a:r>
          </a:p>
        </p:txBody>
      </p:sp>
      <p:sp>
        <p:nvSpPr>
          <p:cNvPr id="339991" name="Slide Number Placeholder 1"/>
          <p:cNvSpPr txBox="1">
            <a:spLocks noGrp="1"/>
          </p:cNvSpPr>
          <p:nvPr/>
        </p:nvSpPr>
        <p:spPr bwMode="auto">
          <a:xfrm>
            <a:off x="7010400" y="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C6F79941-7291-457F-9929-1AFA7A8C2792}" type="slidenum">
              <a:rPr lang="en-US" altLang="en-US" sz="1000"/>
              <a:pPr algn="r" eaLnBrk="1" hangingPunct="1"/>
              <a:t>128</a:t>
            </a:fld>
            <a:endParaRPr lang="en-US" altLang="en-US" sz="1000"/>
          </a:p>
        </p:txBody>
      </p:sp>
      <p:sp>
        <p:nvSpPr>
          <p:cNvPr id="25" name="Text Box 18"/>
          <p:cNvSpPr txBox="1">
            <a:spLocks noChangeArrowheads="1"/>
          </p:cNvSpPr>
          <p:nvPr/>
        </p:nvSpPr>
        <p:spPr bwMode="auto">
          <a:xfrm>
            <a:off x="2555875" y="1508125"/>
            <a:ext cx="34544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 dirty="0"/>
              <a:t>Shallow/flat AC after CE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sz="2400" dirty="0"/>
              <a:t>(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early </a:t>
            </a:r>
            <a:r>
              <a:rPr lang="en-US" sz="2400" dirty="0"/>
              <a:t>post-op period)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277210E-F592-485C-BBFE-A93BDDD8260C}"/>
              </a:ext>
            </a:extLst>
          </p:cNvPr>
          <p:cNvSpPr txBox="1"/>
          <p:nvPr/>
        </p:nvSpPr>
        <p:spPr>
          <a:xfrm>
            <a:off x="1477114" y="315059"/>
            <a:ext cx="6189772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FF"/>
                </a:solidFill>
              </a:rPr>
              <a:t>Shallow Anterior Chamber After Cataract Surgery</a:t>
            </a:r>
          </a:p>
        </p:txBody>
      </p:sp>
      <p:sp>
        <p:nvSpPr>
          <p:cNvPr id="29" name="Line 19">
            <a:extLst>
              <a:ext uri="{FF2B5EF4-FFF2-40B4-BE49-F238E27FC236}">
                <a16:creationId xmlns:a16="http://schemas.microsoft.com/office/drawing/2014/main" id="{7AA345A2-91CD-44D9-8AF0-B2CDBC81E9A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895600" y="1998662"/>
            <a:ext cx="762000" cy="587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Text Box 20">
            <a:extLst>
              <a:ext uri="{FF2B5EF4-FFF2-40B4-BE49-F238E27FC236}">
                <a16:creationId xmlns:a16="http://schemas.microsoft.com/office/drawing/2014/main" id="{2A7A0CF0-C57B-45AE-971E-25CDA24878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3245" y="1746572"/>
            <a:ext cx="87235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>
                <a:solidFill>
                  <a:srgbClr val="0000FF"/>
                </a:solidFill>
                <a:latin typeface="Segoe Script" panose="020B0504020000000003" pitchFamily="34" charset="0"/>
              </a:rPr>
              <a:t>Late</a:t>
            </a:r>
          </a:p>
        </p:txBody>
      </p:sp>
    </p:spTree>
    <p:extLst>
      <p:ext uri="{BB962C8B-B14F-4D97-AF65-F5344CB8AC3E}">
        <p14:creationId xmlns:p14="http://schemas.microsoft.com/office/powerpoint/2010/main" val="1715125813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88068"/>
            <a:ext cx="8382000" cy="43586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51938" y="1318736"/>
            <a:ext cx="1677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‘Scleral tunnel’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95869" y="3821668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‘</a:t>
            </a:r>
            <a:r>
              <a:rPr lang="en-US" dirty="0" err="1"/>
              <a:t>Limbal</a:t>
            </a:r>
            <a:r>
              <a:rPr lang="en-US" dirty="0"/>
              <a:t>’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20867" y="6031468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‘Clear cornea’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9E27D4-7563-4E8A-B00F-B9BCDFF541CC}"/>
              </a:ext>
            </a:extLst>
          </p:cNvPr>
          <p:cNvSpPr txBox="1"/>
          <p:nvPr/>
        </p:nvSpPr>
        <p:spPr>
          <a:xfrm>
            <a:off x="1477114" y="315059"/>
            <a:ext cx="6189772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FF"/>
                </a:solidFill>
              </a:rPr>
              <a:t>Shallow Anterior Chamber After Cataract Surgery</a:t>
            </a:r>
          </a:p>
        </p:txBody>
      </p:sp>
    </p:spTree>
    <p:extLst>
      <p:ext uri="{BB962C8B-B14F-4D97-AF65-F5344CB8AC3E}">
        <p14:creationId xmlns:p14="http://schemas.microsoft.com/office/powerpoint/2010/main" val="16454592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5" name="Text Box 3"/>
          <p:cNvSpPr txBox="1">
            <a:spLocks noChangeArrowheads="1"/>
          </p:cNvSpPr>
          <p:nvPr/>
        </p:nvSpPr>
        <p:spPr bwMode="auto">
          <a:xfrm>
            <a:off x="2555875" y="1508125"/>
            <a:ext cx="34544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/>
              <a:t>Shallow/flat AC after CE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sz="2400"/>
              <a:t>(early post-op period)</a:t>
            </a:r>
          </a:p>
        </p:txBody>
      </p:sp>
      <p:sp>
        <p:nvSpPr>
          <p:cNvPr id="294916" name="Text Box 4"/>
          <p:cNvSpPr txBox="1">
            <a:spLocks noChangeArrowheads="1"/>
          </p:cNvSpPr>
          <p:nvPr/>
        </p:nvSpPr>
        <p:spPr bwMode="auto">
          <a:xfrm>
            <a:off x="5510213" y="2738438"/>
            <a:ext cx="2185987" cy="403225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 i="1">
                <a:solidFill>
                  <a:srgbClr val="B2B2B2"/>
                </a:solidFill>
              </a:rPr>
              <a:t>Normal</a:t>
            </a:r>
            <a:r>
              <a:rPr lang="en-US" sz="2400">
                <a:solidFill>
                  <a:srgbClr val="B2B2B2"/>
                </a:solidFill>
              </a:rPr>
              <a:t> or </a:t>
            </a:r>
            <a:r>
              <a:rPr lang="en-US" sz="2400" i="1">
                <a:solidFill>
                  <a:srgbClr val="B2B2B2"/>
                </a:solidFill>
              </a:rPr>
              <a:t>high</a:t>
            </a:r>
          </a:p>
        </p:txBody>
      </p:sp>
      <p:sp>
        <p:nvSpPr>
          <p:cNvPr id="294917" name="Text Box 5"/>
          <p:cNvSpPr txBox="1">
            <a:spLocks noChangeArrowheads="1"/>
          </p:cNvSpPr>
          <p:nvPr/>
        </p:nvSpPr>
        <p:spPr bwMode="auto">
          <a:xfrm>
            <a:off x="1557338" y="2738438"/>
            <a:ext cx="744537" cy="403225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 i="1"/>
              <a:t>Low</a:t>
            </a:r>
          </a:p>
        </p:txBody>
      </p:sp>
      <p:sp>
        <p:nvSpPr>
          <p:cNvPr id="294918" name="Line 8"/>
          <p:cNvSpPr>
            <a:spLocks noChangeShapeType="1"/>
          </p:cNvSpPr>
          <p:nvPr/>
        </p:nvSpPr>
        <p:spPr bwMode="auto">
          <a:xfrm flipH="1">
            <a:off x="2286000" y="2303463"/>
            <a:ext cx="1981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4919" name="Line 9"/>
          <p:cNvSpPr>
            <a:spLocks noChangeShapeType="1"/>
          </p:cNvSpPr>
          <p:nvPr/>
        </p:nvSpPr>
        <p:spPr bwMode="auto">
          <a:xfrm>
            <a:off x="4267200" y="2303463"/>
            <a:ext cx="12954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4920" name="Text Box 10"/>
          <p:cNvSpPr txBox="1">
            <a:spLocks noChangeArrowheads="1"/>
          </p:cNvSpPr>
          <p:nvPr/>
        </p:nvSpPr>
        <p:spPr bwMode="auto">
          <a:xfrm>
            <a:off x="3854450" y="2416175"/>
            <a:ext cx="717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i="1"/>
              <a:t>IOP?</a:t>
            </a:r>
          </a:p>
        </p:txBody>
      </p:sp>
      <p:sp>
        <p:nvSpPr>
          <p:cNvPr id="294921" name="Line 11"/>
          <p:cNvSpPr>
            <a:spLocks noChangeShapeType="1"/>
          </p:cNvSpPr>
          <p:nvPr/>
        </p:nvSpPr>
        <p:spPr bwMode="auto">
          <a:xfrm flipH="1">
            <a:off x="1219200" y="3141663"/>
            <a:ext cx="685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4922" name="Line 12"/>
          <p:cNvSpPr>
            <a:spLocks noChangeShapeType="1"/>
          </p:cNvSpPr>
          <p:nvPr/>
        </p:nvSpPr>
        <p:spPr bwMode="auto">
          <a:xfrm>
            <a:off x="1905000" y="3141663"/>
            <a:ext cx="609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4923" name="Text Box 13"/>
          <p:cNvSpPr txBox="1">
            <a:spLocks noChangeArrowheads="1"/>
          </p:cNvSpPr>
          <p:nvPr/>
        </p:nvSpPr>
        <p:spPr bwMode="auto">
          <a:xfrm>
            <a:off x="615950" y="3838575"/>
            <a:ext cx="908050" cy="530225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dirty="0"/>
              <a:t>Wound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dirty="0"/>
              <a:t>leak</a:t>
            </a:r>
          </a:p>
        </p:txBody>
      </p:sp>
      <p:sp>
        <p:nvSpPr>
          <p:cNvPr id="294924" name="Text Box 14"/>
          <p:cNvSpPr txBox="1">
            <a:spLocks noChangeArrowheads="1"/>
          </p:cNvSpPr>
          <p:nvPr/>
        </p:nvSpPr>
        <p:spPr bwMode="auto">
          <a:xfrm>
            <a:off x="2054225" y="3838575"/>
            <a:ext cx="1377950" cy="530225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/>
              <a:t>Choroidal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/>
              <a:t>detachment</a:t>
            </a:r>
          </a:p>
        </p:txBody>
      </p:sp>
      <p:sp>
        <p:nvSpPr>
          <p:cNvPr id="294925" name="Slide Number Placeholder 1"/>
          <p:cNvSpPr txBox="1">
            <a:spLocks noGrp="1"/>
          </p:cNvSpPr>
          <p:nvPr/>
        </p:nvSpPr>
        <p:spPr bwMode="auto">
          <a:xfrm>
            <a:off x="7010400" y="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343A11CF-D685-4090-ACC4-DC027E80CE0F}" type="slidenum">
              <a:rPr lang="en-US" altLang="en-US" sz="1000"/>
              <a:pPr algn="r" eaLnBrk="1" hangingPunct="1"/>
              <a:t>13</a:t>
            </a:fld>
            <a:endParaRPr lang="en-US" altLang="en-US" sz="10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32B73B9-B3CF-4101-9461-8069C74C133A}"/>
              </a:ext>
            </a:extLst>
          </p:cNvPr>
          <p:cNvSpPr txBox="1"/>
          <p:nvPr/>
        </p:nvSpPr>
        <p:spPr>
          <a:xfrm>
            <a:off x="1477114" y="315059"/>
            <a:ext cx="6189772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FF"/>
                </a:solidFill>
              </a:rPr>
              <a:t>Shallow Anterior Chamber After Cataract Surgery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7B500D8-1064-4198-9FB4-700C18D8039A}"/>
              </a:ext>
            </a:extLst>
          </p:cNvPr>
          <p:cNvSpPr txBox="1"/>
          <p:nvPr/>
        </p:nvSpPr>
        <p:spPr>
          <a:xfrm>
            <a:off x="1500188" y="3198167"/>
            <a:ext cx="785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/>
              <a:t>Two entities</a:t>
            </a:r>
          </a:p>
        </p:txBody>
      </p:sp>
    </p:spTree>
    <p:extLst>
      <p:ext uri="{BB962C8B-B14F-4D97-AF65-F5344CB8AC3E}">
        <p14:creationId xmlns:p14="http://schemas.microsoft.com/office/powerpoint/2010/main" val="3922147584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149" y="1175892"/>
            <a:ext cx="5981702" cy="45062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24011" y="6096000"/>
            <a:ext cx="4095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Bleb formation after </a:t>
            </a:r>
            <a:r>
              <a:rPr lang="en-US" dirty="0" err="1"/>
              <a:t>limbal</a:t>
            </a:r>
            <a:r>
              <a:rPr lang="en-US" dirty="0"/>
              <a:t>-incision 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DE318D-9E52-4140-B620-466A60744076}"/>
              </a:ext>
            </a:extLst>
          </p:cNvPr>
          <p:cNvSpPr txBox="1"/>
          <p:nvPr/>
        </p:nvSpPr>
        <p:spPr>
          <a:xfrm>
            <a:off x="1477114" y="315059"/>
            <a:ext cx="6189772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FF"/>
                </a:solidFill>
              </a:rPr>
              <a:t>Shallow Anterior Chamber After Cataract Surgery</a:t>
            </a:r>
          </a:p>
        </p:txBody>
      </p:sp>
    </p:spTree>
    <p:extLst>
      <p:ext uri="{BB962C8B-B14F-4D97-AF65-F5344CB8AC3E}">
        <p14:creationId xmlns:p14="http://schemas.microsoft.com/office/powerpoint/2010/main" val="3507942965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00" y="1175642"/>
            <a:ext cx="6019800" cy="45067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72296" y="6142830"/>
            <a:ext cx="7199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Scleral-tunnel CE incision. Note the proximity to the ciliary body (CB)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A16EBD-B1D8-4588-8875-DD71C755699E}"/>
              </a:ext>
            </a:extLst>
          </p:cNvPr>
          <p:cNvSpPr txBox="1"/>
          <p:nvPr/>
        </p:nvSpPr>
        <p:spPr>
          <a:xfrm>
            <a:off x="1477114" y="315059"/>
            <a:ext cx="6189772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FF"/>
                </a:solidFill>
              </a:rPr>
              <a:t>Shallow Anterior Chamber After Cataract Surgery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FC00FD-1DB2-44F0-8F89-C68AB7A0B718}"/>
              </a:ext>
            </a:extLst>
          </p:cNvPr>
          <p:cNvSpPr txBox="1"/>
          <p:nvPr/>
        </p:nvSpPr>
        <p:spPr>
          <a:xfrm>
            <a:off x="4571999" y="4343400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CB</a:t>
            </a:r>
          </a:p>
        </p:txBody>
      </p:sp>
    </p:spTree>
    <p:extLst>
      <p:ext uri="{BB962C8B-B14F-4D97-AF65-F5344CB8AC3E}">
        <p14:creationId xmlns:p14="http://schemas.microsoft.com/office/powerpoint/2010/main" val="2094067578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Box 9"/>
          <p:cNvSpPr txBox="1">
            <a:spLocks noChangeArrowheads="1"/>
          </p:cNvSpPr>
          <p:nvPr/>
        </p:nvSpPr>
        <p:spPr bwMode="auto">
          <a:xfrm>
            <a:off x="7281081" y="3827582"/>
            <a:ext cx="1736374" cy="535531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dirty="0" err="1">
                <a:solidFill>
                  <a:srgbClr val="B2B2B2"/>
                </a:solidFill>
              </a:rPr>
              <a:t>Suprachoroidal</a:t>
            </a:r>
            <a:endParaRPr lang="en-US" dirty="0">
              <a:solidFill>
                <a:srgbClr val="B2B2B2"/>
              </a:solidFill>
            </a:endParaRPr>
          </a:p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rgbClr val="B2B2B2"/>
                </a:solidFill>
              </a:rPr>
              <a:t>hemorrhage</a:t>
            </a:r>
          </a:p>
        </p:txBody>
      </p:sp>
      <p:sp>
        <p:nvSpPr>
          <p:cNvPr id="339971" name="Text Box 3"/>
          <p:cNvSpPr txBox="1">
            <a:spLocks noChangeArrowheads="1"/>
          </p:cNvSpPr>
          <p:nvPr/>
        </p:nvSpPr>
        <p:spPr bwMode="auto">
          <a:xfrm>
            <a:off x="5510213" y="2738438"/>
            <a:ext cx="2185987" cy="403225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 i="1">
                <a:solidFill>
                  <a:srgbClr val="B2B2B2"/>
                </a:solidFill>
              </a:rPr>
              <a:t>Normal</a:t>
            </a:r>
            <a:r>
              <a:rPr lang="en-US" sz="2400">
                <a:solidFill>
                  <a:srgbClr val="B2B2B2"/>
                </a:solidFill>
              </a:rPr>
              <a:t> or </a:t>
            </a:r>
            <a:r>
              <a:rPr lang="en-US" sz="2400" i="1">
                <a:solidFill>
                  <a:srgbClr val="B2B2B2"/>
                </a:solidFill>
              </a:rPr>
              <a:t>high</a:t>
            </a:r>
          </a:p>
        </p:txBody>
      </p:sp>
      <p:sp>
        <p:nvSpPr>
          <p:cNvPr id="339972" name="Text Box 4"/>
          <p:cNvSpPr txBox="1">
            <a:spLocks noChangeArrowheads="1"/>
          </p:cNvSpPr>
          <p:nvPr/>
        </p:nvSpPr>
        <p:spPr bwMode="auto">
          <a:xfrm>
            <a:off x="1557338" y="2738438"/>
            <a:ext cx="744537" cy="403225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 i="1">
                <a:solidFill>
                  <a:schemeClr val="bg2"/>
                </a:solidFill>
              </a:rPr>
              <a:t>Low</a:t>
            </a:r>
          </a:p>
        </p:txBody>
      </p:sp>
      <p:sp>
        <p:nvSpPr>
          <p:cNvPr id="339973" name="Text Box 5"/>
          <p:cNvSpPr txBox="1">
            <a:spLocks noChangeArrowheads="1"/>
          </p:cNvSpPr>
          <p:nvPr/>
        </p:nvSpPr>
        <p:spPr bwMode="auto">
          <a:xfrm>
            <a:off x="615950" y="3838575"/>
            <a:ext cx="908050" cy="530225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808080"/>
                </a:solidFill>
              </a:rPr>
              <a:t>Wound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808080"/>
                </a:solidFill>
              </a:rPr>
              <a:t>leak</a:t>
            </a:r>
          </a:p>
        </p:txBody>
      </p:sp>
      <p:sp>
        <p:nvSpPr>
          <p:cNvPr id="339974" name="Text Box 6"/>
          <p:cNvSpPr txBox="1">
            <a:spLocks noChangeArrowheads="1"/>
          </p:cNvSpPr>
          <p:nvPr/>
        </p:nvSpPr>
        <p:spPr bwMode="auto">
          <a:xfrm>
            <a:off x="2054225" y="3838575"/>
            <a:ext cx="1377950" cy="530225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808080"/>
                </a:solidFill>
              </a:rPr>
              <a:t>Choroidal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808080"/>
                </a:solidFill>
              </a:rPr>
              <a:t>detachment</a:t>
            </a:r>
          </a:p>
        </p:txBody>
      </p:sp>
      <p:sp>
        <p:nvSpPr>
          <p:cNvPr id="339975" name="Text Box 7"/>
          <p:cNvSpPr txBox="1">
            <a:spLocks noChangeArrowheads="1"/>
          </p:cNvSpPr>
          <p:nvPr/>
        </p:nvSpPr>
        <p:spPr bwMode="auto">
          <a:xfrm>
            <a:off x="4419600" y="3838575"/>
            <a:ext cx="1060450" cy="530225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Pupillary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block</a:t>
            </a:r>
          </a:p>
        </p:txBody>
      </p:sp>
      <p:sp>
        <p:nvSpPr>
          <p:cNvPr id="339977" name="Text Box 9"/>
          <p:cNvSpPr txBox="1">
            <a:spLocks noChangeArrowheads="1"/>
          </p:cNvSpPr>
          <p:nvPr/>
        </p:nvSpPr>
        <p:spPr bwMode="auto">
          <a:xfrm>
            <a:off x="5664200" y="3838575"/>
            <a:ext cx="1403350" cy="530225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Aqueous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misdirection</a:t>
            </a:r>
          </a:p>
        </p:txBody>
      </p:sp>
      <p:sp>
        <p:nvSpPr>
          <p:cNvPr id="339978" name="Line 10"/>
          <p:cNvSpPr>
            <a:spLocks noChangeShapeType="1"/>
          </p:cNvSpPr>
          <p:nvPr/>
        </p:nvSpPr>
        <p:spPr bwMode="auto">
          <a:xfrm flipH="1">
            <a:off x="2286000" y="2303463"/>
            <a:ext cx="19812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9979" name="Line 11"/>
          <p:cNvSpPr>
            <a:spLocks noChangeShapeType="1"/>
          </p:cNvSpPr>
          <p:nvPr/>
        </p:nvSpPr>
        <p:spPr bwMode="auto">
          <a:xfrm>
            <a:off x="4267200" y="2303463"/>
            <a:ext cx="12954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9980" name="Text Box 12"/>
          <p:cNvSpPr txBox="1">
            <a:spLocks noChangeArrowheads="1"/>
          </p:cNvSpPr>
          <p:nvPr/>
        </p:nvSpPr>
        <p:spPr bwMode="auto">
          <a:xfrm>
            <a:off x="3854450" y="2416175"/>
            <a:ext cx="717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i="1">
                <a:solidFill>
                  <a:srgbClr val="B2B2B2"/>
                </a:solidFill>
              </a:rPr>
              <a:t>IOP?</a:t>
            </a:r>
          </a:p>
        </p:txBody>
      </p:sp>
      <p:sp>
        <p:nvSpPr>
          <p:cNvPr id="339981" name="Line 13"/>
          <p:cNvSpPr>
            <a:spLocks noChangeShapeType="1"/>
          </p:cNvSpPr>
          <p:nvPr/>
        </p:nvSpPr>
        <p:spPr bwMode="auto">
          <a:xfrm flipH="1">
            <a:off x="1219200" y="3141663"/>
            <a:ext cx="6858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9982" name="Line 14"/>
          <p:cNvSpPr>
            <a:spLocks noChangeShapeType="1"/>
          </p:cNvSpPr>
          <p:nvPr/>
        </p:nvSpPr>
        <p:spPr bwMode="auto">
          <a:xfrm>
            <a:off x="1905000" y="3141663"/>
            <a:ext cx="6096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9983" name="Line 15"/>
          <p:cNvSpPr>
            <a:spLocks noChangeShapeType="1"/>
          </p:cNvSpPr>
          <p:nvPr/>
        </p:nvSpPr>
        <p:spPr bwMode="auto">
          <a:xfrm flipH="1">
            <a:off x="5486400" y="3141663"/>
            <a:ext cx="9906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9984" name="Line 16"/>
          <p:cNvSpPr>
            <a:spLocks noChangeShapeType="1"/>
          </p:cNvSpPr>
          <p:nvPr/>
        </p:nvSpPr>
        <p:spPr bwMode="auto">
          <a:xfrm flipH="1">
            <a:off x="6324600" y="3141663"/>
            <a:ext cx="1524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9985" name="Line 17"/>
          <p:cNvSpPr>
            <a:spLocks noChangeShapeType="1"/>
          </p:cNvSpPr>
          <p:nvPr/>
        </p:nvSpPr>
        <p:spPr bwMode="auto">
          <a:xfrm>
            <a:off x="6477000" y="3141663"/>
            <a:ext cx="7620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9989" name="Text Box 21"/>
          <p:cNvSpPr txBox="1">
            <a:spLocks noChangeArrowheads="1"/>
          </p:cNvSpPr>
          <p:nvPr/>
        </p:nvSpPr>
        <p:spPr bwMode="auto">
          <a:xfrm>
            <a:off x="728663" y="2438400"/>
            <a:ext cx="7707687" cy="1938992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i="1" dirty="0">
                <a:solidFill>
                  <a:srgbClr val="0000FF"/>
                </a:solidFill>
              </a:rPr>
              <a:t>What is the differential for a shallow AC in the </a:t>
            </a:r>
            <a:r>
              <a:rPr lang="en-US" sz="2000" b="1" dirty="0">
                <a:solidFill>
                  <a:srgbClr val="0000FF"/>
                </a:solidFill>
              </a:rPr>
              <a:t>late</a:t>
            </a:r>
            <a:r>
              <a:rPr lang="en-US" sz="2000" i="1" dirty="0">
                <a:solidFill>
                  <a:srgbClr val="0000FF"/>
                </a:solidFill>
              </a:rPr>
              <a:t> post-op period?</a:t>
            </a:r>
          </a:p>
          <a:p>
            <a:pPr eaLnBrk="1" hangingPunct="1"/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--RD</a:t>
            </a:r>
          </a:p>
          <a:p>
            <a:pPr eaLnBrk="1" hangingPunct="1"/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--Bleb formation</a:t>
            </a:r>
          </a:p>
          <a:p>
            <a:pPr eaLnBrk="1" hangingPunct="1"/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--Chronic uveitis</a:t>
            </a:r>
          </a:p>
          <a:p>
            <a:pPr eaLnBrk="1" hangingPunct="1"/>
            <a:r>
              <a:rPr lang="en-US" sz="2000" dirty="0">
                <a:solidFill>
                  <a:srgbClr val="0000FF"/>
                </a:solidFill>
              </a:rPr>
              <a:t>--</a:t>
            </a:r>
            <a:r>
              <a:rPr lang="en-US" sz="2000" b="1" dirty="0" err="1">
                <a:solidFill>
                  <a:schemeClr val="bg1"/>
                </a:solidFill>
              </a:rPr>
              <a:t>Cyclodialysis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dirty="0">
                <a:solidFill>
                  <a:srgbClr val="777777"/>
                </a:solidFill>
              </a:rPr>
              <a:t>--Delayed choroidal hemorrhage</a:t>
            </a:r>
          </a:p>
        </p:txBody>
      </p:sp>
      <p:sp>
        <p:nvSpPr>
          <p:cNvPr id="339990" name="Text Box 22"/>
          <p:cNvSpPr txBox="1">
            <a:spLocks noChangeArrowheads="1"/>
          </p:cNvSpPr>
          <p:nvPr/>
        </p:nvSpPr>
        <p:spPr bwMode="auto">
          <a:xfrm>
            <a:off x="2819400" y="3657600"/>
            <a:ext cx="5745484" cy="52322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i="1" dirty="0">
                <a:solidFill>
                  <a:schemeClr val="bg1"/>
                </a:solidFill>
              </a:rPr>
              <a:t>What exam maneuver should be performed to check for cyclodialysis?</a:t>
            </a:r>
          </a:p>
          <a:p>
            <a:pPr eaLnBrk="1" hangingPunct="1"/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Gonioscopy</a:t>
            </a:r>
          </a:p>
        </p:txBody>
      </p:sp>
      <p:sp>
        <p:nvSpPr>
          <p:cNvPr id="339991" name="Slide Number Placeholder 1"/>
          <p:cNvSpPr txBox="1">
            <a:spLocks noGrp="1"/>
          </p:cNvSpPr>
          <p:nvPr/>
        </p:nvSpPr>
        <p:spPr bwMode="auto">
          <a:xfrm>
            <a:off x="7010400" y="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C6F79941-7291-457F-9929-1AFA7A8C2792}" type="slidenum">
              <a:rPr lang="en-US" altLang="en-US" sz="1000"/>
              <a:pPr algn="r" eaLnBrk="1" hangingPunct="1"/>
              <a:t>132</a:t>
            </a:fld>
            <a:endParaRPr lang="en-US" altLang="en-US" sz="1000"/>
          </a:p>
        </p:txBody>
      </p:sp>
      <p:sp>
        <p:nvSpPr>
          <p:cNvPr id="25" name="Text Box 18"/>
          <p:cNvSpPr txBox="1">
            <a:spLocks noChangeArrowheads="1"/>
          </p:cNvSpPr>
          <p:nvPr/>
        </p:nvSpPr>
        <p:spPr bwMode="auto">
          <a:xfrm>
            <a:off x="2555875" y="1508125"/>
            <a:ext cx="34544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 dirty="0"/>
              <a:t>Shallow/flat AC after CE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sz="2400" dirty="0"/>
              <a:t>(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early </a:t>
            </a:r>
            <a:r>
              <a:rPr lang="en-US" sz="2400" dirty="0"/>
              <a:t>post-op period)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277210E-F592-485C-BBFE-A93BDDD8260C}"/>
              </a:ext>
            </a:extLst>
          </p:cNvPr>
          <p:cNvSpPr txBox="1"/>
          <p:nvPr/>
        </p:nvSpPr>
        <p:spPr>
          <a:xfrm>
            <a:off x="1477114" y="315059"/>
            <a:ext cx="6189772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FF"/>
                </a:solidFill>
              </a:rPr>
              <a:t>Shallow Anterior Chamber After Cataract Surgery</a:t>
            </a:r>
          </a:p>
        </p:txBody>
      </p:sp>
      <p:sp>
        <p:nvSpPr>
          <p:cNvPr id="29" name="Line 19">
            <a:extLst>
              <a:ext uri="{FF2B5EF4-FFF2-40B4-BE49-F238E27FC236}">
                <a16:creationId xmlns:a16="http://schemas.microsoft.com/office/drawing/2014/main" id="{7AA345A2-91CD-44D9-8AF0-B2CDBC81E9A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895600" y="1998662"/>
            <a:ext cx="762000" cy="587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Text Box 20">
            <a:extLst>
              <a:ext uri="{FF2B5EF4-FFF2-40B4-BE49-F238E27FC236}">
                <a16:creationId xmlns:a16="http://schemas.microsoft.com/office/drawing/2014/main" id="{2A7A0CF0-C57B-45AE-971E-25CDA24878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3245" y="1746572"/>
            <a:ext cx="87235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>
                <a:solidFill>
                  <a:srgbClr val="0000FF"/>
                </a:solidFill>
                <a:latin typeface="Segoe Script" panose="020B0504020000000003" pitchFamily="34" charset="0"/>
              </a:rPr>
              <a:t>Late</a:t>
            </a:r>
          </a:p>
        </p:txBody>
      </p:sp>
    </p:spTree>
    <p:extLst>
      <p:ext uri="{BB962C8B-B14F-4D97-AF65-F5344CB8AC3E}">
        <p14:creationId xmlns:p14="http://schemas.microsoft.com/office/powerpoint/2010/main" val="168352366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Box 9"/>
          <p:cNvSpPr txBox="1">
            <a:spLocks noChangeArrowheads="1"/>
          </p:cNvSpPr>
          <p:nvPr/>
        </p:nvSpPr>
        <p:spPr bwMode="auto">
          <a:xfrm>
            <a:off x="7281081" y="3827582"/>
            <a:ext cx="1736374" cy="535531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dirty="0" err="1">
                <a:solidFill>
                  <a:srgbClr val="B2B2B2"/>
                </a:solidFill>
              </a:rPr>
              <a:t>Suprachoroidal</a:t>
            </a:r>
            <a:endParaRPr lang="en-US" dirty="0">
              <a:solidFill>
                <a:srgbClr val="B2B2B2"/>
              </a:solidFill>
            </a:endParaRPr>
          </a:p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rgbClr val="B2B2B2"/>
                </a:solidFill>
              </a:rPr>
              <a:t>hemorrhage</a:t>
            </a:r>
          </a:p>
        </p:txBody>
      </p:sp>
      <p:sp>
        <p:nvSpPr>
          <p:cNvPr id="339971" name="Text Box 3"/>
          <p:cNvSpPr txBox="1">
            <a:spLocks noChangeArrowheads="1"/>
          </p:cNvSpPr>
          <p:nvPr/>
        </p:nvSpPr>
        <p:spPr bwMode="auto">
          <a:xfrm>
            <a:off x="5510213" y="2738438"/>
            <a:ext cx="2185987" cy="403225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 i="1">
                <a:solidFill>
                  <a:srgbClr val="B2B2B2"/>
                </a:solidFill>
              </a:rPr>
              <a:t>Normal</a:t>
            </a:r>
            <a:r>
              <a:rPr lang="en-US" sz="2400">
                <a:solidFill>
                  <a:srgbClr val="B2B2B2"/>
                </a:solidFill>
              </a:rPr>
              <a:t> or </a:t>
            </a:r>
            <a:r>
              <a:rPr lang="en-US" sz="2400" i="1">
                <a:solidFill>
                  <a:srgbClr val="B2B2B2"/>
                </a:solidFill>
              </a:rPr>
              <a:t>high</a:t>
            </a:r>
          </a:p>
        </p:txBody>
      </p:sp>
      <p:sp>
        <p:nvSpPr>
          <p:cNvPr id="339972" name="Text Box 4"/>
          <p:cNvSpPr txBox="1">
            <a:spLocks noChangeArrowheads="1"/>
          </p:cNvSpPr>
          <p:nvPr/>
        </p:nvSpPr>
        <p:spPr bwMode="auto">
          <a:xfrm>
            <a:off x="1557338" y="2738438"/>
            <a:ext cx="744537" cy="403225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 i="1">
                <a:solidFill>
                  <a:schemeClr val="bg2"/>
                </a:solidFill>
              </a:rPr>
              <a:t>Low</a:t>
            </a:r>
          </a:p>
        </p:txBody>
      </p:sp>
      <p:sp>
        <p:nvSpPr>
          <p:cNvPr id="339973" name="Text Box 5"/>
          <p:cNvSpPr txBox="1">
            <a:spLocks noChangeArrowheads="1"/>
          </p:cNvSpPr>
          <p:nvPr/>
        </p:nvSpPr>
        <p:spPr bwMode="auto">
          <a:xfrm>
            <a:off x="615950" y="3838575"/>
            <a:ext cx="908050" cy="530225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808080"/>
                </a:solidFill>
              </a:rPr>
              <a:t>Wound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808080"/>
                </a:solidFill>
              </a:rPr>
              <a:t>leak</a:t>
            </a:r>
          </a:p>
        </p:txBody>
      </p:sp>
      <p:sp>
        <p:nvSpPr>
          <p:cNvPr id="339974" name="Text Box 6"/>
          <p:cNvSpPr txBox="1">
            <a:spLocks noChangeArrowheads="1"/>
          </p:cNvSpPr>
          <p:nvPr/>
        </p:nvSpPr>
        <p:spPr bwMode="auto">
          <a:xfrm>
            <a:off x="2054225" y="3838575"/>
            <a:ext cx="1377950" cy="530225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808080"/>
                </a:solidFill>
              </a:rPr>
              <a:t>Choroidal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808080"/>
                </a:solidFill>
              </a:rPr>
              <a:t>detachment</a:t>
            </a:r>
          </a:p>
        </p:txBody>
      </p:sp>
      <p:sp>
        <p:nvSpPr>
          <p:cNvPr id="339975" name="Text Box 7"/>
          <p:cNvSpPr txBox="1">
            <a:spLocks noChangeArrowheads="1"/>
          </p:cNvSpPr>
          <p:nvPr/>
        </p:nvSpPr>
        <p:spPr bwMode="auto">
          <a:xfrm>
            <a:off x="4419600" y="3838575"/>
            <a:ext cx="1060450" cy="530225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Pupillary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block</a:t>
            </a:r>
          </a:p>
        </p:txBody>
      </p:sp>
      <p:sp>
        <p:nvSpPr>
          <p:cNvPr id="339977" name="Text Box 9"/>
          <p:cNvSpPr txBox="1">
            <a:spLocks noChangeArrowheads="1"/>
          </p:cNvSpPr>
          <p:nvPr/>
        </p:nvSpPr>
        <p:spPr bwMode="auto">
          <a:xfrm>
            <a:off x="5664200" y="3838575"/>
            <a:ext cx="1403350" cy="530225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Aqueous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misdirection</a:t>
            </a:r>
          </a:p>
        </p:txBody>
      </p:sp>
      <p:sp>
        <p:nvSpPr>
          <p:cNvPr id="339978" name="Line 10"/>
          <p:cNvSpPr>
            <a:spLocks noChangeShapeType="1"/>
          </p:cNvSpPr>
          <p:nvPr/>
        </p:nvSpPr>
        <p:spPr bwMode="auto">
          <a:xfrm flipH="1">
            <a:off x="2286000" y="2303463"/>
            <a:ext cx="19812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9979" name="Line 11"/>
          <p:cNvSpPr>
            <a:spLocks noChangeShapeType="1"/>
          </p:cNvSpPr>
          <p:nvPr/>
        </p:nvSpPr>
        <p:spPr bwMode="auto">
          <a:xfrm>
            <a:off x="4267200" y="2303463"/>
            <a:ext cx="12954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9980" name="Text Box 12"/>
          <p:cNvSpPr txBox="1">
            <a:spLocks noChangeArrowheads="1"/>
          </p:cNvSpPr>
          <p:nvPr/>
        </p:nvSpPr>
        <p:spPr bwMode="auto">
          <a:xfrm>
            <a:off x="3854450" y="2416175"/>
            <a:ext cx="717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i="1">
                <a:solidFill>
                  <a:srgbClr val="B2B2B2"/>
                </a:solidFill>
              </a:rPr>
              <a:t>IOP?</a:t>
            </a:r>
          </a:p>
        </p:txBody>
      </p:sp>
      <p:sp>
        <p:nvSpPr>
          <p:cNvPr id="339981" name="Line 13"/>
          <p:cNvSpPr>
            <a:spLocks noChangeShapeType="1"/>
          </p:cNvSpPr>
          <p:nvPr/>
        </p:nvSpPr>
        <p:spPr bwMode="auto">
          <a:xfrm flipH="1">
            <a:off x="1219200" y="3141663"/>
            <a:ext cx="6858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9982" name="Line 14"/>
          <p:cNvSpPr>
            <a:spLocks noChangeShapeType="1"/>
          </p:cNvSpPr>
          <p:nvPr/>
        </p:nvSpPr>
        <p:spPr bwMode="auto">
          <a:xfrm>
            <a:off x="1905000" y="3141663"/>
            <a:ext cx="6096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9983" name="Line 15"/>
          <p:cNvSpPr>
            <a:spLocks noChangeShapeType="1"/>
          </p:cNvSpPr>
          <p:nvPr/>
        </p:nvSpPr>
        <p:spPr bwMode="auto">
          <a:xfrm flipH="1">
            <a:off x="5486400" y="3141663"/>
            <a:ext cx="9906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9984" name="Line 16"/>
          <p:cNvSpPr>
            <a:spLocks noChangeShapeType="1"/>
          </p:cNvSpPr>
          <p:nvPr/>
        </p:nvSpPr>
        <p:spPr bwMode="auto">
          <a:xfrm flipH="1">
            <a:off x="6324600" y="3141663"/>
            <a:ext cx="1524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9985" name="Line 17"/>
          <p:cNvSpPr>
            <a:spLocks noChangeShapeType="1"/>
          </p:cNvSpPr>
          <p:nvPr/>
        </p:nvSpPr>
        <p:spPr bwMode="auto">
          <a:xfrm>
            <a:off x="6477000" y="3141663"/>
            <a:ext cx="7620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9989" name="Text Box 21"/>
          <p:cNvSpPr txBox="1">
            <a:spLocks noChangeArrowheads="1"/>
          </p:cNvSpPr>
          <p:nvPr/>
        </p:nvSpPr>
        <p:spPr bwMode="auto">
          <a:xfrm>
            <a:off x="728663" y="2438400"/>
            <a:ext cx="7707687" cy="1938992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i="1" dirty="0">
                <a:solidFill>
                  <a:srgbClr val="0000FF"/>
                </a:solidFill>
              </a:rPr>
              <a:t>What is the differential for a shallow AC in the </a:t>
            </a:r>
            <a:r>
              <a:rPr lang="en-US" sz="2000" b="1" dirty="0">
                <a:solidFill>
                  <a:srgbClr val="0000FF"/>
                </a:solidFill>
              </a:rPr>
              <a:t>late</a:t>
            </a:r>
            <a:r>
              <a:rPr lang="en-US" sz="2000" i="1" dirty="0">
                <a:solidFill>
                  <a:srgbClr val="0000FF"/>
                </a:solidFill>
              </a:rPr>
              <a:t> post-op period?</a:t>
            </a:r>
          </a:p>
          <a:p>
            <a:pPr eaLnBrk="1" hangingPunct="1"/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--RD</a:t>
            </a:r>
          </a:p>
          <a:p>
            <a:pPr eaLnBrk="1" hangingPunct="1"/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--Bleb formation</a:t>
            </a:r>
          </a:p>
          <a:p>
            <a:pPr eaLnBrk="1" hangingPunct="1"/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--Chronic uveitis</a:t>
            </a:r>
          </a:p>
          <a:p>
            <a:pPr eaLnBrk="1" hangingPunct="1"/>
            <a:r>
              <a:rPr lang="en-US" sz="2000" dirty="0">
                <a:solidFill>
                  <a:srgbClr val="0000FF"/>
                </a:solidFill>
              </a:rPr>
              <a:t>--</a:t>
            </a:r>
            <a:r>
              <a:rPr lang="en-US" sz="2000" b="1" dirty="0" err="1">
                <a:solidFill>
                  <a:schemeClr val="bg1"/>
                </a:solidFill>
              </a:rPr>
              <a:t>Cyclodialysis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dirty="0">
                <a:solidFill>
                  <a:srgbClr val="777777"/>
                </a:solidFill>
              </a:rPr>
              <a:t>--Delayed choroidal hemorrhage</a:t>
            </a:r>
          </a:p>
        </p:txBody>
      </p:sp>
      <p:sp>
        <p:nvSpPr>
          <p:cNvPr id="339990" name="Text Box 22"/>
          <p:cNvSpPr txBox="1">
            <a:spLocks noChangeArrowheads="1"/>
          </p:cNvSpPr>
          <p:nvPr/>
        </p:nvSpPr>
        <p:spPr bwMode="auto">
          <a:xfrm>
            <a:off x="2819400" y="3657600"/>
            <a:ext cx="5745484" cy="52322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i="1" dirty="0">
                <a:solidFill>
                  <a:schemeClr val="bg1"/>
                </a:solidFill>
              </a:rPr>
              <a:t>What exam maneuver should be performed to check for cyclodialysis?</a:t>
            </a:r>
          </a:p>
          <a:p>
            <a:pPr eaLnBrk="1" hangingPunct="1"/>
            <a:r>
              <a:rPr lang="en-US" sz="1400" dirty="0">
                <a:solidFill>
                  <a:schemeClr val="bg1"/>
                </a:solidFill>
              </a:rPr>
              <a:t>Gonioscopy</a:t>
            </a:r>
          </a:p>
        </p:txBody>
      </p:sp>
      <p:sp>
        <p:nvSpPr>
          <p:cNvPr id="339991" name="Slide Number Placeholder 1"/>
          <p:cNvSpPr txBox="1">
            <a:spLocks noGrp="1"/>
          </p:cNvSpPr>
          <p:nvPr/>
        </p:nvSpPr>
        <p:spPr bwMode="auto">
          <a:xfrm>
            <a:off x="7010400" y="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C6F79941-7291-457F-9929-1AFA7A8C2792}" type="slidenum">
              <a:rPr lang="en-US" altLang="en-US" sz="1000"/>
              <a:pPr algn="r" eaLnBrk="1" hangingPunct="1"/>
              <a:t>133</a:t>
            </a:fld>
            <a:endParaRPr lang="en-US" altLang="en-US" sz="1000"/>
          </a:p>
        </p:txBody>
      </p:sp>
      <p:sp>
        <p:nvSpPr>
          <p:cNvPr id="25" name="Text Box 18"/>
          <p:cNvSpPr txBox="1">
            <a:spLocks noChangeArrowheads="1"/>
          </p:cNvSpPr>
          <p:nvPr/>
        </p:nvSpPr>
        <p:spPr bwMode="auto">
          <a:xfrm>
            <a:off x="2555875" y="1508125"/>
            <a:ext cx="34544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 dirty="0"/>
              <a:t>Shallow/flat AC after CE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sz="2400" dirty="0"/>
              <a:t>(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early </a:t>
            </a:r>
            <a:r>
              <a:rPr lang="en-US" sz="2400" dirty="0"/>
              <a:t>post-op period)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277210E-F592-485C-BBFE-A93BDDD8260C}"/>
              </a:ext>
            </a:extLst>
          </p:cNvPr>
          <p:cNvSpPr txBox="1"/>
          <p:nvPr/>
        </p:nvSpPr>
        <p:spPr>
          <a:xfrm>
            <a:off x="1477114" y="315059"/>
            <a:ext cx="6189772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FF"/>
                </a:solidFill>
              </a:rPr>
              <a:t>Shallow Anterior Chamber After Cataract Surgery</a:t>
            </a:r>
          </a:p>
        </p:txBody>
      </p:sp>
      <p:sp>
        <p:nvSpPr>
          <p:cNvPr id="29" name="Line 19">
            <a:extLst>
              <a:ext uri="{FF2B5EF4-FFF2-40B4-BE49-F238E27FC236}">
                <a16:creationId xmlns:a16="http://schemas.microsoft.com/office/drawing/2014/main" id="{7AA345A2-91CD-44D9-8AF0-B2CDBC81E9A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895600" y="1998662"/>
            <a:ext cx="762000" cy="587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Text Box 20">
            <a:extLst>
              <a:ext uri="{FF2B5EF4-FFF2-40B4-BE49-F238E27FC236}">
                <a16:creationId xmlns:a16="http://schemas.microsoft.com/office/drawing/2014/main" id="{2A7A0CF0-C57B-45AE-971E-25CDA24878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3245" y="1746572"/>
            <a:ext cx="87235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>
                <a:solidFill>
                  <a:srgbClr val="0000FF"/>
                </a:solidFill>
                <a:latin typeface="Segoe Script" panose="020B0504020000000003" pitchFamily="34" charset="0"/>
              </a:rPr>
              <a:t>Late</a:t>
            </a:r>
          </a:p>
        </p:txBody>
      </p:sp>
    </p:spTree>
    <p:extLst>
      <p:ext uri="{BB962C8B-B14F-4D97-AF65-F5344CB8AC3E}">
        <p14:creationId xmlns:p14="http://schemas.microsoft.com/office/powerpoint/2010/main" val="10039469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9" name="Text Box 3"/>
          <p:cNvSpPr txBox="1">
            <a:spLocks noChangeArrowheads="1"/>
          </p:cNvSpPr>
          <p:nvPr/>
        </p:nvSpPr>
        <p:spPr bwMode="auto">
          <a:xfrm>
            <a:off x="5510213" y="2738438"/>
            <a:ext cx="2185987" cy="403225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 i="1" dirty="0">
                <a:solidFill>
                  <a:srgbClr val="B2B2B2"/>
                </a:solidFill>
              </a:rPr>
              <a:t>Normal</a:t>
            </a:r>
            <a:r>
              <a:rPr lang="en-US" sz="2400" dirty="0">
                <a:solidFill>
                  <a:srgbClr val="B2B2B2"/>
                </a:solidFill>
              </a:rPr>
              <a:t> or </a:t>
            </a:r>
            <a:r>
              <a:rPr lang="en-US" sz="2400" i="1" dirty="0">
                <a:solidFill>
                  <a:srgbClr val="B2B2B2"/>
                </a:solidFill>
              </a:rPr>
              <a:t>high</a:t>
            </a:r>
          </a:p>
        </p:txBody>
      </p:sp>
      <p:sp>
        <p:nvSpPr>
          <p:cNvPr id="295940" name="Text Box 4"/>
          <p:cNvSpPr txBox="1">
            <a:spLocks noChangeArrowheads="1"/>
          </p:cNvSpPr>
          <p:nvPr/>
        </p:nvSpPr>
        <p:spPr bwMode="auto">
          <a:xfrm>
            <a:off x="1533525" y="2738438"/>
            <a:ext cx="792163" cy="403225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 b="1" i="1">
                <a:solidFill>
                  <a:srgbClr val="0000FF"/>
                </a:solidFill>
              </a:rPr>
              <a:t>Low</a:t>
            </a:r>
          </a:p>
        </p:txBody>
      </p:sp>
      <p:sp>
        <p:nvSpPr>
          <p:cNvPr id="295941" name="Text Box 5"/>
          <p:cNvSpPr txBox="1">
            <a:spLocks noChangeArrowheads="1"/>
          </p:cNvSpPr>
          <p:nvPr/>
        </p:nvSpPr>
        <p:spPr bwMode="auto">
          <a:xfrm>
            <a:off x="590550" y="3838575"/>
            <a:ext cx="958850" cy="530225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Wound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leak</a:t>
            </a:r>
          </a:p>
        </p:txBody>
      </p:sp>
      <p:sp>
        <p:nvSpPr>
          <p:cNvPr id="295942" name="Text Box 6"/>
          <p:cNvSpPr txBox="1">
            <a:spLocks noChangeArrowheads="1"/>
          </p:cNvSpPr>
          <p:nvPr/>
        </p:nvSpPr>
        <p:spPr bwMode="auto">
          <a:xfrm>
            <a:off x="2054225" y="3838575"/>
            <a:ext cx="1377950" cy="530225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2"/>
                </a:solidFill>
              </a:rPr>
              <a:t>Choroidal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808080"/>
                </a:solidFill>
              </a:rPr>
              <a:t>detachment</a:t>
            </a:r>
          </a:p>
        </p:txBody>
      </p:sp>
      <p:sp>
        <p:nvSpPr>
          <p:cNvPr id="295943" name="Line 10"/>
          <p:cNvSpPr>
            <a:spLocks noChangeShapeType="1"/>
          </p:cNvSpPr>
          <p:nvPr/>
        </p:nvSpPr>
        <p:spPr bwMode="auto">
          <a:xfrm flipH="1">
            <a:off x="2286000" y="2303463"/>
            <a:ext cx="1981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5944" name="Line 11"/>
          <p:cNvSpPr>
            <a:spLocks noChangeShapeType="1"/>
          </p:cNvSpPr>
          <p:nvPr/>
        </p:nvSpPr>
        <p:spPr bwMode="auto">
          <a:xfrm>
            <a:off x="4267200" y="2303463"/>
            <a:ext cx="12954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5945" name="Text Box 12"/>
          <p:cNvSpPr txBox="1">
            <a:spLocks noChangeArrowheads="1"/>
          </p:cNvSpPr>
          <p:nvPr/>
        </p:nvSpPr>
        <p:spPr bwMode="auto">
          <a:xfrm>
            <a:off x="3854450" y="2416175"/>
            <a:ext cx="717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i="1"/>
              <a:t>IOP?</a:t>
            </a:r>
          </a:p>
        </p:txBody>
      </p:sp>
      <p:sp>
        <p:nvSpPr>
          <p:cNvPr id="295946" name="Line 13"/>
          <p:cNvSpPr>
            <a:spLocks noChangeShapeType="1"/>
          </p:cNvSpPr>
          <p:nvPr/>
        </p:nvSpPr>
        <p:spPr bwMode="auto">
          <a:xfrm flipH="1">
            <a:off x="1219200" y="3141663"/>
            <a:ext cx="685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5947" name="Line 14"/>
          <p:cNvSpPr>
            <a:spLocks noChangeShapeType="1"/>
          </p:cNvSpPr>
          <p:nvPr/>
        </p:nvSpPr>
        <p:spPr bwMode="auto">
          <a:xfrm>
            <a:off x="1905000" y="3141663"/>
            <a:ext cx="6096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5948" name="Text Box 18"/>
          <p:cNvSpPr txBox="1">
            <a:spLocks noChangeArrowheads="1"/>
          </p:cNvSpPr>
          <p:nvPr/>
        </p:nvSpPr>
        <p:spPr bwMode="auto">
          <a:xfrm>
            <a:off x="521468" y="4695538"/>
            <a:ext cx="3236784" cy="58477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 dirty="0">
                <a:solidFill>
                  <a:srgbClr val="0000FF"/>
                </a:solidFill>
              </a:rPr>
              <a:t>How is a wound leak diagnosed? </a:t>
            </a:r>
          </a:p>
          <a:p>
            <a:pPr eaLnBrk="1" hangingPunct="1"/>
            <a:r>
              <a:rPr lang="en-US" sz="1600" dirty="0">
                <a:solidFill>
                  <a:srgbClr val="FFC000"/>
                </a:solidFill>
              </a:rPr>
              <a:t>Via Seidel testing at the slit-lamp</a:t>
            </a:r>
          </a:p>
        </p:txBody>
      </p:sp>
      <p:sp>
        <p:nvSpPr>
          <p:cNvPr id="295949" name="Text Box 20"/>
          <p:cNvSpPr txBox="1">
            <a:spLocks noChangeArrowheads="1"/>
          </p:cNvSpPr>
          <p:nvPr/>
        </p:nvSpPr>
        <p:spPr bwMode="auto">
          <a:xfrm>
            <a:off x="2555875" y="1508125"/>
            <a:ext cx="34544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/>
              <a:t>Shallow/flat AC after CE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sz="2400"/>
              <a:t>(early post-op period)</a:t>
            </a:r>
          </a:p>
        </p:txBody>
      </p:sp>
      <p:sp>
        <p:nvSpPr>
          <p:cNvPr id="295950" name="Slide Number Placeholder 1"/>
          <p:cNvSpPr txBox="1">
            <a:spLocks noGrp="1"/>
          </p:cNvSpPr>
          <p:nvPr/>
        </p:nvSpPr>
        <p:spPr bwMode="auto">
          <a:xfrm>
            <a:off x="7010400" y="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70581424-B00E-4621-94C0-1A0930775C8F}" type="slidenum">
              <a:rPr lang="en-US" altLang="en-US" sz="1000"/>
              <a:pPr algn="r" eaLnBrk="1" hangingPunct="1"/>
              <a:t>14</a:t>
            </a:fld>
            <a:endParaRPr lang="en-US" altLang="en-US" sz="10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915A97F-367C-4C09-A65D-37081C7157E5}"/>
              </a:ext>
            </a:extLst>
          </p:cNvPr>
          <p:cNvSpPr txBox="1"/>
          <p:nvPr/>
        </p:nvSpPr>
        <p:spPr>
          <a:xfrm>
            <a:off x="1477114" y="315059"/>
            <a:ext cx="6189772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FF"/>
                </a:solidFill>
              </a:rPr>
              <a:t>Shallow Anterior Chamber After Cataract Surgery</a:t>
            </a:r>
          </a:p>
        </p:txBody>
      </p:sp>
    </p:spTree>
    <p:extLst>
      <p:ext uri="{BB962C8B-B14F-4D97-AF65-F5344CB8AC3E}">
        <p14:creationId xmlns:p14="http://schemas.microsoft.com/office/powerpoint/2010/main" val="15226928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9" name="Text Box 3"/>
          <p:cNvSpPr txBox="1">
            <a:spLocks noChangeArrowheads="1"/>
          </p:cNvSpPr>
          <p:nvPr/>
        </p:nvSpPr>
        <p:spPr bwMode="auto">
          <a:xfrm>
            <a:off x="5510213" y="2738438"/>
            <a:ext cx="2185987" cy="403225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 i="1">
                <a:solidFill>
                  <a:srgbClr val="B2B2B2"/>
                </a:solidFill>
              </a:rPr>
              <a:t>Normal</a:t>
            </a:r>
            <a:r>
              <a:rPr lang="en-US" sz="2400">
                <a:solidFill>
                  <a:srgbClr val="B2B2B2"/>
                </a:solidFill>
              </a:rPr>
              <a:t> or </a:t>
            </a:r>
            <a:r>
              <a:rPr lang="en-US" sz="2400" i="1">
                <a:solidFill>
                  <a:srgbClr val="B2B2B2"/>
                </a:solidFill>
              </a:rPr>
              <a:t>high</a:t>
            </a:r>
          </a:p>
        </p:txBody>
      </p:sp>
      <p:sp>
        <p:nvSpPr>
          <p:cNvPr id="295940" name="Text Box 4"/>
          <p:cNvSpPr txBox="1">
            <a:spLocks noChangeArrowheads="1"/>
          </p:cNvSpPr>
          <p:nvPr/>
        </p:nvSpPr>
        <p:spPr bwMode="auto">
          <a:xfrm>
            <a:off x="1533525" y="2738438"/>
            <a:ext cx="792163" cy="403225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 b="1" i="1">
                <a:solidFill>
                  <a:srgbClr val="0000FF"/>
                </a:solidFill>
              </a:rPr>
              <a:t>Low</a:t>
            </a:r>
          </a:p>
        </p:txBody>
      </p:sp>
      <p:sp>
        <p:nvSpPr>
          <p:cNvPr id="295941" name="Text Box 5"/>
          <p:cNvSpPr txBox="1">
            <a:spLocks noChangeArrowheads="1"/>
          </p:cNvSpPr>
          <p:nvPr/>
        </p:nvSpPr>
        <p:spPr bwMode="auto">
          <a:xfrm>
            <a:off x="590550" y="3838575"/>
            <a:ext cx="958850" cy="530225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Wound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leak</a:t>
            </a:r>
          </a:p>
        </p:txBody>
      </p:sp>
      <p:sp>
        <p:nvSpPr>
          <p:cNvPr id="295942" name="Text Box 6"/>
          <p:cNvSpPr txBox="1">
            <a:spLocks noChangeArrowheads="1"/>
          </p:cNvSpPr>
          <p:nvPr/>
        </p:nvSpPr>
        <p:spPr bwMode="auto">
          <a:xfrm>
            <a:off x="2054225" y="3838575"/>
            <a:ext cx="1377950" cy="530225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2"/>
                </a:solidFill>
              </a:rPr>
              <a:t>Choroidal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808080"/>
                </a:solidFill>
              </a:rPr>
              <a:t>detachment</a:t>
            </a:r>
          </a:p>
        </p:txBody>
      </p:sp>
      <p:sp>
        <p:nvSpPr>
          <p:cNvPr id="295943" name="Line 10"/>
          <p:cNvSpPr>
            <a:spLocks noChangeShapeType="1"/>
          </p:cNvSpPr>
          <p:nvPr/>
        </p:nvSpPr>
        <p:spPr bwMode="auto">
          <a:xfrm flipH="1">
            <a:off x="2286000" y="2303463"/>
            <a:ext cx="1981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5944" name="Line 11"/>
          <p:cNvSpPr>
            <a:spLocks noChangeShapeType="1"/>
          </p:cNvSpPr>
          <p:nvPr/>
        </p:nvSpPr>
        <p:spPr bwMode="auto">
          <a:xfrm>
            <a:off x="4267200" y="2303463"/>
            <a:ext cx="12954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5945" name="Text Box 12"/>
          <p:cNvSpPr txBox="1">
            <a:spLocks noChangeArrowheads="1"/>
          </p:cNvSpPr>
          <p:nvPr/>
        </p:nvSpPr>
        <p:spPr bwMode="auto">
          <a:xfrm>
            <a:off x="3854450" y="2416175"/>
            <a:ext cx="717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i="1"/>
              <a:t>IOP?</a:t>
            </a:r>
          </a:p>
        </p:txBody>
      </p:sp>
      <p:sp>
        <p:nvSpPr>
          <p:cNvPr id="295946" name="Line 13"/>
          <p:cNvSpPr>
            <a:spLocks noChangeShapeType="1"/>
          </p:cNvSpPr>
          <p:nvPr/>
        </p:nvSpPr>
        <p:spPr bwMode="auto">
          <a:xfrm flipH="1">
            <a:off x="1219200" y="3141663"/>
            <a:ext cx="685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5947" name="Line 14"/>
          <p:cNvSpPr>
            <a:spLocks noChangeShapeType="1"/>
          </p:cNvSpPr>
          <p:nvPr/>
        </p:nvSpPr>
        <p:spPr bwMode="auto">
          <a:xfrm>
            <a:off x="1905000" y="3141663"/>
            <a:ext cx="6096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5948" name="Text Box 18"/>
          <p:cNvSpPr txBox="1">
            <a:spLocks noChangeArrowheads="1"/>
          </p:cNvSpPr>
          <p:nvPr/>
        </p:nvSpPr>
        <p:spPr bwMode="auto">
          <a:xfrm>
            <a:off x="521468" y="4695538"/>
            <a:ext cx="3236784" cy="58477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 dirty="0">
                <a:solidFill>
                  <a:srgbClr val="0000FF"/>
                </a:solidFill>
              </a:rPr>
              <a:t>How is a wound leak diagnosed? </a:t>
            </a:r>
          </a:p>
          <a:p>
            <a:pPr eaLnBrk="1" hangingPunct="1"/>
            <a:r>
              <a:rPr lang="en-US" sz="1600" dirty="0">
                <a:solidFill>
                  <a:srgbClr val="0000FF"/>
                </a:solidFill>
              </a:rPr>
              <a:t>Via Seidel testing at the slit-lamp</a:t>
            </a:r>
          </a:p>
        </p:txBody>
      </p:sp>
      <p:sp>
        <p:nvSpPr>
          <p:cNvPr id="295949" name="Text Box 20"/>
          <p:cNvSpPr txBox="1">
            <a:spLocks noChangeArrowheads="1"/>
          </p:cNvSpPr>
          <p:nvPr/>
        </p:nvSpPr>
        <p:spPr bwMode="auto">
          <a:xfrm>
            <a:off x="2555875" y="1508125"/>
            <a:ext cx="34544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/>
              <a:t>Shallow/flat AC after CE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sz="2400"/>
              <a:t>(early post-op period)</a:t>
            </a:r>
          </a:p>
        </p:txBody>
      </p:sp>
      <p:sp>
        <p:nvSpPr>
          <p:cNvPr id="295950" name="Slide Number Placeholder 1"/>
          <p:cNvSpPr txBox="1">
            <a:spLocks noGrp="1"/>
          </p:cNvSpPr>
          <p:nvPr/>
        </p:nvSpPr>
        <p:spPr bwMode="auto">
          <a:xfrm>
            <a:off x="7010400" y="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70581424-B00E-4621-94C0-1A0930775C8F}" type="slidenum">
              <a:rPr lang="en-US" altLang="en-US" sz="1000"/>
              <a:pPr algn="r" eaLnBrk="1" hangingPunct="1"/>
              <a:t>15</a:t>
            </a:fld>
            <a:endParaRPr lang="en-US" altLang="en-US" sz="10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072E202-C652-45ED-8492-14526839A942}"/>
              </a:ext>
            </a:extLst>
          </p:cNvPr>
          <p:cNvSpPr txBox="1"/>
          <p:nvPr/>
        </p:nvSpPr>
        <p:spPr>
          <a:xfrm>
            <a:off x="1477114" y="315059"/>
            <a:ext cx="6189772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FF"/>
                </a:solidFill>
              </a:rPr>
              <a:t>Shallow Anterior Chamber After Cataract Surgery</a:t>
            </a:r>
          </a:p>
        </p:txBody>
      </p:sp>
    </p:spTree>
    <p:extLst>
      <p:ext uri="{BB962C8B-B14F-4D97-AF65-F5344CB8AC3E}">
        <p14:creationId xmlns:p14="http://schemas.microsoft.com/office/powerpoint/2010/main" val="19892776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9" name="Text Box 3"/>
          <p:cNvSpPr txBox="1">
            <a:spLocks noChangeArrowheads="1"/>
          </p:cNvSpPr>
          <p:nvPr/>
        </p:nvSpPr>
        <p:spPr bwMode="auto">
          <a:xfrm>
            <a:off x="5510213" y="2738438"/>
            <a:ext cx="2185987" cy="403225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 i="1">
                <a:solidFill>
                  <a:srgbClr val="B2B2B2"/>
                </a:solidFill>
              </a:rPr>
              <a:t>Normal</a:t>
            </a:r>
            <a:r>
              <a:rPr lang="en-US" sz="2400">
                <a:solidFill>
                  <a:srgbClr val="B2B2B2"/>
                </a:solidFill>
              </a:rPr>
              <a:t> or </a:t>
            </a:r>
            <a:r>
              <a:rPr lang="en-US" sz="2400" i="1">
                <a:solidFill>
                  <a:srgbClr val="B2B2B2"/>
                </a:solidFill>
              </a:rPr>
              <a:t>high</a:t>
            </a:r>
          </a:p>
        </p:txBody>
      </p:sp>
      <p:sp>
        <p:nvSpPr>
          <p:cNvPr id="295940" name="Text Box 4"/>
          <p:cNvSpPr txBox="1">
            <a:spLocks noChangeArrowheads="1"/>
          </p:cNvSpPr>
          <p:nvPr/>
        </p:nvSpPr>
        <p:spPr bwMode="auto">
          <a:xfrm>
            <a:off x="1533525" y="2738438"/>
            <a:ext cx="792163" cy="403225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 b="1" i="1">
                <a:solidFill>
                  <a:srgbClr val="0000FF"/>
                </a:solidFill>
              </a:rPr>
              <a:t>Low</a:t>
            </a:r>
          </a:p>
        </p:txBody>
      </p:sp>
      <p:sp>
        <p:nvSpPr>
          <p:cNvPr id="295941" name="Text Box 5"/>
          <p:cNvSpPr txBox="1">
            <a:spLocks noChangeArrowheads="1"/>
          </p:cNvSpPr>
          <p:nvPr/>
        </p:nvSpPr>
        <p:spPr bwMode="auto">
          <a:xfrm>
            <a:off x="590550" y="3838575"/>
            <a:ext cx="958850" cy="530225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Wound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leak</a:t>
            </a:r>
          </a:p>
        </p:txBody>
      </p:sp>
      <p:sp>
        <p:nvSpPr>
          <p:cNvPr id="295942" name="Text Box 6"/>
          <p:cNvSpPr txBox="1">
            <a:spLocks noChangeArrowheads="1"/>
          </p:cNvSpPr>
          <p:nvPr/>
        </p:nvSpPr>
        <p:spPr bwMode="auto">
          <a:xfrm>
            <a:off x="2054225" y="3838575"/>
            <a:ext cx="1377950" cy="530225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2"/>
                </a:solidFill>
              </a:rPr>
              <a:t>Choroidal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808080"/>
                </a:solidFill>
              </a:rPr>
              <a:t>detachment</a:t>
            </a:r>
          </a:p>
        </p:txBody>
      </p:sp>
      <p:sp>
        <p:nvSpPr>
          <p:cNvPr id="295943" name="Line 10"/>
          <p:cNvSpPr>
            <a:spLocks noChangeShapeType="1"/>
          </p:cNvSpPr>
          <p:nvPr/>
        </p:nvSpPr>
        <p:spPr bwMode="auto">
          <a:xfrm flipH="1">
            <a:off x="2286000" y="2303463"/>
            <a:ext cx="1981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5944" name="Line 11"/>
          <p:cNvSpPr>
            <a:spLocks noChangeShapeType="1"/>
          </p:cNvSpPr>
          <p:nvPr/>
        </p:nvSpPr>
        <p:spPr bwMode="auto">
          <a:xfrm>
            <a:off x="4267200" y="2303463"/>
            <a:ext cx="12954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5945" name="Text Box 12"/>
          <p:cNvSpPr txBox="1">
            <a:spLocks noChangeArrowheads="1"/>
          </p:cNvSpPr>
          <p:nvPr/>
        </p:nvSpPr>
        <p:spPr bwMode="auto">
          <a:xfrm>
            <a:off x="3854450" y="2416175"/>
            <a:ext cx="717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i="1"/>
              <a:t>IOP?</a:t>
            </a:r>
          </a:p>
        </p:txBody>
      </p:sp>
      <p:sp>
        <p:nvSpPr>
          <p:cNvPr id="295946" name="Line 13"/>
          <p:cNvSpPr>
            <a:spLocks noChangeShapeType="1"/>
          </p:cNvSpPr>
          <p:nvPr/>
        </p:nvSpPr>
        <p:spPr bwMode="auto">
          <a:xfrm flipH="1">
            <a:off x="1219200" y="3141663"/>
            <a:ext cx="685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5947" name="Line 14"/>
          <p:cNvSpPr>
            <a:spLocks noChangeShapeType="1"/>
          </p:cNvSpPr>
          <p:nvPr/>
        </p:nvSpPr>
        <p:spPr bwMode="auto">
          <a:xfrm>
            <a:off x="1905000" y="3141663"/>
            <a:ext cx="6096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5948" name="Text Box 18"/>
          <p:cNvSpPr txBox="1">
            <a:spLocks noChangeArrowheads="1"/>
          </p:cNvSpPr>
          <p:nvPr/>
        </p:nvSpPr>
        <p:spPr bwMode="auto">
          <a:xfrm>
            <a:off x="685800" y="4913313"/>
            <a:ext cx="6323526" cy="1323439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>
                <a:solidFill>
                  <a:srgbClr val="0000FF"/>
                </a:solidFill>
              </a:rPr>
              <a:t>How is a wound leak managed medically? </a:t>
            </a:r>
            <a:r>
              <a:rPr lang="en-US" sz="1600">
                <a:solidFill>
                  <a:srgbClr val="B2B2B2"/>
                </a:solidFill>
              </a:rPr>
              <a:t>It’s as simple as ABC(D):</a:t>
            </a:r>
          </a:p>
          <a:p>
            <a:pPr eaLnBrk="1" hangingPunct="1"/>
            <a:r>
              <a:rPr lang="en-US" sz="1600">
                <a:solidFill>
                  <a:srgbClr val="B2B2B2"/>
                </a:solidFill>
              </a:rPr>
              <a:t>--</a:t>
            </a:r>
            <a:r>
              <a:rPr lang="en-US" sz="1600" b="1">
                <a:solidFill>
                  <a:srgbClr val="B2B2B2"/>
                </a:solidFill>
              </a:rPr>
              <a:t>A </a:t>
            </a:r>
            <a:r>
              <a:rPr lang="en-US" sz="1600">
                <a:solidFill>
                  <a:srgbClr val="B2B2B2"/>
                </a:solidFill>
              </a:rPr>
              <a:t>queous suppressants</a:t>
            </a:r>
          </a:p>
          <a:p>
            <a:pPr eaLnBrk="1" hangingPunct="1"/>
            <a:r>
              <a:rPr lang="en-US" sz="1600">
                <a:solidFill>
                  <a:srgbClr val="B2B2B2"/>
                </a:solidFill>
              </a:rPr>
              <a:t>--</a:t>
            </a:r>
            <a:r>
              <a:rPr lang="en-US" sz="1600" b="1">
                <a:solidFill>
                  <a:srgbClr val="B2B2B2"/>
                </a:solidFill>
              </a:rPr>
              <a:t>B </a:t>
            </a:r>
            <a:r>
              <a:rPr lang="en-US" sz="1600">
                <a:solidFill>
                  <a:srgbClr val="B2B2B2"/>
                </a:solidFill>
              </a:rPr>
              <a:t>CL or patching</a:t>
            </a:r>
          </a:p>
          <a:p>
            <a:pPr eaLnBrk="1" hangingPunct="1"/>
            <a:r>
              <a:rPr lang="en-US" sz="1600">
                <a:solidFill>
                  <a:srgbClr val="B2B2B2"/>
                </a:solidFill>
              </a:rPr>
              <a:t>--</a:t>
            </a:r>
            <a:r>
              <a:rPr lang="en-US" sz="1600" b="1">
                <a:solidFill>
                  <a:srgbClr val="B2B2B2"/>
                </a:solidFill>
              </a:rPr>
              <a:t>C </a:t>
            </a:r>
            <a:r>
              <a:rPr lang="en-US" sz="1600">
                <a:solidFill>
                  <a:srgbClr val="B2B2B2"/>
                </a:solidFill>
              </a:rPr>
              <a:t>ycloplegia</a:t>
            </a:r>
          </a:p>
          <a:p>
            <a:pPr eaLnBrk="1" hangingPunct="1"/>
            <a:r>
              <a:rPr lang="en-US" sz="1600">
                <a:solidFill>
                  <a:srgbClr val="B2B2B2"/>
                </a:solidFill>
              </a:rPr>
              <a:t>--</a:t>
            </a:r>
            <a:r>
              <a:rPr lang="en-US" sz="1600" b="1">
                <a:solidFill>
                  <a:srgbClr val="B2B2B2"/>
                </a:solidFill>
              </a:rPr>
              <a:t>d  </a:t>
            </a:r>
            <a:r>
              <a:rPr lang="en-US" sz="1600">
                <a:solidFill>
                  <a:srgbClr val="B2B2B2"/>
                </a:solidFill>
              </a:rPr>
              <a:t>/c steroids</a:t>
            </a:r>
          </a:p>
        </p:txBody>
      </p:sp>
      <p:sp>
        <p:nvSpPr>
          <p:cNvPr id="295949" name="Text Box 20"/>
          <p:cNvSpPr txBox="1">
            <a:spLocks noChangeArrowheads="1"/>
          </p:cNvSpPr>
          <p:nvPr/>
        </p:nvSpPr>
        <p:spPr bwMode="auto">
          <a:xfrm>
            <a:off x="2555875" y="1508125"/>
            <a:ext cx="34544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/>
              <a:t>Shallow/flat AC after CE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sz="2400"/>
              <a:t>(early post-op period)</a:t>
            </a:r>
          </a:p>
        </p:txBody>
      </p:sp>
      <p:sp>
        <p:nvSpPr>
          <p:cNvPr id="295950" name="Slide Number Placeholder 1"/>
          <p:cNvSpPr txBox="1">
            <a:spLocks noGrp="1"/>
          </p:cNvSpPr>
          <p:nvPr/>
        </p:nvSpPr>
        <p:spPr bwMode="auto">
          <a:xfrm>
            <a:off x="7010400" y="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70581424-B00E-4621-94C0-1A0930775C8F}" type="slidenum">
              <a:rPr lang="en-US" altLang="en-US" sz="1000"/>
              <a:pPr algn="r" eaLnBrk="1" hangingPunct="1"/>
              <a:t>16</a:t>
            </a:fld>
            <a:endParaRPr lang="en-US" altLang="en-US" sz="10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A55F011-D0F4-404A-B309-551754FBBD52}"/>
              </a:ext>
            </a:extLst>
          </p:cNvPr>
          <p:cNvSpPr txBox="1"/>
          <p:nvPr/>
        </p:nvSpPr>
        <p:spPr>
          <a:xfrm>
            <a:off x="1477114" y="315059"/>
            <a:ext cx="6189772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FF"/>
                </a:solidFill>
              </a:rPr>
              <a:t>Shallow Anterior Chamber After Cataract Surgery</a:t>
            </a:r>
          </a:p>
        </p:txBody>
      </p:sp>
    </p:spTree>
    <p:extLst>
      <p:ext uri="{BB962C8B-B14F-4D97-AF65-F5344CB8AC3E}">
        <p14:creationId xmlns:p14="http://schemas.microsoft.com/office/powerpoint/2010/main" val="41730656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3" name="Text Box 3"/>
          <p:cNvSpPr txBox="1">
            <a:spLocks noChangeArrowheads="1"/>
          </p:cNvSpPr>
          <p:nvPr/>
        </p:nvSpPr>
        <p:spPr bwMode="auto">
          <a:xfrm>
            <a:off x="5510213" y="2738438"/>
            <a:ext cx="2185987" cy="403225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 i="1">
                <a:solidFill>
                  <a:srgbClr val="B2B2B2"/>
                </a:solidFill>
              </a:rPr>
              <a:t>Normal</a:t>
            </a:r>
            <a:r>
              <a:rPr lang="en-US" sz="2400">
                <a:solidFill>
                  <a:srgbClr val="B2B2B2"/>
                </a:solidFill>
              </a:rPr>
              <a:t> or </a:t>
            </a:r>
            <a:r>
              <a:rPr lang="en-US" sz="2400" i="1">
                <a:solidFill>
                  <a:srgbClr val="B2B2B2"/>
                </a:solidFill>
              </a:rPr>
              <a:t>high</a:t>
            </a:r>
          </a:p>
        </p:txBody>
      </p:sp>
      <p:sp>
        <p:nvSpPr>
          <p:cNvPr id="296964" name="Text Box 4"/>
          <p:cNvSpPr txBox="1">
            <a:spLocks noChangeArrowheads="1"/>
          </p:cNvSpPr>
          <p:nvPr/>
        </p:nvSpPr>
        <p:spPr bwMode="auto">
          <a:xfrm>
            <a:off x="1533525" y="2738438"/>
            <a:ext cx="792163" cy="403225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 b="1" i="1">
                <a:solidFill>
                  <a:srgbClr val="0000FF"/>
                </a:solidFill>
              </a:rPr>
              <a:t>Low</a:t>
            </a:r>
          </a:p>
        </p:txBody>
      </p:sp>
      <p:sp>
        <p:nvSpPr>
          <p:cNvPr id="296965" name="Text Box 5"/>
          <p:cNvSpPr txBox="1">
            <a:spLocks noChangeArrowheads="1"/>
          </p:cNvSpPr>
          <p:nvPr/>
        </p:nvSpPr>
        <p:spPr bwMode="auto">
          <a:xfrm>
            <a:off x="590550" y="3838575"/>
            <a:ext cx="958850" cy="530225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Wound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leak</a:t>
            </a:r>
          </a:p>
        </p:txBody>
      </p:sp>
      <p:sp>
        <p:nvSpPr>
          <p:cNvPr id="296966" name="Text Box 6"/>
          <p:cNvSpPr txBox="1">
            <a:spLocks noChangeArrowheads="1"/>
          </p:cNvSpPr>
          <p:nvPr/>
        </p:nvSpPr>
        <p:spPr bwMode="auto">
          <a:xfrm>
            <a:off x="2054225" y="3838575"/>
            <a:ext cx="1377950" cy="530225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2"/>
                </a:solidFill>
              </a:rPr>
              <a:t>Choroidal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2"/>
                </a:solidFill>
              </a:rPr>
              <a:t>detachment</a:t>
            </a:r>
          </a:p>
        </p:txBody>
      </p:sp>
      <p:sp>
        <p:nvSpPr>
          <p:cNvPr id="296967" name="Line 10"/>
          <p:cNvSpPr>
            <a:spLocks noChangeShapeType="1"/>
          </p:cNvSpPr>
          <p:nvPr/>
        </p:nvSpPr>
        <p:spPr bwMode="auto">
          <a:xfrm flipH="1">
            <a:off x="2286000" y="2303463"/>
            <a:ext cx="1981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6968" name="Line 11"/>
          <p:cNvSpPr>
            <a:spLocks noChangeShapeType="1"/>
          </p:cNvSpPr>
          <p:nvPr/>
        </p:nvSpPr>
        <p:spPr bwMode="auto">
          <a:xfrm>
            <a:off x="4267200" y="2303463"/>
            <a:ext cx="12954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6969" name="Text Box 12"/>
          <p:cNvSpPr txBox="1">
            <a:spLocks noChangeArrowheads="1"/>
          </p:cNvSpPr>
          <p:nvPr/>
        </p:nvSpPr>
        <p:spPr bwMode="auto">
          <a:xfrm>
            <a:off x="3854450" y="2416175"/>
            <a:ext cx="717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i="1"/>
              <a:t>IOP?</a:t>
            </a:r>
          </a:p>
        </p:txBody>
      </p:sp>
      <p:sp>
        <p:nvSpPr>
          <p:cNvPr id="296970" name="Line 13"/>
          <p:cNvSpPr>
            <a:spLocks noChangeShapeType="1"/>
          </p:cNvSpPr>
          <p:nvPr/>
        </p:nvSpPr>
        <p:spPr bwMode="auto">
          <a:xfrm flipH="1">
            <a:off x="1219200" y="3141663"/>
            <a:ext cx="685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6971" name="Line 14"/>
          <p:cNvSpPr>
            <a:spLocks noChangeShapeType="1"/>
          </p:cNvSpPr>
          <p:nvPr/>
        </p:nvSpPr>
        <p:spPr bwMode="auto">
          <a:xfrm>
            <a:off x="1905000" y="3141663"/>
            <a:ext cx="6096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6972" name="Text Box 18"/>
          <p:cNvSpPr txBox="1">
            <a:spLocks noChangeArrowheads="1"/>
          </p:cNvSpPr>
          <p:nvPr/>
        </p:nvSpPr>
        <p:spPr bwMode="auto">
          <a:xfrm>
            <a:off x="685800" y="4913313"/>
            <a:ext cx="6323526" cy="1323439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 dirty="0">
                <a:solidFill>
                  <a:srgbClr val="0000FF"/>
                </a:solidFill>
              </a:rPr>
              <a:t>How is a wound leak managed medically? </a:t>
            </a:r>
            <a:r>
              <a:rPr lang="en-US" sz="1600" dirty="0"/>
              <a:t>It’s as simple as ABC(D):</a:t>
            </a:r>
          </a:p>
          <a:p>
            <a:pPr eaLnBrk="1" hangingPunct="1"/>
            <a:r>
              <a:rPr lang="en-US" sz="1600" dirty="0">
                <a:solidFill>
                  <a:srgbClr val="0000FF"/>
                </a:solidFill>
              </a:rPr>
              <a:t>--</a:t>
            </a:r>
            <a:r>
              <a:rPr lang="en-US" sz="1600" b="1" dirty="0"/>
              <a:t>A</a:t>
            </a:r>
            <a:r>
              <a:rPr lang="en-US" sz="1600" b="1" dirty="0">
                <a:solidFill>
                  <a:srgbClr val="0000FF"/>
                </a:solidFill>
              </a:rPr>
              <a:t> </a:t>
            </a:r>
            <a:r>
              <a:rPr lang="en-US" sz="1600" dirty="0" err="1">
                <a:solidFill>
                  <a:srgbClr val="B2B2B2"/>
                </a:solidFill>
              </a:rPr>
              <a:t>queous</a:t>
            </a:r>
            <a:r>
              <a:rPr lang="en-US" sz="1600" dirty="0">
                <a:solidFill>
                  <a:srgbClr val="B2B2B2"/>
                </a:solidFill>
              </a:rPr>
              <a:t> suppressants</a:t>
            </a:r>
          </a:p>
          <a:p>
            <a:pPr eaLnBrk="1" hangingPunct="1"/>
            <a:r>
              <a:rPr lang="en-US" sz="1600" dirty="0">
                <a:solidFill>
                  <a:srgbClr val="0000FF"/>
                </a:solidFill>
              </a:rPr>
              <a:t>--</a:t>
            </a:r>
            <a:r>
              <a:rPr lang="en-US" sz="1600" b="1" dirty="0"/>
              <a:t>B</a:t>
            </a:r>
            <a:r>
              <a:rPr lang="en-US" sz="1600" b="1" dirty="0">
                <a:solidFill>
                  <a:srgbClr val="0000FF"/>
                </a:solidFill>
              </a:rPr>
              <a:t> </a:t>
            </a:r>
            <a:r>
              <a:rPr lang="en-US" sz="1600" dirty="0">
                <a:solidFill>
                  <a:srgbClr val="B2B2B2"/>
                </a:solidFill>
              </a:rPr>
              <a:t>CL or patching</a:t>
            </a:r>
          </a:p>
          <a:p>
            <a:pPr eaLnBrk="1" hangingPunct="1"/>
            <a:r>
              <a:rPr lang="en-US" sz="1600" dirty="0">
                <a:solidFill>
                  <a:srgbClr val="0000FF"/>
                </a:solidFill>
              </a:rPr>
              <a:t>--</a:t>
            </a:r>
            <a:r>
              <a:rPr lang="en-US" sz="1600" b="1" dirty="0"/>
              <a:t>C</a:t>
            </a:r>
            <a:r>
              <a:rPr lang="en-US" sz="1600" b="1" dirty="0">
                <a:solidFill>
                  <a:srgbClr val="0000FF"/>
                </a:solidFill>
              </a:rPr>
              <a:t> </a:t>
            </a:r>
            <a:r>
              <a:rPr lang="en-US" sz="1600" dirty="0" err="1">
                <a:solidFill>
                  <a:srgbClr val="B2B2B2"/>
                </a:solidFill>
              </a:rPr>
              <a:t>ycloplegia</a:t>
            </a:r>
            <a:endParaRPr lang="en-US" sz="1600" dirty="0">
              <a:solidFill>
                <a:srgbClr val="B2B2B2"/>
              </a:solidFill>
            </a:endParaRPr>
          </a:p>
          <a:p>
            <a:pPr eaLnBrk="1" hangingPunct="1"/>
            <a:r>
              <a:rPr lang="en-US" sz="1600" dirty="0">
                <a:solidFill>
                  <a:srgbClr val="0000FF"/>
                </a:solidFill>
              </a:rPr>
              <a:t>--</a:t>
            </a:r>
            <a:r>
              <a:rPr lang="en-US" sz="1600" b="1" dirty="0"/>
              <a:t>D</a:t>
            </a:r>
            <a:r>
              <a:rPr lang="en-US" sz="1600" b="1" dirty="0">
                <a:solidFill>
                  <a:srgbClr val="0000FF"/>
                </a:solidFill>
              </a:rPr>
              <a:t>  </a:t>
            </a:r>
            <a:r>
              <a:rPr lang="en-US" sz="1600" dirty="0">
                <a:solidFill>
                  <a:srgbClr val="B2B2B2"/>
                </a:solidFill>
              </a:rPr>
              <a:t>/c steroids</a:t>
            </a:r>
          </a:p>
        </p:txBody>
      </p:sp>
      <p:sp>
        <p:nvSpPr>
          <p:cNvPr id="296973" name="Text Box 20"/>
          <p:cNvSpPr txBox="1">
            <a:spLocks noChangeArrowheads="1"/>
          </p:cNvSpPr>
          <p:nvPr/>
        </p:nvSpPr>
        <p:spPr bwMode="auto">
          <a:xfrm>
            <a:off x="2555875" y="1508125"/>
            <a:ext cx="34544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/>
              <a:t>Shallow/flat AC after CE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sz="2400"/>
              <a:t>(early post-op period)</a:t>
            </a:r>
          </a:p>
        </p:txBody>
      </p:sp>
      <p:sp>
        <p:nvSpPr>
          <p:cNvPr id="296974" name="Slide Number Placeholder 1"/>
          <p:cNvSpPr txBox="1">
            <a:spLocks noGrp="1"/>
          </p:cNvSpPr>
          <p:nvPr/>
        </p:nvSpPr>
        <p:spPr bwMode="auto">
          <a:xfrm>
            <a:off x="7010400" y="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A4170735-6E64-452B-ACA4-8E3C8B9CF67A}" type="slidenum">
              <a:rPr lang="en-US" altLang="en-US" sz="1000"/>
              <a:pPr algn="r" eaLnBrk="1" hangingPunct="1"/>
              <a:t>17</a:t>
            </a:fld>
            <a:endParaRPr lang="en-US" altLang="en-US" sz="10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A1A29B0-4A43-4FF9-9DCB-25E4FC360C2A}"/>
              </a:ext>
            </a:extLst>
          </p:cNvPr>
          <p:cNvSpPr txBox="1"/>
          <p:nvPr/>
        </p:nvSpPr>
        <p:spPr>
          <a:xfrm>
            <a:off x="1477114" y="315059"/>
            <a:ext cx="6189772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FF"/>
                </a:solidFill>
              </a:rPr>
              <a:t>Shallow Anterior Chamber After Cataract Surgery</a:t>
            </a:r>
          </a:p>
        </p:txBody>
      </p:sp>
    </p:spTree>
    <p:extLst>
      <p:ext uri="{BB962C8B-B14F-4D97-AF65-F5344CB8AC3E}">
        <p14:creationId xmlns:p14="http://schemas.microsoft.com/office/powerpoint/2010/main" val="10004078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7" name="Text Box 3"/>
          <p:cNvSpPr txBox="1">
            <a:spLocks noChangeArrowheads="1"/>
          </p:cNvSpPr>
          <p:nvPr/>
        </p:nvSpPr>
        <p:spPr bwMode="auto">
          <a:xfrm>
            <a:off x="5510213" y="2738438"/>
            <a:ext cx="2185987" cy="403225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 i="1">
                <a:solidFill>
                  <a:srgbClr val="B2B2B2"/>
                </a:solidFill>
              </a:rPr>
              <a:t>Normal</a:t>
            </a:r>
            <a:r>
              <a:rPr lang="en-US" sz="2400">
                <a:solidFill>
                  <a:srgbClr val="B2B2B2"/>
                </a:solidFill>
              </a:rPr>
              <a:t> or </a:t>
            </a:r>
            <a:r>
              <a:rPr lang="en-US" sz="2400" i="1">
                <a:solidFill>
                  <a:srgbClr val="B2B2B2"/>
                </a:solidFill>
              </a:rPr>
              <a:t>high</a:t>
            </a:r>
          </a:p>
        </p:txBody>
      </p:sp>
      <p:sp>
        <p:nvSpPr>
          <p:cNvPr id="297988" name="Text Box 4"/>
          <p:cNvSpPr txBox="1">
            <a:spLocks noChangeArrowheads="1"/>
          </p:cNvSpPr>
          <p:nvPr/>
        </p:nvSpPr>
        <p:spPr bwMode="auto">
          <a:xfrm>
            <a:off x="1533525" y="2738438"/>
            <a:ext cx="792163" cy="403225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 b="1" i="1">
                <a:solidFill>
                  <a:srgbClr val="0000FF"/>
                </a:solidFill>
              </a:rPr>
              <a:t>Low</a:t>
            </a:r>
          </a:p>
        </p:txBody>
      </p:sp>
      <p:sp>
        <p:nvSpPr>
          <p:cNvPr id="297989" name="Text Box 5"/>
          <p:cNvSpPr txBox="1">
            <a:spLocks noChangeArrowheads="1"/>
          </p:cNvSpPr>
          <p:nvPr/>
        </p:nvSpPr>
        <p:spPr bwMode="auto">
          <a:xfrm>
            <a:off x="590550" y="3838575"/>
            <a:ext cx="958850" cy="530225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Wound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leak</a:t>
            </a:r>
          </a:p>
        </p:txBody>
      </p:sp>
      <p:sp>
        <p:nvSpPr>
          <p:cNvPr id="297990" name="Text Box 6"/>
          <p:cNvSpPr txBox="1">
            <a:spLocks noChangeArrowheads="1"/>
          </p:cNvSpPr>
          <p:nvPr/>
        </p:nvSpPr>
        <p:spPr bwMode="auto">
          <a:xfrm>
            <a:off x="2054225" y="3838575"/>
            <a:ext cx="1377950" cy="530225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2"/>
                </a:solidFill>
              </a:rPr>
              <a:t>Choroidal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2"/>
                </a:solidFill>
              </a:rPr>
              <a:t>detachment</a:t>
            </a:r>
          </a:p>
        </p:txBody>
      </p:sp>
      <p:sp>
        <p:nvSpPr>
          <p:cNvPr id="297991" name="Line 10"/>
          <p:cNvSpPr>
            <a:spLocks noChangeShapeType="1"/>
          </p:cNvSpPr>
          <p:nvPr/>
        </p:nvSpPr>
        <p:spPr bwMode="auto">
          <a:xfrm flipH="1">
            <a:off x="2286000" y="2303463"/>
            <a:ext cx="1981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992" name="Line 11"/>
          <p:cNvSpPr>
            <a:spLocks noChangeShapeType="1"/>
          </p:cNvSpPr>
          <p:nvPr/>
        </p:nvSpPr>
        <p:spPr bwMode="auto">
          <a:xfrm>
            <a:off x="4267200" y="2303463"/>
            <a:ext cx="12954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993" name="Text Box 12"/>
          <p:cNvSpPr txBox="1">
            <a:spLocks noChangeArrowheads="1"/>
          </p:cNvSpPr>
          <p:nvPr/>
        </p:nvSpPr>
        <p:spPr bwMode="auto">
          <a:xfrm>
            <a:off x="3854450" y="2416175"/>
            <a:ext cx="717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i="1"/>
              <a:t>IOP?</a:t>
            </a:r>
          </a:p>
        </p:txBody>
      </p:sp>
      <p:sp>
        <p:nvSpPr>
          <p:cNvPr id="297994" name="Line 13"/>
          <p:cNvSpPr>
            <a:spLocks noChangeShapeType="1"/>
          </p:cNvSpPr>
          <p:nvPr/>
        </p:nvSpPr>
        <p:spPr bwMode="auto">
          <a:xfrm flipH="1">
            <a:off x="1219200" y="3141663"/>
            <a:ext cx="685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995" name="Line 14"/>
          <p:cNvSpPr>
            <a:spLocks noChangeShapeType="1"/>
          </p:cNvSpPr>
          <p:nvPr/>
        </p:nvSpPr>
        <p:spPr bwMode="auto">
          <a:xfrm>
            <a:off x="1905000" y="3141663"/>
            <a:ext cx="6096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996" name="Text Box 18"/>
          <p:cNvSpPr txBox="1">
            <a:spLocks noChangeArrowheads="1"/>
          </p:cNvSpPr>
          <p:nvPr/>
        </p:nvSpPr>
        <p:spPr bwMode="auto">
          <a:xfrm>
            <a:off x="685800" y="4913313"/>
            <a:ext cx="6323526" cy="1323439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 dirty="0">
                <a:solidFill>
                  <a:srgbClr val="0000FF"/>
                </a:solidFill>
              </a:rPr>
              <a:t>How is a wound leak managed medically? </a:t>
            </a:r>
            <a:r>
              <a:rPr lang="en-US" sz="1600" dirty="0"/>
              <a:t>It’s as simple as ABC(D):</a:t>
            </a:r>
          </a:p>
          <a:p>
            <a:pPr eaLnBrk="1" hangingPunct="1"/>
            <a:r>
              <a:rPr lang="en-US" sz="1600" dirty="0">
                <a:solidFill>
                  <a:srgbClr val="0000FF"/>
                </a:solidFill>
              </a:rPr>
              <a:t>--</a:t>
            </a:r>
            <a:r>
              <a:rPr lang="en-US" sz="1600" b="1" dirty="0"/>
              <a:t>A</a:t>
            </a:r>
            <a:r>
              <a:rPr lang="en-US" sz="1600" dirty="0">
                <a:solidFill>
                  <a:srgbClr val="0000FF"/>
                </a:solidFill>
              </a:rPr>
              <a:t>queous suppressants</a:t>
            </a:r>
          </a:p>
          <a:p>
            <a:pPr eaLnBrk="1" hangingPunct="1"/>
            <a:r>
              <a:rPr lang="en-US" sz="1600" dirty="0">
                <a:solidFill>
                  <a:srgbClr val="0000FF"/>
                </a:solidFill>
              </a:rPr>
              <a:t>--</a:t>
            </a:r>
            <a:r>
              <a:rPr lang="en-US" sz="1600" b="1" dirty="0"/>
              <a:t>B</a:t>
            </a:r>
            <a:r>
              <a:rPr lang="en-US" sz="1600" dirty="0">
                <a:solidFill>
                  <a:srgbClr val="0000FF"/>
                </a:solidFill>
              </a:rPr>
              <a:t>andage contact lens (BCL)</a:t>
            </a:r>
          </a:p>
          <a:p>
            <a:pPr eaLnBrk="1" hangingPunct="1"/>
            <a:r>
              <a:rPr lang="en-US" sz="1600" dirty="0">
                <a:solidFill>
                  <a:srgbClr val="0000FF"/>
                </a:solidFill>
              </a:rPr>
              <a:t>--</a:t>
            </a:r>
            <a:r>
              <a:rPr lang="en-US" sz="1600" b="1" dirty="0"/>
              <a:t>C</a:t>
            </a:r>
            <a:r>
              <a:rPr lang="en-US" sz="1600" dirty="0">
                <a:solidFill>
                  <a:srgbClr val="0000FF"/>
                </a:solidFill>
              </a:rPr>
              <a:t>ycloplegia</a:t>
            </a:r>
          </a:p>
          <a:p>
            <a:pPr eaLnBrk="1" hangingPunct="1"/>
            <a:r>
              <a:rPr lang="en-US" sz="1600" dirty="0">
                <a:solidFill>
                  <a:srgbClr val="0000FF"/>
                </a:solidFill>
              </a:rPr>
              <a:t>--</a:t>
            </a:r>
            <a:r>
              <a:rPr lang="en-US" sz="1600" b="1" dirty="0"/>
              <a:t>D</a:t>
            </a:r>
            <a:r>
              <a:rPr lang="en-US" sz="1600" dirty="0">
                <a:solidFill>
                  <a:srgbClr val="0000FF"/>
                </a:solidFill>
              </a:rPr>
              <a:t>iscontinue (or at least </a:t>
            </a:r>
            <a:r>
              <a:rPr lang="en-US" sz="1600" b="1" dirty="0"/>
              <a:t>D</a:t>
            </a:r>
            <a:r>
              <a:rPr lang="en-US" sz="1600" dirty="0">
                <a:solidFill>
                  <a:srgbClr val="0000FF"/>
                </a:solidFill>
              </a:rPr>
              <a:t>iminish) topical steroids</a:t>
            </a:r>
          </a:p>
        </p:txBody>
      </p:sp>
      <p:sp>
        <p:nvSpPr>
          <p:cNvPr id="297997" name="Text Box 19"/>
          <p:cNvSpPr txBox="1">
            <a:spLocks noChangeArrowheads="1"/>
          </p:cNvSpPr>
          <p:nvPr/>
        </p:nvSpPr>
        <p:spPr bwMode="auto">
          <a:xfrm>
            <a:off x="2555875" y="1508125"/>
            <a:ext cx="34544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/>
              <a:t>Shallow/flat AC after CE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sz="2400"/>
              <a:t>(early post-op period)</a:t>
            </a:r>
          </a:p>
        </p:txBody>
      </p:sp>
      <p:sp>
        <p:nvSpPr>
          <p:cNvPr id="297998" name="Slide Number Placeholder 1"/>
          <p:cNvSpPr txBox="1">
            <a:spLocks noGrp="1"/>
          </p:cNvSpPr>
          <p:nvPr/>
        </p:nvSpPr>
        <p:spPr bwMode="auto">
          <a:xfrm>
            <a:off x="7010400" y="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94C139E5-775D-4523-84E9-BB0B79C6FE98}" type="slidenum">
              <a:rPr lang="en-US" altLang="en-US" sz="1000"/>
              <a:pPr algn="r" eaLnBrk="1" hangingPunct="1"/>
              <a:t>18</a:t>
            </a:fld>
            <a:endParaRPr lang="en-US" altLang="en-US" sz="10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82C80A9-FCC1-4FCE-B861-8D0584843F2C}"/>
              </a:ext>
            </a:extLst>
          </p:cNvPr>
          <p:cNvSpPr txBox="1"/>
          <p:nvPr/>
        </p:nvSpPr>
        <p:spPr>
          <a:xfrm>
            <a:off x="1477114" y="315059"/>
            <a:ext cx="6189772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FF"/>
                </a:solidFill>
              </a:rPr>
              <a:t>Shallow Anterior Chamber After Cataract Surgery</a:t>
            </a:r>
          </a:p>
        </p:txBody>
      </p:sp>
    </p:spTree>
    <p:extLst>
      <p:ext uri="{BB962C8B-B14F-4D97-AF65-F5344CB8AC3E}">
        <p14:creationId xmlns:p14="http://schemas.microsoft.com/office/powerpoint/2010/main" val="26766091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Text Box 2"/>
          <p:cNvSpPr txBox="1">
            <a:spLocks noChangeArrowheads="1"/>
          </p:cNvSpPr>
          <p:nvPr/>
        </p:nvSpPr>
        <p:spPr bwMode="auto">
          <a:xfrm>
            <a:off x="685800" y="4913313"/>
            <a:ext cx="6323526" cy="1323439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How is a wound leak managed medically?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It’s as simple as ABC(D):</a:t>
            </a:r>
          </a:p>
          <a:p>
            <a:pPr eaLnBrk="1" hangingPunct="1"/>
            <a:r>
              <a:rPr lang="en-US" sz="1600" b="1" dirty="0">
                <a:solidFill>
                  <a:srgbClr val="0000FF"/>
                </a:solidFill>
              </a:rPr>
              <a:t>--</a:t>
            </a:r>
            <a:r>
              <a:rPr lang="en-US" sz="1600" b="1" dirty="0"/>
              <a:t>A</a:t>
            </a:r>
            <a:r>
              <a:rPr lang="en-US" sz="1600" b="1" dirty="0">
                <a:solidFill>
                  <a:srgbClr val="0000FF"/>
                </a:solidFill>
              </a:rPr>
              <a:t>queous suppressants</a:t>
            </a:r>
            <a:endParaRPr lang="en-US" sz="1600" b="1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/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--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B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andage contact lens (BCL)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--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C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ycloplegia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--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D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iscontinue (or at least 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D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iminish) topical steroids</a:t>
            </a:r>
          </a:p>
        </p:txBody>
      </p:sp>
      <p:sp>
        <p:nvSpPr>
          <p:cNvPr id="299012" name="Text Box 4"/>
          <p:cNvSpPr txBox="1">
            <a:spLocks noChangeArrowheads="1"/>
          </p:cNvSpPr>
          <p:nvPr/>
        </p:nvSpPr>
        <p:spPr bwMode="auto">
          <a:xfrm>
            <a:off x="5510213" y="2738438"/>
            <a:ext cx="2185987" cy="403225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 i="1">
                <a:solidFill>
                  <a:srgbClr val="B2B2B2"/>
                </a:solidFill>
              </a:rPr>
              <a:t>Normal</a:t>
            </a:r>
            <a:r>
              <a:rPr lang="en-US" sz="2400">
                <a:solidFill>
                  <a:srgbClr val="B2B2B2"/>
                </a:solidFill>
              </a:rPr>
              <a:t> or </a:t>
            </a:r>
            <a:r>
              <a:rPr lang="en-US" sz="2400" i="1">
                <a:solidFill>
                  <a:srgbClr val="B2B2B2"/>
                </a:solidFill>
              </a:rPr>
              <a:t>high</a:t>
            </a:r>
          </a:p>
        </p:txBody>
      </p:sp>
      <p:sp>
        <p:nvSpPr>
          <p:cNvPr id="299013" name="Text Box 5"/>
          <p:cNvSpPr txBox="1">
            <a:spLocks noChangeArrowheads="1"/>
          </p:cNvSpPr>
          <p:nvPr/>
        </p:nvSpPr>
        <p:spPr bwMode="auto">
          <a:xfrm>
            <a:off x="1533525" y="2738438"/>
            <a:ext cx="792163" cy="403225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 b="1" i="1">
                <a:solidFill>
                  <a:srgbClr val="0000FF"/>
                </a:solidFill>
              </a:rPr>
              <a:t>Low</a:t>
            </a:r>
          </a:p>
        </p:txBody>
      </p:sp>
      <p:sp>
        <p:nvSpPr>
          <p:cNvPr id="299014" name="Text Box 6"/>
          <p:cNvSpPr txBox="1">
            <a:spLocks noChangeArrowheads="1"/>
          </p:cNvSpPr>
          <p:nvPr/>
        </p:nvSpPr>
        <p:spPr bwMode="auto">
          <a:xfrm>
            <a:off x="590550" y="3838575"/>
            <a:ext cx="958850" cy="530225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Wound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leak</a:t>
            </a:r>
          </a:p>
        </p:txBody>
      </p:sp>
      <p:sp>
        <p:nvSpPr>
          <p:cNvPr id="299015" name="Text Box 7"/>
          <p:cNvSpPr txBox="1">
            <a:spLocks noChangeArrowheads="1"/>
          </p:cNvSpPr>
          <p:nvPr/>
        </p:nvSpPr>
        <p:spPr bwMode="auto">
          <a:xfrm>
            <a:off x="2048138" y="3838575"/>
            <a:ext cx="1390124" cy="535531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Choroidal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detachment</a:t>
            </a:r>
          </a:p>
        </p:txBody>
      </p:sp>
      <p:sp>
        <p:nvSpPr>
          <p:cNvPr id="299016" name="Line 11"/>
          <p:cNvSpPr>
            <a:spLocks noChangeShapeType="1"/>
          </p:cNvSpPr>
          <p:nvPr/>
        </p:nvSpPr>
        <p:spPr bwMode="auto">
          <a:xfrm flipH="1">
            <a:off x="2286000" y="2303463"/>
            <a:ext cx="1981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9017" name="Line 12"/>
          <p:cNvSpPr>
            <a:spLocks noChangeShapeType="1"/>
          </p:cNvSpPr>
          <p:nvPr/>
        </p:nvSpPr>
        <p:spPr bwMode="auto">
          <a:xfrm>
            <a:off x="4267200" y="2303463"/>
            <a:ext cx="12954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9018" name="Text Box 13"/>
          <p:cNvSpPr txBox="1">
            <a:spLocks noChangeArrowheads="1"/>
          </p:cNvSpPr>
          <p:nvPr/>
        </p:nvSpPr>
        <p:spPr bwMode="auto">
          <a:xfrm>
            <a:off x="3854450" y="2416175"/>
            <a:ext cx="717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i="1"/>
              <a:t>IOP?</a:t>
            </a:r>
          </a:p>
        </p:txBody>
      </p:sp>
      <p:sp>
        <p:nvSpPr>
          <p:cNvPr id="299019" name="Line 14"/>
          <p:cNvSpPr>
            <a:spLocks noChangeShapeType="1"/>
          </p:cNvSpPr>
          <p:nvPr/>
        </p:nvSpPr>
        <p:spPr bwMode="auto">
          <a:xfrm flipH="1">
            <a:off x="1219200" y="3141663"/>
            <a:ext cx="685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9020" name="Line 15"/>
          <p:cNvSpPr>
            <a:spLocks noChangeShapeType="1"/>
          </p:cNvSpPr>
          <p:nvPr/>
        </p:nvSpPr>
        <p:spPr bwMode="auto">
          <a:xfrm>
            <a:off x="1905000" y="3141663"/>
            <a:ext cx="6096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9021" name="Text Box 19"/>
          <p:cNvSpPr txBox="1">
            <a:spLocks noChangeArrowheads="1"/>
          </p:cNvSpPr>
          <p:nvPr/>
        </p:nvSpPr>
        <p:spPr bwMode="auto">
          <a:xfrm>
            <a:off x="3336925" y="5621338"/>
            <a:ext cx="4460837" cy="738664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i="1">
                <a:solidFill>
                  <a:srgbClr val="0000FF"/>
                </a:solidFill>
              </a:rPr>
              <a:t>What is the purpose of the aqueous suppressants?</a:t>
            </a:r>
          </a:p>
          <a:p>
            <a:pPr eaLnBrk="1" hangingPunct="1"/>
            <a:r>
              <a:rPr lang="en-US" sz="1400">
                <a:solidFill>
                  <a:srgbClr val="FFCC99"/>
                </a:solidFill>
              </a:rPr>
              <a:t>To promote closure of the leak by decreasing the flow </a:t>
            </a:r>
          </a:p>
          <a:p>
            <a:pPr eaLnBrk="1" hangingPunct="1"/>
            <a:r>
              <a:rPr lang="en-US" sz="1400">
                <a:solidFill>
                  <a:srgbClr val="FFCC99"/>
                </a:solidFill>
              </a:rPr>
              <a:t>of aqueous across it</a:t>
            </a:r>
          </a:p>
        </p:txBody>
      </p:sp>
      <p:sp>
        <p:nvSpPr>
          <p:cNvPr id="299022" name="Text Box 20"/>
          <p:cNvSpPr txBox="1">
            <a:spLocks noChangeArrowheads="1"/>
          </p:cNvSpPr>
          <p:nvPr/>
        </p:nvSpPr>
        <p:spPr bwMode="auto">
          <a:xfrm>
            <a:off x="2555875" y="1508125"/>
            <a:ext cx="34544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/>
              <a:t>Shallow/flat AC after CE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sz="2400"/>
              <a:t>(early post-op period)</a:t>
            </a:r>
          </a:p>
        </p:txBody>
      </p:sp>
      <p:sp>
        <p:nvSpPr>
          <p:cNvPr id="299023" name="Slide Number Placeholder 1"/>
          <p:cNvSpPr txBox="1">
            <a:spLocks noGrp="1"/>
          </p:cNvSpPr>
          <p:nvPr/>
        </p:nvSpPr>
        <p:spPr bwMode="auto">
          <a:xfrm>
            <a:off x="7010400" y="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87449E13-8E3F-4418-9C1D-DE8B47EF1E27}" type="slidenum">
              <a:rPr lang="en-US" altLang="en-US" sz="1000"/>
              <a:pPr algn="r" eaLnBrk="1" hangingPunct="1"/>
              <a:t>19</a:t>
            </a:fld>
            <a:endParaRPr lang="en-US" altLang="en-US" sz="10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1D37619-1684-4A25-914B-EE07FFED7751}"/>
              </a:ext>
            </a:extLst>
          </p:cNvPr>
          <p:cNvSpPr txBox="1"/>
          <p:nvPr/>
        </p:nvSpPr>
        <p:spPr>
          <a:xfrm>
            <a:off x="1477114" y="315059"/>
            <a:ext cx="6189772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FF"/>
                </a:solidFill>
              </a:rPr>
              <a:t>Shallow Anterior Chamber After Cataract Surgery</a:t>
            </a:r>
          </a:p>
        </p:txBody>
      </p:sp>
    </p:spTree>
    <p:extLst>
      <p:ext uri="{BB962C8B-B14F-4D97-AF65-F5344CB8AC3E}">
        <p14:creationId xmlns:p14="http://schemas.microsoft.com/office/powerpoint/2010/main" val="3682545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23" name="Text Box 20"/>
          <p:cNvSpPr txBox="1">
            <a:spLocks noChangeArrowheads="1"/>
          </p:cNvSpPr>
          <p:nvPr/>
        </p:nvSpPr>
        <p:spPr bwMode="auto">
          <a:xfrm>
            <a:off x="2555875" y="1508125"/>
            <a:ext cx="34544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/>
              <a:t>Shallow/flat AC after CE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sz="2400"/>
              <a:t>(early post-op period)</a:t>
            </a:r>
          </a:p>
        </p:txBody>
      </p:sp>
      <p:sp>
        <p:nvSpPr>
          <p:cNvPr id="290824" name="Slide Number Placeholder 1"/>
          <p:cNvSpPr txBox="1">
            <a:spLocks noGrp="1"/>
          </p:cNvSpPr>
          <p:nvPr/>
        </p:nvSpPr>
        <p:spPr bwMode="auto">
          <a:xfrm>
            <a:off x="7010400" y="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668EC16F-585D-4405-BE2D-2BD68CBD01DB}" type="slidenum">
              <a:rPr lang="en-US" altLang="en-US" sz="1000"/>
              <a:pPr algn="r" eaLnBrk="1" hangingPunct="1"/>
              <a:t>2</a:t>
            </a:fld>
            <a:endParaRPr lang="en-US" altLang="en-US" sz="10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A43E70-2BD1-43E7-AD2E-0A63B87204A7}"/>
              </a:ext>
            </a:extLst>
          </p:cNvPr>
          <p:cNvSpPr txBox="1"/>
          <p:nvPr/>
        </p:nvSpPr>
        <p:spPr>
          <a:xfrm>
            <a:off x="1477114" y="315059"/>
            <a:ext cx="6189772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FF"/>
                </a:solidFill>
              </a:rPr>
              <a:t>Shallow Anterior Chamber After Cataract Surgery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A824DF5-1B2F-4401-9B80-9C7C7C80B8B8}"/>
              </a:ext>
            </a:extLst>
          </p:cNvPr>
          <p:cNvSpPr txBox="1"/>
          <p:nvPr/>
        </p:nvSpPr>
        <p:spPr>
          <a:xfrm>
            <a:off x="152400" y="2920425"/>
            <a:ext cx="88941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Re shallow AC after CE: What is our chief concern, </a:t>
            </a:r>
            <a:r>
              <a:rPr lang="en-US" sz="1600" i="1" dirty="0" err="1"/>
              <a:t>ie</a:t>
            </a:r>
            <a:r>
              <a:rPr lang="en-US" sz="1600" i="1" dirty="0"/>
              <a:t>, what do we want to keep from occurring?</a:t>
            </a:r>
          </a:p>
          <a:p>
            <a:r>
              <a:rPr lang="en-US" sz="1600" dirty="0">
                <a:solidFill>
                  <a:schemeClr val="bg1"/>
                </a:solidFill>
              </a:rPr>
              <a:t>We want to avoid  </a:t>
            </a:r>
            <a:r>
              <a:rPr lang="en-US" sz="2000" dirty="0">
                <a:solidFill>
                  <a:schemeClr val="bg1"/>
                </a:solidFill>
              </a:rPr>
              <a:t>cornea-iris  touch </a:t>
            </a:r>
            <a:r>
              <a:rPr lang="en-US" sz="1600" dirty="0">
                <a:solidFill>
                  <a:schemeClr val="bg1"/>
                </a:solidFill>
              </a:rPr>
              <a:t>and  </a:t>
            </a:r>
            <a:r>
              <a:rPr lang="en-US" sz="2000" dirty="0">
                <a:solidFill>
                  <a:schemeClr val="bg1"/>
                </a:solidFill>
              </a:rPr>
              <a:t>cornea-IOL  touch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81952A-5CE1-44EF-B521-C96EC0A15AE3}"/>
              </a:ext>
            </a:extLst>
          </p:cNvPr>
          <p:cNvSpPr txBox="1"/>
          <p:nvPr/>
        </p:nvSpPr>
        <p:spPr>
          <a:xfrm>
            <a:off x="152400" y="3218616"/>
            <a:ext cx="55962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We want to avoid  cornea-iris  touch and  cornea-IOL  touch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6939C7B-76F2-44BC-9EE8-0FF73D236C55}"/>
              </a:ext>
            </a:extLst>
          </p:cNvPr>
          <p:cNvSpPr/>
          <p:nvPr/>
        </p:nvSpPr>
        <p:spPr>
          <a:xfrm>
            <a:off x="1828800" y="3282700"/>
            <a:ext cx="1045538" cy="2744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two words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40FE0CA-FD68-4168-A7AD-8EFBE30FD431}"/>
              </a:ext>
            </a:extLst>
          </p:cNvPr>
          <p:cNvSpPr/>
          <p:nvPr/>
        </p:nvSpPr>
        <p:spPr>
          <a:xfrm>
            <a:off x="4000514" y="3250658"/>
            <a:ext cx="1045538" cy="2744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word + abb.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371E879-343B-41B4-B30E-AA2A727224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4" b="51111"/>
          <a:stretch/>
        </p:blipFill>
        <p:spPr>
          <a:xfrm>
            <a:off x="2640808" y="3841444"/>
            <a:ext cx="3862383" cy="2701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8721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Text Box 2"/>
          <p:cNvSpPr txBox="1">
            <a:spLocks noChangeArrowheads="1"/>
          </p:cNvSpPr>
          <p:nvPr/>
        </p:nvSpPr>
        <p:spPr bwMode="auto">
          <a:xfrm>
            <a:off x="685800" y="4913313"/>
            <a:ext cx="6323526" cy="1323439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How is a wound leak managed medically?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It’s as simple as ABC(D):</a:t>
            </a:r>
          </a:p>
          <a:p>
            <a:pPr eaLnBrk="1" hangingPunct="1"/>
            <a:r>
              <a:rPr lang="en-US" sz="1600" b="1" dirty="0">
                <a:solidFill>
                  <a:srgbClr val="0000FF"/>
                </a:solidFill>
              </a:rPr>
              <a:t>--</a:t>
            </a:r>
            <a:r>
              <a:rPr lang="en-US" sz="1600" b="1" dirty="0"/>
              <a:t>A</a:t>
            </a:r>
            <a:r>
              <a:rPr lang="en-US" sz="1600" b="1" dirty="0">
                <a:solidFill>
                  <a:srgbClr val="0000FF"/>
                </a:solidFill>
              </a:rPr>
              <a:t>queous suppressants</a:t>
            </a:r>
            <a:endParaRPr lang="en-US" sz="1600" b="1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/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--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B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andage contact lens (BCL)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--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C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ycloplegia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--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D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iscontinue (or at least 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D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iminish) topical steroids</a:t>
            </a:r>
          </a:p>
        </p:txBody>
      </p:sp>
      <p:sp>
        <p:nvSpPr>
          <p:cNvPr id="300036" name="Text Box 4"/>
          <p:cNvSpPr txBox="1">
            <a:spLocks noChangeArrowheads="1"/>
          </p:cNvSpPr>
          <p:nvPr/>
        </p:nvSpPr>
        <p:spPr bwMode="auto">
          <a:xfrm>
            <a:off x="5510213" y="2738438"/>
            <a:ext cx="2185987" cy="403225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 i="1">
                <a:solidFill>
                  <a:srgbClr val="B2B2B2"/>
                </a:solidFill>
              </a:rPr>
              <a:t>Normal</a:t>
            </a:r>
            <a:r>
              <a:rPr lang="en-US" sz="2400">
                <a:solidFill>
                  <a:srgbClr val="B2B2B2"/>
                </a:solidFill>
              </a:rPr>
              <a:t> or </a:t>
            </a:r>
            <a:r>
              <a:rPr lang="en-US" sz="2400" i="1">
                <a:solidFill>
                  <a:srgbClr val="B2B2B2"/>
                </a:solidFill>
              </a:rPr>
              <a:t>high</a:t>
            </a:r>
          </a:p>
        </p:txBody>
      </p:sp>
      <p:sp>
        <p:nvSpPr>
          <p:cNvPr id="300037" name="Text Box 5"/>
          <p:cNvSpPr txBox="1">
            <a:spLocks noChangeArrowheads="1"/>
          </p:cNvSpPr>
          <p:nvPr/>
        </p:nvSpPr>
        <p:spPr bwMode="auto">
          <a:xfrm>
            <a:off x="1533525" y="2738438"/>
            <a:ext cx="792163" cy="403225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 b="1" i="1">
                <a:solidFill>
                  <a:srgbClr val="0000FF"/>
                </a:solidFill>
              </a:rPr>
              <a:t>Low</a:t>
            </a:r>
          </a:p>
        </p:txBody>
      </p:sp>
      <p:sp>
        <p:nvSpPr>
          <p:cNvPr id="300038" name="Text Box 6"/>
          <p:cNvSpPr txBox="1">
            <a:spLocks noChangeArrowheads="1"/>
          </p:cNvSpPr>
          <p:nvPr/>
        </p:nvSpPr>
        <p:spPr bwMode="auto">
          <a:xfrm>
            <a:off x="590550" y="3838575"/>
            <a:ext cx="958850" cy="530225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Wound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leak</a:t>
            </a:r>
          </a:p>
        </p:txBody>
      </p:sp>
      <p:sp>
        <p:nvSpPr>
          <p:cNvPr id="300039" name="Line 11"/>
          <p:cNvSpPr>
            <a:spLocks noChangeShapeType="1"/>
          </p:cNvSpPr>
          <p:nvPr/>
        </p:nvSpPr>
        <p:spPr bwMode="auto">
          <a:xfrm flipH="1">
            <a:off x="2286000" y="2303463"/>
            <a:ext cx="1981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0040" name="Line 12"/>
          <p:cNvSpPr>
            <a:spLocks noChangeShapeType="1"/>
          </p:cNvSpPr>
          <p:nvPr/>
        </p:nvSpPr>
        <p:spPr bwMode="auto">
          <a:xfrm>
            <a:off x="4267200" y="2303463"/>
            <a:ext cx="12954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0041" name="Text Box 13"/>
          <p:cNvSpPr txBox="1">
            <a:spLocks noChangeArrowheads="1"/>
          </p:cNvSpPr>
          <p:nvPr/>
        </p:nvSpPr>
        <p:spPr bwMode="auto">
          <a:xfrm>
            <a:off x="3854450" y="2416175"/>
            <a:ext cx="717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i="1"/>
              <a:t>IOP?</a:t>
            </a:r>
          </a:p>
        </p:txBody>
      </p:sp>
      <p:sp>
        <p:nvSpPr>
          <p:cNvPr id="300042" name="Line 14"/>
          <p:cNvSpPr>
            <a:spLocks noChangeShapeType="1"/>
          </p:cNvSpPr>
          <p:nvPr/>
        </p:nvSpPr>
        <p:spPr bwMode="auto">
          <a:xfrm flipH="1">
            <a:off x="1219200" y="3141663"/>
            <a:ext cx="685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0043" name="Line 15"/>
          <p:cNvSpPr>
            <a:spLocks noChangeShapeType="1"/>
          </p:cNvSpPr>
          <p:nvPr/>
        </p:nvSpPr>
        <p:spPr bwMode="auto">
          <a:xfrm>
            <a:off x="1905000" y="3141663"/>
            <a:ext cx="6096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0044" name="Text Box 19"/>
          <p:cNvSpPr txBox="1">
            <a:spLocks noChangeArrowheads="1"/>
          </p:cNvSpPr>
          <p:nvPr/>
        </p:nvSpPr>
        <p:spPr bwMode="auto">
          <a:xfrm>
            <a:off x="3336925" y="5621338"/>
            <a:ext cx="4460837" cy="738664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i="1">
                <a:solidFill>
                  <a:srgbClr val="0000FF"/>
                </a:solidFill>
              </a:rPr>
              <a:t>What is the purpose of the aqueous suppressants?</a:t>
            </a:r>
          </a:p>
          <a:p>
            <a:pPr eaLnBrk="1" hangingPunct="1"/>
            <a:r>
              <a:rPr lang="en-US" sz="1400">
                <a:solidFill>
                  <a:srgbClr val="0000FF"/>
                </a:solidFill>
              </a:rPr>
              <a:t>To promote closure of the leak by decreasing the flow </a:t>
            </a:r>
          </a:p>
          <a:p>
            <a:pPr eaLnBrk="1" hangingPunct="1"/>
            <a:r>
              <a:rPr lang="en-US" sz="1400">
                <a:solidFill>
                  <a:srgbClr val="0000FF"/>
                </a:solidFill>
              </a:rPr>
              <a:t>of aqueous across it</a:t>
            </a:r>
          </a:p>
        </p:txBody>
      </p:sp>
      <p:sp>
        <p:nvSpPr>
          <p:cNvPr id="300045" name="Text Box 20"/>
          <p:cNvSpPr txBox="1">
            <a:spLocks noChangeArrowheads="1"/>
          </p:cNvSpPr>
          <p:nvPr/>
        </p:nvSpPr>
        <p:spPr bwMode="auto">
          <a:xfrm>
            <a:off x="2555875" y="1508125"/>
            <a:ext cx="34544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/>
              <a:t>Shallow/flat AC after CE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sz="2400"/>
              <a:t>(early post-op period)</a:t>
            </a:r>
          </a:p>
        </p:txBody>
      </p:sp>
      <p:sp>
        <p:nvSpPr>
          <p:cNvPr id="300046" name="Slide Number Placeholder 1"/>
          <p:cNvSpPr txBox="1">
            <a:spLocks noGrp="1"/>
          </p:cNvSpPr>
          <p:nvPr/>
        </p:nvSpPr>
        <p:spPr bwMode="auto">
          <a:xfrm>
            <a:off x="7010400" y="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8BA4CCF0-4C79-4DE8-9525-6BBE25F1CC1A}" type="slidenum">
              <a:rPr lang="en-US" altLang="en-US" sz="1000"/>
              <a:pPr algn="r" eaLnBrk="1" hangingPunct="1"/>
              <a:t>20</a:t>
            </a:fld>
            <a:endParaRPr lang="en-US" altLang="en-US" sz="1000"/>
          </a:p>
        </p:txBody>
      </p:sp>
      <p:sp>
        <p:nvSpPr>
          <p:cNvPr id="300047" name="Text Box 7"/>
          <p:cNvSpPr txBox="1">
            <a:spLocks noChangeArrowheads="1"/>
          </p:cNvSpPr>
          <p:nvPr/>
        </p:nvSpPr>
        <p:spPr bwMode="auto">
          <a:xfrm>
            <a:off x="2054225" y="3838575"/>
            <a:ext cx="1377950" cy="530225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2"/>
                </a:solidFill>
              </a:rPr>
              <a:t>Choroidal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2"/>
                </a:solidFill>
              </a:rPr>
              <a:t>detachment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D884EF4-EE04-4372-9757-70D595F3CED8}"/>
              </a:ext>
            </a:extLst>
          </p:cNvPr>
          <p:cNvSpPr txBox="1"/>
          <p:nvPr/>
        </p:nvSpPr>
        <p:spPr>
          <a:xfrm>
            <a:off x="1477114" y="315059"/>
            <a:ext cx="6189772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FF"/>
                </a:solidFill>
              </a:rPr>
              <a:t>Shallow Anterior Chamber After Cataract Surgery</a:t>
            </a:r>
          </a:p>
        </p:txBody>
      </p:sp>
    </p:spTree>
    <p:extLst>
      <p:ext uri="{BB962C8B-B14F-4D97-AF65-F5344CB8AC3E}">
        <p14:creationId xmlns:p14="http://schemas.microsoft.com/office/powerpoint/2010/main" val="34631484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Text Box 2"/>
          <p:cNvSpPr txBox="1">
            <a:spLocks noChangeArrowheads="1"/>
          </p:cNvSpPr>
          <p:nvPr/>
        </p:nvSpPr>
        <p:spPr bwMode="auto">
          <a:xfrm>
            <a:off x="685800" y="4913313"/>
            <a:ext cx="6323526" cy="1323439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How is a wound leak managed medically?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It’s as simple as ABC(D):</a:t>
            </a:r>
          </a:p>
          <a:p>
            <a:pPr eaLnBrk="1" hangingPunct="1"/>
            <a:r>
              <a:rPr lang="en-US" sz="1600" b="1" dirty="0">
                <a:solidFill>
                  <a:srgbClr val="0000FF"/>
                </a:solidFill>
              </a:rPr>
              <a:t>--</a:t>
            </a:r>
            <a:r>
              <a:rPr lang="en-US" sz="1600" b="1" dirty="0"/>
              <a:t>A</a:t>
            </a:r>
            <a:r>
              <a:rPr lang="en-US" sz="1600" b="1" dirty="0">
                <a:solidFill>
                  <a:srgbClr val="0000FF"/>
                </a:solidFill>
              </a:rPr>
              <a:t>queous suppressants</a:t>
            </a:r>
            <a:endParaRPr lang="en-US" sz="1600" b="1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/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--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B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andage contact lens (BCL)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--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C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ycloplegia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--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D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iscontinue (or at least 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D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iminish) topical steroids</a:t>
            </a:r>
          </a:p>
        </p:txBody>
      </p:sp>
      <p:sp>
        <p:nvSpPr>
          <p:cNvPr id="301060" name="Text Box 4"/>
          <p:cNvSpPr txBox="1">
            <a:spLocks noChangeArrowheads="1"/>
          </p:cNvSpPr>
          <p:nvPr/>
        </p:nvSpPr>
        <p:spPr bwMode="auto">
          <a:xfrm>
            <a:off x="5510213" y="2738438"/>
            <a:ext cx="2185987" cy="403225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 i="1">
                <a:solidFill>
                  <a:srgbClr val="B2B2B2"/>
                </a:solidFill>
              </a:rPr>
              <a:t>Normal</a:t>
            </a:r>
            <a:r>
              <a:rPr lang="en-US" sz="2400">
                <a:solidFill>
                  <a:srgbClr val="B2B2B2"/>
                </a:solidFill>
              </a:rPr>
              <a:t> or </a:t>
            </a:r>
            <a:r>
              <a:rPr lang="en-US" sz="2400" i="1">
                <a:solidFill>
                  <a:srgbClr val="B2B2B2"/>
                </a:solidFill>
              </a:rPr>
              <a:t>high</a:t>
            </a:r>
          </a:p>
        </p:txBody>
      </p:sp>
      <p:sp>
        <p:nvSpPr>
          <p:cNvPr id="301061" name="Text Box 5"/>
          <p:cNvSpPr txBox="1">
            <a:spLocks noChangeArrowheads="1"/>
          </p:cNvSpPr>
          <p:nvPr/>
        </p:nvSpPr>
        <p:spPr bwMode="auto">
          <a:xfrm>
            <a:off x="1533525" y="2738438"/>
            <a:ext cx="792163" cy="403225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 b="1" i="1">
                <a:solidFill>
                  <a:srgbClr val="0000FF"/>
                </a:solidFill>
              </a:rPr>
              <a:t>Low</a:t>
            </a:r>
          </a:p>
        </p:txBody>
      </p:sp>
      <p:sp>
        <p:nvSpPr>
          <p:cNvPr id="301062" name="Text Box 6"/>
          <p:cNvSpPr txBox="1">
            <a:spLocks noChangeArrowheads="1"/>
          </p:cNvSpPr>
          <p:nvPr/>
        </p:nvSpPr>
        <p:spPr bwMode="auto">
          <a:xfrm>
            <a:off x="590550" y="3838575"/>
            <a:ext cx="958850" cy="530225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Wound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leak</a:t>
            </a:r>
          </a:p>
        </p:txBody>
      </p:sp>
      <p:sp>
        <p:nvSpPr>
          <p:cNvPr id="301063" name="Text Box 7"/>
          <p:cNvSpPr txBox="1">
            <a:spLocks noChangeArrowheads="1"/>
          </p:cNvSpPr>
          <p:nvPr/>
        </p:nvSpPr>
        <p:spPr bwMode="auto">
          <a:xfrm>
            <a:off x="2054225" y="3838575"/>
            <a:ext cx="1377950" cy="530225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2"/>
                </a:solidFill>
              </a:rPr>
              <a:t>Choroidal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2"/>
                </a:solidFill>
              </a:rPr>
              <a:t>detachment</a:t>
            </a:r>
          </a:p>
        </p:txBody>
      </p:sp>
      <p:sp>
        <p:nvSpPr>
          <p:cNvPr id="301064" name="Line 11"/>
          <p:cNvSpPr>
            <a:spLocks noChangeShapeType="1"/>
          </p:cNvSpPr>
          <p:nvPr/>
        </p:nvSpPr>
        <p:spPr bwMode="auto">
          <a:xfrm flipH="1">
            <a:off x="2286000" y="2303463"/>
            <a:ext cx="1981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1065" name="Line 12"/>
          <p:cNvSpPr>
            <a:spLocks noChangeShapeType="1"/>
          </p:cNvSpPr>
          <p:nvPr/>
        </p:nvSpPr>
        <p:spPr bwMode="auto">
          <a:xfrm>
            <a:off x="4267200" y="2303463"/>
            <a:ext cx="12954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1066" name="Text Box 13"/>
          <p:cNvSpPr txBox="1">
            <a:spLocks noChangeArrowheads="1"/>
          </p:cNvSpPr>
          <p:nvPr/>
        </p:nvSpPr>
        <p:spPr bwMode="auto">
          <a:xfrm>
            <a:off x="3854450" y="2416175"/>
            <a:ext cx="717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i="1"/>
              <a:t>IOP?</a:t>
            </a:r>
          </a:p>
        </p:txBody>
      </p:sp>
      <p:sp>
        <p:nvSpPr>
          <p:cNvPr id="301067" name="Line 14"/>
          <p:cNvSpPr>
            <a:spLocks noChangeShapeType="1"/>
          </p:cNvSpPr>
          <p:nvPr/>
        </p:nvSpPr>
        <p:spPr bwMode="auto">
          <a:xfrm flipH="1">
            <a:off x="1219200" y="3141663"/>
            <a:ext cx="685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1068" name="Line 15"/>
          <p:cNvSpPr>
            <a:spLocks noChangeShapeType="1"/>
          </p:cNvSpPr>
          <p:nvPr/>
        </p:nvSpPr>
        <p:spPr bwMode="auto">
          <a:xfrm>
            <a:off x="1905000" y="3141663"/>
            <a:ext cx="6096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1069" name="Text Box 19"/>
          <p:cNvSpPr txBox="1">
            <a:spLocks noChangeArrowheads="1"/>
          </p:cNvSpPr>
          <p:nvPr/>
        </p:nvSpPr>
        <p:spPr bwMode="auto">
          <a:xfrm>
            <a:off x="3336925" y="5621338"/>
            <a:ext cx="4460837" cy="738664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i="1">
                <a:solidFill>
                  <a:srgbClr val="B2B2B2"/>
                </a:solidFill>
              </a:rPr>
              <a:t>What is the purpose of the</a:t>
            </a:r>
            <a:r>
              <a:rPr lang="en-US" sz="1400" i="1"/>
              <a:t> </a:t>
            </a:r>
            <a:r>
              <a:rPr lang="en-US" sz="1400" b="1" i="1">
                <a:solidFill>
                  <a:srgbClr val="0000FF"/>
                </a:solidFill>
              </a:rPr>
              <a:t>aqueous suppressants</a:t>
            </a:r>
            <a:r>
              <a:rPr lang="en-US" sz="1400" i="1">
                <a:solidFill>
                  <a:srgbClr val="B2B2B2"/>
                </a:solidFill>
              </a:rPr>
              <a:t>?</a:t>
            </a:r>
          </a:p>
          <a:p>
            <a:pPr eaLnBrk="1" hangingPunct="1"/>
            <a:r>
              <a:rPr lang="en-US" sz="1400">
                <a:solidFill>
                  <a:srgbClr val="B2B2B2"/>
                </a:solidFill>
              </a:rPr>
              <a:t>To promote closure of the leak by decreasing the flow </a:t>
            </a:r>
          </a:p>
          <a:p>
            <a:pPr eaLnBrk="1" hangingPunct="1"/>
            <a:r>
              <a:rPr lang="en-US" sz="1400">
                <a:solidFill>
                  <a:srgbClr val="B2B2B2"/>
                </a:solidFill>
              </a:rPr>
              <a:t>of aqueous across it</a:t>
            </a:r>
          </a:p>
        </p:txBody>
      </p:sp>
      <p:sp>
        <p:nvSpPr>
          <p:cNvPr id="301070" name="Text Box 20"/>
          <p:cNvSpPr txBox="1">
            <a:spLocks noChangeArrowheads="1"/>
          </p:cNvSpPr>
          <p:nvPr/>
        </p:nvSpPr>
        <p:spPr bwMode="auto">
          <a:xfrm>
            <a:off x="3657600" y="4303713"/>
            <a:ext cx="4144083" cy="954107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i="1">
                <a:solidFill>
                  <a:srgbClr val="0000FF"/>
                </a:solidFill>
              </a:rPr>
              <a:t>Which 3 drug classes are aqueous suppressants?</a:t>
            </a:r>
          </a:p>
          <a:p>
            <a:pPr eaLnBrk="1" hangingPunct="1"/>
            <a:r>
              <a:rPr lang="en-US" sz="1400">
                <a:solidFill>
                  <a:srgbClr val="0000FF"/>
                </a:solidFill>
              </a:rPr>
              <a:t>--</a:t>
            </a:r>
            <a:r>
              <a:rPr lang="en-US" sz="1400">
                <a:solidFill>
                  <a:srgbClr val="CCECFF"/>
                </a:solidFill>
                <a:latin typeface="Symbol" pitchFamily="18" charset="2"/>
              </a:rPr>
              <a:t>a</a:t>
            </a:r>
            <a:r>
              <a:rPr lang="en-US" sz="1400">
                <a:solidFill>
                  <a:srgbClr val="CCECFF"/>
                </a:solidFill>
              </a:rPr>
              <a:t> agonists (brimonidine probably</a:t>
            </a:r>
            <a:r>
              <a:rPr lang="en-US" sz="1400"/>
              <a:t> </a:t>
            </a:r>
            <a:r>
              <a:rPr lang="en-US" sz="1400">
                <a:solidFill>
                  <a:srgbClr val="CCECFF"/>
                </a:solidFill>
              </a:rPr>
              <a:t>best)</a:t>
            </a:r>
          </a:p>
          <a:p>
            <a:pPr eaLnBrk="1" hangingPunct="1"/>
            <a:r>
              <a:rPr lang="en-US" sz="1400">
                <a:solidFill>
                  <a:srgbClr val="0000FF"/>
                </a:solidFill>
              </a:rPr>
              <a:t>--</a:t>
            </a:r>
            <a:r>
              <a:rPr lang="en-US" sz="1400">
                <a:solidFill>
                  <a:srgbClr val="CCECFF"/>
                </a:solidFill>
                <a:latin typeface="Symbol" pitchFamily="18" charset="2"/>
              </a:rPr>
              <a:t>b</a:t>
            </a:r>
            <a:r>
              <a:rPr lang="en-US" sz="1400"/>
              <a:t> </a:t>
            </a:r>
            <a:r>
              <a:rPr lang="en-US" sz="1400">
                <a:solidFill>
                  <a:srgbClr val="CCECFF"/>
                </a:solidFill>
              </a:rPr>
              <a:t>blockers</a:t>
            </a:r>
          </a:p>
          <a:p>
            <a:pPr eaLnBrk="1" hangingPunct="1"/>
            <a:r>
              <a:rPr lang="en-US" sz="1400">
                <a:solidFill>
                  <a:srgbClr val="0000FF"/>
                </a:solidFill>
              </a:rPr>
              <a:t>--</a:t>
            </a:r>
            <a:r>
              <a:rPr lang="en-US" sz="1400">
                <a:solidFill>
                  <a:srgbClr val="CCECFF"/>
                </a:solidFill>
              </a:rPr>
              <a:t>CAIs</a:t>
            </a:r>
          </a:p>
        </p:txBody>
      </p:sp>
      <p:sp>
        <p:nvSpPr>
          <p:cNvPr id="301071" name="Text Box 21"/>
          <p:cNvSpPr txBox="1">
            <a:spLocks noChangeArrowheads="1"/>
          </p:cNvSpPr>
          <p:nvPr/>
        </p:nvSpPr>
        <p:spPr bwMode="auto">
          <a:xfrm>
            <a:off x="2555875" y="1508125"/>
            <a:ext cx="34544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/>
              <a:t>Shallow/flat AC after CE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sz="2400"/>
              <a:t>(early post-op period)</a:t>
            </a:r>
          </a:p>
        </p:txBody>
      </p:sp>
      <p:sp>
        <p:nvSpPr>
          <p:cNvPr id="301072" name="Slide Number Placeholder 1"/>
          <p:cNvSpPr txBox="1">
            <a:spLocks noGrp="1"/>
          </p:cNvSpPr>
          <p:nvPr/>
        </p:nvSpPr>
        <p:spPr bwMode="auto">
          <a:xfrm>
            <a:off x="7010400" y="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7856AD8E-FA23-4658-AE44-DB45104210D0}" type="slidenum">
              <a:rPr lang="en-US" altLang="en-US" sz="1000"/>
              <a:pPr algn="r" eaLnBrk="1" hangingPunct="1"/>
              <a:t>21</a:t>
            </a:fld>
            <a:endParaRPr lang="en-US" altLang="en-US" sz="10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5D2BA6C-FA97-4881-9809-7751F1206A4B}"/>
              </a:ext>
            </a:extLst>
          </p:cNvPr>
          <p:cNvSpPr txBox="1"/>
          <p:nvPr/>
        </p:nvSpPr>
        <p:spPr>
          <a:xfrm>
            <a:off x="1477114" y="315059"/>
            <a:ext cx="6189772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FF"/>
                </a:solidFill>
              </a:rPr>
              <a:t>Shallow Anterior Chamber After Cataract Surgery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E552BFE-94C7-41EC-A994-AD1E90A3A014}"/>
              </a:ext>
            </a:extLst>
          </p:cNvPr>
          <p:cNvSpPr/>
          <p:nvPr/>
        </p:nvSpPr>
        <p:spPr>
          <a:xfrm>
            <a:off x="5410200" y="5536414"/>
            <a:ext cx="2185987" cy="44767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9690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Text Box 2"/>
          <p:cNvSpPr txBox="1">
            <a:spLocks noChangeArrowheads="1"/>
          </p:cNvSpPr>
          <p:nvPr/>
        </p:nvSpPr>
        <p:spPr bwMode="auto">
          <a:xfrm>
            <a:off x="685800" y="4913313"/>
            <a:ext cx="6323526" cy="1323439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How is a wound leak managed medically?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It’s as simple </a:t>
            </a:r>
            <a:r>
              <a:rPr lang="en-US" sz="1600" dirty="0">
                <a:solidFill>
                  <a:srgbClr val="777777"/>
                </a:solidFill>
              </a:rPr>
              <a:t>as ABC(D):</a:t>
            </a:r>
          </a:p>
          <a:p>
            <a:pPr eaLnBrk="1" hangingPunct="1"/>
            <a:r>
              <a:rPr lang="en-US" sz="1600" b="1" dirty="0">
                <a:solidFill>
                  <a:srgbClr val="0000FF"/>
                </a:solidFill>
              </a:rPr>
              <a:t>--</a:t>
            </a:r>
            <a:r>
              <a:rPr lang="en-US" sz="1600" b="1" dirty="0"/>
              <a:t>A</a:t>
            </a:r>
            <a:r>
              <a:rPr lang="en-US" sz="1600" b="1" dirty="0">
                <a:solidFill>
                  <a:srgbClr val="0000FF"/>
                </a:solidFill>
              </a:rPr>
              <a:t>queous suppressants</a:t>
            </a:r>
            <a:endParaRPr lang="en-US" sz="1600" b="1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/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--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B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andage contact lens (BCL)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--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C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ycloplegia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--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D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iscontinue (or at least 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D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iminish) topical steroids</a:t>
            </a:r>
          </a:p>
        </p:txBody>
      </p:sp>
      <p:sp>
        <p:nvSpPr>
          <p:cNvPr id="302084" name="Text Box 4"/>
          <p:cNvSpPr txBox="1">
            <a:spLocks noChangeArrowheads="1"/>
          </p:cNvSpPr>
          <p:nvPr/>
        </p:nvSpPr>
        <p:spPr bwMode="auto">
          <a:xfrm>
            <a:off x="5510213" y="2738438"/>
            <a:ext cx="2185987" cy="403225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 i="1">
                <a:solidFill>
                  <a:srgbClr val="B2B2B2"/>
                </a:solidFill>
              </a:rPr>
              <a:t>Normal</a:t>
            </a:r>
            <a:r>
              <a:rPr lang="en-US" sz="2400">
                <a:solidFill>
                  <a:srgbClr val="B2B2B2"/>
                </a:solidFill>
              </a:rPr>
              <a:t> or </a:t>
            </a:r>
            <a:r>
              <a:rPr lang="en-US" sz="2400" i="1">
                <a:solidFill>
                  <a:srgbClr val="B2B2B2"/>
                </a:solidFill>
              </a:rPr>
              <a:t>high</a:t>
            </a:r>
          </a:p>
        </p:txBody>
      </p:sp>
      <p:sp>
        <p:nvSpPr>
          <p:cNvPr id="302085" name="Text Box 5"/>
          <p:cNvSpPr txBox="1">
            <a:spLocks noChangeArrowheads="1"/>
          </p:cNvSpPr>
          <p:nvPr/>
        </p:nvSpPr>
        <p:spPr bwMode="auto">
          <a:xfrm>
            <a:off x="1533525" y="2738438"/>
            <a:ext cx="792163" cy="403225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 b="1" i="1">
                <a:solidFill>
                  <a:srgbClr val="0000FF"/>
                </a:solidFill>
              </a:rPr>
              <a:t>Low</a:t>
            </a:r>
          </a:p>
        </p:txBody>
      </p:sp>
      <p:sp>
        <p:nvSpPr>
          <p:cNvPr id="302086" name="Text Box 6"/>
          <p:cNvSpPr txBox="1">
            <a:spLocks noChangeArrowheads="1"/>
          </p:cNvSpPr>
          <p:nvPr/>
        </p:nvSpPr>
        <p:spPr bwMode="auto">
          <a:xfrm>
            <a:off x="590550" y="3838575"/>
            <a:ext cx="958850" cy="530225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Wound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leak</a:t>
            </a:r>
          </a:p>
        </p:txBody>
      </p:sp>
      <p:sp>
        <p:nvSpPr>
          <p:cNvPr id="302087" name="Text Box 7"/>
          <p:cNvSpPr txBox="1">
            <a:spLocks noChangeArrowheads="1"/>
          </p:cNvSpPr>
          <p:nvPr/>
        </p:nvSpPr>
        <p:spPr bwMode="auto">
          <a:xfrm>
            <a:off x="2054225" y="3838575"/>
            <a:ext cx="1377950" cy="530225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2"/>
                </a:solidFill>
              </a:rPr>
              <a:t>Choroidal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2"/>
                </a:solidFill>
              </a:rPr>
              <a:t>detachment</a:t>
            </a:r>
          </a:p>
        </p:txBody>
      </p:sp>
      <p:sp>
        <p:nvSpPr>
          <p:cNvPr id="302088" name="Line 11"/>
          <p:cNvSpPr>
            <a:spLocks noChangeShapeType="1"/>
          </p:cNvSpPr>
          <p:nvPr/>
        </p:nvSpPr>
        <p:spPr bwMode="auto">
          <a:xfrm flipH="1">
            <a:off x="2286000" y="2303463"/>
            <a:ext cx="1981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2089" name="Line 12"/>
          <p:cNvSpPr>
            <a:spLocks noChangeShapeType="1"/>
          </p:cNvSpPr>
          <p:nvPr/>
        </p:nvSpPr>
        <p:spPr bwMode="auto">
          <a:xfrm>
            <a:off x="4267200" y="2303463"/>
            <a:ext cx="12954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2090" name="Text Box 13"/>
          <p:cNvSpPr txBox="1">
            <a:spLocks noChangeArrowheads="1"/>
          </p:cNvSpPr>
          <p:nvPr/>
        </p:nvSpPr>
        <p:spPr bwMode="auto">
          <a:xfrm>
            <a:off x="3854450" y="2416175"/>
            <a:ext cx="717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i="1"/>
              <a:t>IOP?</a:t>
            </a:r>
          </a:p>
        </p:txBody>
      </p:sp>
      <p:sp>
        <p:nvSpPr>
          <p:cNvPr id="302091" name="Line 14"/>
          <p:cNvSpPr>
            <a:spLocks noChangeShapeType="1"/>
          </p:cNvSpPr>
          <p:nvPr/>
        </p:nvSpPr>
        <p:spPr bwMode="auto">
          <a:xfrm flipH="1">
            <a:off x="1219200" y="3141663"/>
            <a:ext cx="685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2092" name="Line 15"/>
          <p:cNvSpPr>
            <a:spLocks noChangeShapeType="1"/>
          </p:cNvSpPr>
          <p:nvPr/>
        </p:nvSpPr>
        <p:spPr bwMode="auto">
          <a:xfrm>
            <a:off x="1905000" y="3141663"/>
            <a:ext cx="6096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2093" name="Text Box 19"/>
          <p:cNvSpPr txBox="1">
            <a:spLocks noChangeArrowheads="1"/>
          </p:cNvSpPr>
          <p:nvPr/>
        </p:nvSpPr>
        <p:spPr bwMode="auto">
          <a:xfrm>
            <a:off x="3657600" y="4303713"/>
            <a:ext cx="4144083" cy="954107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i="1">
                <a:solidFill>
                  <a:srgbClr val="0000FF"/>
                </a:solidFill>
              </a:rPr>
              <a:t>Which 3 drug classes are aqueous suppressants?</a:t>
            </a:r>
          </a:p>
          <a:p>
            <a:pPr eaLnBrk="1" hangingPunct="1"/>
            <a:r>
              <a:rPr lang="en-US" sz="1400">
                <a:solidFill>
                  <a:srgbClr val="0000FF"/>
                </a:solidFill>
              </a:rPr>
              <a:t>--</a:t>
            </a:r>
            <a:r>
              <a:rPr lang="en-US" sz="1400">
                <a:solidFill>
                  <a:srgbClr val="0000FF"/>
                </a:solidFill>
                <a:latin typeface="Symbol" pitchFamily="18" charset="2"/>
              </a:rPr>
              <a:t>a</a:t>
            </a:r>
            <a:r>
              <a:rPr lang="en-US" sz="1400">
                <a:solidFill>
                  <a:srgbClr val="0000FF"/>
                </a:solidFill>
              </a:rPr>
              <a:t> agonists (brimonidine probably best)</a:t>
            </a:r>
          </a:p>
          <a:p>
            <a:pPr eaLnBrk="1" hangingPunct="1"/>
            <a:r>
              <a:rPr lang="en-US" sz="1400">
                <a:solidFill>
                  <a:srgbClr val="0000FF"/>
                </a:solidFill>
              </a:rPr>
              <a:t>--</a:t>
            </a:r>
            <a:r>
              <a:rPr lang="en-US" sz="1400">
                <a:solidFill>
                  <a:srgbClr val="0000FF"/>
                </a:solidFill>
                <a:latin typeface="Symbol" pitchFamily="18" charset="2"/>
              </a:rPr>
              <a:t>b</a:t>
            </a:r>
            <a:r>
              <a:rPr lang="en-US" sz="1400">
                <a:solidFill>
                  <a:srgbClr val="0000FF"/>
                </a:solidFill>
              </a:rPr>
              <a:t> blockers</a:t>
            </a:r>
          </a:p>
          <a:p>
            <a:pPr eaLnBrk="1" hangingPunct="1"/>
            <a:r>
              <a:rPr lang="en-US" sz="1400">
                <a:solidFill>
                  <a:srgbClr val="0000FF"/>
                </a:solidFill>
              </a:rPr>
              <a:t>--Carbonic anhydrase inhibitors (CAIs)</a:t>
            </a:r>
          </a:p>
        </p:txBody>
      </p:sp>
      <p:sp>
        <p:nvSpPr>
          <p:cNvPr id="302094" name="Text Box 20"/>
          <p:cNvSpPr txBox="1">
            <a:spLocks noChangeArrowheads="1"/>
          </p:cNvSpPr>
          <p:nvPr/>
        </p:nvSpPr>
        <p:spPr bwMode="auto">
          <a:xfrm>
            <a:off x="2555875" y="1508125"/>
            <a:ext cx="34544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/>
              <a:t>Shallow/flat AC after CE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sz="2400"/>
              <a:t>(early post-op period)</a:t>
            </a:r>
          </a:p>
        </p:txBody>
      </p:sp>
      <p:sp>
        <p:nvSpPr>
          <p:cNvPr id="302095" name="Text Box 21"/>
          <p:cNvSpPr txBox="1">
            <a:spLocks noChangeArrowheads="1"/>
          </p:cNvSpPr>
          <p:nvPr/>
        </p:nvSpPr>
        <p:spPr bwMode="auto">
          <a:xfrm>
            <a:off x="3336925" y="5621338"/>
            <a:ext cx="4460837" cy="738664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i="1">
                <a:solidFill>
                  <a:srgbClr val="B2B2B2"/>
                </a:solidFill>
              </a:rPr>
              <a:t>What is the purpose of the</a:t>
            </a:r>
            <a:r>
              <a:rPr lang="en-US" sz="1400" i="1"/>
              <a:t> </a:t>
            </a:r>
            <a:r>
              <a:rPr lang="en-US" sz="1400" b="1" i="1">
                <a:solidFill>
                  <a:srgbClr val="0000FF"/>
                </a:solidFill>
              </a:rPr>
              <a:t>aqueous suppressants</a:t>
            </a:r>
            <a:r>
              <a:rPr lang="en-US" sz="1400" i="1">
                <a:solidFill>
                  <a:srgbClr val="B2B2B2"/>
                </a:solidFill>
              </a:rPr>
              <a:t>?</a:t>
            </a:r>
          </a:p>
          <a:p>
            <a:pPr eaLnBrk="1" hangingPunct="1"/>
            <a:r>
              <a:rPr lang="en-US" sz="1400">
                <a:solidFill>
                  <a:srgbClr val="B2B2B2"/>
                </a:solidFill>
              </a:rPr>
              <a:t>To promote closure of the leak by decreasing the flow </a:t>
            </a:r>
          </a:p>
          <a:p>
            <a:pPr eaLnBrk="1" hangingPunct="1"/>
            <a:r>
              <a:rPr lang="en-US" sz="1400">
                <a:solidFill>
                  <a:srgbClr val="B2B2B2"/>
                </a:solidFill>
              </a:rPr>
              <a:t>of aqueous across it</a:t>
            </a:r>
          </a:p>
        </p:txBody>
      </p:sp>
      <p:sp>
        <p:nvSpPr>
          <p:cNvPr id="302096" name="Slide Number Placeholder 1"/>
          <p:cNvSpPr txBox="1">
            <a:spLocks noGrp="1"/>
          </p:cNvSpPr>
          <p:nvPr/>
        </p:nvSpPr>
        <p:spPr bwMode="auto">
          <a:xfrm>
            <a:off x="7010400" y="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0206EF64-D2EE-4584-8591-F60E4DEA342E}" type="slidenum">
              <a:rPr lang="en-US" altLang="en-US" sz="1000"/>
              <a:pPr algn="r" eaLnBrk="1" hangingPunct="1"/>
              <a:t>22</a:t>
            </a:fld>
            <a:endParaRPr lang="en-US" altLang="en-US" sz="10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1CF6B54-CCFA-4209-8B3C-A5B04C903675}"/>
              </a:ext>
            </a:extLst>
          </p:cNvPr>
          <p:cNvSpPr txBox="1"/>
          <p:nvPr/>
        </p:nvSpPr>
        <p:spPr>
          <a:xfrm>
            <a:off x="1477114" y="315059"/>
            <a:ext cx="6189772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FF"/>
                </a:solidFill>
              </a:rPr>
              <a:t>Shallow Anterior Chamber After Cataract Surgery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58091F6-41C9-432A-9DB1-1039AD932839}"/>
              </a:ext>
            </a:extLst>
          </p:cNvPr>
          <p:cNvSpPr/>
          <p:nvPr/>
        </p:nvSpPr>
        <p:spPr>
          <a:xfrm>
            <a:off x="5410200" y="5536414"/>
            <a:ext cx="2185987" cy="44767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871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Text Box 2"/>
          <p:cNvSpPr txBox="1">
            <a:spLocks noChangeArrowheads="1"/>
          </p:cNvSpPr>
          <p:nvPr/>
        </p:nvSpPr>
        <p:spPr bwMode="auto">
          <a:xfrm>
            <a:off x="685800" y="4913313"/>
            <a:ext cx="6323526" cy="1323439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How is a wound leak managed medically?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It’s as simple as ABC(D):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--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A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queous suppressants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--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B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andage contact lens (BCL)</a:t>
            </a:r>
          </a:p>
          <a:p>
            <a:pPr eaLnBrk="1" hangingPunct="1"/>
            <a:r>
              <a:rPr lang="en-US" sz="1600" dirty="0">
                <a:solidFill>
                  <a:srgbClr val="0000FF"/>
                </a:solidFill>
              </a:rPr>
              <a:t>--</a:t>
            </a:r>
            <a:r>
              <a:rPr lang="en-US" sz="1600" b="1" dirty="0"/>
              <a:t>C</a:t>
            </a:r>
            <a:r>
              <a:rPr lang="en-US" sz="1600" b="1" dirty="0">
                <a:solidFill>
                  <a:srgbClr val="0000FF"/>
                </a:solidFill>
              </a:rPr>
              <a:t>ycloplegia</a:t>
            </a:r>
            <a:endParaRPr lang="en-US" sz="1600" b="1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/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--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D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iscontinue (or at least 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D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iminish) topical steroids</a:t>
            </a:r>
          </a:p>
        </p:txBody>
      </p:sp>
      <p:sp>
        <p:nvSpPr>
          <p:cNvPr id="303108" name="Text Box 4"/>
          <p:cNvSpPr txBox="1">
            <a:spLocks noChangeArrowheads="1"/>
          </p:cNvSpPr>
          <p:nvPr/>
        </p:nvSpPr>
        <p:spPr bwMode="auto">
          <a:xfrm>
            <a:off x="5510213" y="2738438"/>
            <a:ext cx="2185987" cy="403225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 i="1">
                <a:solidFill>
                  <a:srgbClr val="B2B2B2"/>
                </a:solidFill>
              </a:rPr>
              <a:t>Normal</a:t>
            </a:r>
            <a:r>
              <a:rPr lang="en-US" sz="2400">
                <a:solidFill>
                  <a:srgbClr val="B2B2B2"/>
                </a:solidFill>
              </a:rPr>
              <a:t> or </a:t>
            </a:r>
            <a:r>
              <a:rPr lang="en-US" sz="2400" i="1">
                <a:solidFill>
                  <a:srgbClr val="B2B2B2"/>
                </a:solidFill>
              </a:rPr>
              <a:t>high</a:t>
            </a:r>
          </a:p>
        </p:txBody>
      </p:sp>
      <p:sp>
        <p:nvSpPr>
          <p:cNvPr id="303109" name="Text Box 5"/>
          <p:cNvSpPr txBox="1">
            <a:spLocks noChangeArrowheads="1"/>
          </p:cNvSpPr>
          <p:nvPr/>
        </p:nvSpPr>
        <p:spPr bwMode="auto">
          <a:xfrm>
            <a:off x="1533525" y="2738438"/>
            <a:ext cx="792163" cy="403225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 b="1" i="1">
                <a:solidFill>
                  <a:srgbClr val="0000FF"/>
                </a:solidFill>
              </a:rPr>
              <a:t>Low</a:t>
            </a:r>
          </a:p>
        </p:txBody>
      </p:sp>
      <p:sp>
        <p:nvSpPr>
          <p:cNvPr id="303110" name="Text Box 6"/>
          <p:cNvSpPr txBox="1">
            <a:spLocks noChangeArrowheads="1"/>
          </p:cNvSpPr>
          <p:nvPr/>
        </p:nvSpPr>
        <p:spPr bwMode="auto">
          <a:xfrm>
            <a:off x="590550" y="3838575"/>
            <a:ext cx="958850" cy="530225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Wound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leak</a:t>
            </a:r>
          </a:p>
        </p:txBody>
      </p:sp>
      <p:sp>
        <p:nvSpPr>
          <p:cNvPr id="303111" name="Text Box 7"/>
          <p:cNvSpPr txBox="1">
            <a:spLocks noChangeArrowheads="1"/>
          </p:cNvSpPr>
          <p:nvPr/>
        </p:nvSpPr>
        <p:spPr bwMode="auto">
          <a:xfrm>
            <a:off x="2054225" y="3838575"/>
            <a:ext cx="1377950" cy="530225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2"/>
                </a:solidFill>
              </a:rPr>
              <a:t>Choroidal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2"/>
                </a:solidFill>
              </a:rPr>
              <a:t>detachment</a:t>
            </a:r>
          </a:p>
        </p:txBody>
      </p:sp>
      <p:sp>
        <p:nvSpPr>
          <p:cNvPr id="303112" name="Line 11"/>
          <p:cNvSpPr>
            <a:spLocks noChangeShapeType="1"/>
          </p:cNvSpPr>
          <p:nvPr/>
        </p:nvSpPr>
        <p:spPr bwMode="auto">
          <a:xfrm flipH="1">
            <a:off x="2286000" y="2303463"/>
            <a:ext cx="1981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3113" name="Line 12"/>
          <p:cNvSpPr>
            <a:spLocks noChangeShapeType="1"/>
          </p:cNvSpPr>
          <p:nvPr/>
        </p:nvSpPr>
        <p:spPr bwMode="auto">
          <a:xfrm>
            <a:off x="4267200" y="2303463"/>
            <a:ext cx="12954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3114" name="Text Box 13"/>
          <p:cNvSpPr txBox="1">
            <a:spLocks noChangeArrowheads="1"/>
          </p:cNvSpPr>
          <p:nvPr/>
        </p:nvSpPr>
        <p:spPr bwMode="auto">
          <a:xfrm>
            <a:off x="3854450" y="2416175"/>
            <a:ext cx="717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i="1"/>
              <a:t>IOP?</a:t>
            </a:r>
          </a:p>
        </p:txBody>
      </p:sp>
      <p:sp>
        <p:nvSpPr>
          <p:cNvPr id="303115" name="Line 14"/>
          <p:cNvSpPr>
            <a:spLocks noChangeShapeType="1"/>
          </p:cNvSpPr>
          <p:nvPr/>
        </p:nvSpPr>
        <p:spPr bwMode="auto">
          <a:xfrm flipH="1">
            <a:off x="1219200" y="3141663"/>
            <a:ext cx="685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3116" name="Line 15"/>
          <p:cNvSpPr>
            <a:spLocks noChangeShapeType="1"/>
          </p:cNvSpPr>
          <p:nvPr/>
        </p:nvSpPr>
        <p:spPr bwMode="auto">
          <a:xfrm>
            <a:off x="1905000" y="3141663"/>
            <a:ext cx="6096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3117" name="Text Box 19"/>
          <p:cNvSpPr txBox="1">
            <a:spLocks noChangeArrowheads="1"/>
          </p:cNvSpPr>
          <p:nvPr/>
        </p:nvSpPr>
        <p:spPr bwMode="auto">
          <a:xfrm>
            <a:off x="3336925" y="5599113"/>
            <a:ext cx="4164025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i="1" dirty="0">
                <a:solidFill>
                  <a:srgbClr val="0000FF"/>
                </a:solidFill>
              </a:rPr>
              <a:t>What is the purpose of cycloplegia?</a:t>
            </a:r>
            <a:endParaRPr lang="en-US" sz="1400" i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eaLnBrk="1" hangingPunct="1"/>
            <a:r>
              <a:rPr lang="en-US" sz="1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To deepen the AC by rotating the ciliary body back</a:t>
            </a:r>
          </a:p>
        </p:txBody>
      </p:sp>
      <p:sp>
        <p:nvSpPr>
          <p:cNvPr id="303118" name="Text Box 20"/>
          <p:cNvSpPr txBox="1">
            <a:spLocks noChangeArrowheads="1"/>
          </p:cNvSpPr>
          <p:nvPr/>
        </p:nvSpPr>
        <p:spPr bwMode="auto">
          <a:xfrm>
            <a:off x="2555875" y="1508125"/>
            <a:ext cx="34544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/>
              <a:t>Shallow/flat AC after CE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sz="2400"/>
              <a:t>(early post-op period)</a:t>
            </a:r>
          </a:p>
        </p:txBody>
      </p:sp>
      <p:sp>
        <p:nvSpPr>
          <p:cNvPr id="303119" name="Slide Number Placeholder 1"/>
          <p:cNvSpPr txBox="1">
            <a:spLocks noGrp="1"/>
          </p:cNvSpPr>
          <p:nvPr/>
        </p:nvSpPr>
        <p:spPr bwMode="auto">
          <a:xfrm>
            <a:off x="7010400" y="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28C87780-E86C-4C0D-B855-6A379A843FF3}" type="slidenum">
              <a:rPr lang="en-US" altLang="en-US" sz="1000"/>
              <a:pPr algn="r" eaLnBrk="1" hangingPunct="1"/>
              <a:t>23</a:t>
            </a:fld>
            <a:endParaRPr lang="en-US" altLang="en-US" sz="10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1FE31B0-D9F9-4024-ACEC-4C6A9BBFF23B}"/>
              </a:ext>
            </a:extLst>
          </p:cNvPr>
          <p:cNvSpPr txBox="1"/>
          <p:nvPr/>
        </p:nvSpPr>
        <p:spPr>
          <a:xfrm>
            <a:off x="1477114" y="315059"/>
            <a:ext cx="6189772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FF"/>
                </a:solidFill>
              </a:rPr>
              <a:t>Shallow Anterior Chamber After Cataract Surgery</a:t>
            </a:r>
          </a:p>
        </p:txBody>
      </p:sp>
    </p:spTree>
    <p:extLst>
      <p:ext uri="{BB962C8B-B14F-4D97-AF65-F5344CB8AC3E}">
        <p14:creationId xmlns:p14="http://schemas.microsoft.com/office/powerpoint/2010/main" val="10735531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Text Box 2"/>
          <p:cNvSpPr txBox="1">
            <a:spLocks noChangeArrowheads="1"/>
          </p:cNvSpPr>
          <p:nvPr/>
        </p:nvSpPr>
        <p:spPr bwMode="auto">
          <a:xfrm>
            <a:off x="685800" y="4913313"/>
            <a:ext cx="6323526" cy="1323439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How is a wound leak managed medically?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It’s as simple as ABC(D):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--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A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queous suppressants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--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B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andage contact lens (BCL)</a:t>
            </a:r>
          </a:p>
          <a:p>
            <a:pPr eaLnBrk="1" hangingPunct="1"/>
            <a:r>
              <a:rPr lang="en-US" sz="1600" dirty="0">
                <a:solidFill>
                  <a:srgbClr val="0000FF"/>
                </a:solidFill>
              </a:rPr>
              <a:t>--</a:t>
            </a:r>
            <a:r>
              <a:rPr lang="en-US" sz="1600" b="1" dirty="0"/>
              <a:t>C</a:t>
            </a:r>
            <a:r>
              <a:rPr lang="en-US" sz="1600" b="1" dirty="0">
                <a:solidFill>
                  <a:srgbClr val="0000FF"/>
                </a:solidFill>
              </a:rPr>
              <a:t>ycloplegia</a:t>
            </a:r>
            <a:endParaRPr lang="en-US" sz="1600" b="1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/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--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D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iscontinue (or at least 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D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iminish) topical steroids</a:t>
            </a:r>
          </a:p>
        </p:txBody>
      </p:sp>
      <p:sp>
        <p:nvSpPr>
          <p:cNvPr id="304132" name="Text Box 4"/>
          <p:cNvSpPr txBox="1">
            <a:spLocks noChangeArrowheads="1"/>
          </p:cNvSpPr>
          <p:nvPr/>
        </p:nvSpPr>
        <p:spPr bwMode="auto">
          <a:xfrm>
            <a:off x="5510213" y="2738438"/>
            <a:ext cx="2185987" cy="403225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 i="1">
                <a:solidFill>
                  <a:srgbClr val="B2B2B2"/>
                </a:solidFill>
              </a:rPr>
              <a:t>Normal</a:t>
            </a:r>
            <a:r>
              <a:rPr lang="en-US" sz="2400">
                <a:solidFill>
                  <a:srgbClr val="B2B2B2"/>
                </a:solidFill>
              </a:rPr>
              <a:t> or </a:t>
            </a:r>
            <a:r>
              <a:rPr lang="en-US" sz="2400" i="1">
                <a:solidFill>
                  <a:srgbClr val="B2B2B2"/>
                </a:solidFill>
              </a:rPr>
              <a:t>high</a:t>
            </a:r>
          </a:p>
        </p:txBody>
      </p:sp>
      <p:sp>
        <p:nvSpPr>
          <p:cNvPr id="304133" name="Text Box 5"/>
          <p:cNvSpPr txBox="1">
            <a:spLocks noChangeArrowheads="1"/>
          </p:cNvSpPr>
          <p:nvPr/>
        </p:nvSpPr>
        <p:spPr bwMode="auto">
          <a:xfrm>
            <a:off x="1533525" y="2738438"/>
            <a:ext cx="792163" cy="403225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 b="1" i="1">
                <a:solidFill>
                  <a:srgbClr val="0000FF"/>
                </a:solidFill>
              </a:rPr>
              <a:t>Low</a:t>
            </a:r>
          </a:p>
        </p:txBody>
      </p:sp>
      <p:sp>
        <p:nvSpPr>
          <p:cNvPr id="304134" name="Text Box 6"/>
          <p:cNvSpPr txBox="1">
            <a:spLocks noChangeArrowheads="1"/>
          </p:cNvSpPr>
          <p:nvPr/>
        </p:nvSpPr>
        <p:spPr bwMode="auto">
          <a:xfrm>
            <a:off x="590550" y="3838575"/>
            <a:ext cx="958850" cy="530225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Wound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leak</a:t>
            </a:r>
          </a:p>
        </p:txBody>
      </p:sp>
      <p:sp>
        <p:nvSpPr>
          <p:cNvPr id="304135" name="Text Box 7"/>
          <p:cNvSpPr txBox="1">
            <a:spLocks noChangeArrowheads="1"/>
          </p:cNvSpPr>
          <p:nvPr/>
        </p:nvSpPr>
        <p:spPr bwMode="auto">
          <a:xfrm>
            <a:off x="2054225" y="3838575"/>
            <a:ext cx="1377950" cy="530225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2"/>
                </a:solidFill>
              </a:rPr>
              <a:t>Choroidal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2"/>
                </a:solidFill>
              </a:rPr>
              <a:t>detachment</a:t>
            </a:r>
          </a:p>
        </p:txBody>
      </p:sp>
      <p:sp>
        <p:nvSpPr>
          <p:cNvPr id="304136" name="Line 11"/>
          <p:cNvSpPr>
            <a:spLocks noChangeShapeType="1"/>
          </p:cNvSpPr>
          <p:nvPr/>
        </p:nvSpPr>
        <p:spPr bwMode="auto">
          <a:xfrm flipH="1">
            <a:off x="2286000" y="2303463"/>
            <a:ext cx="1981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4137" name="Line 12"/>
          <p:cNvSpPr>
            <a:spLocks noChangeShapeType="1"/>
          </p:cNvSpPr>
          <p:nvPr/>
        </p:nvSpPr>
        <p:spPr bwMode="auto">
          <a:xfrm>
            <a:off x="4267200" y="2303463"/>
            <a:ext cx="12954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4138" name="Text Box 13"/>
          <p:cNvSpPr txBox="1">
            <a:spLocks noChangeArrowheads="1"/>
          </p:cNvSpPr>
          <p:nvPr/>
        </p:nvSpPr>
        <p:spPr bwMode="auto">
          <a:xfrm>
            <a:off x="3854450" y="2416175"/>
            <a:ext cx="717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i="1"/>
              <a:t>IOP?</a:t>
            </a:r>
          </a:p>
        </p:txBody>
      </p:sp>
      <p:sp>
        <p:nvSpPr>
          <p:cNvPr id="304139" name="Line 14"/>
          <p:cNvSpPr>
            <a:spLocks noChangeShapeType="1"/>
          </p:cNvSpPr>
          <p:nvPr/>
        </p:nvSpPr>
        <p:spPr bwMode="auto">
          <a:xfrm flipH="1">
            <a:off x="1219200" y="3141663"/>
            <a:ext cx="685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4140" name="Line 15"/>
          <p:cNvSpPr>
            <a:spLocks noChangeShapeType="1"/>
          </p:cNvSpPr>
          <p:nvPr/>
        </p:nvSpPr>
        <p:spPr bwMode="auto">
          <a:xfrm>
            <a:off x="1905000" y="3141663"/>
            <a:ext cx="6096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4141" name="Text Box 19"/>
          <p:cNvSpPr txBox="1">
            <a:spLocks noChangeArrowheads="1"/>
          </p:cNvSpPr>
          <p:nvPr/>
        </p:nvSpPr>
        <p:spPr bwMode="auto">
          <a:xfrm>
            <a:off x="3336925" y="5599113"/>
            <a:ext cx="4164025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i="1" dirty="0">
                <a:solidFill>
                  <a:srgbClr val="0000FF"/>
                </a:solidFill>
              </a:rPr>
              <a:t>What is the purpose of cycloplegia?</a:t>
            </a:r>
          </a:p>
          <a:p>
            <a:pPr eaLnBrk="1" hangingPunct="1"/>
            <a:r>
              <a:rPr lang="en-US" sz="1400" dirty="0">
                <a:solidFill>
                  <a:srgbClr val="0000FF"/>
                </a:solidFill>
              </a:rPr>
              <a:t>To deepen the AC by rotating the ciliary body back</a:t>
            </a:r>
          </a:p>
        </p:txBody>
      </p:sp>
      <p:sp>
        <p:nvSpPr>
          <p:cNvPr id="304142" name="Text Box 20"/>
          <p:cNvSpPr txBox="1">
            <a:spLocks noChangeArrowheads="1"/>
          </p:cNvSpPr>
          <p:nvPr/>
        </p:nvSpPr>
        <p:spPr bwMode="auto">
          <a:xfrm>
            <a:off x="2555875" y="1508125"/>
            <a:ext cx="34544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/>
              <a:t>Shallow/flat AC after CE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sz="2400"/>
              <a:t>(early post-op period)</a:t>
            </a:r>
          </a:p>
        </p:txBody>
      </p:sp>
      <p:sp>
        <p:nvSpPr>
          <p:cNvPr id="304143" name="Slide Number Placeholder 1"/>
          <p:cNvSpPr txBox="1">
            <a:spLocks noGrp="1"/>
          </p:cNvSpPr>
          <p:nvPr/>
        </p:nvSpPr>
        <p:spPr bwMode="auto">
          <a:xfrm>
            <a:off x="7010400" y="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43E6691E-099C-4599-A7CE-C72F524A218E}" type="slidenum">
              <a:rPr lang="en-US" altLang="en-US" sz="1000"/>
              <a:pPr algn="r" eaLnBrk="1" hangingPunct="1"/>
              <a:t>24</a:t>
            </a:fld>
            <a:endParaRPr lang="en-US" altLang="en-US" sz="10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CD495E7-5D2D-4C20-96A2-ABAA92BFE067}"/>
              </a:ext>
            </a:extLst>
          </p:cNvPr>
          <p:cNvSpPr txBox="1"/>
          <p:nvPr/>
        </p:nvSpPr>
        <p:spPr>
          <a:xfrm>
            <a:off x="1477114" y="315059"/>
            <a:ext cx="6189772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FF"/>
                </a:solidFill>
              </a:rPr>
              <a:t>Shallow Anterior Chamber After Cataract Surgery</a:t>
            </a:r>
          </a:p>
        </p:txBody>
      </p:sp>
    </p:spTree>
    <p:extLst>
      <p:ext uri="{BB962C8B-B14F-4D97-AF65-F5344CB8AC3E}">
        <p14:creationId xmlns:p14="http://schemas.microsoft.com/office/powerpoint/2010/main" val="3748198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5" name="Text Box 3"/>
          <p:cNvSpPr txBox="1">
            <a:spLocks noChangeArrowheads="1"/>
          </p:cNvSpPr>
          <p:nvPr/>
        </p:nvSpPr>
        <p:spPr bwMode="auto">
          <a:xfrm>
            <a:off x="5510213" y="2738438"/>
            <a:ext cx="2185987" cy="403225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 i="1">
                <a:solidFill>
                  <a:srgbClr val="B2B2B2"/>
                </a:solidFill>
              </a:rPr>
              <a:t>Normal</a:t>
            </a:r>
            <a:r>
              <a:rPr lang="en-US" sz="2400">
                <a:solidFill>
                  <a:srgbClr val="B2B2B2"/>
                </a:solidFill>
              </a:rPr>
              <a:t> or </a:t>
            </a:r>
            <a:r>
              <a:rPr lang="en-US" sz="2400" i="1">
                <a:solidFill>
                  <a:srgbClr val="B2B2B2"/>
                </a:solidFill>
              </a:rPr>
              <a:t>high</a:t>
            </a:r>
          </a:p>
        </p:txBody>
      </p:sp>
      <p:sp>
        <p:nvSpPr>
          <p:cNvPr id="305156" name="Text Box 4"/>
          <p:cNvSpPr txBox="1">
            <a:spLocks noChangeArrowheads="1"/>
          </p:cNvSpPr>
          <p:nvPr/>
        </p:nvSpPr>
        <p:spPr bwMode="auto">
          <a:xfrm>
            <a:off x="1533525" y="2738438"/>
            <a:ext cx="792163" cy="403225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 b="1" i="1">
                <a:solidFill>
                  <a:srgbClr val="0000FF"/>
                </a:solidFill>
              </a:rPr>
              <a:t>Low</a:t>
            </a:r>
          </a:p>
        </p:txBody>
      </p:sp>
      <p:sp>
        <p:nvSpPr>
          <p:cNvPr id="305157" name="Text Box 5"/>
          <p:cNvSpPr txBox="1">
            <a:spLocks noChangeArrowheads="1"/>
          </p:cNvSpPr>
          <p:nvPr/>
        </p:nvSpPr>
        <p:spPr bwMode="auto">
          <a:xfrm>
            <a:off x="590550" y="3838575"/>
            <a:ext cx="958850" cy="530225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Wound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leak</a:t>
            </a:r>
          </a:p>
        </p:txBody>
      </p:sp>
      <p:sp>
        <p:nvSpPr>
          <p:cNvPr id="305159" name="Line 10"/>
          <p:cNvSpPr>
            <a:spLocks noChangeShapeType="1"/>
          </p:cNvSpPr>
          <p:nvPr/>
        </p:nvSpPr>
        <p:spPr bwMode="auto">
          <a:xfrm flipH="1">
            <a:off x="2286000" y="2303463"/>
            <a:ext cx="1981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160" name="Line 11"/>
          <p:cNvSpPr>
            <a:spLocks noChangeShapeType="1"/>
          </p:cNvSpPr>
          <p:nvPr/>
        </p:nvSpPr>
        <p:spPr bwMode="auto">
          <a:xfrm>
            <a:off x="4267200" y="2303463"/>
            <a:ext cx="12954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161" name="Text Box 12"/>
          <p:cNvSpPr txBox="1">
            <a:spLocks noChangeArrowheads="1"/>
          </p:cNvSpPr>
          <p:nvPr/>
        </p:nvSpPr>
        <p:spPr bwMode="auto">
          <a:xfrm>
            <a:off x="3854450" y="2416175"/>
            <a:ext cx="717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i="1"/>
              <a:t>IOP?</a:t>
            </a:r>
          </a:p>
        </p:txBody>
      </p:sp>
      <p:sp>
        <p:nvSpPr>
          <p:cNvPr id="305162" name="Line 13"/>
          <p:cNvSpPr>
            <a:spLocks noChangeShapeType="1"/>
          </p:cNvSpPr>
          <p:nvPr/>
        </p:nvSpPr>
        <p:spPr bwMode="auto">
          <a:xfrm flipH="1">
            <a:off x="1219200" y="3141663"/>
            <a:ext cx="685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163" name="Line 14"/>
          <p:cNvSpPr>
            <a:spLocks noChangeShapeType="1"/>
          </p:cNvSpPr>
          <p:nvPr/>
        </p:nvSpPr>
        <p:spPr bwMode="auto">
          <a:xfrm>
            <a:off x="1905000" y="3141663"/>
            <a:ext cx="6096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164" name="Text Box 18"/>
          <p:cNvSpPr txBox="1">
            <a:spLocks noChangeArrowheads="1"/>
          </p:cNvSpPr>
          <p:nvPr/>
        </p:nvSpPr>
        <p:spPr bwMode="auto">
          <a:xfrm>
            <a:off x="2555875" y="1508125"/>
            <a:ext cx="34544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/>
              <a:t>Shallow/flat AC after CE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sz="2400"/>
              <a:t>(early post-op period)</a:t>
            </a:r>
          </a:p>
        </p:txBody>
      </p:sp>
      <p:sp>
        <p:nvSpPr>
          <p:cNvPr id="305165" name="Text Box 19"/>
          <p:cNvSpPr txBox="1">
            <a:spLocks noChangeArrowheads="1"/>
          </p:cNvSpPr>
          <p:nvPr/>
        </p:nvSpPr>
        <p:spPr bwMode="auto">
          <a:xfrm>
            <a:off x="685800" y="4913313"/>
            <a:ext cx="6323526" cy="1323439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How is a wound leak managed medically?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It’s as simple as ABC(D):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--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A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queous suppressants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--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B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andage contact lens (BCL)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--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C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ycloplegia</a:t>
            </a:r>
          </a:p>
          <a:p>
            <a:pPr eaLnBrk="1" hangingPunct="1"/>
            <a:r>
              <a:rPr lang="en-US" sz="1600" b="1" dirty="0">
                <a:solidFill>
                  <a:srgbClr val="0000FF"/>
                </a:solidFill>
              </a:rPr>
              <a:t>--</a:t>
            </a:r>
            <a:r>
              <a:rPr lang="en-US" sz="1600" b="1" dirty="0"/>
              <a:t>D</a:t>
            </a:r>
            <a:r>
              <a:rPr lang="en-US" sz="1600" b="1" dirty="0">
                <a:solidFill>
                  <a:srgbClr val="0000FF"/>
                </a:solidFill>
              </a:rPr>
              <a:t>iscontinue (or at least </a:t>
            </a:r>
            <a:r>
              <a:rPr lang="en-US" sz="1600" b="1" dirty="0"/>
              <a:t>D</a:t>
            </a:r>
            <a:r>
              <a:rPr lang="en-US" sz="1600" b="1" dirty="0">
                <a:solidFill>
                  <a:srgbClr val="0000FF"/>
                </a:solidFill>
              </a:rPr>
              <a:t>iminish) topical steroids</a:t>
            </a:r>
          </a:p>
        </p:txBody>
      </p:sp>
      <p:sp>
        <p:nvSpPr>
          <p:cNvPr id="305166" name="Text Box 20"/>
          <p:cNvSpPr txBox="1">
            <a:spLocks noChangeArrowheads="1"/>
          </p:cNvSpPr>
          <p:nvPr/>
        </p:nvSpPr>
        <p:spPr bwMode="auto">
          <a:xfrm>
            <a:off x="3336925" y="4953000"/>
            <a:ext cx="4453463" cy="738664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i="1" dirty="0">
                <a:solidFill>
                  <a:srgbClr val="0000FF"/>
                </a:solidFill>
              </a:rPr>
              <a:t>Why stop steroids? Won’t that increase inflammation?</a:t>
            </a:r>
          </a:p>
          <a:p>
            <a:pPr eaLnBrk="1" hangingPunct="1"/>
            <a:r>
              <a:rPr lang="en-US" sz="1400" dirty="0">
                <a:solidFill>
                  <a:srgbClr val="FFCCFF"/>
                </a:solidFill>
              </a:rPr>
              <a:t>Yes, but it will also promote leak closure by removing </a:t>
            </a:r>
          </a:p>
          <a:p>
            <a:pPr eaLnBrk="1" hangingPunct="1"/>
            <a:r>
              <a:rPr lang="en-US" sz="1400" dirty="0">
                <a:solidFill>
                  <a:srgbClr val="FFCCFF"/>
                </a:solidFill>
              </a:rPr>
              <a:t>any steroid-induced inhibition of wound healing.</a:t>
            </a:r>
          </a:p>
        </p:txBody>
      </p:sp>
      <p:sp>
        <p:nvSpPr>
          <p:cNvPr id="305167" name="Slide Number Placeholder 1"/>
          <p:cNvSpPr txBox="1">
            <a:spLocks noGrp="1"/>
          </p:cNvSpPr>
          <p:nvPr/>
        </p:nvSpPr>
        <p:spPr bwMode="auto">
          <a:xfrm>
            <a:off x="7010400" y="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C3DF3CC-4AFD-47CA-B154-5D91B54B7636}" type="slidenum">
              <a:rPr lang="en-US" altLang="en-US" sz="1000"/>
              <a:pPr algn="r" eaLnBrk="1" hangingPunct="1"/>
              <a:t>25</a:t>
            </a:fld>
            <a:endParaRPr lang="en-US" altLang="en-US" sz="1000"/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2054225" y="3838575"/>
            <a:ext cx="1377950" cy="530225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2"/>
                </a:solidFill>
              </a:rPr>
              <a:t>Choroidal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2"/>
                </a:solidFill>
              </a:rPr>
              <a:t>detachment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DE4926A-9AC8-4437-A61A-BD2198F12737}"/>
              </a:ext>
            </a:extLst>
          </p:cNvPr>
          <p:cNvSpPr txBox="1"/>
          <p:nvPr/>
        </p:nvSpPr>
        <p:spPr>
          <a:xfrm>
            <a:off x="1477114" y="315059"/>
            <a:ext cx="6189772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FF"/>
                </a:solidFill>
              </a:rPr>
              <a:t>Shallow Anterior Chamber After Cataract Surgery</a:t>
            </a:r>
          </a:p>
        </p:txBody>
      </p:sp>
    </p:spTree>
    <p:extLst>
      <p:ext uri="{BB962C8B-B14F-4D97-AF65-F5344CB8AC3E}">
        <p14:creationId xmlns:p14="http://schemas.microsoft.com/office/powerpoint/2010/main" val="2446740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9" name="Text Box 3"/>
          <p:cNvSpPr txBox="1">
            <a:spLocks noChangeArrowheads="1"/>
          </p:cNvSpPr>
          <p:nvPr/>
        </p:nvSpPr>
        <p:spPr bwMode="auto">
          <a:xfrm>
            <a:off x="5510213" y="2738438"/>
            <a:ext cx="2185987" cy="403225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 i="1">
                <a:solidFill>
                  <a:srgbClr val="B2B2B2"/>
                </a:solidFill>
              </a:rPr>
              <a:t>Normal</a:t>
            </a:r>
            <a:r>
              <a:rPr lang="en-US" sz="2400">
                <a:solidFill>
                  <a:srgbClr val="B2B2B2"/>
                </a:solidFill>
              </a:rPr>
              <a:t> or </a:t>
            </a:r>
            <a:r>
              <a:rPr lang="en-US" sz="2400" i="1">
                <a:solidFill>
                  <a:srgbClr val="B2B2B2"/>
                </a:solidFill>
              </a:rPr>
              <a:t>high</a:t>
            </a:r>
          </a:p>
        </p:txBody>
      </p:sp>
      <p:sp>
        <p:nvSpPr>
          <p:cNvPr id="306180" name="Text Box 4"/>
          <p:cNvSpPr txBox="1">
            <a:spLocks noChangeArrowheads="1"/>
          </p:cNvSpPr>
          <p:nvPr/>
        </p:nvSpPr>
        <p:spPr bwMode="auto">
          <a:xfrm>
            <a:off x="1533525" y="2738438"/>
            <a:ext cx="792163" cy="403225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 b="1" i="1">
                <a:solidFill>
                  <a:srgbClr val="0000FF"/>
                </a:solidFill>
              </a:rPr>
              <a:t>Low</a:t>
            </a:r>
          </a:p>
        </p:txBody>
      </p:sp>
      <p:sp>
        <p:nvSpPr>
          <p:cNvPr id="306181" name="Text Box 5"/>
          <p:cNvSpPr txBox="1">
            <a:spLocks noChangeArrowheads="1"/>
          </p:cNvSpPr>
          <p:nvPr/>
        </p:nvSpPr>
        <p:spPr bwMode="auto">
          <a:xfrm>
            <a:off x="590550" y="3838575"/>
            <a:ext cx="958850" cy="530225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Wound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leak</a:t>
            </a:r>
          </a:p>
        </p:txBody>
      </p:sp>
      <p:sp>
        <p:nvSpPr>
          <p:cNvPr id="306182" name="Text Box 6"/>
          <p:cNvSpPr txBox="1">
            <a:spLocks noChangeArrowheads="1"/>
          </p:cNvSpPr>
          <p:nvPr/>
        </p:nvSpPr>
        <p:spPr bwMode="auto">
          <a:xfrm>
            <a:off x="2054225" y="3838575"/>
            <a:ext cx="1377950" cy="530225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2"/>
                </a:solidFill>
              </a:rPr>
              <a:t>Choroidal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2"/>
                </a:solidFill>
              </a:rPr>
              <a:t>detachment</a:t>
            </a:r>
          </a:p>
        </p:txBody>
      </p:sp>
      <p:sp>
        <p:nvSpPr>
          <p:cNvPr id="306183" name="Line 10"/>
          <p:cNvSpPr>
            <a:spLocks noChangeShapeType="1"/>
          </p:cNvSpPr>
          <p:nvPr/>
        </p:nvSpPr>
        <p:spPr bwMode="auto">
          <a:xfrm flipH="1">
            <a:off x="2286000" y="2303463"/>
            <a:ext cx="1981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6184" name="Line 11"/>
          <p:cNvSpPr>
            <a:spLocks noChangeShapeType="1"/>
          </p:cNvSpPr>
          <p:nvPr/>
        </p:nvSpPr>
        <p:spPr bwMode="auto">
          <a:xfrm>
            <a:off x="4267200" y="2303463"/>
            <a:ext cx="12954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6185" name="Text Box 12"/>
          <p:cNvSpPr txBox="1">
            <a:spLocks noChangeArrowheads="1"/>
          </p:cNvSpPr>
          <p:nvPr/>
        </p:nvSpPr>
        <p:spPr bwMode="auto">
          <a:xfrm>
            <a:off x="3854450" y="2416175"/>
            <a:ext cx="717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i="1"/>
              <a:t>IOP?</a:t>
            </a:r>
          </a:p>
        </p:txBody>
      </p:sp>
      <p:sp>
        <p:nvSpPr>
          <p:cNvPr id="306186" name="Line 13"/>
          <p:cNvSpPr>
            <a:spLocks noChangeShapeType="1"/>
          </p:cNvSpPr>
          <p:nvPr/>
        </p:nvSpPr>
        <p:spPr bwMode="auto">
          <a:xfrm flipH="1">
            <a:off x="1219200" y="3141663"/>
            <a:ext cx="685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6187" name="Line 14"/>
          <p:cNvSpPr>
            <a:spLocks noChangeShapeType="1"/>
          </p:cNvSpPr>
          <p:nvPr/>
        </p:nvSpPr>
        <p:spPr bwMode="auto">
          <a:xfrm>
            <a:off x="1905000" y="3141663"/>
            <a:ext cx="6096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6188" name="Text Box 18"/>
          <p:cNvSpPr txBox="1">
            <a:spLocks noChangeArrowheads="1"/>
          </p:cNvSpPr>
          <p:nvPr/>
        </p:nvSpPr>
        <p:spPr bwMode="auto">
          <a:xfrm>
            <a:off x="2555875" y="1508125"/>
            <a:ext cx="34544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/>
              <a:t>Shallow/flat AC after CE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sz="2400"/>
              <a:t>(early post-op period)</a:t>
            </a:r>
          </a:p>
        </p:txBody>
      </p:sp>
      <p:sp>
        <p:nvSpPr>
          <p:cNvPr id="306189" name="Text Box 19"/>
          <p:cNvSpPr txBox="1">
            <a:spLocks noChangeArrowheads="1"/>
          </p:cNvSpPr>
          <p:nvPr/>
        </p:nvSpPr>
        <p:spPr bwMode="auto">
          <a:xfrm>
            <a:off x="685800" y="4913313"/>
            <a:ext cx="6323526" cy="1323439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How is a wound leak managed medically?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It’s as simple as ABC(D):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--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A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queous suppressants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--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B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andage contact lens (BCL)</a:t>
            </a:r>
          </a:p>
          <a:p>
            <a:pPr eaLnBrk="1" hangingPunct="1"/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--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C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ycloplegia</a:t>
            </a:r>
          </a:p>
          <a:p>
            <a:pPr eaLnBrk="1" hangingPunct="1"/>
            <a:r>
              <a:rPr lang="en-US" sz="1600" b="1" dirty="0">
                <a:solidFill>
                  <a:srgbClr val="0000FF"/>
                </a:solidFill>
              </a:rPr>
              <a:t>--</a:t>
            </a:r>
            <a:r>
              <a:rPr lang="en-US" sz="1600" b="1" dirty="0"/>
              <a:t>D</a:t>
            </a:r>
            <a:r>
              <a:rPr lang="en-US" sz="1600" b="1" dirty="0">
                <a:solidFill>
                  <a:srgbClr val="0000FF"/>
                </a:solidFill>
              </a:rPr>
              <a:t>iscontinue (or at least </a:t>
            </a:r>
            <a:r>
              <a:rPr lang="en-US" sz="1600" b="1" dirty="0"/>
              <a:t>D</a:t>
            </a:r>
            <a:r>
              <a:rPr lang="en-US" sz="1600" b="1" dirty="0">
                <a:solidFill>
                  <a:srgbClr val="0000FF"/>
                </a:solidFill>
              </a:rPr>
              <a:t>iminish) topical steroids</a:t>
            </a:r>
          </a:p>
        </p:txBody>
      </p:sp>
      <p:sp>
        <p:nvSpPr>
          <p:cNvPr id="306190" name="Text Box 20"/>
          <p:cNvSpPr txBox="1">
            <a:spLocks noChangeArrowheads="1"/>
          </p:cNvSpPr>
          <p:nvPr/>
        </p:nvSpPr>
        <p:spPr bwMode="auto">
          <a:xfrm>
            <a:off x="3336925" y="4953000"/>
            <a:ext cx="4453463" cy="738664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i="1" dirty="0">
                <a:solidFill>
                  <a:srgbClr val="0000FF"/>
                </a:solidFill>
              </a:rPr>
              <a:t>Why stop steroids? Won’t that increase inflammation?</a:t>
            </a:r>
          </a:p>
          <a:p>
            <a:pPr eaLnBrk="1" hangingPunct="1"/>
            <a:r>
              <a:rPr lang="en-US" sz="1400" dirty="0">
                <a:solidFill>
                  <a:srgbClr val="0000FF"/>
                </a:solidFill>
              </a:rPr>
              <a:t>Yes, but it will also promote leak closure by removing </a:t>
            </a:r>
          </a:p>
          <a:p>
            <a:pPr eaLnBrk="1" hangingPunct="1"/>
            <a:r>
              <a:rPr lang="en-US" sz="1400" dirty="0">
                <a:solidFill>
                  <a:srgbClr val="0000FF"/>
                </a:solidFill>
              </a:rPr>
              <a:t>any steroid-induced inhibition of wound healing</a:t>
            </a:r>
          </a:p>
        </p:txBody>
      </p:sp>
      <p:sp>
        <p:nvSpPr>
          <p:cNvPr id="306191" name="Slide Number Placeholder 1"/>
          <p:cNvSpPr txBox="1">
            <a:spLocks noGrp="1"/>
          </p:cNvSpPr>
          <p:nvPr/>
        </p:nvSpPr>
        <p:spPr bwMode="auto">
          <a:xfrm>
            <a:off x="7010400" y="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96D4A859-F9EF-482A-90D6-152658782517}" type="slidenum">
              <a:rPr lang="en-US" altLang="en-US" sz="1000"/>
              <a:pPr algn="r" eaLnBrk="1" hangingPunct="1"/>
              <a:t>26</a:t>
            </a:fld>
            <a:endParaRPr lang="en-US" altLang="en-US" sz="10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423EAC-56AA-4C4B-A39C-A30AF022C33A}"/>
              </a:ext>
            </a:extLst>
          </p:cNvPr>
          <p:cNvSpPr txBox="1"/>
          <p:nvPr/>
        </p:nvSpPr>
        <p:spPr>
          <a:xfrm>
            <a:off x="1477114" y="315059"/>
            <a:ext cx="6189772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FF"/>
                </a:solidFill>
              </a:rPr>
              <a:t>Shallow Anterior Chamber After Cataract Surgery</a:t>
            </a:r>
          </a:p>
        </p:txBody>
      </p:sp>
    </p:spTree>
    <p:extLst>
      <p:ext uri="{BB962C8B-B14F-4D97-AF65-F5344CB8AC3E}">
        <p14:creationId xmlns:p14="http://schemas.microsoft.com/office/powerpoint/2010/main" val="159103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3" name="Text Box 3"/>
          <p:cNvSpPr txBox="1">
            <a:spLocks noChangeArrowheads="1"/>
          </p:cNvSpPr>
          <p:nvPr/>
        </p:nvSpPr>
        <p:spPr bwMode="auto">
          <a:xfrm>
            <a:off x="5510213" y="2738438"/>
            <a:ext cx="2185987" cy="403225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 i="1">
                <a:solidFill>
                  <a:srgbClr val="B2B2B2"/>
                </a:solidFill>
              </a:rPr>
              <a:t>Normal</a:t>
            </a:r>
            <a:r>
              <a:rPr lang="en-US" sz="2400">
                <a:solidFill>
                  <a:srgbClr val="B2B2B2"/>
                </a:solidFill>
              </a:rPr>
              <a:t> or </a:t>
            </a:r>
            <a:r>
              <a:rPr lang="en-US" sz="2400" i="1">
                <a:solidFill>
                  <a:srgbClr val="B2B2B2"/>
                </a:solidFill>
              </a:rPr>
              <a:t>high</a:t>
            </a:r>
          </a:p>
        </p:txBody>
      </p:sp>
      <p:sp>
        <p:nvSpPr>
          <p:cNvPr id="307204" name="Text Box 4"/>
          <p:cNvSpPr txBox="1">
            <a:spLocks noChangeArrowheads="1"/>
          </p:cNvSpPr>
          <p:nvPr/>
        </p:nvSpPr>
        <p:spPr bwMode="auto">
          <a:xfrm>
            <a:off x="1533525" y="2738438"/>
            <a:ext cx="792163" cy="403225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 b="1" i="1">
                <a:solidFill>
                  <a:srgbClr val="0000FF"/>
                </a:solidFill>
              </a:rPr>
              <a:t>Low</a:t>
            </a:r>
          </a:p>
        </p:txBody>
      </p:sp>
      <p:sp>
        <p:nvSpPr>
          <p:cNvPr id="307205" name="Text Box 5"/>
          <p:cNvSpPr txBox="1">
            <a:spLocks noChangeArrowheads="1"/>
          </p:cNvSpPr>
          <p:nvPr/>
        </p:nvSpPr>
        <p:spPr bwMode="auto">
          <a:xfrm>
            <a:off x="590550" y="3838575"/>
            <a:ext cx="958850" cy="530225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Wound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leak</a:t>
            </a:r>
          </a:p>
        </p:txBody>
      </p:sp>
      <p:sp>
        <p:nvSpPr>
          <p:cNvPr id="307206" name="Text Box 6"/>
          <p:cNvSpPr txBox="1">
            <a:spLocks noChangeArrowheads="1"/>
          </p:cNvSpPr>
          <p:nvPr/>
        </p:nvSpPr>
        <p:spPr bwMode="auto">
          <a:xfrm>
            <a:off x="2054225" y="3838575"/>
            <a:ext cx="1377950" cy="530225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2"/>
                </a:solidFill>
              </a:rPr>
              <a:t>Choroidal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2"/>
                </a:solidFill>
              </a:rPr>
              <a:t>detachment</a:t>
            </a:r>
          </a:p>
        </p:txBody>
      </p:sp>
      <p:sp>
        <p:nvSpPr>
          <p:cNvPr id="307207" name="Line 10"/>
          <p:cNvSpPr>
            <a:spLocks noChangeShapeType="1"/>
          </p:cNvSpPr>
          <p:nvPr/>
        </p:nvSpPr>
        <p:spPr bwMode="auto">
          <a:xfrm flipH="1">
            <a:off x="2286000" y="2303463"/>
            <a:ext cx="1981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08" name="Line 11"/>
          <p:cNvSpPr>
            <a:spLocks noChangeShapeType="1"/>
          </p:cNvSpPr>
          <p:nvPr/>
        </p:nvSpPr>
        <p:spPr bwMode="auto">
          <a:xfrm>
            <a:off x="4267200" y="2303463"/>
            <a:ext cx="12954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09" name="Text Box 12"/>
          <p:cNvSpPr txBox="1">
            <a:spLocks noChangeArrowheads="1"/>
          </p:cNvSpPr>
          <p:nvPr/>
        </p:nvSpPr>
        <p:spPr bwMode="auto">
          <a:xfrm>
            <a:off x="3854450" y="2416175"/>
            <a:ext cx="717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i="1"/>
              <a:t>IOP?</a:t>
            </a:r>
          </a:p>
        </p:txBody>
      </p:sp>
      <p:sp>
        <p:nvSpPr>
          <p:cNvPr id="307210" name="Line 13"/>
          <p:cNvSpPr>
            <a:spLocks noChangeShapeType="1"/>
          </p:cNvSpPr>
          <p:nvPr/>
        </p:nvSpPr>
        <p:spPr bwMode="auto">
          <a:xfrm flipH="1">
            <a:off x="1219200" y="3141663"/>
            <a:ext cx="685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11" name="Line 14"/>
          <p:cNvSpPr>
            <a:spLocks noChangeShapeType="1"/>
          </p:cNvSpPr>
          <p:nvPr/>
        </p:nvSpPr>
        <p:spPr bwMode="auto">
          <a:xfrm>
            <a:off x="1905000" y="3141663"/>
            <a:ext cx="6096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12" name="Text Box 18"/>
          <p:cNvSpPr txBox="1">
            <a:spLocks noChangeArrowheads="1"/>
          </p:cNvSpPr>
          <p:nvPr/>
        </p:nvSpPr>
        <p:spPr bwMode="auto">
          <a:xfrm>
            <a:off x="685800" y="4913313"/>
            <a:ext cx="6748963" cy="1323439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>
                <a:solidFill>
                  <a:srgbClr val="0000FF"/>
                </a:solidFill>
              </a:rPr>
              <a:t>Under what circumstances should a wound leak be managed surgically?</a:t>
            </a:r>
            <a:endParaRPr lang="en-US" sz="1600">
              <a:solidFill>
                <a:srgbClr val="0000FF"/>
              </a:solidFill>
            </a:endParaRPr>
          </a:p>
          <a:p>
            <a:pPr eaLnBrk="1" hangingPunct="1"/>
            <a:r>
              <a:rPr lang="en-US" sz="1600">
                <a:solidFill>
                  <a:srgbClr val="0000FF"/>
                </a:solidFill>
              </a:rPr>
              <a:t>1)</a:t>
            </a:r>
            <a:endParaRPr lang="en-US" sz="1600">
              <a:solidFill>
                <a:schemeClr val="bg1"/>
              </a:solidFill>
            </a:endParaRPr>
          </a:p>
          <a:p>
            <a:pPr eaLnBrk="1" hangingPunct="1"/>
            <a:r>
              <a:rPr lang="en-US" sz="1600">
                <a:solidFill>
                  <a:srgbClr val="0000FF"/>
                </a:solidFill>
              </a:rPr>
              <a:t>2)</a:t>
            </a:r>
            <a:endParaRPr lang="en-US" sz="1600">
              <a:solidFill>
                <a:schemeClr val="bg1"/>
              </a:solidFill>
            </a:endParaRPr>
          </a:p>
          <a:p>
            <a:pPr eaLnBrk="1" hangingPunct="1"/>
            <a:r>
              <a:rPr lang="en-US" sz="1600">
                <a:solidFill>
                  <a:srgbClr val="0000FF"/>
                </a:solidFill>
              </a:rPr>
              <a:t>3)</a:t>
            </a:r>
            <a:endParaRPr lang="en-US" sz="1600">
              <a:solidFill>
                <a:schemeClr val="bg1"/>
              </a:solidFill>
            </a:endParaRPr>
          </a:p>
          <a:p>
            <a:pPr eaLnBrk="1" hangingPunct="1"/>
            <a:r>
              <a:rPr lang="en-US" sz="1600">
                <a:solidFill>
                  <a:srgbClr val="0000FF"/>
                </a:solidFill>
              </a:rPr>
              <a:t>4)</a:t>
            </a:r>
            <a:endParaRPr lang="en-US" sz="1600" b="1">
              <a:solidFill>
                <a:schemeClr val="bg1"/>
              </a:solidFill>
            </a:endParaRPr>
          </a:p>
        </p:txBody>
      </p:sp>
      <p:sp>
        <p:nvSpPr>
          <p:cNvPr id="307213" name="Text Box 19"/>
          <p:cNvSpPr txBox="1">
            <a:spLocks noChangeArrowheads="1"/>
          </p:cNvSpPr>
          <p:nvPr/>
        </p:nvSpPr>
        <p:spPr bwMode="auto">
          <a:xfrm>
            <a:off x="2555875" y="1508125"/>
            <a:ext cx="34544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/>
              <a:t>Shallow/flat AC after CE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sz="2400"/>
              <a:t>(early post-op period)</a:t>
            </a:r>
          </a:p>
        </p:txBody>
      </p:sp>
      <p:sp>
        <p:nvSpPr>
          <p:cNvPr id="307214" name="Slide Number Placeholder 1"/>
          <p:cNvSpPr txBox="1">
            <a:spLocks noGrp="1"/>
          </p:cNvSpPr>
          <p:nvPr/>
        </p:nvSpPr>
        <p:spPr bwMode="auto">
          <a:xfrm>
            <a:off x="7010400" y="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024110BF-CF50-4E99-9D6D-850366A99978}" type="slidenum">
              <a:rPr lang="en-US" altLang="en-US" sz="1000"/>
              <a:pPr algn="r" eaLnBrk="1" hangingPunct="1"/>
              <a:t>27</a:t>
            </a:fld>
            <a:endParaRPr lang="en-US" altLang="en-US" sz="10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BC8ACD5-5E22-4311-8CF8-2D197EC03F6C}"/>
              </a:ext>
            </a:extLst>
          </p:cNvPr>
          <p:cNvSpPr txBox="1"/>
          <p:nvPr/>
        </p:nvSpPr>
        <p:spPr>
          <a:xfrm>
            <a:off x="1477114" y="315059"/>
            <a:ext cx="6189772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FF"/>
                </a:solidFill>
              </a:rPr>
              <a:t>Shallow Anterior Chamber After Cataract Surgery</a:t>
            </a:r>
          </a:p>
        </p:txBody>
      </p:sp>
    </p:spTree>
    <p:extLst>
      <p:ext uri="{BB962C8B-B14F-4D97-AF65-F5344CB8AC3E}">
        <p14:creationId xmlns:p14="http://schemas.microsoft.com/office/powerpoint/2010/main" val="3659190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7" name="Text Box 3"/>
          <p:cNvSpPr txBox="1">
            <a:spLocks noChangeArrowheads="1"/>
          </p:cNvSpPr>
          <p:nvPr/>
        </p:nvSpPr>
        <p:spPr bwMode="auto">
          <a:xfrm>
            <a:off x="5510213" y="2738438"/>
            <a:ext cx="2185987" cy="403225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 i="1" dirty="0">
                <a:solidFill>
                  <a:srgbClr val="B2B2B2"/>
                </a:solidFill>
              </a:rPr>
              <a:t>Normal</a:t>
            </a:r>
            <a:r>
              <a:rPr lang="en-US" sz="2400" dirty="0">
                <a:solidFill>
                  <a:srgbClr val="B2B2B2"/>
                </a:solidFill>
              </a:rPr>
              <a:t> or </a:t>
            </a:r>
            <a:r>
              <a:rPr lang="en-US" sz="2400" i="1" dirty="0">
                <a:solidFill>
                  <a:srgbClr val="B2B2B2"/>
                </a:solidFill>
              </a:rPr>
              <a:t>high</a:t>
            </a:r>
          </a:p>
        </p:txBody>
      </p:sp>
      <p:sp>
        <p:nvSpPr>
          <p:cNvPr id="308228" name="Text Box 4"/>
          <p:cNvSpPr txBox="1">
            <a:spLocks noChangeArrowheads="1"/>
          </p:cNvSpPr>
          <p:nvPr/>
        </p:nvSpPr>
        <p:spPr bwMode="auto">
          <a:xfrm>
            <a:off x="1533525" y="2738438"/>
            <a:ext cx="792163" cy="403225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 b="1" i="1">
                <a:solidFill>
                  <a:srgbClr val="0000FF"/>
                </a:solidFill>
              </a:rPr>
              <a:t>Low</a:t>
            </a:r>
          </a:p>
        </p:txBody>
      </p:sp>
      <p:sp>
        <p:nvSpPr>
          <p:cNvPr id="308229" name="Text Box 5"/>
          <p:cNvSpPr txBox="1">
            <a:spLocks noChangeArrowheads="1"/>
          </p:cNvSpPr>
          <p:nvPr/>
        </p:nvSpPr>
        <p:spPr bwMode="auto">
          <a:xfrm>
            <a:off x="590550" y="3838575"/>
            <a:ext cx="958850" cy="530225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Wound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leak</a:t>
            </a:r>
          </a:p>
        </p:txBody>
      </p:sp>
      <p:sp>
        <p:nvSpPr>
          <p:cNvPr id="308230" name="Text Box 6"/>
          <p:cNvSpPr txBox="1">
            <a:spLocks noChangeArrowheads="1"/>
          </p:cNvSpPr>
          <p:nvPr/>
        </p:nvSpPr>
        <p:spPr bwMode="auto">
          <a:xfrm>
            <a:off x="2054225" y="3838575"/>
            <a:ext cx="1377950" cy="530225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2"/>
                </a:solidFill>
              </a:rPr>
              <a:t>Choroidal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2"/>
                </a:solidFill>
              </a:rPr>
              <a:t>detachment</a:t>
            </a:r>
          </a:p>
        </p:txBody>
      </p:sp>
      <p:sp>
        <p:nvSpPr>
          <p:cNvPr id="308231" name="Line 10"/>
          <p:cNvSpPr>
            <a:spLocks noChangeShapeType="1"/>
          </p:cNvSpPr>
          <p:nvPr/>
        </p:nvSpPr>
        <p:spPr bwMode="auto">
          <a:xfrm flipH="1">
            <a:off x="2286000" y="2303463"/>
            <a:ext cx="1981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232" name="Line 11"/>
          <p:cNvSpPr>
            <a:spLocks noChangeShapeType="1"/>
          </p:cNvSpPr>
          <p:nvPr/>
        </p:nvSpPr>
        <p:spPr bwMode="auto">
          <a:xfrm>
            <a:off x="4267200" y="2303463"/>
            <a:ext cx="12954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233" name="Text Box 12"/>
          <p:cNvSpPr txBox="1">
            <a:spLocks noChangeArrowheads="1"/>
          </p:cNvSpPr>
          <p:nvPr/>
        </p:nvSpPr>
        <p:spPr bwMode="auto">
          <a:xfrm>
            <a:off x="3854450" y="2416175"/>
            <a:ext cx="717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i="1"/>
              <a:t>IOP?</a:t>
            </a:r>
          </a:p>
        </p:txBody>
      </p:sp>
      <p:sp>
        <p:nvSpPr>
          <p:cNvPr id="308234" name="Line 13"/>
          <p:cNvSpPr>
            <a:spLocks noChangeShapeType="1"/>
          </p:cNvSpPr>
          <p:nvPr/>
        </p:nvSpPr>
        <p:spPr bwMode="auto">
          <a:xfrm flipH="1">
            <a:off x="1219200" y="3141663"/>
            <a:ext cx="685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235" name="Line 14"/>
          <p:cNvSpPr>
            <a:spLocks noChangeShapeType="1"/>
          </p:cNvSpPr>
          <p:nvPr/>
        </p:nvSpPr>
        <p:spPr bwMode="auto">
          <a:xfrm>
            <a:off x="1905000" y="3141663"/>
            <a:ext cx="6096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236" name="Text Box 18"/>
          <p:cNvSpPr txBox="1">
            <a:spLocks noChangeArrowheads="1"/>
          </p:cNvSpPr>
          <p:nvPr/>
        </p:nvSpPr>
        <p:spPr bwMode="auto">
          <a:xfrm>
            <a:off x="685800" y="4913313"/>
            <a:ext cx="6748963" cy="1323439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 dirty="0">
                <a:solidFill>
                  <a:srgbClr val="0000FF"/>
                </a:solidFill>
              </a:rPr>
              <a:t>Under what circumstances should a wound leak be managed surgically?</a:t>
            </a:r>
            <a:endParaRPr lang="en-US" sz="1600" dirty="0">
              <a:solidFill>
                <a:srgbClr val="0000FF"/>
              </a:solidFill>
            </a:endParaRPr>
          </a:p>
          <a:p>
            <a:pPr eaLnBrk="1" hangingPunct="1"/>
            <a:r>
              <a:rPr lang="en-US" sz="1600" dirty="0">
                <a:solidFill>
                  <a:srgbClr val="0000FF"/>
                </a:solidFill>
              </a:rPr>
              <a:t>1) No improvement for 48 hours</a:t>
            </a:r>
          </a:p>
          <a:p>
            <a:pPr eaLnBrk="1" hangingPunct="1"/>
            <a:r>
              <a:rPr lang="en-US" sz="1600" dirty="0">
                <a:solidFill>
                  <a:srgbClr val="0000FF"/>
                </a:solidFill>
              </a:rPr>
              <a:t>2) Obvious wound gape</a:t>
            </a:r>
          </a:p>
          <a:p>
            <a:pPr eaLnBrk="1" hangingPunct="1"/>
            <a:r>
              <a:rPr lang="en-US" sz="1600" dirty="0">
                <a:solidFill>
                  <a:srgbClr val="0000FF"/>
                </a:solidFill>
              </a:rPr>
              <a:t>3) IOL-cornea touch</a:t>
            </a:r>
          </a:p>
          <a:p>
            <a:pPr eaLnBrk="1" hangingPunct="1"/>
            <a:r>
              <a:rPr lang="en-US" sz="1600" dirty="0">
                <a:solidFill>
                  <a:srgbClr val="0000FF"/>
                </a:solidFill>
              </a:rPr>
              <a:t>4) Iris prolapse</a:t>
            </a:r>
            <a:endParaRPr lang="en-US" sz="1600" b="1" dirty="0">
              <a:solidFill>
                <a:srgbClr val="0000FF"/>
              </a:solidFill>
            </a:endParaRPr>
          </a:p>
        </p:txBody>
      </p:sp>
      <p:sp>
        <p:nvSpPr>
          <p:cNvPr id="308237" name="Text Box 19"/>
          <p:cNvSpPr txBox="1">
            <a:spLocks noChangeArrowheads="1"/>
          </p:cNvSpPr>
          <p:nvPr/>
        </p:nvSpPr>
        <p:spPr bwMode="auto">
          <a:xfrm>
            <a:off x="2555875" y="1508125"/>
            <a:ext cx="34544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/>
              <a:t>Shallow/flat AC after CE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sz="2400"/>
              <a:t>(early post-op period)</a:t>
            </a:r>
          </a:p>
        </p:txBody>
      </p:sp>
      <p:sp>
        <p:nvSpPr>
          <p:cNvPr id="308238" name="Slide Number Placeholder 1"/>
          <p:cNvSpPr txBox="1">
            <a:spLocks noGrp="1"/>
          </p:cNvSpPr>
          <p:nvPr/>
        </p:nvSpPr>
        <p:spPr bwMode="auto">
          <a:xfrm>
            <a:off x="7010400" y="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F46A990-5073-4AF5-B2F6-8183F47D0FC2}" type="slidenum">
              <a:rPr lang="en-US" altLang="en-US" sz="1000"/>
              <a:pPr algn="r" eaLnBrk="1" hangingPunct="1"/>
              <a:t>28</a:t>
            </a:fld>
            <a:endParaRPr lang="en-US" altLang="en-US" sz="10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AE22E7A-7547-49FC-9310-02231DB1A9A3}"/>
              </a:ext>
            </a:extLst>
          </p:cNvPr>
          <p:cNvSpPr txBox="1"/>
          <p:nvPr/>
        </p:nvSpPr>
        <p:spPr>
          <a:xfrm>
            <a:off x="1477114" y="315059"/>
            <a:ext cx="6189772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FF"/>
                </a:solidFill>
              </a:rPr>
              <a:t>Shallow Anterior Chamber After Cataract Surgery</a:t>
            </a:r>
          </a:p>
        </p:txBody>
      </p:sp>
    </p:spTree>
    <p:extLst>
      <p:ext uri="{BB962C8B-B14F-4D97-AF65-F5344CB8AC3E}">
        <p14:creationId xmlns:p14="http://schemas.microsoft.com/office/powerpoint/2010/main" val="16942147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C9AC8BB-5102-4B40-819E-62EA8F2443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29" y="1981200"/>
            <a:ext cx="4376272" cy="26193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E5E50CD-6CA1-4FF3-8252-65244F953B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967948"/>
            <a:ext cx="3810000" cy="26193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DD6B154-7B28-4197-ABF6-FA93489A44BC}"/>
              </a:ext>
            </a:extLst>
          </p:cNvPr>
          <p:cNvSpPr txBox="1"/>
          <p:nvPr/>
        </p:nvSpPr>
        <p:spPr>
          <a:xfrm>
            <a:off x="1477114" y="315059"/>
            <a:ext cx="6189772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FF"/>
                </a:solidFill>
              </a:rPr>
              <a:t>Shallow Anterior Chamber After Cataract Surgery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7C7EFC-7D10-454D-B4E5-FC4B29C274C8}"/>
              </a:ext>
            </a:extLst>
          </p:cNvPr>
          <p:cNvSpPr txBox="1"/>
          <p:nvPr/>
        </p:nvSpPr>
        <p:spPr>
          <a:xfrm>
            <a:off x="1769210" y="4607201"/>
            <a:ext cx="12293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Wound gap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E9B9C5-A2F2-4502-93BE-B01B4EF2FBDF}"/>
              </a:ext>
            </a:extLst>
          </p:cNvPr>
          <p:cNvSpPr txBox="1"/>
          <p:nvPr/>
        </p:nvSpPr>
        <p:spPr>
          <a:xfrm>
            <a:off x="6130824" y="4598996"/>
            <a:ext cx="13019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Iris prolapse</a:t>
            </a:r>
          </a:p>
        </p:txBody>
      </p:sp>
    </p:spTree>
    <p:extLst>
      <p:ext uri="{BB962C8B-B14F-4D97-AF65-F5344CB8AC3E}">
        <p14:creationId xmlns:p14="http://schemas.microsoft.com/office/powerpoint/2010/main" val="3467842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23" name="Text Box 20"/>
          <p:cNvSpPr txBox="1">
            <a:spLocks noChangeArrowheads="1"/>
          </p:cNvSpPr>
          <p:nvPr/>
        </p:nvSpPr>
        <p:spPr bwMode="auto">
          <a:xfrm>
            <a:off x="2555875" y="1508125"/>
            <a:ext cx="34544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/>
              <a:t>Shallow/flat AC after CE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sz="2400"/>
              <a:t>(early post-op period)</a:t>
            </a:r>
          </a:p>
        </p:txBody>
      </p:sp>
      <p:sp>
        <p:nvSpPr>
          <p:cNvPr id="290824" name="Slide Number Placeholder 1"/>
          <p:cNvSpPr txBox="1">
            <a:spLocks noGrp="1"/>
          </p:cNvSpPr>
          <p:nvPr/>
        </p:nvSpPr>
        <p:spPr bwMode="auto">
          <a:xfrm>
            <a:off x="7010400" y="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668EC16F-585D-4405-BE2D-2BD68CBD01DB}" type="slidenum">
              <a:rPr lang="en-US" altLang="en-US" sz="1000"/>
              <a:pPr algn="r" eaLnBrk="1" hangingPunct="1"/>
              <a:t>3</a:t>
            </a:fld>
            <a:endParaRPr lang="en-US" altLang="en-US" sz="10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A43E70-2BD1-43E7-AD2E-0A63B87204A7}"/>
              </a:ext>
            </a:extLst>
          </p:cNvPr>
          <p:cNvSpPr txBox="1"/>
          <p:nvPr/>
        </p:nvSpPr>
        <p:spPr>
          <a:xfrm>
            <a:off x="1477114" y="315059"/>
            <a:ext cx="6189772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FF"/>
                </a:solidFill>
              </a:rPr>
              <a:t>Shallow Anterior Chamber After Cataract Surgery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A824DF5-1B2F-4401-9B80-9C7C7C80B8B8}"/>
              </a:ext>
            </a:extLst>
          </p:cNvPr>
          <p:cNvSpPr txBox="1"/>
          <p:nvPr/>
        </p:nvSpPr>
        <p:spPr>
          <a:xfrm>
            <a:off x="152400" y="2920425"/>
            <a:ext cx="88941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Re shallow AC after CE: What is our chief concern, </a:t>
            </a:r>
            <a:r>
              <a:rPr lang="en-US" sz="1600" i="1" dirty="0" err="1"/>
              <a:t>ie</a:t>
            </a:r>
            <a:r>
              <a:rPr lang="en-US" sz="1600" i="1" dirty="0"/>
              <a:t>, what do we want to keep from occurring?</a:t>
            </a:r>
          </a:p>
          <a:p>
            <a:r>
              <a:rPr lang="en-US" sz="1600" dirty="0">
                <a:solidFill>
                  <a:schemeClr val="bg1"/>
                </a:solidFill>
              </a:rPr>
              <a:t>We want to avoid  </a:t>
            </a:r>
            <a:r>
              <a:rPr lang="en-US" sz="2000" dirty="0">
                <a:solidFill>
                  <a:schemeClr val="bg1"/>
                </a:solidFill>
              </a:rPr>
              <a:t>cornea-iris  touch </a:t>
            </a:r>
            <a:r>
              <a:rPr lang="en-US" sz="1600" dirty="0">
                <a:solidFill>
                  <a:schemeClr val="bg1"/>
                </a:solidFill>
              </a:rPr>
              <a:t>and  </a:t>
            </a:r>
            <a:r>
              <a:rPr lang="en-US" sz="2000" dirty="0">
                <a:solidFill>
                  <a:schemeClr val="bg1"/>
                </a:solidFill>
              </a:rPr>
              <a:t>cornea-IOL  touch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81952A-5CE1-44EF-B521-C96EC0A15AE3}"/>
              </a:ext>
            </a:extLst>
          </p:cNvPr>
          <p:cNvSpPr txBox="1"/>
          <p:nvPr/>
        </p:nvSpPr>
        <p:spPr>
          <a:xfrm>
            <a:off x="152400" y="3218616"/>
            <a:ext cx="55962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We want to avoid  cornea-iris  touch and  cornea-IOL  touch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FFA6CBD-D410-4BC5-A165-01EEDD57BA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4" b="51111"/>
          <a:stretch/>
        </p:blipFill>
        <p:spPr>
          <a:xfrm>
            <a:off x="2640808" y="3841444"/>
            <a:ext cx="3862383" cy="2701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5384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1" name="Text Box 3"/>
          <p:cNvSpPr txBox="1">
            <a:spLocks noChangeArrowheads="1"/>
          </p:cNvSpPr>
          <p:nvPr/>
        </p:nvSpPr>
        <p:spPr bwMode="auto">
          <a:xfrm>
            <a:off x="5510213" y="2738438"/>
            <a:ext cx="2185987" cy="403225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 i="1">
                <a:solidFill>
                  <a:srgbClr val="B2B2B2"/>
                </a:solidFill>
              </a:rPr>
              <a:t>Normal</a:t>
            </a:r>
            <a:r>
              <a:rPr lang="en-US" sz="2400">
                <a:solidFill>
                  <a:srgbClr val="B2B2B2"/>
                </a:solidFill>
              </a:rPr>
              <a:t> or </a:t>
            </a:r>
            <a:r>
              <a:rPr lang="en-US" sz="2400" i="1">
                <a:solidFill>
                  <a:srgbClr val="B2B2B2"/>
                </a:solidFill>
              </a:rPr>
              <a:t>high</a:t>
            </a:r>
          </a:p>
        </p:txBody>
      </p:sp>
      <p:sp>
        <p:nvSpPr>
          <p:cNvPr id="309252" name="Text Box 4"/>
          <p:cNvSpPr txBox="1">
            <a:spLocks noChangeArrowheads="1"/>
          </p:cNvSpPr>
          <p:nvPr/>
        </p:nvSpPr>
        <p:spPr bwMode="auto">
          <a:xfrm>
            <a:off x="1533525" y="2738438"/>
            <a:ext cx="792163" cy="403225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 b="1" i="1">
                <a:solidFill>
                  <a:srgbClr val="0000FF"/>
                </a:solidFill>
              </a:rPr>
              <a:t>Low</a:t>
            </a:r>
          </a:p>
        </p:txBody>
      </p:sp>
      <p:sp>
        <p:nvSpPr>
          <p:cNvPr id="309253" name="Text Box 5"/>
          <p:cNvSpPr txBox="1">
            <a:spLocks noChangeArrowheads="1"/>
          </p:cNvSpPr>
          <p:nvPr/>
        </p:nvSpPr>
        <p:spPr bwMode="auto">
          <a:xfrm>
            <a:off x="590550" y="3838575"/>
            <a:ext cx="958850" cy="530225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Wound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leak</a:t>
            </a:r>
          </a:p>
        </p:txBody>
      </p:sp>
      <p:sp>
        <p:nvSpPr>
          <p:cNvPr id="309254" name="Text Box 6"/>
          <p:cNvSpPr txBox="1">
            <a:spLocks noChangeArrowheads="1"/>
          </p:cNvSpPr>
          <p:nvPr/>
        </p:nvSpPr>
        <p:spPr bwMode="auto">
          <a:xfrm>
            <a:off x="2054225" y="3838575"/>
            <a:ext cx="1377950" cy="530225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2"/>
                </a:solidFill>
              </a:rPr>
              <a:t>Choroidal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2"/>
                </a:solidFill>
              </a:rPr>
              <a:t>detachment</a:t>
            </a:r>
          </a:p>
        </p:txBody>
      </p:sp>
      <p:sp>
        <p:nvSpPr>
          <p:cNvPr id="309255" name="Line 10"/>
          <p:cNvSpPr>
            <a:spLocks noChangeShapeType="1"/>
          </p:cNvSpPr>
          <p:nvPr/>
        </p:nvSpPr>
        <p:spPr bwMode="auto">
          <a:xfrm flipH="1">
            <a:off x="2286000" y="2303463"/>
            <a:ext cx="1981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256" name="Line 11"/>
          <p:cNvSpPr>
            <a:spLocks noChangeShapeType="1"/>
          </p:cNvSpPr>
          <p:nvPr/>
        </p:nvSpPr>
        <p:spPr bwMode="auto">
          <a:xfrm>
            <a:off x="4267200" y="2303463"/>
            <a:ext cx="12954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257" name="Text Box 12"/>
          <p:cNvSpPr txBox="1">
            <a:spLocks noChangeArrowheads="1"/>
          </p:cNvSpPr>
          <p:nvPr/>
        </p:nvSpPr>
        <p:spPr bwMode="auto">
          <a:xfrm>
            <a:off x="3854450" y="2416175"/>
            <a:ext cx="717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i="1"/>
              <a:t>IOP?</a:t>
            </a:r>
          </a:p>
        </p:txBody>
      </p:sp>
      <p:sp>
        <p:nvSpPr>
          <p:cNvPr id="309258" name="Line 13"/>
          <p:cNvSpPr>
            <a:spLocks noChangeShapeType="1"/>
          </p:cNvSpPr>
          <p:nvPr/>
        </p:nvSpPr>
        <p:spPr bwMode="auto">
          <a:xfrm flipH="1">
            <a:off x="1219200" y="3141663"/>
            <a:ext cx="685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259" name="Line 14"/>
          <p:cNvSpPr>
            <a:spLocks noChangeShapeType="1"/>
          </p:cNvSpPr>
          <p:nvPr/>
        </p:nvSpPr>
        <p:spPr bwMode="auto">
          <a:xfrm>
            <a:off x="1905000" y="3141663"/>
            <a:ext cx="6096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260" name="Text Box 18"/>
          <p:cNvSpPr txBox="1">
            <a:spLocks noChangeArrowheads="1"/>
          </p:cNvSpPr>
          <p:nvPr/>
        </p:nvSpPr>
        <p:spPr bwMode="auto">
          <a:xfrm>
            <a:off x="685800" y="4913313"/>
            <a:ext cx="6748963" cy="1323439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 dirty="0">
                <a:solidFill>
                  <a:srgbClr val="777777"/>
                </a:solidFill>
              </a:rPr>
              <a:t>Under what circumstances should a wound leak be managed surgically?</a:t>
            </a:r>
            <a:endParaRPr lang="en-US" sz="1600" dirty="0">
              <a:solidFill>
                <a:srgbClr val="777777"/>
              </a:solidFill>
            </a:endParaRPr>
          </a:p>
          <a:p>
            <a:pPr eaLnBrk="1" hangingPunct="1"/>
            <a:r>
              <a:rPr lang="en-US" sz="1600" dirty="0">
                <a:solidFill>
                  <a:srgbClr val="777777"/>
                </a:solidFill>
              </a:rPr>
              <a:t>--No improvement for 48 hours</a:t>
            </a:r>
          </a:p>
          <a:p>
            <a:pPr eaLnBrk="1" hangingPunct="1"/>
            <a:r>
              <a:rPr lang="en-US" sz="1600" dirty="0">
                <a:solidFill>
                  <a:srgbClr val="777777"/>
                </a:solidFill>
              </a:rPr>
              <a:t>--Obvious wound gape</a:t>
            </a:r>
          </a:p>
          <a:p>
            <a:pPr eaLnBrk="1" hangingPunct="1"/>
            <a:r>
              <a:rPr lang="en-US" sz="1600" dirty="0">
                <a:solidFill>
                  <a:srgbClr val="0000FF"/>
                </a:solidFill>
              </a:rPr>
              <a:t>--</a:t>
            </a:r>
            <a:r>
              <a:rPr lang="en-US" sz="1600" b="1" dirty="0">
                <a:solidFill>
                  <a:srgbClr val="0000FF"/>
                </a:solidFill>
              </a:rPr>
              <a:t>IOL-cornea touch</a:t>
            </a:r>
          </a:p>
          <a:p>
            <a:pPr eaLnBrk="1" hangingPunct="1"/>
            <a:r>
              <a:rPr lang="en-US" sz="1600" dirty="0">
                <a:solidFill>
                  <a:srgbClr val="777777"/>
                </a:solidFill>
              </a:rPr>
              <a:t>--Iris prolapse</a:t>
            </a:r>
            <a:endParaRPr lang="en-US" sz="1600" b="1" dirty="0">
              <a:solidFill>
                <a:srgbClr val="777777"/>
              </a:solidFill>
            </a:endParaRPr>
          </a:p>
        </p:txBody>
      </p:sp>
      <p:sp>
        <p:nvSpPr>
          <p:cNvPr id="309262" name="Text Box 20"/>
          <p:cNvSpPr txBox="1">
            <a:spLocks noChangeArrowheads="1"/>
          </p:cNvSpPr>
          <p:nvPr/>
        </p:nvSpPr>
        <p:spPr bwMode="auto">
          <a:xfrm>
            <a:off x="2555875" y="1508125"/>
            <a:ext cx="34544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/>
              <a:t>Shallow/flat AC after CE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sz="2400"/>
              <a:t>(early post-op period)</a:t>
            </a:r>
          </a:p>
        </p:txBody>
      </p:sp>
      <p:sp>
        <p:nvSpPr>
          <p:cNvPr id="309263" name="Slide Number Placeholder 1"/>
          <p:cNvSpPr txBox="1">
            <a:spLocks noGrp="1"/>
          </p:cNvSpPr>
          <p:nvPr/>
        </p:nvSpPr>
        <p:spPr bwMode="auto">
          <a:xfrm>
            <a:off x="7010400" y="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002436C-2C12-48A7-A3C3-A6FA5FD95744}" type="slidenum">
              <a:rPr lang="en-US" altLang="en-US" sz="1000"/>
              <a:pPr algn="r" eaLnBrk="1" hangingPunct="1"/>
              <a:t>30</a:t>
            </a:fld>
            <a:endParaRPr lang="en-US" altLang="en-US" sz="1000"/>
          </a:p>
        </p:txBody>
      </p:sp>
      <p:sp>
        <p:nvSpPr>
          <p:cNvPr id="16" name="Text Box 19"/>
          <p:cNvSpPr txBox="1">
            <a:spLocks noChangeArrowheads="1"/>
          </p:cNvSpPr>
          <p:nvPr/>
        </p:nvSpPr>
        <p:spPr bwMode="auto">
          <a:xfrm>
            <a:off x="2895600" y="5562600"/>
            <a:ext cx="5273676" cy="52322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i="1" dirty="0">
                <a:solidFill>
                  <a:srgbClr val="0000FF"/>
                </a:solidFill>
              </a:rPr>
              <a:t>What stop-gap measure could you try for this?</a:t>
            </a:r>
            <a:endParaRPr lang="en-US" sz="1400" i="1" dirty="0">
              <a:solidFill>
                <a:schemeClr val="accent5">
                  <a:lumMod val="75000"/>
                </a:schemeClr>
              </a:solidFill>
            </a:endParaRPr>
          </a:p>
          <a:p>
            <a:pPr eaLnBrk="1" hangingPunct="1"/>
            <a:r>
              <a:rPr lang="en-US" sz="1400" dirty="0">
                <a:solidFill>
                  <a:schemeClr val="accent5">
                    <a:lumMod val="75000"/>
                  </a:schemeClr>
                </a:solidFill>
              </a:rPr>
              <a:t>Injection of viscoelastic to re-form the AC and push the IOL back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544A9A1-F47F-4CE4-84B7-CD8F011F2C2D}"/>
              </a:ext>
            </a:extLst>
          </p:cNvPr>
          <p:cNvSpPr txBox="1"/>
          <p:nvPr/>
        </p:nvSpPr>
        <p:spPr>
          <a:xfrm>
            <a:off x="1477114" y="315059"/>
            <a:ext cx="6189772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FF"/>
                </a:solidFill>
              </a:rPr>
              <a:t>Shallow Anterior Chamber After Cataract Surgery</a:t>
            </a:r>
          </a:p>
        </p:txBody>
      </p:sp>
    </p:spTree>
    <p:extLst>
      <p:ext uri="{BB962C8B-B14F-4D97-AF65-F5344CB8AC3E}">
        <p14:creationId xmlns:p14="http://schemas.microsoft.com/office/powerpoint/2010/main" val="20552093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5" name="Text Box 3"/>
          <p:cNvSpPr txBox="1">
            <a:spLocks noChangeArrowheads="1"/>
          </p:cNvSpPr>
          <p:nvPr/>
        </p:nvSpPr>
        <p:spPr bwMode="auto">
          <a:xfrm>
            <a:off x="5510213" y="2738438"/>
            <a:ext cx="2185987" cy="403225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 i="1" dirty="0">
                <a:solidFill>
                  <a:srgbClr val="B2B2B2"/>
                </a:solidFill>
              </a:rPr>
              <a:t>Normal</a:t>
            </a:r>
            <a:r>
              <a:rPr lang="en-US" sz="2400" dirty="0">
                <a:solidFill>
                  <a:srgbClr val="B2B2B2"/>
                </a:solidFill>
              </a:rPr>
              <a:t> or </a:t>
            </a:r>
            <a:r>
              <a:rPr lang="en-US" sz="2400" i="1" dirty="0">
                <a:solidFill>
                  <a:srgbClr val="B2B2B2"/>
                </a:solidFill>
              </a:rPr>
              <a:t>high</a:t>
            </a:r>
          </a:p>
        </p:txBody>
      </p:sp>
      <p:sp>
        <p:nvSpPr>
          <p:cNvPr id="310276" name="Text Box 4"/>
          <p:cNvSpPr txBox="1">
            <a:spLocks noChangeArrowheads="1"/>
          </p:cNvSpPr>
          <p:nvPr/>
        </p:nvSpPr>
        <p:spPr bwMode="auto">
          <a:xfrm>
            <a:off x="1533525" y="2738438"/>
            <a:ext cx="792163" cy="403225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 b="1" i="1">
                <a:solidFill>
                  <a:srgbClr val="0000FF"/>
                </a:solidFill>
              </a:rPr>
              <a:t>Low</a:t>
            </a:r>
          </a:p>
        </p:txBody>
      </p:sp>
      <p:sp>
        <p:nvSpPr>
          <p:cNvPr id="310277" name="Text Box 5"/>
          <p:cNvSpPr txBox="1">
            <a:spLocks noChangeArrowheads="1"/>
          </p:cNvSpPr>
          <p:nvPr/>
        </p:nvSpPr>
        <p:spPr bwMode="auto">
          <a:xfrm>
            <a:off x="590550" y="3838575"/>
            <a:ext cx="958850" cy="530225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Wound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leak</a:t>
            </a:r>
          </a:p>
        </p:txBody>
      </p:sp>
      <p:sp>
        <p:nvSpPr>
          <p:cNvPr id="310278" name="Text Box 6"/>
          <p:cNvSpPr txBox="1">
            <a:spLocks noChangeArrowheads="1"/>
          </p:cNvSpPr>
          <p:nvPr/>
        </p:nvSpPr>
        <p:spPr bwMode="auto">
          <a:xfrm>
            <a:off x="2054225" y="3838575"/>
            <a:ext cx="1377950" cy="530225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2"/>
                </a:solidFill>
              </a:rPr>
              <a:t>Choroidal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2"/>
                </a:solidFill>
              </a:rPr>
              <a:t>detachment</a:t>
            </a:r>
          </a:p>
        </p:txBody>
      </p:sp>
      <p:sp>
        <p:nvSpPr>
          <p:cNvPr id="310279" name="Line 10"/>
          <p:cNvSpPr>
            <a:spLocks noChangeShapeType="1"/>
          </p:cNvSpPr>
          <p:nvPr/>
        </p:nvSpPr>
        <p:spPr bwMode="auto">
          <a:xfrm flipH="1">
            <a:off x="2286000" y="2303463"/>
            <a:ext cx="1981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0280" name="Line 11"/>
          <p:cNvSpPr>
            <a:spLocks noChangeShapeType="1"/>
          </p:cNvSpPr>
          <p:nvPr/>
        </p:nvSpPr>
        <p:spPr bwMode="auto">
          <a:xfrm>
            <a:off x="4267200" y="2303463"/>
            <a:ext cx="12954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0281" name="Text Box 12"/>
          <p:cNvSpPr txBox="1">
            <a:spLocks noChangeArrowheads="1"/>
          </p:cNvSpPr>
          <p:nvPr/>
        </p:nvSpPr>
        <p:spPr bwMode="auto">
          <a:xfrm>
            <a:off x="3854450" y="2416175"/>
            <a:ext cx="717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i="1"/>
              <a:t>IOP?</a:t>
            </a:r>
          </a:p>
        </p:txBody>
      </p:sp>
      <p:sp>
        <p:nvSpPr>
          <p:cNvPr id="310282" name="Line 13"/>
          <p:cNvSpPr>
            <a:spLocks noChangeShapeType="1"/>
          </p:cNvSpPr>
          <p:nvPr/>
        </p:nvSpPr>
        <p:spPr bwMode="auto">
          <a:xfrm flipH="1">
            <a:off x="1219200" y="3141663"/>
            <a:ext cx="685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0283" name="Line 14"/>
          <p:cNvSpPr>
            <a:spLocks noChangeShapeType="1"/>
          </p:cNvSpPr>
          <p:nvPr/>
        </p:nvSpPr>
        <p:spPr bwMode="auto">
          <a:xfrm>
            <a:off x="1905000" y="3141663"/>
            <a:ext cx="6096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0284" name="Text Box 18"/>
          <p:cNvSpPr txBox="1">
            <a:spLocks noChangeArrowheads="1"/>
          </p:cNvSpPr>
          <p:nvPr/>
        </p:nvSpPr>
        <p:spPr bwMode="auto">
          <a:xfrm>
            <a:off x="685800" y="4913313"/>
            <a:ext cx="6748963" cy="1323439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 dirty="0">
                <a:solidFill>
                  <a:srgbClr val="777777"/>
                </a:solidFill>
              </a:rPr>
              <a:t>Under what circumstances should a wound leak be managed surgically?</a:t>
            </a:r>
            <a:endParaRPr lang="en-US" sz="1600" dirty="0">
              <a:solidFill>
                <a:srgbClr val="777777"/>
              </a:solidFill>
            </a:endParaRPr>
          </a:p>
          <a:p>
            <a:pPr eaLnBrk="1" hangingPunct="1"/>
            <a:r>
              <a:rPr lang="en-US" sz="1600" dirty="0">
                <a:solidFill>
                  <a:srgbClr val="777777"/>
                </a:solidFill>
              </a:rPr>
              <a:t>--No improvement for 48 hours</a:t>
            </a:r>
          </a:p>
          <a:p>
            <a:pPr eaLnBrk="1" hangingPunct="1"/>
            <a:r>
              <a:rPr lang="en-US" sz="1600" dirty="0">
                <a:solidFill>
                  <a:srgbClr val="777777"/>
                </a:solidFill>
              </a:rPr>
              <a:t>--Obvious wound gape</a:t>
            </a:r>
          </a:p>
          <a:p>
            <a:pPr eaLnBrk="1" hangingPunct="1"/>
            <a:r>
              <a:rPr lang="en-US" sz="1600" dirty="0">
                <a:solidFill>
                  <a:srgbClr val="0000FF"/>
                </a:solidFill>
              </a:rPr>
              <a:t>--</a:t>
            </a:r>
            <a:r>
              <a:rPr lang="en-US" sz="1600" b="1" dirty="0">
                <a:solidFill>
                  <a:srgbClr val="0000FF"/>
                </a:solidFill>
              </a:rPr>
              <a:t>IOL-cornea touch</a:t>
            </a:r>
          </a:p>
          <a:p>
            <a:pPr eaLnBrk="1" hangingPunct="1"/>
            <a:r>
              <a:rPr lang="en-US" sz="1600" dirty="0">
                <a:solidFill>
                  <a:srgbClr val="777777"/>
                </a:solidFill>
              </a:rPr>
              <a:t>--Iris prolapse</a:t>
            </a:r>
            <a:endParaRPr lang="en-US" sz="1600" b="1" dirty="0">
              <a:solidFill>
                <a:srgbClr val="777777"/>
              </a:solidFill>
            </a:endParaRPr>
          </a:p>
        </p:txBody>
      </p:sp>
      <p:sp>
        <p:nvSpPr>
          <p:cNvPr id="310285" name="Text Box 19"/>
          <p:cNvSpPr txBox="1">
            <a:spLocks noChangeArrowheads="1"/>
          </p:cNvSpPr>
          <p:nvPr/>
        </p:nvSpPr>
        <p:spPr bwMode="auto">
          <a:xfrm>
            <a:off x="2895600" y="5562600"/>
            <a:ext cx="5273676" cy="52322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i="1" dirty="0">
                <a:solidFill>
                  <a:srgbClr val="0000FF"/>
                </a:solidFill>
              </a:rPr>
              <a:t>What stop-gap measure could you try for this?</a:t>
            </a:r>
          </a:p>
          <a:p>
            <a:pPr eaLnBrk="1" hangingPunct="1"/>
            <a:r>
              <a:rPr lang="en-US" sz="1400" dirty="0">
                <a:solidFill>
                  <a:srgbClr val="0000FF"/>
                </a:solidFill>
              </a:rPr>
              <a:t>Injection of viscoelastic to re-form the AC and push the IOL back</a:t>
            </a:r>
          </a:p>
        </p:txBody>
      </p:sp>
      <p:sp>
        <p:nvSpPr>
          <p:cNvPr id="310286" name="Text Box 20"/>
          <p:cNvSpPr txBox="1">
            <a:spLocks noChangeArrowheads="1"/>
          </p:cNvSpPr>
          <p:nvPr/>
        </p:nvSpPr>
        <p:spPr bwMode="auto">
          <a:xfrm>
            <a:off x="2555875" y="1508125"/>
            <a:ext cx="34544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/>
              <a:t>Shallow/flat AC after CE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sz="2400"/>
              <a:t>(early post-op period)</a:t>
            </a:r>
          </a:p>
        </p:txBody>
      </p:sp>
      <p:sp>
        <p:nvSpPr>
          <p:cNvPr id="310287" name="Slide Number Placeholder 1"/>
          <p:cNvSpPr txBox="1">
            <a:spLocks noGrp="1"/>
          </p:cNvSpPr>
          <p:nvPr/>
        </p:nvSpPr>
        <p:spPr bwMode="auto">
          <a:xfrm>
            <a:off x="7010400" y="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479BB2B2-0524-4E03-ADFE-4095DFA10AD3}" type="slidenum">
              <a:rPr lang="en-US" altLang="en-US" sz="1000"/>
              <a:pPr algn="r" eaLnBrk="1" hangingPunct="1"/>
              <a:t>31</a:t>
            </a:fld>
            <a:endParaRPr lang="en-US" altLang="en-US" sz="10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43E8A1C-D635-486D-B8CC-BECE4403A933}"/>
              </a:ext>
            </a:extLst>
          </p:cNvPr>
          <p:cNvSpPr txBox="1"/>
          <p:nvPr/>
        </p:nvSpPr>
        <p:spPr>
          <a:xfrm>
            <a:off x="1477114" y="315059"/>
            <a:ext cx="6189772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FF"/>
                </a:solidFill>
              </a:rPr>
              <a:t>Shallow Anterior Chamber After Cataract Surgery</a:t>
            </a:r>
          </a:p>
        </p:txBody>
      </p:sp>
    </p:spTree>
    <p:extLst>
      <p:ext uri="{BB962C8B-B14F-4D97-AF65-F5344CB8AC3E}">
        <p14:creationId xmlns:p14="http://schemas.microsoft.com/office/powerpoint/2010/main" val="16407051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9" name="Text Box 3"/>
          <p:cNvSpPr txBox="1">
            <a:spLocks noChangeArrowheads="1"/>
          </p:cNvSpPr>
          <p:nvPr/>
        </p:nvSpPr>
        <p:spPr bwMode="auto">
          <a:xfrm>
            <a:off x="2555875" y="1508125"/>
            <a:ext cx="34544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/>
              <a:t>Shallow/flat AC after CE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sz="2400"/>
              <a:t>(early post-op period)</a:t>
            </a:r>
          </a:p>
        </p:txBody>
      </p:sp>
      <p:sp>
        <p:nvSpPr>
          <p:cNvPr id="311300" name="Text Box 4"/>
          <p:cNvSpPr txBox="1">
            <a:spLocks noChangeArrowheads="1"/>
          </p:cNvSpPr>
          <p:nvPr/>
        </p:nvSpPr>
        <p:spPr bwMode="auto">
          <a:xfrm>
            <a:off x="5510213" y="2738438"/>
            <a:ext cx="2185987" cy="403225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 i="1">
                <a:solidFill>
                  <a:srgbClr val="808080"/>
                </a:solidFill>
              </a:rPr>
              <a:t>Normal</a:t>
            </a:r>
            <a:r>
              <a:rPr lang="en-US" sz="2400">
                <a:solidFill>
                  <a:srgbClr val="808080"/>
                </a:solidFill>
              </a:rPr>
              <a:t> or </a:t>
            </a:r>
            <a:r>
              <a:rPr lang="en-US" sz="2400" i="1">
                <a:solidFill>
                  <a:srgbClr val="808080"/>
                </a:solidFill>
              </a:rPr>
              <a:t>high</a:t>
            </a:r>
          </a:p>
        </p:txBody>
      </p:sp>
      <p:sp>
        <p:nvSpPr>
          <p:cNvPr id="311302" name="Line 8"/>
          <p:cNvSpPr>
            <a:spLocks noChangeShapeType="1"/>
          </p:cNvSpPr>
          <p:nvPr/>
        </p:nvSpPr>
        <p:spPr bwMode="auto">
          <a:xfrm flipH="1">
            <a:off x="2286000" y="2303463"/>
            <a:ext cx="1981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1303" name="Line 9"/>
          <p:cNvSpPr>
            <a:spLocks noChangeShapeType="1"/>
          </p:cNvSpPr>
          <p:nvPr/>
        </p:nvSpPr>
        <p:spPr bwMode="auto">
          <a:xfrm>
            <a:off x="4267200" y="2303463"/>
            <a:ext cx="1295400" cy="45720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1304" name="Text Box 10"/>
          <p:cNvSpPr txBox="1">
            <a:spLocks noChangeArrowheads="1"/>
          </p:cNvSpPr>
          <p:nvPr/>
        </p:nvSpPr>
        <p:spPr bwMode="auto">
          <a:xfrm>
            <a:off x="3854450" y="2416175"/>
            <a:ext cx="717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i="1"/>
              <a:t>IOP?</a:t>
            </a:r>
          </a:p>
        </p:txBody>
      </p:sp>
      <p:sp>
        <p:nvSpPr>
          <p:cNvPr id="311305" name="Line 11"/>
          <p:cNvSpPr>
            <a:spLocks noChangeShapeType="1"/>
          </p:cNvSpPr>
          <p:nvPr/>
        </p:nvSpPr>
        <p:spPr bwMode="auto">
          <a:xfrm flipH="1">
            <a:off x="1219200" y="3141663"/>
            <a:ext cx="6858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1306" name="Line 12"/>
          <p:cNvSpPr>
            <a:spLocks noChangeShapeType="1"/>
          </p:cNvSpPr>
          <p:nvPr/>
        </p:nvSpPr>
        <p:spPr bwMode="auto">
          <a:xfrm>
            <a:off x="1905000" y="3141663"/>
            <a:ext cx="609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1307" name="Text Box 13"/>
          <p:cNvSpPr txBox="1">
            <a:spLocks noChangeArrowheads="1"/>
          </p:cNvSpPr>
          <p:nvPr/>
        </p:nvSpPr>
        <p:spPr bwMode="auto">
          <a:xfrm>
            <a:off x="614363" y="3838575"/>
            <a:ext cx="911225" cy="534988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808080"/>
                </a:solidFill>
              </a:rPr>
              <a:t>Wound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808080"/>
                </a:solidFill>
              </a:rPr>
              <a:t>leak</a:t>
            </a:r>
          </a:p>
        </p:txBody>
      </p:sp>
      <p:sp>
        <p:nvSpPr>
          <p:cNvPr id="311308" name="Text Box 14"/>
          <p:cNvSpPr txBox="1">
            <a:spLocks noChangeArrowheads="1"/>
          </p:cNvSpPr>
          <p:nvPr/>
        </p:nvSpPr>
        <p:spPr bwMode="auto">
          <a:xfrm>
            <a:off x="2003425" y="3838575"/>
            <a:ext cx="1479550" cy="534988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Choroidal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detachment</a:t>
            </a:r>
          </a:p>
        </p:txBody>
      </p:sp>
      <p:sp>
        <p:nvSpPr>
          <p:cNvPr id="311309" name="Slide Number Placeholder 1"/>
          <p:cNvSpPr txBox="1">
            <a:spLocks noGrp="1"/>
          </p:cNvSpPr>
          <p:nvPr/>
        </p:nvSpPr>
        <p:spPr bwMode="auto">
          <a:xfrm>
            <a:off x="7010400" y="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88EBF3C-F2F0-410B-8BD0-D7938087A6E4}" type="slidenum">
              <a:rPr lang="en-US" altLang="en-US" sz="1000"/>
              <a:pPr algn="r" eaLnBrk="1" hangingPunct="1"/>
              <a:t>32</a:t>
            </a:fld>
            <a:endParaRPr lang="en-US" altLang="en-US" sz="1000"/>
          </a:p>
        </p:txBody>
      </p:sp>
      <p:sp>
        <p:nvSpPr>
          <p:cNvPr id="2" name="TextBox 1"/>
          <p:cNvSpPr txBox="1"/>
          <p:nvPr/>
        </p:nvSpPr>
        <p:spPr>
          <a:xfrm>
            <a:off x="3581400" y="2122706"/>
            <a:ext cx="5486400" cy="4278094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</a:rPr>
              <a:t>What does the term </a:t>
            </a:r>
            <a:r>
              <a:rPr lang="en-US" sz="1600" dirty="0">
                <a:solidFill>
                  <a:srgbClr val="0000FF"/>
                </a:solidFill>
              </a:rPr>
              <a:t>choroidal detachment </a:t>
            </a:r>
            <a:r>
              <a:rPr lang="en-US" sz="1600" i="1" dirty="0">
                <a:solidFill>
                  <a:srgbClr val="0000FF"/>
                </a:solidFill>
              </a:rPr>
              <a:t>mean? What is detached from what?</a:t>
            </a:r>
            <a:endParaRPr lang="en-US" sz="1600" i="1" dirty="0">
              <a:solidFill>
                <a:srgbClr val="CCFFCC"/>
              </a:solidFill>
            </a:endParaRPr>
          </a:p>
          <a:p>
            <a:r>
              <a:rPr lang="en-US" sz="1600" dirty="0">
                <a:solidFill>
                  <a:srgbClr val="CCFFCC"/>
                </a:solidFill>
              </a:rPr>
              <a:t>Under normal circumstances, the outer aspect of the choroid is closely apposed to the inner wall of the sclera. However, the choroid and sclera are actually </a:t>
            </a:r>
            <a:r>
              <a:rPr lang="en-US" sz="1600" i="1" dirty="0">
                <a:solidFill>
                  <a:srgbClr val="CCFFCC"/>
                </a:solidFill>
              </a:rPr>
              <a:t>affixed</a:t>
            </a:r>
            <a:r>
              <a:rPr lang="en-US" sz="1600" dirty="0">
                <a:solidFill>
                  <a:srgbClr val="CCFFCC"/>
                </a:solidFill>
              </a:rPr>
              <a:t> to one another only at the  vortex veins  and around the  ONH ; everywhere else there is a potential space between them. If/when fluid accumulates in this space, the choroid detaches from the sclera.</a:t>
            </a:r>
          </a:p>
          <a:p>
            <a:endParaRPr lang="en-US" sz="1600" dirty="0">
              <a:solidFill>
                <a:srgbClr val="CCFFCC"/>
              </a:solidFill>
            </a:endParaRPr>
          </a:p>
          <a:p>
            <a:r>
              <a:rPr lang="en-US" sz="1600" i="1" dirty="0">
                <a:solidFill>
                  <a:srgbClr val="CCFFCC"/>
                </a:solidFill>
              </a:rPr>
              <a:t>Is choroidal detachment a common cause of low IOP + shallow/flat AC after CE?</a:t>
            </a:r>
          </a:p>
          <a:p>
            <a:r>
              <a:rPr lang="en-US" sz="1600" dirty="0">
                <a:solidFill>
                  <a:srgbClr val="CCFFCC"/>
                </a:solidFill>
              </a:rPr>
              <a:t>This is a tricky question. Certainly, choroidal detachments are not an uncommon finding when a post-CE </a:t>
            </a:r>
            <a:r>
              <a:rPr lang="en-US" sz="1600" dirty="0" err="1">
                <a:solidFill>
                  <a:srgbClr val="CCFFCC"/>
                </a:solidFill>
              </a:rPr>
              <a:t>pt</a:t>
            </a:r>
            <a:r>
              <a:rPr lang="en-US" sz="1600" dirty="0">
                <a:solidFill>
                  <a:srgbClr val="CCFFCC"/>
                </a:solidFill>
              </a:rPr>
              <a:t> presents with a shallow AC and low IOP. However, it is likely that, in the majority of such cases, the choroidal detachment is a </a:t>
            </a:r>
            <a:r>
              <a:rPr lang="en-US" sz="1600" b="1" dirty="0">
                <a:solidFill>
                  <a:srgbClr val="CCFFCC"/>
                </a:solidFill>
              </a:rPr>
              <a:t>result</a:t>
            </a:r>
            <a:r>
              <a:rPr lang="en-US" sz="1600" dirty="0">
                <a:solidFill>
                  <a:srgbClr val="CCFFCC"/>
                </a:solidFill>
              </a:rPr>
              <a:t> of the low IOP, not a </a:t>
            </a:r>
            <a:r>
              <a:rPr lang="en-US" sz="1600" b="1" dirty="0">
                <a:solidFill>
                  <a:srgbClr val="CCFFCC"/>
                </a:solidFill>
              </a:rPr>
              <a:t>cause</a:t>
            </a:r>
            <a:r>
              <a:rPr lang="en-US" sz="1600" dirty="0">
                <a:solidFill>
                  <a:srgbClr val="CCFFCC"/>
                </a:solidFill>
              </a:rPr>
              <a:t> of it. </a:t>
            </a: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1533525" y="2738438"/>
            <a:ext cx="792163" cy="403225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 b="1" i="1">
                <a:solidFill>
                  <a:srgbClr val="0000FF"/>
                </a:solidFill>
              </a:rPr>
              <a:t>Low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ED0525-990D-48AE-9C18-63F7A40BA28B}"/>
              </a:ext>
            </a:extLst>
          </p:cNvPr>
          <p:cNvSpPr txBox="1"/>
          <p:nvPr/>
        </p:nvSpPr>
        <p:spPr>
          <a:xfrm>
            <a:off x="1477114" y="315059"/>
            <a:ext cx="6189772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FF"/>
                </a:solidFill>
              </a:rPr>
              <a:t>Shallow Anterior Chamber After Cataract Surgery</a:t>
            </a:r>
          </a:p>
        </p:txBody>
      </p:sp>
    </p:spTree>
    <p:extLst>
      <p:ext uri="{BB962C8B-B14F-4D97-AF65-F5344CB8AC3E}">
        <p14:creationId xmlns:p14="http://schemas.microsoft.com/office/powerpoint/2010/main" val="34915270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9" name="Text Box 3"/>
          <p:cNvSpPr txBox="1">
            <a:spLocks noChangeArrowheads="1"/>
          </p:cNvSpPr>
          <p:nvPr/>
        </p:nvSpPr>
        <p:spPr bwMode="auto">
          <a:xfrm>
            <a:off x="2555875" y="1508125"/>
            <a:ext cx="34544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/>
              <a:t>Shallow/flat AC after CE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sz="2400"/>
              <a:t>(early post-op period)</a:t>
            </a:r>
          </a:p>
        </p:txBody>
      </p:sp>
      <p:sp>
        <p:nvSpPr>
          <p:cNvPr id="311300" name="Text Box 4"/>
          <p:cNvSpPr txBox="1">
            <a:spLocks noChangeArrowheads="1"/>
          </p:cNvSpPr>
          <p:nvPr/>
        </p:nvSpPr>
        <p:spPr bwMode="auto">
          <a:xfrm>
            <a:off x="5510213" y="2738438"/>
            <a:ext cx="2185987" cy="403225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 i="1">
                <a:solidFill>
                  <a:srgbClr val="808080"/>
                </a:solidFill>
              </a:rPr>
              <a:t>Normal</a:t>
            </a:r>
            <a:r>
              <a:rPr lang="en-US" sz="2400">
                <a:solidFill>
                  <a:srgbClr val="808080"/>
                </a:solidFill>
              </a:rPr>
              <a:t> or </a:t>
            </a:r>
            <a:r>
              <a:rPr lang="en-US" sz="2400" i="1">
                <a:solidFill>
                  <a:srgbClr val="808080"/>
                </a:solidFill>
              </a:rPr>
              <a:t>high</a:t>
            </a:r>
          </a:p>
        </p:txBody>
      </p:sp>
      <p:sp>
        <p:nvSpPr>
          <p:cNvPr id="311302" name="Line 8"/>
          <p:cNvSpPr>
            <a:spLocks noChangeShapeType="1"/>
          </p:cNvSpPr>
          <p:nvPr/>
        </p:nvSpPr>
        <p:spPr bwMode="auto">
          <a:xfrm flipH="1">
            <a:off x="2286000" y="2303463"/>
            <a:ext cx="1981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1303" name="Line 9"/>
          <p:cNvSpPr>
            <a:spLocks noChangeShapeType="1"/>
          </p:cNvSpPr>
          <p:nvPr/>
        </p:nvSpPr>
        <p:spPr bwMode="auto">
          <a:xfrm>
            <a:off x="4267200" y="2303463"/>
            <a:ext cx="1295400" cy="45720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1304" name="Text Box 10"/>
          <p:cNvSpPr txBox="1">
            <a:spLocks noChangeArrowheads="1"/>
          </p:cNvSpPr>
          <p:nvPr/>
        </p:nvSpPr>
        <p:spPr bwMode="auto">
          <a:xfrm>
            <a:off x="3854450" y="2416175"/>
            <a:ext cx="717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i="1"/>
              <a:t>IOP?</a:t>
            </a:r>
          </a:p>
        </p:txBody>
      </p:sp>
      <p:sp>
        <p:nvSpPr>
          <p:cNvPr id="311305" name="Line 11"/>
          <p:cNvSpPr>
            <a:spLocks noChangeShapeType="1"/>
          </p:cNvSpPr>
          <p:nvPr/>
        </p:nvSpPr>
        <p:spPr bwMode="auto">
          <a:xfrm flipH="1">
            <a:off x="1219200" y="3141663"/>
            <a:ext cx="6858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1306" name="Line 12"/>
          <p:cNvSpPr>
            <a:spLocks noChangeShapeType="1"/>
          </p:cNvSpPr>
          <p:nvPr/>
        </p:nvSpPr>
        <p:spPr bwMode="auto">
          <a:xfrm>
            <a:off x="1905000" y="3141663"/>
            <a:ext cx="609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1307" name="Text Box 13"/>
          <p:cNvSpPr txBox="1">
            <a:spLocks noChangeArrowheads="1"/>
          </p:cNvSpPr>
          <p:nvPr/>
        </p:nvSpPr>
        <p:spPr bwMode="auto">
          <a:xfrm>
            <a:off x="614363" y="3838575"/>
            <a:ext cx="911225" cy="534988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808080"/>
                </a:solidFill>
              </a:rPr>
              <a:t>Wound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808080"/>
                </a:solidFill>
              </a:rPr>
              <a:t>leak</a:t>
            </a:r>
          </a:p>
        </p:txBody>
      </p:sp>
      <p:sp>
        <p:nvSpPr>
          <p:cNvPr id="311308" name="Text Box 14"/>
          <p:cNvSpPr txBox="1">
            <a:spLocks noChangeArrowheads="1"/>
          </p:cNvSpPr>
          <p:nvPr/>
        </p:nvSpPr>
        <p:spPr bwMode="auto">
          <a:xfrm>
            <a:off x="2003425" y="3838575"/>
            <a:ext cx="1479550" cy="534988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Choroidal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detachment</a:t>
            </a:r>
          </a:p>
        </p:txBody>
      </p:sp>
      <p:sp>
        <p:nvSpPr>
          <p:cNvPr id="311309" name="Slide Number Placeholder 1"/>
          <p:cNvSpPr txBox="1">
            <a:spLocks noGrp="1"/>
          </p:cNvSpPr>
          <p:nvPr/>
        </p:nvSpPr>
        <p:spPr bwMode="auto">
          <a:xfrm>
            <a:off x="7010400" y="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88EBF3C-F2F0-410B-8BD0-D7938087A6E4}" type="slidenum">
              <a:rPr lang="en-US" altLang="en-US" sz="1000"/>
              <a:pPr algn="r" eaLnBrk="1" hangingPunct="1"/>
              <a:t>33</a:t>
            </a:fld>
            <a:endParaRPr lang="en-US" altLang="en-US" sz="1000"/>
          </a:p>
        </p:txBody>
      </p:sp>
      <p:sp>
        <p:nvSpPr>
          <p:cNvPr id="2" name="TextBox 1"/>
          <p:cNvSpPr txBox="1"/>
          <p:nvPr/>
        </p:nvSpPr>
        <p:spPr>
          <a:xfrm>
            <a:off x="3581400" y="2122706"/>
            <a:ext cx="5486400" cy="4278094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</a:rPr>
              <a:t>What does the term </a:t>
            </a:r>
            <a:r>
              <a:rPr lang="en-US" sz="1600" dirty="0">
                <a:solidFill>
                  <a:srgbClr val="0000FF"/>
                </a:solidFill>
              </a:rPr>
              <a:t>choroidal detachment </a:t>
            </a:r>
            <a:r>
              <a:rPr lang="en-US" sz="1600" i="1" dirty="0">
                <a:solidFill>
                  <a:srgbClr val="0000FF"/>
                </a:solidFill>
              </a:rPr>
              <a:t>mean? What is detached from what?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Under normal circumstances, the outer aspect of the choroid is closely apposed to the inner wall of the sclera. </a:t>
            </a:r>
            <a:r>
              <a:rPr lang="en-US" sz="1600" dirty="0">
                <a:solidFill>
                  <a:srgbClr val="CCFFCC"/>
                </a:solidFill>
              </a:rPr>
              <a:t>However, the choroid and sclera are actually </a:t>
            </a:r>
            <a:r>
              <a:rPr lang="en-US" sz="1600" i="1" dirty="0">
                <a:solidFill>
                  <a:srgbClr val="CCFFCC"/>
                </a:solidFill>
              </a:rPr>
              <a:t>affixed</a:t>
            </a:r>
            <a:r>
              <a:rPr lang="en-US" sz="1600" dirty="0">
                <a:solidFill>
                  <a:srgbClr val="CCFFCC"/>
                </a:solidFill>
              </a:rPr>
              <a:t> to one another only at the  vortex veins  and around the  ONH ; everywhere else there is a potential space between them. If/when fluid accumulates in this space, the choroid detaches from the sclera.</a:t>
            </a:r>
          </a:p>
          <a:p>
            <a:endParaRPr lang="en-US" sz="1600" dirty="0">
              <a:solidFill>
                <a:srgbClr val="CCFFCC"/>
              </a:solidFill>
            </a:endParaRPr>
          </a:p>
          <a:p>
            <a:r>
              <a:rPr lang="en-US" sz="1600" i="1" dirty="0">
                <a:solidFill>
                  <a:srgbClr val="CCFFCC"/>
                </a:solidFill>
              </a:rPr>
              <a:t>Is choroidal detachment a common cause of low IOP + shallow/flat AC after CE?</a:t>
            </a:r>
          </a:p>
          <a:p>
            <a:r>
              <a:rPr lang="en-US" sz="1600" dirty="0">
                <a:solidFill>
                  <a:srgbClr val="CCFFCC"/>
                </a:solidFill>
              </a:rPr>
              <a:t>This is a tricky question. Certainly, choroidal detachments are not an uncommon finding when a post-CE </a:t>
            </a:r>
            <a:r>
              <a:rPr lang="en-US" sz="1600" dirty="0" err="1">
                <a:solidFill>
                  <a:srgbClr val="CCFFCC"/>
                </a:solidFill>
              </a:rPr>
              <a:t>pt</a:t>
            </a:r>
            <a:r>
              <a:rPr lang="en-US" sz="1600" dirty="0">
                <a:solidFill>
                  <a:srgbClr val="CCFFCC"/>
                </a:solidFill>
              </a:rPr>
              <a:t> presents with a shallow AC and low IOP. However, it is likely that, in the majority of such cases, the choroidal detachment is a </a:t>
            </a:r>
            <a:r>
              <a:rPr lang="en-US" sz="1600" b="1" dirty="0">
                <a:solidFill>
                  <a:srgbClr val="CCFFCC"/>
                </a:solidFill>
              </a:rPr>
              <a:t>result</a:t>
            </a:r>
            <a:r>
              <a:rPr lang="en-US" sz="1600" dirty="0">
                <a:solidFill>
                  <a:srgbClr val="CCFFCC"/>
                </a:solidFill>
              </a:rPr>
              <a:t> of the low IOP, not a </a:t>
            </a:r>
            <a:r>
              <a:rPr lang="en-US" sz="1600" b="1" dirty="0">
                <a:solidFill>
                  <a:srgbClr val="CCFFCC"/>
                </a:solidFill>
              </a:rPr>
              <a:t>cause</a:t>
            </a:r>
            <a:r>
              <a:rPr lang="en-US" sz="1600" dirty="0">
                <a:solidFill>
                  <a:srgbClr val="CCFFCC"/>
                </a:solidFill>
              </a:rPr>
              <a:t> of it. </a:t>
            </a: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1533525" y="2738438"/>
            <a:ext cx="792163" cy="403225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 b="1" i="1">
                <a:solidFill>
                  <a:srgbClr val="0000FF"/>
                </a:solidFill>
              </a:rPr>
              <a:t>Low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ED0525-990D-48AE-9C18-63F7A40BA28B}"/>
              </a:ext>
            </a:extLst>
          </p:cNvPr>
          <p:cNvSpPr txBox="1"/>
          <p:nvPr/>
        </p:nvSpPr>
        <p:spPr>
          <a:xfrm>
            <a:off x="1477114" y="315059"/>
            <a:ext cx="6189772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FF"/>
                </a:solidFill>
              </a:rPr>
              <a:t>Shallow Anterior Chamber After Cataract Surgery</a:t>
            </a:r>
          </a:p>
        </p:txBody>
      </p:sp>
    </p:spTree>
    <p:extLst>
      <p:ext uri="{BB962C8B-B14F-4D97-AF65-F5344CB8AC3E}">
        <p14:creationId xmlns:p14="http://schemas.microsoft.com/office/powerpoint/2010/main" val="990132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9" name="Text Box 3"/>
          <p:cNvSpPr txBox="1">
            <a:spLocks noChangeArrowheads="1"/>
          </p:cNvSpPr>
          <p:nvPr/>
        </p:nvSpPr>
        <p:spPr bwMode="auto">
          <a:xfrm>
            <a:off x="2555875" y="1508125"/>
            <a:ext cx="34544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/>
              <a:t>Shallow/flat AC after CE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sz="2400"/>
              <a:t>(early post-op period)</a:t>
            </a:r>
          </a:p>
        </p:txBody>
      </p:sp>
      <p:sp>
        <p:nvSpPr>
          <p:cNvPr id="311300" name="Text Box 4"/>
          <p:cNvSpPr txBox="1">
            <a:spLocks noChangeArrowheads="1"/>
          </p:cNvSpPr>
          <p:nvPr/>
        </p:nvSpPr>
        <p:spPr bwMode="auto">
          <a:xfrm>
            <a:off x="5510213" y="2738438"/>
            <a:ext cx="2185987" cy="403225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 i="1">
                <a:solidFill>
                  <a:srgbClr val="808080"/>
                </a:solidFill>
              </a:rPr>
              <a:t>Normal</a:t>
            </a:r>
            <a:r>
              <a:rPr lang="en-US" sz="2400">
                <a:solidFill>
                  <a:srgbClr val="808080"/>
                </a:solidFill>
              </a:rPr>
              <a:t> or </a:t>
            </a:r>
            <a:r>
              <a:rPr lang="en-US" sz="2400" i="1">
                <a:solidFill>
                  <a:srgbClr val="808080"/>
                </a:solidFill>
              </a:rPr>
              <a:t>high</a:t>
            </a:r>
          </a:p>
        </p:txBody>
      </p:sp>
      <p:sp>
        <p:nvSpPr>
          <p:cNvPr id="311302" name="Line 8"/>
          <p:cNvSpPr>
            <a:spLocks noChangeShapeType="1"/>
          </p:cNvSpPr>
          <p:nvPr/>
        </p:nvSpPr>
        <p:spPr bwMode="auto">
          <a:xfrm flipH="1">
            <a:off x="2286000" y="2303463"/>
            <a:ext cx="1981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1303" name="Line 9"/>
          <p:cNvSpPr>
            <a:spLocks noChangeShapeType="1"/>
          </p:cNvSpPr>
          <p:nvPr/>
        </p:nvSpPr>
        <p:spPr bwMode="auto">
          <a:xfrm>
            <a:off x="4267200" y="2303463"/>
            <a:ext cx="1295400" cy="45720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1304" name="Text Box 10"/>
          <p:cNvSpPr txBox="1">
            <a:spLocks noChangeArrowheads="1"/>
          </p:cNvSpPr>
          <p:nvPr/>
        </p:nvSpPr>
        <p:spPr bwMode="auto">
          <a:xfrm>
            <a:off x="3854450" y="2416175"/>
            <a:ext cx="717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i="1"/>
              <a:t>IOP?</a:t>
            </a:r>
          </a:p>
        </p:txBody>
      </p:sp>
      <p:sp>
        <p:nvSpPr>
          <p:cNvPr id="311305" name="Line 11"/>
          <p:cNvSpPr>
            <a:spLocks noChangeShapeType="1"/>
          </p:cNvSpPr>
          <p:nvPr/>
        </p:nvSpPr>
        <p:spPr bwMode="auto">
          <a:xfrm flipH="1">
            <a:off x="1219200" y="3141663"/>
            <a:ext cx="6858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1306" name="Line 12"/>
          <p:cNvSpPr>
            <a:spLocks noChangeShapeType="1"/>
          </p:cNvSpPr>
          <p:nvPr/>
        </p:nvSpPr>
        <p:spPr bwMode="auto">
          <a:xfrm>
            <a:off x="1905000" y="3141663"/>
            <a:ext cx="609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1307" name="Text Box 13"/>
          <p:cNvSpPr txBox="1">
            <a:spLocks noChangeArrowheads="1"/>
          </p:cNvSpPr>
          <p:nvPr/>
        </p:nvSpPr>
        <p:spPr bwMode="auto">
          <a:xfrm>
            <a:off x="614363" y="3838575"/>
            <a:ext cx="911225" cy="534988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808080"/>
                </a:solidFill>
              </a:rPr>
              <a:t>Wound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808080"/>
                </a:solidFill>
              </a:rPr>
              <a:t>leak</a:t>
            </a:r>
          </a:p>
        </p:txBody>
      </p:sp>
      <p:sp>
        <p:nvSpPr>
          <p:cNvPr id="311308" name="Text Box 14"/>
          <p:cNvSpPr txBox="1">
            <a:spLocks noChangeArrowheads="1"/>
          </p:cNvSpPr>
          <p:nvPr/>
        </p:nvSpPr>
        <p:spPr bwMode="auto">
          <a:xfrm>
            <a:off x="2003425" y="3838575"/>
            <a:ext cx="1479550" cy="534988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Choroidal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detachment</a:t>
            </a:r>
          </a:p>
        </p:txBody>
      </p:sp>
      <p:sp>
        <p:nvSpPr>
          <p:cNvPr id="311309" name="Slide Number Placeholder 1"/>
          <p:cNvSpPr txBox="1">
            <a:spLocks noGrp="1"/>
          </p:cNvSpPr>
          <p:nvPr/>
        </p:nvSpPr>
        <p:spPr bwMode="auto">
          <a:xfrm>
            <a:off x="7010400" y="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88EBF3C-F2F0-410B-8BD0-D7938087A6E4}" type="slidenum">
              <a:rPr lang="en-US" altLang="en-US" sz="1000"/>
              <a:pPr algn="r" eaLnBrk="1" hangingPunct="1"/>
              <a:t>34</a:t>
            </a:fld>
            <a:endParaRPr lang="en-US" altLang="en-US" sz="1000"/>
          </a:p>
        </p:txBody>
      </p:sp>
      <p:sp>
        <p:nvSpPr>
          <p:cNvPr id="2" name="TextBox 1"/>
          <p:cNvSpPr txBox="1"/>
          <p:nvPr/>
        </p:nvSpPr>
        <p:spPr>
          <a:xfrm>
            <a:off x="3581400" y="2122706"/>
            <a:ext cx="5486400" cy="4278094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</a:rPr>
              <a:t>What does the term </a:t>
            </a:r>
            <a:r>
              <a:rPr lang="en-US" sz="1600" dirty="0">
                <a:solidFill>
                  <a:srgbClr val="0000FF"/>
                </a:solidFill>
              </a:rPr>
              <a:t>choroidal detachment </a:t>
            </a:r>
            <a:r>
              <a:rPr lang="en-US" sz="1600" i="1" dirty="0">
                <a:solidFill>
                  <a:srgbClr val="0000FF"/>
                </a:solidFill>
              </a:rPr>
              <a:t>mean? What is detached from what?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Under normal circumstances, the outer aspect of the choroid is closely apposed to the inner wall of the sclera. </a:t>
            </a:r>
            <a:r>
              <a:rPr lang="en-US" sz="1600" dirty="0"/>
              <a:t>However, the choroid and sclera are actually </a:t>
            </a:r>
            <a:r>
              <a:rPr lang="en-US" sz="1600" i="1" dirty="0"/>
              <a:t>affixed</a:t>
            </a:r>
            <a:r>
              <a:rPr lang="en-US" sz="1600" dirty="0"/>
              <a:t> to one another only at the  vortex veins  and around the  ONH ; everywhere else there is a potential space between them. </a:t>
            </a:r>
            <a:r>
              <a:rPr lang="en-US" sz="1600" dirty="0">
                <a:solidFill>
                  <a:srgbClr val="CCFFCC"/>
                </a:solidFill>
              </a:rPr>
              <a:t>If/when fluid accumulates in this space, the choroid detaches from the sclera.</a:t>
            </a:r>
          </a:p>
          <a:p>
            <a:endParaRPr lang="en-US" sz="1600" dirty="0">
              <a:solidFill>
                <a:srgbClr val="CCFFCC"/>
              </a:solidFill>
            </a:endParaRPr>
          </a:p>
          <a:p>
            <a:r>
              <a:rPr lang="en-US" sz="1600" i="1" dirty="0">
                <a:solidFill>
                  <a:srgbClr val="CCFFCC"/>
                </a:solidFill>
              </a:rPr>
              <a:t>Is choroidal detachment a common cause of low IOP + shallow/flat AC after CE?</a:t>
            </a:r>
          </a:p>
          <a:p>
            <a:r>
              <a:rPr lang="en-US" sz="1600" dirty="0">
                <a:solidFill>
                  <a:srgbClr val="CCFFCC"/>
                </a:solidFill>
              </a:rPr>
              <a:t>This is a tricky question. Certainly, choroidal detachments are not an uncommon finding when a post-CE </a:t>
            </a:r>
            <a:r>
              <a:rPr lang="en-US" sz="1600" dirty="0" err="1">
                <a:solidFill>
                  <a:srgbClr val="CCFFCC"/>
                </a:solidFill>
              </a:rPr>
              <a:t>pt</a:t>
            </a:r>
            <a:r>
              <a:rPr lang="en-US" sz="1600" dirty="0">
                <a:solidFill>
                  <a:srgbClr val="CCFFCC"/>
                </a:solidFill>
              </a:rPr>
              <a:t> presents with a shallow AC and low IOP. However, it is likely that, in the majority of such cases, the choroidal detachment is a </a:t>
            </a:r>
            <a:r>
              <a:rPr lang="en-US" sz="1600" b="1" dirty="0">
                <a:solidFill>
                  <a:srgbClr val="CCFFCC"/>
                </a:solidFill>
              </a:rPr>
              <a:t>result</a:t>
            </a:r>
            <a:r>
              <a:rPr lang="en-US" sz="1600" dirty="0">
                <a:solidFill>
                  <a:srgbClr val="CCFFCC"/>
                </a:solidFill>
              </a:rPr>
              <a:t> of the low IOP, not a </a:t>
            </a:r>
            <a:r>
              <a:rPr lang="en-US" sz="1600" b="1" dirty="0">
                <a:solidFill>
                  <a:srgbClr val="CCFFCC"/>
                </a:solidFill>
              </a:rPr>
              <a:t>cause</a:t>
            </a:r>
            <a:r>
              <a:rPr lang="en-US" sz="1600" dirty="0">
                <a:solidFill>
                  <a:srgbClr val="CCFFCC"/>
                </a:solidFill>
              </a:rPr>
              <a:t> of it. </a:t>
            </a: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1533525" y="2738438"/>
            <a:ext cx="792163" cy="403225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 b="1" i="1">
                <a:solidFill>
                  <a:srgbClr val="0000FF"/>
                </a:solidFill>
              </a:rPr>
              <a:t>Low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ED0525-990D-48AE-9C18-63F7A40BA28B}"/>
              </a:ext>
            </a:extLst>
          </p:cNvPr>
          <p:cNvSpPr txBox="1"/>
          <p:nvPr/>
        </p:nvSpPr>
        <p:spPr>
          <a:xfrm>
            <a:off x="1477114" y="315059"/>
            <a:ext cx="6189772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FF"/>
                </a:solidFill>
              </a:rPr>
              <a:t>Shallow Anterior Chamber After Cataract Surgery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4606FDA-BF2F-48B9-B190-E20E018A5753}"/>
              </a:ext>
            </a:extLst>
          </p:cNvPr>
          <p:cNvSpPr/>
          <p:nvPr/>
        </p:nvSpPr>
        <p:spPr>
          <a:xfrm>
            <a:off x="8077200" y="3391911"/>
            <a:ext cx="533400" cy="238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abb.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7CD4392-C097-4A0F-890D-1063A75868FD}"/>
              </a:ext>
            </a:extLst>
          </p:cNvPr>
          <p:cNvSpPr/>
          <p:nvPr/>
        </p:nvSpPr>
        <p:spPr>
          <a:xfrm>
            <a:off x="5450992" y="3391912"/>
            <a:ext cx="1090613" cy="238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two words</a:t>
            </a:r>
          </a:p>
        </p:txBody>
      </p:sp>
    </p:spTree>
    <p:extLst>
      <p:ext uri="{BB962C8B-B14F-4D97-AF65-F5344CB8AC3E}">
        <p14:creationId xmlns:p14="http://schemas.microsoft.com/office/powerpoint/2010/main" val="14932584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9" name="Text Box 3"/>
          <p:cNvSpPr txBox="1">
            <a:spLocks noChangeArrowheads="1"/>
          </p:cNvSpPr>
          <p:nvPr/>
        </p:nvSpPr>
        <p:spPr bwMode="auto">
          <a:xfrm>
            <a:off x="2555875" y="1508125"/>
            <a:ext cx="34544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/>
              <a:t>Shallow/flat AC after CE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sz="2400"/>
              <a:t>(early post-op period)</a:t>
            </a:r>
          </a:p>
        </p:txBody>
      </p:sp>
      <p:sp>
        <p:nvSpPr>
          <p:cNvPr id="311300" name="Text Box 4"/>
          <p:cNvSpPr txBox="1">
            <a:spLocks noChangeArrowheads="1"/>
          </p:cNvSpPr>
          <p:nvPr/>
        </p:nvSpPr>
        <p:spPr bwMode="auto">
          <a:xfrm>
            <a:off x="5510213" y="2738438"/>
            <a:ext cx="2185987" cy="403225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 i="1">
                <a:solidFill>
                  <a:srgbClr val="808080"/>
                </a:solidFill>
              </a:rPr>
              <a:t>Normal</a:t>
            </a:r>
            <a:r>
              <a:rPr lang="en-US" sz="2400">
                <a:solidFill>
                  <a:srgbClr val="808080"/>
                </a:solidFill>
              </a:rPr>
              <a:t> or </a:t>
            </a:r>
            <a:r>
              <a:rPr lang="en-US" sz="2400" i="1">
                <a:solidFill>
                  <a:srgbClr val="808080"/>
                </a:solidFill>
              </a:rPr>
              <a:t>high</a:t>
            </a:r>
          </a:p>
        </p:txBody>
      </p:sp>
      <p:sp>
        <p:nvSpPr>
          <p:cNvPr id="311302" name="Line 8"/>
          <p:cNvSpPr>
            <a:spLocks noChangeShapeType="1"/>
          </p:cNvSpPr>
          <p:nvPr/>
        </p:nvSpPr>
        <p:spPr bwMode="auto">
          <a:xfrm flipH="1">
            <a:off x="2286000" y="2303463"/>
            <a:ext cx="1981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1303" name="Line 9"/>
          <p:cNvSpPr>
            <a:spLocks noChangeShapeType="1"/>
          </p:cNvSpPr>
          <p:nvPr/>
        </p:nvSpPr>
        <p:spPr bwMode="auto">
          <a:xfrm>
            <a:off x="4267200" y="2303463"/>
            <a:ext cx="1295400" cy="45720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1304" name="Text Box 10"/>
          <p:cNvSpPr txBox="1">
            <a:spLocks noChangeArrowheads="1"/>
          </p:cNvSpPr>
          <p:nvPr/>
        </p:nvSpPr>
        <p:spPr bwMode="auto">
          <a:xfrm>
            <a:off x="3854450" y="2416175"/>
            <a:ext cx="717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i="1"/>
              <a:t>IOP?</a:t>
            </a:r>
          </a:p>
        </p:txBody>
      </p:sp>
      <p:sp>
        <p:nvSpPr>
          <p:cNvPr id="311305" name="Line 11"/>
          <p:cNvSpPr>
            <a:spLocks noChangeShapeType="1"/>
          </p:cNvSpPr>
          <p:nvPr/>
        </p:nvSpPr>
        <p:spPr bwMode="auto">
          <a:xfrm flipH="1">
            <a:off x="1219200" y="3141663"/>
            <a:ext cx="6858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1306" name="Line 12"/>
          <p:cNvSpPr>
            <a:spLocks noChangeShapeType="1"/>
          </p:cNvSpPr>
          <p:nvPr/>
        </p:nvSpPr>
        <p:spPr bwMode="auto">
          <a:xfrm>
            <a:off x="1905000" y="3141663"/>
            <a:ext cx="609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1307" name="Text Box 13"/>
          <p:cNvSpPr txBox="1">
            <a:spLocks noChangeArrowheads="1"/>
          </p:cNvSpPr>
          <p:nvPr/>
        </p:nvSpPr>
        <p:spPr bwMode="auto">
          <a:xfrm>
            <a:off x="614363" y="3838575"/>
            <a:ext cx="911225" cy="534988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808080"/>
                </a:solidFill>
              </a:rPr>
              <a:t>Wound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808080"/>
                </a:solidFill>
              </a:rPr>
              <a:t>leak</a:t>
            </a:r>
          </a:p>
        </p:txBody>
      </p:sp>
      <p:sp>
        <p:nvSpPr>
          <p:cNvPr id="311308" name="Text Box 14"/>
          <p:cNvSpPr txBox="1">
            <a:spLocks noChangeArrowheads="1"/>
          </p:cNvSpPr>
          <p:nvPr/>
        </p:nvSpPr>
        <p:spPr bwMode="auto">
          <a:xfrm>
            <a:off x="2003425" y="3838575"/>
            <a:ext cx="1479550" cy="534988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Choroidal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detachment</a:t>
            </a:r>
          </a:p>
        </p:txBody>
      </p:sp>
      <p:sp>
        <p:nvSpPr>
          <p:cNvPr id="311309" name="Slide Number Placeholder 1"/>
          <p:cNvSpPr txBox="1">
            <a:spLocks noGrp="1"/>
          </p:cNvSpPr>
          <p:nvPr/>
        </p:nvSpPr>
        <p:spPr bwMode="auto">
          <a:xfrm>
            <a:off x="7010400" y="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88EBF3C-F2F0-410B-8BD0-D7938087A6E4}" type="slidenum">
              <a:rPr lang="en-US" altLang="en-US" sz="1000"/>
              <a:pPr algn="r" eaLnBrk="1" hangingPunct="1"/>
              <a:t>35</a:t>
            </a:fld>
            <a:endParaRPr lang="en-US" altLang="en-US" sz="1000"/>
          </a:p>
        </p:txBody>
      </p:sp>
      <p:sp>
        <p:nvSpPr>
          <p:cNvPr id="2" name="TextBox 1"/>
          <p:cNvSpPr txBox="1"/>
          <p:nvPr/>
        </p:nvSpPr>
        <p:spPr>
          <a:xfrm>
            <a:off x="3581400" y="2122706"/>
            <a:ext cx="5486400" cy="4278094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What does the term 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choroidal detachment </a:t>
            </a: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mean? What is detached from what?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Under normal circumstances, the outer aspect of the choroid is closely apposed to the inner wall of the sclera. However, the choroid and sclera are actually </a:t>
            </a: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affixed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 to one another only at the  vortex veins  and around the  ONH ; everywhere else </a:t>
            </a:r>
            <a:r>
              <a:rPr lang="en-US" sz="1600" u="sng" dirty="0"/>
              <a:t>there is a potential space between them</a:t>
            </a:r>
            <a:r>
              <a:rPr lang="en-US" sz="1600" dirty="0"/>
              <a:t>. </a:t>
            </a:r>
            <a:r>
              <a:rPr lang="en-US" sz="1600" dirty="0">
                <a:solidFill>
                  <a:srgbClr val="CCFFCC"/>
                </a:solidFill>
              </a:rPr>
              <a:t>If/when fluid accumulates in this space, the choroid detaches from the sclera.</a:t>
            </a:r>
          </a:p>
          <a:p>
            <a:endParaRPr lang="en-US" sz="1600" dirty="0">
              <a:solidFill>
                <a:srgbClr val="CCFFCC"/>
              </a:solidFill>
            </a:endParaRPr>
          </a:p>
          <a:p>
            <a:r>
              <a:rPr lang="en-US" sz="1600" i="1" dirty="0">
                <a:solidFill>
                  <a:srgbClr val="CCFFCC"/>
                </a:solidFill>
              </a:rPr>
              <a:t>Is choroidal detachment a common cause of low IOP + shallow/flat AC after CE?</a:t>
            </a:r>
          </a:p>
          <a:p>
            <a:r>
              <a:rPr lang="en-US" sz="1600" dirty="0">
                <a:solidFill>
                  <a:srgbClr val="CCFFCC"/>
                </a:solidFill>
              </a:rPr>
              <a:t>This is a tricky question. Certainly, choroidal detachments are not an uncommon finding when a post-CE </a:t>
            </a:r>
            <a:r>
              <a:rPr lang="en-US" sz="1600" dirty="0" err="1">
                <a:solidFill>
                  <a:srgbClr val="CCFFCC"/>
                </a:solidFill>
              </a:rPr>
              <a:t>pt</a:t>
            </a:r>
            <a:r>
              <a:rPr lang="en-US" sz="1600" dirty="0">
                <a:solidFill>
                  <a:srgbClr val="CCFFCC"/>
                </a:solidFill>
              </a:rPr>
              <a:t> presents with a shallow AC and low IOP. However, it is likely that, in the majority of such cases, the choroidal detachment is a </a:t>
            </a:r>
            <a:r>
              <a:rPr lang="en-US" sz="1600" b="1" dirty="0">
                <a:solidFill>
                  <a:srgbClr val="CCFFCC"/>
                </a:solidFill>
              </a:rPr>
              <a:t>result</a:t>
            </a:r>
            <a:r>
              <a:rPr lang="en-US" sz="1600" dirty="0">
                <a:solidFill>
                  <a:srgbClr val="CCFFCC"/>
                </a:solidFill>
              </a:rPr>
              <a:t> of the low IOP, not a </a:t>
            </a:r>
            <a:r>
              <a:rPr lang="en-US" sz="1600" b="1" dirty="0">
                <a:solidFill>
                  <a:srgbClr val="CCFFCC"/>
                </a:solidFill>
              </a:rPr>
              <a:t>cause</a:t>
            </a:r>
            <a:r>
              <a:rPr lang="en-US" sz="1600" dirty="0">
                <a:solidFill>
                  <a:srgbClr val="CCFFCC"/>
                </a:solidFill>
              </a:rPr>
              <a:t> of it. </a:t>
            </a: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1533525" y="2738438"/>
            <a:ext cx="792163" cy="403225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 b="1" i="1">
                <a:solidFill>
                  <a:srgbClr val="0000FF"/>
                </a:solidFill>
              </a:rPr>
              <a:t>Low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ED0525-990D-48AE-9C18-63F7A40BA28B}"/>
              </a:ext>
            </a:extLst>
          </p:cNvPr>
          <p:cNvSpPr txBox="1"/>
          <p:nvPr/>
        </p:nvSpPr>
        <p:spPr>
          <a:xfrm>
            <a:off x="1477114" y="315059"/>
            <a:ext cx="6189772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FF"/>
                </a:solidFill>
              </a:rPr>
              <a:t>Shallow Anterior Chamber After Cataract Surgery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C31F4E2-36C0-409D-A7CC-C06D3BF33BAF}"/>
              </a:ext>
            </a:extLst>
          </p:cNvPr>
          <p:cNvSpPr txBox="1"/>
          <p:nvPr/>
        </p:nvSpPr>
        <p:spPr>
          <a:xfrm>
            <a:off x="5281401" y="4025980"/>
            <a:ext cx="3457998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What is the name of this potential space?</a:t>
            </a:r>
          </a:p>
          <a:p>
            <a:r>
              <a:rPr lang="en-US" sz="1400" dirty="0">
                <a:solidFill>
                  <a:srgbClr val="FFFF00"/>
                </a:solidFill>
              </a:rPr>
              <a:t>The </a:t>
            </a:r>
            <a:r>
              <a:rPr lang="en-US" sz="1400" b="1" dirty="0" err="1">
                <a:solidFill>
                  <a:srgbClr val="FFFF00"/>
                </a:solidFill>
              </a:rPr>
              <a:t>suprachoroidal</a:t>
            </a:r>
            <a:r>
              <a:rPr lang="en-US" sz="1400" b="1" dirty="0">
                <a:solidFill>
                  <a:srgbClr val="FFFF00"/>
                </a:solidFill>
              </a:rPr>
              <a:t> </a:t>
            </a:r>
            <a:r>
              <a:rPr lang="en-US" sz="1400" dirty="0">
                <a:solidFill>
                  <a:srgbClr val="FFFF00"/>
                </a:solidFill>
              </a:rPr>
              <a:t>space</a:t>
            </a:r>
          </a:p>
        </p:txBody>
      </p:sp>
    </p:spTree>
    <p:extLst>
      <p:ext uri="{BB962C8B-B14F-4D97-AF65-F5344CB8AC3E}">
        <p14:creationId xmlns:p14="http://schemas.microsoft.com/office/powerpoint/2010/main" val="36111566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9" name="Text Box 3"/>
          <p:cNvSpPr txBox="1">
            <a:spLocks noChangeArrowheads="1"/>
          </p:cNvSpPr>
          <p:nvPr/>
        </p:nvSpPr>
        <p:spPr bwMode="auto">
          <a:xfrm>
            <a:off x="2555875" y="1508125"/>
            <a:ext cx="34544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/>
              <a:t>Shallow/flat AC after CE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sz="2400"/>
              <a:t>(early post-op period)</a:t>
            </a:r>
          </a:p>
        </p:txBody>
      </p:sp>
      <p:sp>
        <p:nvSpPr>
          <p:cNvPr id="311300" name="Text Box 4"/>
          <p:cNvSpPr txBox="1">
            <a:spLocks noChangeArrowheads="1"/>
          </p:cNvSpPr>
          <p:nvPr/>
        </p:nvSpPr>
        <p:spPr bwMode="auto">
          <a:xfrm>
            <a:off x="5510213" y="2738438"/>
            <a:ext cx="2185987" cy="403225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 i="1">
                <a:solidFill>
                  <a:srgbClr val="808080"/>
                </a:solidFill>
              </a:rPr>
              <a:t>Normal</a:t>
            </a:r>
            <a:r>
              <a:rPr lang="en-US" sz="2400">
                <a:solidFill>
                  <a:srgbClr val="808080"/>
                </a:solidFill>
              </a:rPr>
              <a:t> or </a:t>
            </a:r>
            <a:r>
              <a:rPr lang="en-US" sz="2400" i="1">
                <a:solidFill>
                  <a:srgbClr val="808080"/>
                </a:solidFill>
              </a:rPr>
              <a:t>high</a:t>
            </a:r>
          </a:p>
        </p:txBody>
      </p:sp>
      <p:sp>
        <p:nvSpPr>
          <p:cNvPr id="311302" name="Line 8"/>
          <p:cNvSpPr>
            <a:spLocks noChangeShapeType="1"/>
          </p:cNvSpPr>
          <p:nvPr/>
        </p:nvSpPr>
        <p:spPr bwMode="auto">
          <a:xfrm flipH="1">
            <a:off x="2286000" y="2303463"/>
            <a:ext cx="1981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1303" name="Line 9"/>
          <p:cNvSpPr>
            <a:spLocks noChangeShapeType="1"/>
          </p:cNvSpPr>
          <p:nvPr/>
        </p:nvSpPr>
        <p:spPr bwMode="auto">
          <a:xfrm>
            <a:off x="4267200" y="2303463"/>
            <a:ext cx="1295400" cy="45720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1304" name="Text Box 10"/>
          <p:cNvSpPr txBox="1">
            <a:spLocks noChangeArrowheads="1"/>
          </p:cNvSpPr>
          <p:nvPr/>
        </p:nvSpPr>
        <p:spPr bwMode="auto">
          <a:xfrm>
            <a:off x="3854450" y="2416175"/>
            <a:ext cx="717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i="1"/>
              <a:t>IOP?</a:t>
            </a:r>
          </a:p>
        </p:txBody>
      </p:sp>
      <p:sp>
        <p:nvSpPr>
          <p:cNvPr id="311305" name="Line 11"/>
          <p:cNvSpPr>
            <a:spLocks noChangeShapeType="1"/>
          </p:cNvSpPr>
          <p:nvPr/>
        </p:nvSpPr>
        <p:spPr bwMode="auto">
          <a:xfrm flipH="1">
            <a:off x="1219200" y="3141663"/>
            <a:ext cx="6858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1306" name="Line 12"/>
          <p:cNvSpPr>
            <a:spLocks noChangeShapeType="1"/>
          </p:cNvSpPr>
          <p:nvPr/>
        </p:nvSpPr>
        <p:spPr bwMode="auto">
          <a:xfrm>
            <a:off x="1905000" y="3141663"/>
            <a:ext cx="609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1307" name="Text Box 13"/>
          <p:cNvSpPr txBox="1">
            <a:spLocks noChangeArrowheads="1"/>
          </p:cNvSpPr>
          <p:nvPr/>
        </p:nvSpPr>
        <p:spPr bwMode="auto">
          <a:xfrm>
            <a:off x="614363" y="3838575"/>
            <a:ext cx="911225" cy="534988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808080"/>
                </a:solidFill>
              </a:rPr>
              <a:t>Wound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808080"/>
                </a:solidFill>
              </a:rPr>
              <a:t>leak</a:t>
            </a:r>
          </a:p>
        </p:txBody>
      </p:sp>
      <p:sp>
        <p:nvSpPr>
          <p:cNvPr id="311308" name="Text Box 14"/>
          <p:cNvSpPr txBox="1">
            <a:spLocks noChangeArrowheads="1"/>
          </p:cNvSpPr>
          <p:nvPr/>
        </p:nvSpPr>
        <p:spPr bwMode="auto">
          <a:xfrm>
            <a:off x="2003425" y="3838575"/>
            <a:ext cx="1479550" cy="534988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Choroidal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detachment</a:t>
            </a:r>
          </a:p>
        </p:txBody>
      </p:sp>
      <p:sp>
        <p:nvSpPr>
          <p:cNvPr id="311309" name="Slide Number Placeholder 1"/>
          <p:cNvSpPr txBox="1">
            <a:spLocks noGrp="1"/>
          </p:cNvSpPr>
          <p:nvPr/>
        </p:nvSpPr>
        <p:spPr bwMode="auto">
          <a:xfrm>
            <a:off x="7010400" y="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88EBF3C-F2F0-410B-8BD0-D7938087A6E4}" type="slidenum">
              <a:rPr lang="en-US" altLang="en-US" sz="1000"/>
              <a:pPr algn="r" eaLnBrk="1" hangingPunct="1"/>
              <a:t>36</a:t>
            </a:fld>
            <a:endParaRPr lang="en-US" altLang="en-US" sz="1000"/>
          </a:p>
        </p:txBody>
      </p:sp>
      <p:sp>
        <p:nvSpPr>
          <p:cNvPr id="2" name="TextBox 1"/>
          <p:cNvSpPr txBox="1"/>
          <p:nvPr/>
        </p:nvSpPr>
        <p:spPr>
          <a:xfrm>
            <a:off x="3581400" y="2122706"/>
            <a:ext cx="5486400" cy="4278094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What does the term 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choroidal detachment </a:t>
            </a: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mean? What is detached from what?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Under normal circumstances, the outer aspect of the choroid is closely apposed to the inner wall of the sclera. However, the choroid and sclera are actually </a:t>
            </a: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affixed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 to one another only at the  vortex veins  and around the  ONH ; everywhere else </a:t>
            </a:r>
            <a:r>
              <a:rPr lang="en-US" sz="1600" u="sng" dirty="0"/>
              <a:t>there is a potential space between them</a:t>
            </a:r>
            <a:r>
              <a:rPr lang="en-US" sz="1600" dirty="0"/>
              <a:t>. </a:t>
            </a:r>
            <a:r>
              <a:rPr lang="en-US" sz="1600" dirty="0">
                <a:solidFill>
                  <a:srgbClr val="CCFFCC"/>
                </a:solidFill>
              </a:rPr>
              <a:t>If/when fluid accumulates in this space, the choroid detaches from the sclera.</a:t>
            </a:r>
          </a:p>
          <a:p>
            <a:endParaRPr lang="en-US" sz="1600" dirty="0">
              <a:solidFill>
                <a:srgbClr val="CCFFCC"/>
              </a:solidFill>
            </a:endParaRPr>
          </a:p>
          <a:p>
            <a:r>
              <a:rPr lang="en-US" sz="1600" i="1" dirty="0">
                <a:solidFill>
                  <a:srgbClr val="CCFFCC"/>
                </a:solidFill>
              </a:rPr>
              <a:t>Is choroidal detachment a common cause of low IOP + shallow/flat AC after CE?</a:t>
            </a:r>
          </a:p>
          <a:p>
            <a:r>
              <a:rPr lang="en-US" sz="1600" dirty="0">
                <a:solidFill>
                  <a:srgbClr val="CCFFCC"/>
                </a:solidFill>
              </a:rPr>
              <a:t>This is a tricky question. Certainly, choroidal detachments are not an uncommon finding when a post-CE </a:t>
            </a:r>
            <a:r>
              <a:rPr lang="en-US" sz="1600" dirty="0" err="1">
                <a:solidFill>
                  <a:srgbClr val="CCFFCC"/>
                </a:solidFill>
              </a:rPr>
              <a:t>pt</a:t>
            </a:r>
            <a:r>
              <a:rPr lang="en-US" sz="1600" dirty="0">
                <a:solidFill>
                  <a:srgbClr val="CCFFCC"/>
                </a:solidFill>
              </a:rPr>
              <a:t> presents with a shallow AC and low IOP. However, it is likely that, in the majority of such cases, the choroidal detachment is a </a:t>
            </a:r>
            <a:r>
              <a:rPr lang="en-US" sz="1600" b="1" dirty="0">
                <a:solidFill>
                  <a:srgbClr val="CCFFCC"/>
                </a:solidFill>
              </a:rPr>
              <a:t>result</a:t>
            </a:r>
            <a:r>
              <a:rPr lang="en-US" sz="1600" dirty="0">
                <a:solidFill>
                  <a:srgbClr val="CCFFCC"/>
                </a:solidFill>
              </a:rPr>
              <a:t> of the low IOP, not a </a:t>
            </a:r>
            <a:r>
              <a:rPr lang="en-US" sz="1600" b="1" dirty="0">
                <a:solidFill>
                  <a:srgbClr val="CCFFCC"/>
                </a:solidFill>
              </a:rPr>
              <a:t>cause</a:t>
            </a:r>
            <a:r>
              <a:rPr lang="en-US" sz="1600" dirty="0">
                <a:solidFill>
                  <a:srgbClr val="CCFFCC"/>
                </a:solidFill>
              </a:rPr>
              <a:t> of it. </a:t>
            </a: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1533525" y="2738438"/>
            <a:ext cx="792163" cy="403225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 b="1" i="1">
                <a:solidFill>
                  <a:srgbClr val="0000FF"/>
                </a:solidFill>
              </a:rPr>
              <a:t>Low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ED0525-990D-48AE-9C18-63F7A40BA28B}"/>
              </a:ext>
            </a:extLst>
          </p:cNvPr>
          <p:cNvSpPr txBox="1"/>
          <p:nvPr/>
        </p:nvSpPr>
        <p:spPr>
          <a:xfrm>
            <a:off x="1477114" y="315059"/>
            <a:ext cx="6189772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FF"/>
                </a:solidFill>
              </a:rPr>
              <a:t>Shallow Anterior Chamber After Cataract Surgery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C31F4E2-36C0-409D-A7CC-C06D3BF33BAF}"/>
              </a:ext>
            </a:extLst>
          </p:cNvPr>
          <p:cNvSpPr txBox="1"/>
          <p:nvPr/>
        </p:nvSpPr>
        <p:spPr>
          <a:xfrm>
            <a:off x="5281401" y="4025980"/>
            <a:ext cx="3457998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What is the name of this potential space?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The </a:t>
            </a:r>
            <a:r>
              <a:rPr lang="en-US" sz="1400" b="1" dirty="0" err="1">
                <a:solidFill>
                  <a:srgbClr val="0000FF"/>
                </a:solidFill>
              </a:rPr>
              <a:t>suprachoroidal</a:t>
            </a:r>
            <a:r>
              <a:rPr lang="en-US" sz="1400" b="1" dirty="0">
                <a:solidFill>
                  <a:srgbClr val="0000FF"/>
                </a:solidFill>
              </a:rPr>
              <a:t> </a:t>
            </a:r>
            <a:r>
              <a:rPr lang="en-US" sz="1400" dirty="0">
                <a:solidFill>
                  <a:srgbClr val="0000FF"/>
                </a:solidFill>
              </a:rPr>
              <a:t>space</a:t>
            </a:r>
          </a:p>
        </p:txBody>
      </p:sp>
    </p:spTree>
    <p:extLst>
      <p:ext uri="{BB962C8B-B14F-4D97-AF65-F5344CB8AC3E}">
        <p14:creationId xmlns:p14="http://schemas.microsoft.com/office/powerpoint/2010/main" val="20056416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9" name="Text Box 3"/>
          <p:cNvSpPr txBox="1">
            <a:spLocks noChangeArrowheads="1"/>
          </p:cNvSpPr>
          <p:nvPr/>
        </p:nvSpPr>
        <p:spPr bwMode="auto">
          <a:xfrm>
            <a:off x="2555875" y="1508125"/>
            <a:ext cx="34544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/>
              <a:t>Shallow/flat AC after CE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sz="2400"/>
              <a:t>(early post-op period)</a:t>
            </a:r>
          </a:p>
        </p:txBody>
      </p:sp>
      <p:sp>
        <p:nvSpPr>
          <p:cNvPr id="311300" name="Text Box 4"/>
          <p:cNvSpPr txBox="1">
            <a:spLocks noChangeArrowheads="1"/>
          </p:cNvSpPr>
          <p:nvPr/>
        </p:nvSpPr>
        <p:spPr bwMode="auto">
          <a:xfrm>
            <a:off x="5510213" y="2738438"/>
            <a:ext cx="2185987" cy="403225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 i="1">
                <a:solidFill>
                  <a:srgbClr val="808080"/>
                </a:solidFill>
              </a:rPr>
              <a:t>Normal</a:t>
            </a:r>
            <a:r>
              <a:rPr lang="en-US" sz="2400">
                <a:solidFill>
                  <a:srgbClr val="808080"/>
                </a:solidFill>
              </a:rPr>
              <a:t> or </a:t>
            </a:r>
            <a:r>
              <a:rPr lang="en-US" sz="2400" i="1">
                <a:solidFill>
                  <a:srgbClr val="808080"/>
                </a:solidFill>
              </a:rPr>
              <a:t>high</a:t>
            </a:r>
          </a:p>
        </p:txBody>
      </p:sp>
      <p:sp>
        <p:nvSpPr>
          <p:cNvPr id="311302" name="Line 8"/>
          <p:cNvSpPr>
            <a:spLocks noChangeShapeType="1"/>
          </p:cNvSpPr>
          <p:nvPr/>
        </p:nvSpPr>
        <p:spPr bwMode="auto">
          <a:xfrm flipH="1">
            <a:off x="2286000" y="2303463"/>
            <a:ext cx="1981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1303" name="Line 9"/>
          <p:cNvSpPr>
            <a:spLocks noChangeShapeType="1"/>
          </p:cNvSpPr>
          <p:nvPr/>
        </p:nvSpPr>
        <p:spPr bwMode="auto">
          <a:xfrm>
            <a:off x="4267200" y="2303463"/>
            <a:ext cx="1295400" cy="45720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1304" name="Text Box 10"/>
          <p:cNvSpPr txBox="1">
            <a:spLocks noChangeArrowheads="1"/>
          </p:cNvSpPr>
          <p:nvPr/>
        </p:nvSpPr>
        <p:spPr bwMode="auto">
          <a:xfrm>
            <a:off x="3854450" y="2416175"/>
            <a:ext cx="717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i="1"/>
              <a:t>IOP?</a:t>
            </a:r>
          </a:p>
        </p:txBody>
      </p:sp>
      <p:sp>
        <p:nvSpPr>
          <p:cNvPr id="311305" name="Line 11"/>
          <p:cNvSpPr>
            <a:spLocks noChangeShapeType="1"/>
          </p:cNvSpPr>
          <p:nvPr/>
        </p:nvSpPr>
        <p:spPr bwMode="auto">
          <a:xfrm flipH="1">
            <a:off x="1219200" y="3141663"/>
            <a:ext cx="6858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1306" name="Line 12"/>
          <p:cNvSpPr>
            <a:spLocks noChangeShapeType="1"/>
          </p:cNvSpPr>
          <p:nvPr/>
        </p:nvSpPr>
        <p:spPr bwMode="auto">
          <a:xfrm>
            <a:off x="1905000" y="3141663"/>
            <a:ext cx="609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1307" name="Text Box 13"/>
          <p:cNvSpPr txBox="1">
            <a:spLocks noChangeArrowheads="1"/>
          </p:cNvSpPr>
          <p:nvPr/>
        </p:nvSpPr>
        <p:spPr bwMode="auto">
          <a:xfrm>
            <a:off x="614363" y="3838575"/>
            <a:ext cx="911225" cy="534988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808080"/>
                </a:solidFill>
              </a:rPr>
              <a:t>Wound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808080"/>
                </a:solidFill>
              </a:rPr>
              <a:t>leak</a:t>
            </a:r>
          </a:p>
        </p:txBody>
      </p:sp>
      <p:sp>
        <p:nvSpPr>
          <p:cNvPr id="311308" name="Text Box 14"/>
          <p:cNvSpPr txBox="1">
            <a:spLocks noChangeArrowheads="1"/>
          </p:cNvSpPr>
          <p:nvPr/>
        </p:nvSpPr>
        <p:spPr bwMode="auto">
          <a:xfrm>
            <a:off x="2003425" y="3838575"/>
            <a:ext cx="1479550" cy="534988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Choroidal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detachment</a:t>
            </a:r>
          </a:p>
        </p:txBody>
      </p:sp>
      <p:sp>
        <p:nvSpPr>
          <p:cNvPr id="311309" name="Slide Number Placeholder 1"/>
          <p:cNvSpPr txBox="1">
            <a:spLocks noGrp="1"/>
          </p:cNvSpPr>
          <p:nvPr/>
        </p:nvSpPr>
        <p:spPr bwMode="auto">
          <a:xfrm>
            <a:off x="7010400" y="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88EBF3C-F2F0-410B-8BD0-D7938087A6E4}" type="slidenum">
              <a:rPr lang="en-US" altLang="en-US" sz="1000"/>
              <a:pPr algn="r" eaLnBrk="1" hangingPunct="1"/>
              <a:t>37</a:t>
            </a:fld>
            <a:endParaRPr lang="en-US" altLang="en-US" sz="1000"/>
          </a:p>
        </p:txBody>
      </p:sp>
      <p:sp>
        <p:nvSpPr>
          <p:cNvPr id="2" name="TextBox 1"/>
          <p:cNvSpPr txBox="1"/>
          <p:nvPr/>
        </p:nvSpPr>
        <p:spPr>
          <a:xfrm>
            <a:off x="3581400" y="2122706"/>
            <a:ext cx="5486400" cy="4278094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</a:rPr>
              <a:t>What does the term </a:t>
            </a:r>
            <a:r>
              <a:rPr lang="en-US" sz="1600" dirty="0">
                <a:solidFill>
                  <a:srgbClr val="0000FF"/>
                </a:solidFill>
              </a:rPr>
              <a:t>choroidal detachment </a:t>
            </a:r>
            <a:r>
              <a:rPr lang="en-US" sz="1600" i="1" dirty="0">
                <a:solidFill>
                  <a:srgbClr val="0000FF"/>
                </a:solidFill>
              </a:rPr>
              <a:t>mean? What is detached from what?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Under normal circumstances, the outer aspect of the choroid is closely apposed to the inner wall of the sclera. </a:t>
            </a:r>
            <a:r>
              <a:rPr lang="en-US" sz="1600" dirty="0"/>
              <a:t>However, the choroid and sclera are actually </a:t>
            </a:r>
            <a:r>
              <a:rPr lang="en-US" sz="1600" i="1" dirty="0"/>
              <a:t>affixed</a:t>
            </a:r>
            <a:r>
              <a:rPr lang="en-US" sz="1600" dirty="0"/>
              <a:t> to one another only at the  vortex veins  and around the  ONH ; everywhere else there is a potential space between them. </a:t>
            </a:r>
            <a:r>
              <a:rPr lang="en-US" sz="1600" dirty="0">
                <a:solidFill>
                  <a:srgbClr val="0000FF"/>
                </a:solidFill>
              </a:rPr>
              <a:t>If/when fluid accumulates in this space, the choroid detaches from the sclera.</a:t>
            </a:r>
          </a:p>
          <a:p>
            <a:endParaRPr lang="en-US" sz="1600" dirty="0">
              <a:solidFill>
                <a:srgbClr val="CCFFCC"/>
              </a:solidFill>
            </a:endParaRPr>
          </a:p>
          <a:p>
            <a:r>
              <a:rPr lang="en-US" sz="1600" i="1" dirty="0">
                <a:solidFill>
                  <a:srgbClr val="CCFFCC"/>
                </a:solidFill>
              </a:rPr>
              <a:t>Is choroidal detachment a common cause of low IOP + shallow/flat AC after CE?</a:t>
            </a:r>
          </a:p>
          <a:p>
            <a:r>
              <a:rPr lang="en-US" sz="1600" dirty="0">
                <a:solidFill>
                  <a:srgbClr val="CCFFCC"/>
                </a:solidFill>
              </a:rPr>
              <a:t>This is a tricky question. Certainly, choroidal detachments are not an uncommon finding when a post-CE </a:t>
            </a:r>
            <a:r>
              <a:rPr lang="en-US" sz="1600" dirty="0" err="1">
                <a:solidFill>
                  <a:srgbClr val="CCFFCC"/>
                </a:solidFill>
              </a:rPr>
              <a:t>pt</a:t>
            </a:r>
            <a:r>
              <a:rPr lang="en-US" sz="1600" dirty="0">
                <a:solidFill>
                  <a:srgbClr val="CCFFCC"/>
                </a:solidFill>
              </a:rPr>
              <a:t> presents with a shallow AC and low IOP. However, it is likely that, in the majority of such cases, the choroidal detachment is a </a:t>
            </a:r>
            <a:r>
              <a:rPr lang="en-US" sz="1600" b="1" dirty="0">
                <a:solidFill>
                  <a:srgbClr val="CCFFCC"/>
                </a:solidFill>
              </a:rPr>
              <a:t>result</a:t>
            </a:r>
            <a:r>
              <a:rPr lang="en-US" sz="1600" dirty="0">
                <a:solidFill>
                  <a:srgbClr val="CCFFCC"/>
                </a:solidFill>
              </a:rPr>
              <a:t> of the low IOP, not a </a:t>
            </a:r>
            <a:r>
              <a:rPr lang="en-US" sz="1600" b="1" dirty="0">
                <a:solidFill>
                  <a:srgbClr val="CCFFCC"/>
                </a:solidFill>
              </a:rPr>
              <a:t>cause</a:t>
            </a:r>
            <a:r>
              <a:rPr lang="en-US" sz="1600" dirty="0">
                <a:solidFill>
                  <a:srgbClr val="CCFFCC"/>
                </a:solidFill>
              </a:rPr>
              <a:t> of it. </a:t>
            </a: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1533525" y="2738438"/>
            <a:ext cx="792163" cy="403225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 b="1" i="1">
                <a:solidFill>
                  <a:srgbClr val="0000FF"/>
                </a:solidFill>
              </a:rPr>
              <a:t>Low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ED0525-990D-48AE-9C18-63F7A40BA28B}"/>
              </a:ext>
            </a:extLst>
          </p:cNvPr>
          <p:cNvSpPr txBox="1"/>
          <p:nvPr/>
        </p:nvSpPr>
        <p:spPr>
          <a:xfrm>
            <a:off x="1477114" y="315059"/>
            <a:ext cx="6189772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FF"/>
                </a:solidFill>
              </a:rPr>
              <a:t>Shallow Anterior Chamber After Cataract Surgery</a:t>
            </a:r>
          </a:p>
        </p:txBody>
      </p:sp>
    </p:spTree>
    <p:extLst>
      <p:ext uri="{BB962C8B-B14F-4D97-AF65-F5344CB8AC3E}">
        <p14:creationId xmlns:p14="http://schemas.microsoft.com/office/powerpoint/2010/main" val="23490059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9" name="Text Box 3"/>
          <p:cNvSpPr txBox="1">
            <a:spLocks noChangeArrowheads="1"/>
          </p:cNvSpPr>
          <p:nvPr/>
        </p:nvSpPr>
        <p:spPr bwMode="auto">
          <a:xfrm>
            <a:off x="2555875" y="1508125"/>
            <a:ext cx="34544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/>
              <a:t>Shallow/flat AC after CE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sz="2400"/>
              <a:t>(early post-op period)</a:t>
            </a:r>
          </a:p>
        </p:txBody>
      </p:sp>
      <p:sp>
        <p:nvSpPr>
          <p:cNvPr id="311300" name="Text Box 4"/>
          <p:cNvSpPr txBox="1">
            <a:spLocks noChangeArrowheads="1"/>
          </p:cNvSpPr>
          <p:nvPr/>
        </p:nvSpPr>
        <p:spPr bwMode="auto">
          <a:xfrm>
            <a:off x="5510213" y="2738438"/>
            <a:ext cx="2185987" cy="403225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 i="1">
                <a:solidFill>
                  <a:srgbClr val="808080"/>
                </a:solidFill>
              </a:rPr>
              <a:t>Normal</a:t>
            </a:r>
            <a:r>
              <a:rPr lang="en-US" sz="2400">
                <a:solidFill>
                  <a:srgbClr val="808080"/>
                </a:solidFill>
              </a:rPr>
              <a:t> or </a:t>
            </a:r>
            <a:r>
              <a:rPr lang="en-US" sz="2400" i="1">
                <a:solidFill>
                  <a:srgbClr val="808080"/>
                </a:solidFill>
              </a:rPr>
              <a:t>high</a:t>
            </a:r>
          </a:p>
        </p:txBody>
      </p:sp>
      <p:sp>
        <p:nvSpPr>
          <p:cNvPr id="311302" name="Line 8"/>
          <p:cNvSpPr>
            <a:spLocks noChangeShapeType="1"/>
          </p:cNvSpPr>
          <p:nvPr/>
        </p:nvSpPr>
        <p:spPr bwMode="auto">
          <a:xfrm flipH="1">
            <a:off x="2286000" y="2303463"/>
            <a:ext cx="1981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1303" name="Line 9"/>
          <p:cNvSpPr>
            <a:spLocks noChangeShapeType="1"/>
          </p:cNvSpPr>
          <p:nvPr/>
        </p:nvSpPr>
        <p:spPr bwMode="auto">
          <a:xfrm>
            <a:off x="4267200" y="2303463"/>
            <a:ext cx="1295400" cy="45720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1304" name="Text Box 10"/>
          <p:cNvSpPr txBox="1">
            <a:spLocks noChangeArrowheads="1"/>
          </p:cNvSpPr>
          <p:nvPr/>
        </p:nvSpPr>
        <p:spPr bwMode="auto">
          <a:xfrm>
            <a:off x="3854450" y="2416175"/>
            <a:ext cx="717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i="1"/>
              <a:t>IOP?</a:t>
            </a:r>
          </a:p>
        </p:txBody>
      </p:sp>
      <p:sp>
        <p:nvSpPr>
          <p:cNvPr id="311305" name="Line 11"/>
          <p:cNvSpPr>
            <a:spLocks noChangeShapeType="1"/>
          </p:cNvSpPr>
          <p:nvPr/>
        </p:nvSpPr>
        <p:spPr bwMode="auto">
          <a:xfrm flipH="1">
            <a:off x="1219200" y="3141663"/>
            <a:ext cx="6858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1306" name="Line 12"/>
          <p:cNvSpPr>
            <a:spLocks noChangeShapeType="1"/>
          </p:cNvSpPr>
          <p:nvPr/>
        </p:nvSpPr>
        <p:spPr bwMode="auto">
          <a:xfrm>
            <a:off x="1905000" y="3141663"/>
            <a:ext cx="609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1307" name="Text Box 13"/>
          <p:cNvSpPr txBox="1">
            <a:spLocks noChangeArrowheads="1"/>
          </p:cNvSpPr>
          <p:nvPr/>
        </p:nvSpPr>
        <p:spPr bwMode="auto">
          <a:xfrm>
            <a:off x="614363" y="3838575"/>
            <a:ext cx="911225" cy="534988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808080"/>
                </a:solidFill>
              </a:rPr>
              <a:t>Wound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808080"/>
                </a:solidFill>
              </a:rPr>
              <a:t>leak</a:t>
            </a:r>
          </a:p>
        </p:txBody>
      </p:sp>
      <p:sp>
        <p:nvSpPr>
          <p:cNvPr id="311308" name="Text Box 14"/>
          <p:cNvSpPr txBox="1">
            <a:spLocks noChangeArrowheads="1"/>
          </p:cNvSpPr>
          <p:nvPr/>
        </p:nvSpPr>
        <p:spPr bwMode="auto">
          <a:xfrm>
            <a:off x="2003425" y="3838575"/>
            <a:ext cx="1479550" cy="534988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Choroidal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detachment</a:t>
            </a:r>
          </a:p>
        </p:txBody>
      </p:sp>
      <p:sp>
        <p:nvSpPr>
          <p:cNvPr id="311309" name="Slide Number Placeholder 1"/>
          <p:cNvSpPr txBox="1">
            <a:spLocks noGrp="1"/>
          </p:cNvSpPr>
          <p:nvPr/>
        </p:nvSpPr>
        <p:spPr bwMode="auto">
          <a:xfrm>
            <a:off x="7010400" y="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88EBF3C-F2F0-410B-8BD0-D7938087A6E4}" type="slidenum">
              <a:rPr lang="en-US" altLang="en-US" sz="1000"/>
              <a:pPr algn="r" eaLnBrk="1" hangingPunct="1"/>
              <a:t>38</a:t>
            </a:fld>
            <a:endParaRPr lang="en-US" altLang="en-US" sz="1000"/>
          </a:p>
        </p:txBody>
      </p:sp>
      <p:sp>
        <p:nvSpPr>
          <p:cNvPr id="2" name="TextBox 1"/>
          <p:cNvSpPr txBox="1"/>
          <p:nvPr/>
        </p:nvSpPr>
        <p:spPr>
          <a:xfrm>
            <a:off x="3581400" y="2122706"/>
            <a:ext cx="5486400" cy="4278094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What does the term 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choroidal detachment </a:t>
            </a: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mean? What is detached from what?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Under normal circumstances, the outer aspect of the choroid is closely apposed to the inner wall of the sclera. However, the choroid and sclera are actually </a:t>
            </a: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affixed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 to one another only at the  vortex veins  and around the  ONH ; everywhere else there is a potential space between them. </a:t>
            </a:r>
            <a:r>
              <a:rPr lang="en-US" sz="1600" b="1" dirty="0">
                <a:solidFill>
                  <a:srgbClr val="0000FF"/>
                </a:solidFill>
              </a:rPr>
              <a:t>If/when fluid accumulates in this space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, the choroid detaches from the sclera.</a:t>
            </a:r>
          </a:p>
          <a:p>
            <a:endParaRPr lang="en-US" sz="1600" dirty="0">
              <a:solidFill>
                <a:srgbClr val="CCFFCC"/>
              </a:solidFill>
            </a:endParaRPr>
          </a:p>
          <a:p>
            <a:r>
              <a:rPr lang="en-US" sz="1600" i="1" dirty="0">
                <a:solidFill>
                  <a:srgbClr val="CCFFCC"/>
                </a:solidFill>
              </a:rPr>
              <a:t>Is choroidal detachment a common cause of low IOP + shallow/flat AC after CE?</a:t>
            </a:r>
          </a:p>
          <a:p>
            <a:r>
              <a:rPr lang="en-US" sz="1600" dirty="0">
                <a:solidFill>
                  <a:srgbClr val="CCFFCC"/>
                </a:solidFill>
              </a:rPr>
              <a:t>This is a tricky question. Certainly, choroidal detachments are not an uncommon finding when a post-CE </a:t>
            </a:r>
            <a:r>
              <a:rPr lang="en-US" sz="1600" dirty="0" err="1">
                <a:solidFill>
                  <a:srgbClr val="CCFFCC"/>
                </a:solidFill>
              </a:rPr>
              <a:t>pt</a:t>
            </a:r>
            <a:r>
              <a:rPr lang="en-US" sz="1600" dirty="0">
                <a:solidFill>
                  <a:srgbClr val="CCFFCC"/>
                </a:solidFill>
              </a:rPr>
              <a:t> presents with a shallow AC and low IOP. However, it is likely that, in the majority of such cases, the choroidal detachment is a </a:t>
            </a:r>
            <a:r>
              <a:rPr lang="en-US" sz="1600" b="1" dirty="0">
                <a:solidFill>
                  <a:srgbClr val="CCFFCC"/>
                </a:solidFill>
              </a:rPr>
              <a:t>result</a:t>
            </a:r>
            <a:r>
              <a:rPr lang="en-US" sz="1600" dirty="0">
                <a:solidFill>
                  <a:srgbClr val="CCFFCC"/>
                </a:solidFill>
              </a:rPr>
              <a:t> of the low IOP, not a </a:t>
            </a:r>
            <a:r>
              <a:rPr lang="en-US" sz="1600" b="1" dirty="0">
                <a:solidFill>
                  <a:srgbClr val="CCFFCC"/>
                </a:solidFill>
              </a:rPr>
              <a:t>cause</a:t>
            </a:r>
            <a:r>
              <a:rPr lang="en-US" sz="1600" dirty="0">
                <a:solidFill>
                  <a:srgbClr val="CCFFCC"/>
                </a:solidFill>
              </a:rPr>
              <a:t> of it. </a:t>
            </a: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1533525" y="2738438"/>
            <a:ext cx="792163" cy="403225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 b="1" i="1">
                <a:solidFill>
                  <a:srgbClr val="0000FF"/>
                </a:solidFill>
              </a:rPr>
              <a:t>Low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ED0525-990D-48AE-9C18-63F7A40BA28B}"/>
              </a:ext>
            </a:extLst>
          </p:cNvPr>
          <p:cNvSpPr txBox="1"/>
          <p:nvPr/>
        </p:nvSpPr>
        <p:spPr>
          <a:xfrm>
            <a:off x="1477114" y="315059"/>
            <a:ext cx="6189772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FF"/>
                </a:solidFill>
              </a:rPr>
              <a:t>Shallow Anterior Chamber After Cataract Surgery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ECD07E0-5D09-4633-A120-C4FA2C36A9A7}"/>
              </a:ext>
            </a:extLst>
          </p:cNvPr>
          <p:cNvSpPr txBox="1"/>
          <p:nvPr/>
        </p:nvSpPr>
        <p:spPr>
          <a:xfrm>
            <a:off x="3492914" y="4429981"/>
            <a:ext cx="4419600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There are two broad categories of fluid that are associated with choroidal detachment--what are they?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--</a:t>
            </a:r>
            <a:endParaRPr lang="en-US" sz="1400" b="1" dirty="0">
              <a:solidFill>
                <a:srgbClr val="0000FF"/>
              </a:solidFill>
            </a:endParaRPr>
          </a:p>
          <a:p>
            <a:r>
              <a:rPr lang="en-US" sz="1400" dirty="0">
                <a:solidFill>
                  <a:srgbClr val="0000FF"/>
                </a:solidFill>
              </a:rPr>
              <a:t>--</a:t>
            </a:r>
            <a:endParaRPr lang="en-US" sz="1400" b="1" dirty="0">
              <a:solidFill>
                <a:srgbClr val="0000FF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B8A01BA-E286-46B5-9C95-27AF00A63C87}"/>
              </a:ext>
            </a:extLst>
          </p:cNvPr>
          <p:cNvSpPr/>
          <p:nvPr/>
        </p:nvSpPr>
        <p:spPr>
          <a:xfrm>
            <a:off x="3482975" y="3640322"/>
            <a:ext cx="4114800" cy="72705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4623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9" name="Text Box 3"/>
          <p:cNvSpPr txBox="1">
            <a:spLocks noChangeArrowheads="1"/>
          </p:cNvSpPr>
          <p:nvPr/>
        </p:nvSpPr>
        <p:spPr bwMode="auto">
          <a:xfrm>
            <a:off x="2555875" y="1508125"/>
            <a:ext cx="34544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/>
              <a:t>Shallow/flat AC after CE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sz="2400"/>
              <a:t>(early post-op period)</a:t>
            </a:r>
          </a:p>
        </p:txBody>
      </p:sp>
      <p:sp>
        <p:nvSpPr>
          <p:cNvPr id="311300" name="Text Box 4"/>
          <p:cNvSpPr txBox="1">
            <a:spLocks noChangeArrowheads="1"/>
          </p:cNvSpPr>
          <p:nvPr/>
        </p:nvSpPr>
        <p:spPr bwMode="auto">
          <a:xfrm>
            <a:off x="5510213" y="2738438"/>
            <a:ext cx="2185987" cy="403225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 i="1">
                <a:solidFill>
                  <a:srgbClr val="808080"/>
                </a:solidFill>
              </a:rPr>
              <a:t>Normal</a:t>
            </a:r>
            <a:r>
              <a:rPr lang="en-US" sz="2400">
                <a:solidFill>
                  <a:srgbClr val="808080"/>
                </a:solidFill>
              </a:rPr>
              <a:t> or </a:t>
            </a:r>
            <a:r>
              <a:rPr lang="en-US" sz="2400" i="1">
                <a:solidFill>
                  <a:srgbClr val="808080"/>
                </a:solidFill>
              </a:rPr>
              <a:t>high</a:t>
            </a:r>
          </a:p>
        </p:txBody>
      </p:sp>
      <p:sp>
        <p:nvSpPr>
          <p:cNvPr id="311302" name="Line 8"/>
          <p:cNvSpPr>
            <a:spLocks noChangeShapeType="1"/>
          </p:cNvSpPr>
          <p:nvPr/>
        </p:nvSpPr>
        <p:spPr bwMode="auto">
          <a:xfrm flipH="1">
            <a:off x="2286000" y="2303463"/>
            <a:ext cx="1981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1303" name="Line 9"/>
          <p:cNvSpPr>
            <a:spLocks noChangeShapeType="1"/>
          </p:cNvSpPr>
          <p:nvPr/>
        </p:nvSpPr>
        <p:spPr bwMode="auto">
          <a:xfrm>
            <a:off x="4267200" y="2303463"/>
            <a:ext cx="1295400" cy="45720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1304" name="Text Box 10"/>
          <p:cNvSpPr txBox="1">
            <a:spLocks noChangeArrowheads="1"/>
          </p:cNvSpPr>
          <p:nvPr/>
        </p:nvSpPr>
        <p:spPr bwMode="auto">
          <a:xfrm>
            <a:off x="3854450" y="2416175"/>
            <a:ext cx="717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i="1"/>
              <a:t>IOP?</a:t>
            </a:r>
          </a:p>
        </p:txBody>
      </p:sp>
      <p:sp>
        <p:nvSpPr>
          <p:cNvPr id="311305" name="Line 11"/>
          <p:cNvSpPr>
            <a:spLocks noChangeShapeType="1"/>
          </p:cNvSpPr>
          <p:nvPr/>
        </p:nvSpPr>
        <p:spPr bwMode="auto">
          <a:xfrm flipH="1">
            <a:off x="1219200" y="3141663"/>
            <a:ext cx="6858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1306" name="Line 12"/>
          <p:cNvSpPr>
            <a:spLocks noChangeShapeType="1"/>
          </p:cNvSpPr>
          <p:nvPr/>
        </p:nvSpPr>
        <p:spPr bwMode="auto">
          <a:xfrm>
            <a:off x="1905000" y="3141663"/>
            <a:ext cx="609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1307" name="Text Box 13"/>
          <p:cNvSpPr txBox="1">
            <a:spLocks noChangeArrowheads="1"/>
          </p:cNvSpPr>
          <p:nvPr/>
        </p:nvSpPr>
        <p:spPr bwMode="auto">
          <a:xfrm>
            <a:off x="614363" y="3838575"/>
            <a:ext cx="911225" cy="534988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808080"/>
                </a:solidFill>
              </a:rPr>
              <a:t>Wound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808080"/>
                </a:solidFill>
              </a:rPr>
              <a:t>leak</a:t>
            </a:r>
          </a:p>
        </p:txBody>
      </p:sp>
      <p:sp>
        <p:nvSpPr>
          <p:cNvPr id="311308" name="Text Box 14"/>
          <p:cNvSpPr txBox="1">
            <a:spLocks noChangeArrowheads="1"/>
          </p:cNvSpPr>
          <p:nvPr/>
        </p:nvSpPr>
        <p:spPr bwMode="auto">
          <a:xfrm>
            <a:off x="2003425" y="3838575"/>
            <a:ext cx="1479550" cy="534988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Choroidal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detachment</a:t>
            </a:r>
          </a:p>
        </p:txBody>
      </p:sp>
      <p:sp>
        <p:nvSpPr>
          <p:cNvPr id="311309" name="Slide Number Placeholder 1"/>
          <p:cNvSpPr txBox="1">
            <a:spLocks noGrp="1"/>
          </p:cNvSpPr>
          <p:nvPr/>
        </p:nvSpPr>
        <p:spPr bwMode="auto">
          <a:xfrm>
            <a:off x="7010400" y="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88EBF3C-F2F0-410B-8BD0-D7938087A6E4}" type="slidenum">
              <a:rPr lang="en-US" altLang="en-US" sz="1000"/>
              <a:pPr algn="r" eaLnBrk="1" hangingPunct="1"/>
              <a:t>39</a:t>
            </a:fld>
            <a:endParaRPr lang="en-US" altLang="en-US" sz="1000"/>
          </a:p>
        </p:txBody>
      </p:sp>
      <p:sp>
        <p:nvSpPr>
          <p:cNvPr id="2" name="TextBox 1"/>
          <p:cNvSpPr txBox="1"/>
          <p:nvPr/>
        </p:nvSpPr>
        <p:spPr>
          <a:xfrm>
            <a:off x="3581400" y="2122706"/>
            <a:ext cx="5486400" cy="4278094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What does the term 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choroidal detachment </a:t>
            </a: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mean? What is detached from what?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Under normal circumstances, the outer aspect of the choroid is closely apposed to the inner wall of the sclera. However, the choroid and sclera are actually </a:t>
            </a: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affixed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 to one another only at the  vortex veins  and around the  ONH ; everywhere else there is a potential space between them. </a:t>
            </a:r>
            <a:r>
              <a:rPr lang="en-US" sz="1600" b="1" dirty="0">
                <a:solidFill>
                  <a:srgbClr val="0000FF"/>
                </a:solidFill>
              </a:rPr>
              <a:t>If/when fluid accumulates in this space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, the choroid detaches from the sclera.</a:t>
            </a:r>
          </a:p>
          <a:p>
            <a:endParaRPr lang="en-US" sz="1600" dirty="0">
              <a:solidFill>
                <a:srgbClr val="CCFFCC"/>
              </a:solidFill>
            </a:endParaRPr>
          </a:p>
          <a:p>
            <a:r>
              <a:rPr lang="en-US" sz="1600" i="1" dirty="0">
                <a:solidFill>
                  <a:srgbClr val="CCFFCC"/>
                </a:solidFill>
              </a:rPr>
              <a:t>Is choroidal detachment a common cause of low IOP + shallow/flat AC after CE?</a:t>
            </a:r>
          </a:p>
          <a:p>
            <a:r>
              <a:rPr lang="en-US" sz="1600" dirty="0">
                <a:solidFill>
                  <a:srgbClr val="CCFFCC"/>
                </a:solidFill>
              </a:rPr>
              <a:t>This is a tricky question. Certainly, choroidal detachments are not an uncommon finding when a post-CE </a:t>
            </a:r>
            <a:r>
              <a:rPr lang="en-US" sz="1600" dirty="0" err="1">
                <a:solidFill>
                  <a:srgbClr val="CCFFCC"/>
                </a:solidFill>
              </a:rPr>
              <a:t>pt</a:t>
            </a:r>
            <a:r>
              <a:rPr lang="en-US" sz="1600" dirty="0">
                <a:solidFill>
                  <a:srgbClr val="CCFFCC"/>
                </a:solidFill>
              </a:rPr>
              <a:t> presents with a shallow AC and low IOP. However, it is likely that, in the majority of such cases, the choroidal detachment is a </a:t>
            </a:r>
            <a:r>
              <a:rPr lang="en-US" sz="1600" b="1" dirty="0">
                <a:solidFill>
                  <a:srgbClr val="CCFFCC"/>
                </a:solidFill>
              </a:rPr>
              <a:t>result</a:t>
            </a:r>
            <a:r>
              <a:rPr lang="en-US" sz="1600" dirty="0">
                <a:solidFill>
                  <a:srgbClr val="CCFFCC"/>
                </a:solidFill>
              </a:rPr>
              <a:t> of the low IOP, not a </a:t>
            </a:r>
            <a:r>
              <a:rPr lang="en-US" sz="1600" b="1" dirty="0">
                <a:solidFill>
                  <a:srgbClr val="CCFFCC"/>
                </a:solidFill>
              </a:rPr>
              <a:t>cause</a:t>
            </a:r>
            <a:r>
              <a:rPr lang="en-US" sz="1600" dirty="0">
                <a:solidFill>
                  <a:srgbClr val="CCFFCC"/>
                </a:solidFill>
              </a:rPr>
              <a:t> of it. </a:t>
            </a: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1533525" y="2738438"/>
            <a:ext cx="792163" cy="403225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 b="1" i="1">
                <a:solidFill>
                  <a:srgbClr val="0000FF"/>
                </a:solidFill>
              </a:rPr>
              <a:t>Low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ED0525-990D-48AE-9C18-63F7A40BA28B}"/>
              </a:ext>
            </a:extLst>
          </p:cNvPr>
          <p:cNvSpPr txBox="1"/>
          <p:nvPr/>
        </p:nvSpPr>
        <p:spPr>
          <a:xfrm>
            <a:off x="1477114" y="315059"/>
            <a:ext cx="6189772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FF"/>
                </a:solidFill>
              </a:rPr>
              <a:t>Shallow Anterior Chamber After Cataract Surgery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ECD07E0-5D09-4633-A120-C4FA2C36A9A7}"/>
              </a:ext>
            </a:extLst>
          </p:cNvPr>
          <p:cNvSpPr txBox="1"/>
          <p:nvPr/>
        </p:nvSpPr>
        <p:spPr>
          <a:xfrm>
            <a:off x="3492914" y="4429981"/>
            <a:ext cx="4419600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There are two broad categories of fluid that are associated with choroidal detachment--what are they?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--</a:t>
            </a:r>
            <a:r>
              <a:rPr lang="en-US" sz="1400" b="1" dirty="0">
                <a:solidFill>
                  <a:srgbClr val="0000FF"/>
                </a:solidFill>
              </a:rPr>
              <a:t>Serum </a:t>
            </a:r>
            <a:r>
              <a:rPr lang="en-US" sz="1400" dirty="0">
                <a:solidFill>
                  <a:srgbClr val="0000FF"/>
                </a:solidFill>
              </a:rPr>
              <a:t>(via  transudation )</a:t>
            </a:r>
            <a:endParaRPr lang="en-US" sz="1400" b="1" dirty="0">
              <a:solidFill>
                <a:srgbClr val="0000FF"/>
              </a:solidFill>
            </a:endParaRPr>
          </a:p>
          <a:p>
            <a:r>
              <a:rPr lang="en-US" sz="1400" dirty="0">
                <a:solidFill>
                  <a:srgbClr val="0000FF"/>
                </a:solidFill>
              </a:rPr>
              <a:t>--</a:t>
            </a:r>
            <a:r>
              <a:rPr lang="en-US" sz="1400" b="1" dirty="0">
                <a:solidFill>
                  <a:srgbClr val="0000FF"/>
                </a:solidFill>
              </a:rPr>
              <a:t>Blood </a:t>
            </a:r>
            <a:r>
              <a:rPr lang="en-US" sz="1400" dirty="0">
                <a:solidFill>
                  <a:srgbClr val="0000FF"/>
                </a:solidFill>
              </a:rPr>
              <a:t>(via  hemorrhage )</a:t>
            </a:r>
            <a:endParaRPr lang="en-US" sz="1400" b="1" dirty="0">
              <a:solidFill>
                <a:srgbClr val="0000FF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319C496-BF7A-45E2-8C5A-273BC568F666}"/>
              </a:ext>
            </a:extLst>
          </p:cNvPr>
          <p:cNvSpPr/>
          <p:nvPr/>
        </p:nvSpPr>
        <p:spPr>
          <a:xfrm>
            <a:off x="4693357" y="4912213"/>
            <a:ext cx="990600" cy="200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a process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95AB45D-33D1-476E-9744-49861A864DD3}"/>
              </a:ext>
            </a:extLst>
          </p:cNvPr>
          <p:cNvSpPr/>
          <p:nvPr/>
        </p:nvSpPr>
        <p:spPr>
          <a:xfrm>
            <a:off x="4601331" y="5134198"/>
            <a:ext cx="990600" cy="200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a diff process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B8A01BA-E286-46B5-9C95-27AF00A63C87}"/>
              </a:ext>
            </a:extLst>
          </p:cNvPr>
          <p:cNvSpPr/>
          <p:nvPr/>
        </p:nvSpPr>
        <p:spPr>
          <a:xfrm>
            <a:off x="3482975" y="3640322"/>
            <a:ext cx="4114800" cy="72705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262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23" name="Text Box 20"/>
          <p:cNvSpPr txBox="1">
            <a:spLocks noChangeArrowheads="1"/>
          </p:cNvSpPr>
          <p:nvPr/>
        </p:nvSpPr>
        <p:spPr bwMode="auto">
          <a:xfrm>
            <a:off x="2555875" y="1508125"/>
            <a:ext cx="34544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/>
              <a:t>Shallow/flat AC after CE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sz="2400"/>
              <a:t>(early post-op period)</a:t>
            </a:r>
          </a:p>
        </p:txBody>
      </p:sp>
      <p:sp>
        <p:nvSpPr>
          <p:cNvPr id="290824" name="Slide Number Placeholder 1"/>
          <p:cNvSpPr txBox="1">
            <a:spLocks noGrp="1"/>
          </p:cNvSpPr>
          <p:nvPr/>
        </p:nvSpPr>
        <p:spPr bwMode="auto">
          <a:xfrm>
            <a:off x="7010400" y="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668EC16F-585D-4405-BE2D-2BD68CBD01DB}" type="slidenum">
              <a:rPr lang="en-US" altLang="en-US" sz="1000"/>
              <a:pPr algn="r" eaLnBrk="1" hangingPunct="1"/>
              <a:t>4</a:t>
            </a:fld>
            <a:endParaRPr lang="en-US" altLang="en-US" sz="10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A43E70-2BD1-43E7-AD2E-0A63B87204A7}"/>
              </a:ext>
            </a:extLst>
          </p:cNvPr>
          <p:cNvSpPr txBox="1"/>
          <p:nvPr/>
        </p:nvSpPr>
        <p:spPr>
          <a:xfrm>
            <a:off x="1477114" y="315059"/>
            <a:ext cx="6189772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FF"/>
                </a:solidFill>
              </a:rPr>
              <a:t>Shallow Anterior Chamber After Cataract Surgery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A824DF5-1B2F-4401-9B80-9C7C7C80B8B8}"/>
              </a:ext>
            </a:extLst>
          </p:cNvPr>
          <p:cNvSpPr txBox="1"/>
          <p:nvPr/>
        </p:nvSpPr>
        <p:spPr>
          <a:xfrm>
            <a:off x="152400" y="2920425"/>
            <a:ext cx="88941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Re shallow AC after CE: What is our chief concern, </a:t>
            </a:r>
            <a:r>
              <a:rPr lang="en-US" sz="1600" i="1" dirty="0" err="1">
                <a:solidFill>
                  <a:schemeClr val="bg1">
                    <a:lumMod val="75000"/>
                  </a:schemeClr>
                </a:solidFill>
              </a:rPr>
              <a:t>ie</a:t>
            </a: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, what do we want to keep from occurring?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We want to avoid  </a:t>
            </a:r>
            <a:r>
              <a:rPr lang="en-US" sz="2000" b="1" dirty="0"/>
              <a:t>cornea-iris  touch 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and</a:t>
            </a:r>
            <a:r>
              <a:rPr lang="en-US" sz="1600" dirty="0"/>
              <a:t>  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cornea-IOL  touch</a:t>
            </a:r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134EA7-9396-410C-A22C-5A0A246EE7EE}"/>
              </a:ext>
            </a:extLst>
          </p:cNvPr>
          <p:cNvSpPr txBox="1"/>
          <p:nvPr/>
        </p:nvSpPr>
        <p:spPr>
          <a:xfrm>
            <a:off x="168275" y="4270226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What dreaded complication can result from prolonged cornea-iris touch?</a:t>
            </a:r>
            <a:endParaRPr lang="en-US" sz="1600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E3079A1-B283-4BD4-97CE-1871CB28F320}"/>
              </a:ext>
            </a:extLst>
          </p:cNvPr>
          <p:cNvCxnSpPr>
            <a:endCxn id="3" idx="0"/>
          </p:cNvCxnSpPr>
          <p:nvPr/>
        </p:nvCxnSpPr>
        <p:spPr>
          <a:xfrm flipH="1">
            <a:off x="2225675" y="3566756"/>
            <a:ext cx="517526" cy="70347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864554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9" name="Text Box 3"/>
          <p:cNvSpPr txBox="1">
            <a:spLocks noChangeArrowheads="1"/>
          </p:cNvSpPr>
          <p:nvPr/>
        </p:nvSpPr>
        <p:spPr bwMode="auto">
          <a:xfrm>
            <a:off x="2555875" y="1508125"/>
            <a:ext cx="34544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/>
              <a:t>Shallow/flat AC after CE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sz="2400"/>
              <a:t>(early post-op period)</a:t>
            </a:r>
          </a:p>
        </p:txBody>
      </p:sp>
      <p:sp>
        <p:nvSpPr>
          <p:cNvPr id="311300" name="Text Box 4"/>
          <p:cNvSpPr txBox="1">
            <a:spLocks noChangeArrowheads="1"/>
          </p:cNvSpPr>
          <p:nvPr/>
        </p:nvSpPr>
        <p:spPr bwMode="auto">
          <a:xfrm>
            <a:off x="5510213" y="2738438"/>
            <a:ext cx="2185987" cy="403225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 i="1">
                <a:solidFill>
                  <a:srgbClr val="808080"/>
                </a:solidFill>
              </a:rPr>
              <a:t>Normal</a:t>
            </a:r>
            <a:r>
              <a:rPr lang="en-US" sz="2400">
                <a:solidFill>
                  <a:srgbClr val="808080"/>
                </a:solidFill>
              </a:rPr>
              <a:t> or </a:t>
            </a:r>
            <a:r>
              <a:rPr lang="en-US" sz="2400" i="1">
                <a:solidFill>
                  <a:srgbClr val="808080"/>
                </a:solidFill>
              </a:rPr>
              <a:t>high</a:t>
            </a:r>
          </a:p>
        </p:txBody>
      </p:sp>
      <p:sp>
        <p:nvSpPr>
          <p:cNvPr id="311302" name="Line 8"/>
          <p:cNvSpPr>
            <a:spLocks noChangeShapeType="1"/>
          </p:cNvSpPr>
          <p:nvPr/>
        </p:nvSpPr>
        <p:spPr bwMode="auto">
          <a:xfrm flipH="1">
            <a:off x="2286000" y="2303463"/>
            <a:ext cx="1981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1303" name="Line 9"/>
          <p:cNvSpPr>
            <a:spLocks noChangeShapeType="1"/>
          </p:cNvSpPr>
          <p:nvPr/>
        </p:nvSpPr>
        <p:spPr bwMode="auto">
          <a:xfrm>
            <a:off x="4267200" y="2303463"/>
            <a:ext cx="1295400" cy="45720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1304" name="Text Box 10"/>
          <p:cNvSpPr txBox="1">
            <a:spLocks noChangeArrowheads="1"/>
          </p:cNvSpPr>
          <p:nvPr/>
        </p:nvSpPr>
        <p:spPr bwMode="auto">
          <a:xfrm>
            <a:off x="3854450" y="2416175"/>
            <a:ext cx="717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i="1"/>
              <a:t>IOP?</a:t>
            </a:r>
          </a:p>
        </p:txBody>
      </p:sp>
      <p:sp>
        <p:nvSpPr>
          <p:cNvPr id="311305" name="Line 11"/>
          <p:cNvSpPr>
            <a:spLocks noChangeShapeType="1"/>
          </p:cNvSpPr>
          <p:nvPr/>
        </p:nvSpPr>
        <p:spPr bwMode="auto">
          <a:xfrm flipH="1">
            <a:off x="1219200" y="3141663"/>
            <a:ext cx="6858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1306" name="Line 12"/>
          <p:cNvSpPr>
            <a:spLocks noChangeShapeType="1"/>
          </p:cNvSpPr>
          <p:nvPr/>
        </p:nvSpPr>
        <p:spPr bwMode="auto">
          <a:xfrm>
            <a:off x="1905000" y="3141663"/>
            <a:ext cx="609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1307" name="Text Box 13"/>
          <p:cNvSpPr txBox="1">
            <a:spLocks noChangeArrowheads="1"/>
          </p:cNvSpPr>
          <p:nvPr/>
        </p:nvSpPr>
        <p:spPr bwMode="auto">
          <a:xfrm>
            <a:off x="614363" y="3838575"/>
            <a:ext cx="911225" cy="534988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808080"/>
                </a:solidFill>
              </a:rPr>
              <a:t>Wound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808080"/>
                </a:solidFill>
              </a:rPr>
              <a:t>leak</a:t>
            </a:r>
          </a:p>
        </p:txBody>
      </p:sp>
      <p:sp>
        <p:nvSpPr>
          <p:cNvPr id="311308" name="Text Box 14"/>
          <p:cNvSpPr txBox="1">
            <a:spLocks noChangeArrowheads="1"/>
          </p:cNvSpPr>
          <p:nvPr/>
        </p:nvSpPr>
        <p:spPr bwMode="auto">
          <a:xfrm>
            <a:off x="2003425" y="3838575"/>
            <a:ext cx="1479550" cy="534988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Choroidal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detachment</a:t>
            </a:r>
          </a:p>
        </p:txBody>
      </p:sp>
      <p:sp>
        <p:nvSpPr>
          <p:cNvPr id="311309" name="Slide Number Placeholder 1"/>
          <p:cNvSpPr txBox="1">
            <a:spLocks noGrp="1"/>
          </p:cNvSpPr>
          <p:nvPr/>
        </p:nvSpPr>
        <p:spPr bwMode="auto">
          <a:xfrm>
            <a:off x="7010400" y="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88EBF3C-F2F0-410B-8BD0-D7938087A6E4}" type="slidenum">
              <a:rPr lang="en-US" altLang="en-US" sz="1000"/>
              <a:pPr algn="r" eaLnBrk="1" hangingPunct="1"/>
              <a:t>40</a:t>
            </a:fld>
            <a:endParaRPr lang="en-US" altLang="en-US" sz="1000"/>
          </a:p>
        </p:txBody>
      </p:sp>
      <p:sp>
        <p:nvSpPr>
          <p:cNvPr id="2" name="TextBox 1"/>
          <p:cNvSpPr txBox="1"/>
          <p:nvPr/>
        </p:nvSpPr>
        <p:spPr>
          <a:xfrm>
            <a:off x="3581400" y="2122706"/>
            <a:ext cx="5486400" cy="4278094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What does the term 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choroidal detachment </a:t>
            </a: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mean? What is detached from what?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Under normal circumstances, the outer aspect of the choroid is closely apposed to the inner wall of the sclera. However, the choroid and sclera are actually </a:t>
            </a: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affixed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 to one another only at the  vortex veins  and around the  ONH ; everywhere else there is a potential space between them. </a:t>
            </a:r>
            <a:r>
              <a:rPr lang="en-US" sz="1600" b="1" dirty="0">
                <a:solidFill>
                  <a:srgbClr val="0000FF"/>
                </a:solidFill>
              </a:rPr>
              <a:t>If/when fluid accumulates in this space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, the choroid detaches from the sclera.</a:t>
            </a:r>
          </a:p>
          <a:p>
            <a:endParaRPr lang="en-US" sz="1600" dirty="0">
              <a:solidFill>
                <a:srgbClr val="CCFFCC"/>
              </a:solidFill>
            </a:endParaRPr>
          </a:p>
          <a:p>
            <a:r>
              <a:rPr lang="en-US" sz="1600" i="1" dirty="0">
                <a:solidFill>
                  <a:srgbClr val="CCFFCC"/>
                </a:solidFill>
              </a:rPr>
              <a:t>Is choroidal detachment a common cause of low IOP + shallow/flat AC after CE?</a:t>
            </a:r>
          </a:p>
          <a:p>
            <a:r>
              <a:rPr lang="en-US" sz="1600" dirty="0">
                <a:solidFill>
                  <a:srgbClr val="CCFFCC"/>
                </a:solidFill>
              </a:rPr>
              <a:t>This is a tricky question. Certainly, choroidal detachments are not an uncommon finding when a post-CE </a:t>
            </a:r>
            <a:r>
              <a:rPr lang="en-US" sz="1600" dirty="0" err="1">
                <a:solidFill>
                  <a:srgbClr val="CCFFCC"/>
                </a:solidFill>
              </a:rPr>
              <a:t>pt</a:t>
            </a:r>
            <a:r>
              <a:rPr lang="en-US" sz="1600" dirty="0">
                <a:solidFill>
                  <a:srgbClr val="CCFFCC"/>
                </a:solidFill>
              </a:rPr>
              <a:t> presents with a shallow AC and low IOP. However, it is likely that, in the majority of such cases, the choroidal detachment is a </a:t>
            </a:r>
            <a:r>
              <a:rPr lang="en-US" sz="1600" b="1" dirty="0">
                <a:solidFill>
                  <a:srgbClr val="CCFFCC"/>
                </a:solidFill>
              </a:rPr>
              <a:t>result</a:t>
            </a:r>
            <a:r>
              <a:rPr lang="en-US" sz="1600" dirty="0">
                <a:solidFill>
                  <a:srgbClr val="CCFFCC"/>
                </a:solidFill>
              </a:rPr>
              <a:t> of the low IOP, not a </a:t>
            </a:r>
            <a:r>
              <a:rPr lang="en-US" sz="1600" b="1" dirty="0">
                <a:solidFill>
                  <a:srgbClr val="CCFFCC"/>
                </a:solidFill>
              </a:rPr>
              <a:t>cause</a:t>
            </a:r>
            <a:r>
              <a:rPr lang="en-US" sz="1600" dirty="0">
                <a:solidFill>
                  <a:srgbClr val="CCFFCC"/>
                </a:solidFill>
              </a:rPr>
              <a:t> of it. </a:t>
            </a: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1533525" y="2738438"/>
            <a:ext cx="792163" cy="403225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 b="1" i="1">
                <a:solidFill>
                  <a:srgbClr val="0000FF"/>
                </a:solidFill>
              </a:rPr>
              <a:t>Low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ED0525-990D-48AE-9C18-63F7A40BA28B}"/>
              </a:ext>
            </a:extLst>
          </p:cNvPr>
          <p:cNvSpPr txBox="1"/>
          <p:nvPr/>
        </p:nvSpPr>
        <p:spPr>
          <a:xfrm>
            <a:off x="1477114" y="315059"/>
            <a:ext cx="6189772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FF"/>
                </a:solidFill>
              </a:rPr>
              <a:t>Shallow Anterior Chamber After Cataract Surgery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ECD07E0-5D09-4633-A120-C4FA2C36A9A7}"/>
              </a:ext>
            </a:extLst>
          </p:cNvPr>
          <p:cNvSpPr txBox="1"/>
          <p:nvPr/>
        </p:nvSpPr>
        <p:spPr>
          <a:xfrm>
            <a:off x="3492914" y="4429981"/>
            <a:ext cx="4419600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There are two broad categories of fluid that are associated with choroidal detachment--what are they?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--</a:t>
            </a:r>
            <a:r>
              <a:rPr lang="en-US" sz="1400" b="1" dirty="0">
                <a:solidFill>
                  <a:srgbClr val="0000FF"/>
                </a:solidFill>
              </a:rPr>
              <a:t>Serum </a:t>
            </a:r>
            <a:r>
              <a:rPr lang="en-US" sz="1400" dirty="0">
                <a:solidFill>
                  <a:srgbClr val="0000FF"/>
                </a:solidFill>
              </a:rPr>
              <a:t>(via  transudation )</a:t>
            </a:r>
            <a:endParaRPr lang="en-US" sz="1400" b="1" dirty="0">
              <a:solidFill>
                <a:srgbClr val="0000FF"/>
              </a:solidFill>
            </a:endParaRPr>
          </a:p>
          <a:p>
            <a:r>
              <a:rPr lang="en-US" sz="1400" dirty="0">
                <a:solidFill>
                  <a:srgbClr val="0000FF"/>
                </a:solidFill>
              </a:rPr>
              <a:t>--</a:t>
            </a:r>
            <a:r>
              <a:rPr lang="en-US" sz="1400" b="1" dirty="0">
                <a:solidFill>
                  <a:srgbClr val="0000FF"/>
                </a:solidFill>
              </a:rPr>
              <a:t>Blood </a:t>
            </a:r>
            <a:r>
              <a:rPr lang="en-US" sz="1400" dirty="0">
                <a:solidFill>
                  <a:srgbClr val="0000FF"/>
                </a:solidFill>
              </a:rPr>
              <a:t>(via  hemorrhage )</a:t>
            </a:r>
            <a:endParaRPr lang="en-US" sz="1400" b="1" dirty="0">
              <a:solidFill>
                <a:srgbClr val="0000FF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B8A01BA-E286-46B5-9C95-27AF00A63C87}"/>
              </a:ext>
            </a:extLst>
          </p:cNvPr>
          <p:cNvSpPr/>
          <p:nvPr/>
        </p:nvSpPr>
        <p:spPr>
          <a:xfrm>
            <a:off x="3482975" y="3640322"/>
            <a:ext cx="4114800" cy="72705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1559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9" name="Text Box 3"/>
          <p:cNvSpPr txBox="1">
            <a:spLocks noChangeArrowheads="1"/>
          </p:cNvSpPr>
          <p:nvPr/>
        </p:nvSpPr>
        <p:spPr bwMode="auto">
          <a:xfrm>
            <a:off x="2555875" y="1508125"/>
            <a:ext cx="34544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/>
              <a:t>Shallow/flat AC after CE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sz="2400"/>
              <a:t>(early post-op period)</a:t>
            </a:r>
          </a:p>
        </p:txBody>
      </p:sp>
      <p:sp>
        <p:nvSpPr>
          <p:cNvPr id="311300" name="Text Box 4"/>
          <p:cNvSpPr txBox="1">
            <a:spLocks noChangeArrowheads="1"/>
          </p:cNvSpPr>
          <p:nvPr/>
        </p:nvSpPr>
        <p:spPr bwMode="auto">
          <a:xfrm>
            <a:off x="5510213" y="2738438"/>
            <a:ext cx="2185987" cy="403225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 i="1">
                <a:solidFill>
                  <a:srgbClr val="808080"/>
                </a:solidFill>
              </a:rPr>
              <a:t>Normal</a:t>
            </a:r>
            <a:r>
              <a:rPr lang="en-US" sz="2400">
                <a:solidFill>
                  <a:srgbClr val="808080"/>
                </a:solidFill>
              </a:rPr>
              <a:t> or </a:t>
            </a:r>
            <a:r>
              <a:rPr lang="en-US" sz="2400" i="1">
                <a:solidFill>
                  <a:srgbClr val="808080"/>
                </a:solidFill>
              </a:rPr>
              <a:t>high</a:t>
            </a:r>
          </a:p>
        </p:txBody>
      </p:sp>
      <p:sp>
        <p:nvSpPr>
          <p:cNvPr id="311302" name="Line 8"/>
          <p:cNvSpPr>
            <a:spLocks noChangeShapeType="1"/>
          </p:cNvSpPr>
          <p:nvPr/>
        </p:nvSpPr>
        <p:spPr bwMode="auto">
          <a:xfrm flipH="1">
            <a:off x="2286000" y="2303463"/>
            <a:ext cx="1981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1303" name="Line 9"/>
          <p:cNvSpPr>
            <a:spLocks noChangeShapeType="1"/>
          </p:cNvSpPr>
          <p:nvPr/>
        </p:nvSpPr>
        <p:spPr bwMode="auto">
          <a:xfrm>
            <a:off x="4267200" y="2303463"/>
            <a:ext cx="1295400" cy="45720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1304" name="Text Box 10"/>
          <p:cNvSpPr txBox="1">
            <a:spLocks noChangeArrowheads="1"/>
          </p:cNvSpPr>
          <p:nvPr/>
        </p:nvSpPr>
        <p:spPr bwMode="auto">
          <a:xfrm>
            <a:off x="3854450" y="2416175"/>
            <a:ext cx="717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i="1"/>
              <a:t>IOP?</a:t>
            </a:r>
          </a:p>
        </p:txBody>
      </p:sp>
      <p:sp>
        <p:nvSpPr>
          <p:cNvPr id="311305" name="Line 11"/>
          <p:cNvSpPr>
            <a:spLocks noChangeShapeType="1"/>
          </p:cNvSpPr>
          <p:nvPr/>
        </p:nvSpPr>
        <p:spPr bwMode="auto">
          <a:xfrm flipH="1">
            <a:off x="1219200" y="3141663"/>
            <a:ext cx="6858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1306" name="Line 12"/>
          <p:cNvSpPr>
            <a:spLocks noChangeShapeType="1"/>
          </p:cNvSpPr>
          <p:nvPr/>
        </p:nvSpPr>
        <p:spPr bwMode="auto">
          <a:xfrm>
            <a:off x="1905000" y="3141663"/>
            <a:ext cx="609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1307" name="Text Box 13"/>
          <p:cNvSpPr txBox="1">
            <a:spLocks noChangeArrowheads="1"/>
          </p:cNvSpPr>
          <p:nvPr/>
        </p:nvSpPr>
        <p:spPr bwMode="auto">
          <a:xfrm>
            <a:off x="614363" y="3838575"/>
            <a:ext cx="911225" cy="534988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808080"/>
                </a:solidFill>
              </a:rPr>
              <a:t>Wound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808080"/>
                </a:solidFill>
              </a:rPr>
              <a:t>leak</a:t>
            </a:r>
          </a:p>
        </p:txBody>
      </p:sp>
      <p:sp>
        <p:nvSpPr>
          <p:cNvPr id="311308" name="Text Box 14"/>
          <p:cNvSpPr txBox="1">
            <a:spLocks noChangeArrowheads="1"/>
          </p:cNvSpPr>
          <p:nvPr/>
        </p:nvSpPr>
        <p:spPr bwMode="auto">
          <a:xfrm>
            <a:off x="2003425" y="3838575"/>
            <a:ext cx="1479550" cy="534988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Choroidal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detachment</a:t>
            </a:r>
          </a:p>
        </p:txBody>
      </p:sp>
      <p:sp>
        <p:nvSpPr>
          <p:cNvPr id="311309" name="Slide Number Placeholder 1"/>
          <p:cNvSpPr txBox="1">
            <a:spLocks noGrp="1"/>
          </p:cNvSpPr>
          <p:nvPr/>
        </p:nvSpPr>
        <p:spPr bwMode="auto">
          <a:xfrm>
            <a:off x="7010400" y="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88EBF3C-F2F0-410B-8BD0-D7938087A6E4}" type="slidenum">
              <a:rPr lang="en-US" altLang="en-US" sz="1000"/>
              <a:pPr algn="r" eaLnBrk="1" hangingPunct="1"/>
              <a:t>41</a:t>
            </a:fld>
            <a:endParaRPr lang="en-US" altLang="en-US" sz="1000"/>
          </a:p>
        </p:txBody>
      </p:sp>
      <p:sp>
        <p:nvSpPr>
          <p:cNvPr id="2" name="TextBox 1"/>
          <p:cNvSpPr txBox="1"/>
          <p:nvPr/>
        </p:nvSpPr>
        <p:spPr>
          <a:xfrm>
            <a:off x="3581400" y="2122706"/>
            <a:ext cx="5486400" cy="4278094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What does the term 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choroidal detachment </a:t>
            </a: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mean? What is detached from what?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Under normal circumstances, the outer aspect of the choroid is closely apposed to the inner wall of the sclera. However, the choroid and sclera are actually </a:t>
            </a: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affixed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 to one another only at the  vortex veins  and around the  ONH ; everywhere else there is a potential space between them. </a:t>
            </a:r>
            <a:r>
              <a:rPr lang="en-US" sz="1600" b="1" dirty="0">
                <a:solidFill>
                  <a:srgbClr val="0000FF"/>
                </a:solidFill>
              </a:rPr>
              <a:t>If/when fluid accumulates in this space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, the choroid detaches from the sclera.</a:t>
            </a:r>
          </a:p>
          <a:p>
            <a:endParaRPr lang="en-US" sz="1600" dirty="0">
              <a:solidFill>
                <a:srgbClr val="CCFFCC"/>
              </a:solidFill>
            </a:endParaRPr>
          </a:p>
          <a:p>
            <a:r>
              <a:rPr lang="en-US" sz="1600" i="1" dirty="0">
                <a:solidFill>
                  <a:srgbClr val="CCFFCC"/>
                </a:solidFill>
              </a:rPr>
              <a:t>Is choroidal detachment a common cause of low IOP + shallow/flat AC after CE?</a:t>
            </a:r>
          </a:p>
          <a:p>
            <a:r>
              <a:rPr lang="en-US" sz="1600" dirty="0">
                <a:solidFill>
                  <a:srgbClr val="CCFFCC"/>
                </a:solidFill>
              </a:rPr>
              <a:t>This is a tricky question. Certainly, choroidal detachments are not an uncommon finding when a post-CE </a:t>
            </a:r>
            <a:r>
              <a:rPr lang="en-US" sz="1600" dirty="0" err="1">
                <a:solidFill>
                  <a:srgbClr val="CCFFCC"/>
                </a:solidFill>
              </a:rPr>
              <a:t>pt</a:t>
            </a:r>
            <a:r>
              <a:rPr lang="en-US" sz="1600" dirty="0">
                <a:solidFill>
                  <a:srgbClr val="CCFFCC"/>
                </a:solidFill>
              </a:rPr>
              <a:t> presents with a shallow AC and low IOP. However, it is likely that, in the majority of such cases, the choroidal detachment is a </a:t>
            </a:r>
            <a:r>
              <a:rPr lang="en-US" sz="1600" b="1" dirty="0">
                <a:solidFill>
                  <a:srgbClr val="CCFFCC"/>
                </a:solidFill>
              </a:rPr>
              <a:t>result</a:t>
            </a:r>
            <a:r>
              <a:rPr lang="en-US" sz="1600" dirty="0">
                <a:solidFill>
                  <a:srgbClr val="CCFFCC"/>
                </a:solidFill>
              </a:rPr>
              <a:t> of the low IOP, not a </a:t>
            </a:r>
            <a:r>
              <a:rPr lang="en-US" sz="1600" b="1" dirty="0">
                <a:solidFill>
                  <a:srgbClr val="CCFFCC"/>
                </a:solidFill>
              </a:rPr>
              <a:t>cause</a:t>
            </a:r>
            <a:r>
              <a:rPr lang="en-US" sz="1600" dirty="0">
                <a:solidFill>
                  <a:srgbClr val="CCFFCC"/>
                </a:solidFill>
              </a:rPr>
              <a:t> of it. </a:t>
            </a: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1533525" y="2738438"/>
            <a:ext cx="792163" cy="403225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 b="1" i="1">
                <a:solidFill>
                  <a:srgbClr val="0000FF"/>
                </a:solidFill>
              </a:rPr>
              <a:t>Low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ED0525-990D-48AE-9C18-63F7A40BA28B}"/>
              </a:ext>
            </a:extLst>
          </p:cNvPr>
          <p:cNvSpPr txBox="1"/>
          <p:nvPr/>
        </p:nvSpPr>
        <p:spPr>
          <a:xfrm>
            <a:off x="1477114" y="315059"/>
            <a:ext cx="6189772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FF"/>
                </a:solidFill>
              </a:rPr>
              <a:t>Shallow Anterior Chamber After Cataract Surgery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ECD07E0-5D09-4633-A120-C4FA2C36A9A7}"/>
              </a:ext>
            </a:extLst>
          </p:cNvPr>
          <p:cNvSpPr txBox="1"/>
          <p:nvPr/>
        </p:nvSpPr>
        <p:spPr>
          <a:xfrm>
            <a:off x="3492914" y="4429981"/>
            <a:ext cx="4419600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65000"/>
                  </a:schemeClr>
                </a:solidFill>
              </a:rPr>
              <a:t>There are two broad categories of fluid that are associated with choroidal detachment--what are they?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--</a:t>
            </a:r>
            <a:r>
              <a:rPr lang="en-US" sz="1400" b="1" i="1" dirty="0">
                <a:solidFill>
                  <a:srgbClr val="0000FF"/>
                </a:solidFill>
              </a:rPr>
              <a:t>Serum?</a:t>
            </a:r>
            <a:r>
              <a:rPr lang="en-US" sz="1400" b="1" dirty="0">
                <a:solidFill>
                  <a:srgbClr val="0000FF"/>
                </a:solidFill>
              </a:rPr>
              <a:t>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(via  transudation )</a:t>
            </a:r>
            <a:endParaRPr lang="en-US" sz="1400" b="1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--</a:t>
            </a:r>
            <a:r>
              <a:rPr lang="en-US" sz="1400" b="1" i="1" dirty="0">
                <a:solidFill>
                  <a:srgbClr val="0000FF"/>
                </a:solidFill>
              </a:rPr>
              <a:t>Blood?</a:t>
            </a:r>
            <a:r>
              <a:rPr lang="en-US" sz="1400" b="1" dirty="0">
                <a:solidFill>
                  <a:srgbClr val="0000FF"/>
                </a:solidFill>
              </a:rPr>
              <a:t>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(via  hemorrhage )</a:t>
            </a:r>
            <a:endParaRPr lang="en-US" sz="14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B8A01BA-E286-46B5-9C95-27AF00A63C87}"/>
              </a:ext>
            </a:extLst>
          </p:cNvPr>
          <p:cNvSpPr/>
          <p:nvPr/>
        </p:nvSpPr>
        <p:spPr>
          <a:xfrm>
            <a:off x="3482975" y="3640322"/>
            <a:ext cx="4114800" cy="72705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AD36B23-5AD9-4D83-AD55-BB85A0F633A7}"/>
              </a:ext>
            </a:extLst>
          </p:cNvPr>
          <p:cNvSpPr txBox="1"/>
          <p:nvPr/>
        </p:nvSpPr>
        <p:spPr>
          <a:xfrm>
            <a:off x="2073275" y="5526099"/>
            <a:ext cx="5524500" cy="738664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/>
                </a:solidFill>
              </a:rPr>
              <a:t>When a choroidal detachment is present in association with a shallow chamber and low IOP, is it typically serous, or hemorrhagic?</a:t>
            </a:r>
          </a:p>
          <a:p>
            <a:r>
              <a:rPr lang="en-US" sz="1400" dirty="0">
                <a:solidFill>
                  <a:srgbClr val="0070C0"/>
                </a:solidFill>
              </a:rPr>
              <a:t>In this scenario, the detachment is virtually always </a:t>
            </a:r>
            <a:r>
              <a:rPr lang="en-US" sz="1400" b="1" dirty="0">
                <a:solidFill>
                  <a:srgbClr val="0070C0"/>
                </a:solidFill>
              </a:rPr>
              <a:t>serous</a:t>
            </a:r>
          </a:p>
        </p:txBody>
      </p:sp>
    </p:spTree>
    <p:extLst>
      <p:ext uri="{BB962C8B-B14F-4D97-AF65-F5344CB8AC3E}">
        <p14:creationId xmlns:p14="http://schemas.microsoft.com/office/powerpoint/2010/main" val="341357093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9" name="Text Box 3"/>
          <p:cNvSpPr txBox="1">
            <a:spLocks noChangeArrowheads="1"/>
          </p:cNvSpPr>
          <p:nvPr/>
        </p:nvSpPr>
        <p:spPr bwMode="auto">
          <a:xfrm>
            <a:off x="2555875" y="1508125"/>
            <a:ext cx="34544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/>
              <a:t>Shallow/flat AC after CE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sz="2400"/>
              <a:t>(early post-op period)</a:t>
            </a:r>
          </a:p>
        </p:txBody>
      </p:sp>
      <p:sp>
        <p:nvSpPr>
          <p:cNvPr id="311300" name="Text Box 4"/>
          <p:cNvSpPr txBox="1">
            <a:spLocks noChangeArrowheads="1"/>
          </p:cNvSpPr>
          <p:nvPr/>
        </p:nvSpPr>
        <p:spPr bwMode="auto">
          <a:xfrm>
            <a:off x="5510213" y="2738438"/>
            <a:ext cx="2185987" cy="403225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 i="1">
                <a:solidFill>
                  <a:srgbClr val="808080"/>
                </a:solidFill>
              </a:rPr>
              <a:t>Normal</a:t>
            </a:r>
            <a:r>
              <a:rPr lang="en-US" sz="2400">
                <a:solidFill>
                  <a:srgbClr val="808080"/>
                </a:solidFill>
              </a:rPr>
              <a:t> or </a:t>
            </a:r>
            <a:r>
              <a:rPr lang="en-US" sz="2400" i="1">
                <a:solidFill>
                  <a:srgbClr val="808080"/>
                </a:solidFill>
              </a:rPr>
              <a:t>high</a:t>
            </a:r>
          </a:p>
        </p:txBody>
      </p:sp>
      <p:sp>
        <p:nvSpPr>
          <p:cNvPr id="311302" name="Line 8"/>
          <p:cNvSpPr>
            <a:spLocks noChangeShapeType="1"/>
          </p:cNvSpPr>
          <p:nvPr/>
        </p:nvSpPr>
        <p:spPr bwMode="auto">
          <a:xfrm flipH="1">
            <a:off x="2286000" y="2303463"/>
            <a:ext cx="1981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1303" name="Line 9"/>
          <p:cNvSpPr>
            <a:spLocks noChangeShapeType="1"/>
          </p:cNvSpPr>
          <p:nvPr/>
        </p:nvSpPr>
        <p:spPr bwMode="auto">
          <a:xfrm>
            <a:off x="4267200" y="2303463"/>
            <a:ext cx="1295400" cy="45720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1304" name="Text Box 10"/>
          <p:cNvSpPr txBox="1">
            <a:spLocks noChangeArrowheads="1"/>
          </p:cNvSpPr>
          <p:nvPr/>
        </p:nvSpPr>
        <p:spPr bwMode="auto">
          <a:xfrm>
            <a:off x="3854450" y="2416175"/>
            <a:ext cx="717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i="1"/>
              <a:t>IOP?</a:t>
            </a:r>
          </a:p>
        </p:txBody>
      </p:sp>
      <p:sp>
        <p:nvSpPr>
          <p:cNvPr id="311305" name="Line 11"/>
          <p:cNvSpPr>
            <a:spLocks noChangeShapeType="1"/>
          </p:cNvSpPr>
          <p:nvPr/>
        </p:nvSpPr>
        <p:spPr bwMode="auto">
          <a:xfrm flipH="1">
            <a:off x="1219200" y="3141663"/>
            <a:ext cx="6858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1306" name="Line 12"/>
          <p:cNvSpPr>
            <a:spLocks noChangeShapeType="1"/>
          </p:cNvSpPr>
          <p:nvPr/>
        </p:nvSpPr>
        <p:spPr bwMode="auto">
          <a:xfrm>
            <a:off x="1905000" y="3141663"/>
            <a:ext cx="609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1307" name="Text Box 13"/>
          <p:cNvSpPr txBox="1">
            <a:spLocks noChangeArrowheads="1"/>
          </p:cNvSpPr>
          <p:nvPr/>
        </p:nvSpPr>
        <p:spPr bwMode="auto">
          <a:xfrm>
            <a:off x="614363" y="3838575"/>
            <a:ext cx="911225" cy="534988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808080"/>
                </a:solidFill>
              </a:rPr>
              <a:t>Wound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808080"/>
                </a:solidFill>
              </a:rPr>
              <a:t>leak</a:t>
            </a:r>
          </a:p>
        </p:txBody>
      </p:sp>
      <p:sp>
        <p:nvSpPr>
          <p:cNvPr id="311308" name="Text Box 14"/>
          <p:cNvSpPr txBox="1">
            <a:spLocks noChangeArrowheads="1"/>
          </p:cNvSpPr>
          <p:nvPr/>
        </p:nvSpPr>
        <p:spPr bwMode="auto">
          <a:xfrm>
            <a:off x="2003425" y="3838575"/>
            <a:ext cx="1479550" cy="534988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Choroidal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detachment</a:t>
            </a:r>
          </a:p>
        </p:txBody>
      </p:sp>
      <p:sp>
        <p:nvSpPr>
          <p:cNvPr id="311309" name="Slide Number Placeholder 1"/>
          <p:cNvSpPr txBox="1">
            <a:spLocks noGrp="1"/>
          </p:cNvSpPr>
          <p:nvPr/>
        </p:nvSpPr>
        <p:spPr bwMode="auto">
          <a:xfrm>
            <a:off x="7010400" y="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88EBF3C-F2F0-410B-8BD0-D7938087A6E4}" type="slidenum">
              <a:rPr lang="en-US" altLang="en-US" sz="1000"/>
              <a:pPr algn="r" eaLnBrk="1" hangingPunct="1"/>
              <a:t>42</a:t>
            </a:fld>
            <a:endParaRPr lang="en-US" altLang="en-US" sz="1000"/>
          </a:p>
        </p:txBody>
      </p:sp>
      <p:sp>
        <p:nvSpPr>
          <p:cNvPr id="2" name="TextBox 1"/>
          <p:cNvSpPr txBox="1"/>
          <p:nvPr/>
        </p:nvSpPr>
        <p:spPr>
          <a:xfrm>
            <a:off x="3581400" y="2122706"/>
            <a:ext cx="5486400" cy="4278094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What does the term 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choroidal detachment </a:t>
            </a: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mean? What is detached from what?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Under normal circumstances, the outer aspect of the choroid is closely apposed to the inner wall of the sclera. However, the choroid and sclera are actually </a:t>
            </a: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affixed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 to one another only at the  vortex veins  and around the  ONH ; everywhere else there is a potential space between them. </a:t>
            </a:r>
            <a:r>
              <a:rPr lang="en-US" sz="1600" b="1" dirty="0">
                <a:solidFill>
                  <a:srgbClr val="0000FF"/>
                </a:solidFill>
              </a:rPr>
              <a:t>If/when fluid accumulates in this space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, the choroid detaches from the sclera.</a:t>
            </a:r>
          </a:p>
          <a:p>
            <a:endParaRPr lang="en-US" sz="1600" dirty="0">
              <a:solidFill>
                <a:srgbClr val="CCFFCC"/>
              </a:solidFill>
            </a:endParaRPr>
          </a:p>
          <a:p>
            <a:r>
              <a:rPr lang="en-US" sz="1600" i="1" dirty="0">
                <a:solidFill>
                  <a:srgbClr val="CCFFCC"/>
                </a:solidFill>
              </a:rPr>
              <a:t>Is choroidal detachment a common cause of low IOP + shallow/flat AC after CE?</a:t>
            </a:r>
          </a:p>
          <a:p>
            <a:r>
              <a:rPr lang="en-US" sz="1600" dirty="0">
                <a:solidFill>
                  <a:srgbClr val="CCFFCC"/>
                </a:solidFill>
              </a:rPr>
              <a:t>This is a tricky question. Certainly, choroidal detachments are not an uncommon finding when a post-CE </a:t>
            </a:r>
            <a:r>
              <a:rPr lang="en-US" sz="1600" dirty="0" err="1">
                <a:solidFill>
                  <a:srgbClr val="CCFFCC"/>
                </a:solidFill>
              </a:rPr>
              <a:t>pt</a:t>
            </a:r>
            <a:r>
              <a:rPr lang="en-US" sz="1600" dirty="0">
                <a:solidFill>
                  <a:srgbClr val="CCFFCC"/>
                </a:solidFill>
              </a:rPr>
              <a:t> presents with a shallow AC and low IOP. However, it is likely that, in the majority of such cases, the choroidal detachment is a </a:t>
            </a:r>
            <a:r>
              <a:rPr lang="en-US" sz="1600" b="1" dirty="0">
                <a:solidFill>
                  <a:srgbClr val="CCFFCC"/>
                </a:solidFill>
              </a:rPr>
              <a:t>result</a:t>
            </a:r>
            <a:r>
              <a:rPr lang="en-US" sz="1600" dirty="0">
                <a:solidFill>
                  <a:srgbClr val="CCFFCC"/>
                </a:solidFill>
              </a:rPr>
              <a:t> of the low IOP, not a </a:t>
            </a:r>
            <a:r>
              <a:rPr lang="en-US" sz="1600" b="1" dirty="0">
                <a:solidFill>
                  <a:srgbClr val="CCFFCC"/>
                </a:solidFill>
              </a:rPr>
              <a:t>cause</a:t>
            </a:r>
            <a:r>
              <a:rPr lang="en-US" sz="1600" dirty="0">
                <a:solidFill>
                  <a:srgbClr val="CCFFCC"/>
                </a:solidFill>
              </a:rPr>
              <a:t> of it. </a:t>
            </a: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1533525" y="2738438"/>
            <a:ext cx="792163" cy="403225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 b="1" i="1">
                <a:solidFill>
                  <a:srgbClr val="0000FF"/>
                </a:solidFill>
              </a:rPr>
              <a:t>Low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ED0525-990D-48AE-9C18-63F7A40BA28B}"/>
              </a:ext>
            </a:extLst>
          </p:cNvPr>
          <p:cNvSpPr txBox="1"/>
          <p:nvPr/>
        </p:nvSpPr>
        <p:spPr>
          <a:xfrm>
            <a:off x="1477114" y="315059"/>
            <a:ext cx="6189772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FF"/>
                </a:solidFill>
              </a:rPr>
              <a:t>Shallow Anterior Chamber After Cataract Surgery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ECD07E0-5D09-4633-A120-C4FA2C36A9A7}"/>
              </a:ext>
            </a:extLst>
          </p:cNvPr>
          <p:cNvSpPr txBox="1"/>
          <p:nvPr/>
        </p:nvSpPr>
        <p:spPr>
          <a:xfrm>
            <a:off x="3492914" y="4429981"/>
            <a:ext cx="4419600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65000"/>
                  </a:schemeClr>
                </a:solidFill>
              </a:rPr>
              <a:t>There are two broad categories of fluid that are associated with choroidal detachment--what are they?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--</a:t>
            </a:r>
            <a:r>
              <a:rPr lang="en-US" sz="1400" b="1" dirty="0">
                <a:solidFill>
                  <a:srgbClr val="0000FF"/>
                </a:solidFill>
              </a:rPr>
              <a:t>Serum!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(via  transudation )</a:t>
            </a:r>
            <a:endParaRPr lang="en-US" sz="1400" b="1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--Blood</a:t>
            </a:r>
            <a:r>
              <a:rPr lang="en-US" sz="1400" b="1" dirty="0">
                <a:solidFill>
                  <a:srgbClr val="0000FF"/>
                </a:solidFill>
              </a:rPr>
              <a:t>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(via  hemorrhage )</a:t>
            </a:r>
            <a:endParaRPr lang="en-US" sz="14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B8A01BA-E286-46B5-9C95-27AF00A63C87}"/>
              </a:ext>
            </a:extLst>
          </p:cNvPr>
          <p:cNvSpPr/>
          <p:nvPr/>
        </p:nvSpPr>
        <p:spPr>
          <a:xfrm>
            <a:off x="3482975" y="3640322"/>
            <a:ext cx="4114800" cy="72705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384ECED-9814-4454-BCB9-E87B14E462BA}"/>
              </a:ext>
            </a:extLst>
          </p:cNvPr>
          <p:cNvSpPr txBox="1"/>
          <p:nvPr/>
        </p:nvSpPr>
        <p:spPr>
          <a:xfrm>
            <a:off x="2073275" y="5526099"/>
            <a:ext cx="5524500" cy="738664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/>
                </a:solidFill>
              </a:rPr>
              <a:t>When a choroidal detachment is present in association with a shallow chamber and low IOP, is it typically serous, or hemorrhagic?</a:t>
            </a:r>
          </a:p>
          <a:p>
            <a:r>
              <a:rPr lang="en-US" sz="1400" dirty="0">
                <a:solidFill>
                  <a:schemeClr val="bg1"/>
                </a:solidFill>
              </a:rPr>
              <a:t>In this scenario, the detachment is virtually always </a:t>
            </a:r>
            <a:r>
              <a:rPr lang="en-US" sz="1400" b="1" dirty="0">
                <a:solidFill>
                  <a:schemeClr val="bg1"/>
                </a:solidFill>
              </a:rPr>
              <a:t>serous</a:t>
            </a:r>
          </a:p>
        </p:txBody>
      </p:sp>
    </p:spTree>
    <p:extLst>
      <p:ext uri="{BB962C8B-B14F-4D97-AF65-F5344CB8AC3E}">
        <p14:creationId xmlns:p14="http://schemas.microsoft.com/office/powerpoint/2010/main" val="307380868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9" name="Text Box 3"/>
          <p:cNvSpPr txBox="1">
            <a:spLocks noChangeArrowheads="1"/>
          </p:cNvSpPr>
          <p:nvPr/>
        </p:nvSpPr>
        <p:spPr bwMode="auto">
          <a:xfrm>
            <a:off x="2555875" y="1508125"/>
            <a:ext cx="34544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/>
              <a:t>Shallow/flat AC after CE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sz="2400"/>
              <a:t>(early post-op period)</a:t>
            </a:r>
          </a:p>
        </p:txBody>
      </p:sp>
      <p:sp>
        <p:nvSpPr>
          <p:cNvPr id="311300" name="Text Box 4"/>
          <p:cNvSpPr txBox="1">
            <a:spLocks noChangeArrowheads="1"/>
          </p:cNvSpPr>
          <p:nvPr/>
        </p:nvSpPr>
        <p:spPr bwMode="auto">
          <a:xfrm>
            <a:off x="5510213" y="2738438"/>
            <a:ext cx="2185987" cy="403225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 i="1">
                <a:solidFill>
                  <a:srgbClr val="808080"/>
                </a:solidFill>
              </a:rPr>
              <a:t>Normal</a:t>
            </a:r>
            <a:r>
              <a:rPr lang="en-US" sz="2400">
                <a:solidFill>
                  <a:srgbClr val="808080"/>
                </a:solidFill>
              </a:rPr>
              <a:t> or </a:t>
            </a:r>
            <a:r>
              <a:rPr lang="en-US" sz="2400" i="1">
                <a:solidFill>
                  <a:srgbClr val="808080"/>
                </a:solidFill>
              </a:rPr>
              <a:t>high</a:t>
            </a:r>
          </a:p>
        </p:txBody>
      </p:sp>
      <p:sp>
        <p:nvSpPr>
          <p:cNvPr id="311302" name="Line 8"/>
          <p:cNvSpPr>
            <a:spLocks noChangeShapeType="1"/>
          </p:cNvSpPr>
          <p:nvPr/>
        </p:nvSpPr>
        <p:spPr bwMode="auto">
          <a:xfrm flipH="1">
            <a:off x="2286000" y="2303463"/>
            <a:ext cx="1981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1303" name="Line 9"/>
          <p:cNvSpPr>
            <a:spLocks noChangeShapeType="1"/>
          </p:cNvSpPr>
          <p:nvPr/>
        </p:nvSpPr>
        <p:spPr bwMode="auto">
          <a:xfrm>
            <a:off x="4267200" y="2303463"/>
            <a:ext cx="1295400" cy="45720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1304" name="Text Box 10"/>
          <p:cNvSpPr txBox="1">
            <a:spLocks noChangeArrowheads="1"/>
          </p:cNvSpPr>
          <p:nvPr/>
        </p:nvSpPr>
        <p:spPr bwMode="auto">
          <a:xfrm>
            <a:off x="3854450" y="2416175"/>
            <a:ext cx="717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i="1"/>
              <a:t>IOP?</a:t>
            </a:r>
          </a:p>
        </p:txBody>
      </p:sp>
      <p:sp>
        <p:nvSpPr>
          <p:cNvPr id="311305" name="Line 11"/>
          <p:cNvSpPr>
            <a:spLocks noChangeShapeType="1"/>
          </p:cNvSpPr>
          <p:nvPr/>
        </p:nvSpPr>
        <p:spPr bwMode="auto">
          <a:xfrm flipH="1">
            <a:off x="1219200" y="3141663"/>
            <a:ext cx="6858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1306" name="Line 12"/>
          <p:cNvSpPr>
            <a:spLocks noChangeShapeType="1"/>
          </p:cNvSpPr>
          <p:nvPr/>
        </p:nvSpPr>
        <p:spPr bwMode="auto">
          <a:xfrm>
            <a:off x="1905000" y="3141663"/>
            <a:ext cx="609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1307" name="Text Box 13"/>
          <p:cNvSpPr txBox="1">
            <a:spLocks noChangeArrowheads="1"/>
          </p:cNvSpPr>
          <p:nvPr/>
        </p:nvSpPr>
        <p:spPr bwMode="auto">
          <a:xfrm>
            <a:off x="614363" y="3838575"/>
            <a:ext cx="911225" cy="534988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808080"/>
                </a:solidFill>
              </a:rPr>
              <a:t>Wound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808080"/>
                </a:solidFill>
              </a:rPr>
              <a:t>leak</a:t>
            </a:r>
          </a:p>
        </p:txBody>
      </p:sp>
      <p:sp>
        <p:nvSpPr>
          <p:cNvPr id="311308" name="Text Box 14"/>
          <p:cNvSpPr txBox="1">
            <a:spLocks noChangeArrowheads="1"/>
          </p:cNvSpPr>
          <p:nvPr/>
        </p:nvSpPr>
        <p:spPr bwMode="auto">
          <a:xfrm>
            <a:off x="2003425" y="3838575"/>
            <a:ext cx="1479550" cy="534988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Choroidal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detachment</a:t>
            </a:r>
          </a:p>
        </p:txBody>
      </p:sp>
      <p:sp>
        <p:nvSpPr>
          <p:cNvPr id="311309" name="Slide Number Placeholder 1"/>
          <p:cNvSpPr txBox="1">
            <a:spLocks noGrp="1"/>
          </p:cNvSpPr>
          <p:nvPr/>
        </p:nvSpPr>
        <p:spPr bwMode="auto">
          <a:xfrm>
            <a:off x="7010400" y="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88EBF3C-F2F0-410B-8BD0-D7938087A6E4}" type="slidenum">
              <a:rPr lang="en-US" altLang="en-US" sz="1000"/>
              <a:pPr algn="r" eaLnBrk="1" hangingPunct="1"/>
              <a:t>43</a:t>
            </a:fld>
            <a:endParaRPr lang="en-US" altLang="en-US" sz="1000"/>
          </a:p>
        </p:txBody>
      </p:sp>
      <p:sp>
        <p:nvSpPr>
          <p:cNvPr id="2" name="TextBox 1"/>
          <p:cNvSpPr txBox="1"/>
          <p:nvPr/>
        </p:nvSpPr>
        <p:spPr>
          <a:xfrm>
            <a:off x="3581400" y="2122706"/>
            <a:ext cx="5486400" cy="4278094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</a:rPr>
              <a:t>What does the term </a:t>
            </a:r>
            <a:r>
              <a:rPr lang="en-US" sz="1600" dirty="0">
                <a:solidFill>
                  <a:srgbClr val="0000FF"/>
                </a:solidFill>
              </a:rPr>
              <a:t>choroidal detachment </a:t>
            </a:r>
            <a:r>
              <a:rPr lang="en-US" sz="1600" i="1" dirty="0">
                <a:solidFill>
                  <a:srgbClr val="0000FF"/>
                </a:solidFill>
              </a:rPr>
              <a:t>mean? What is detached from what?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Under normal circumstances, the outer aspect of the choroid is closely apposed to the inner wall of the sclera. </a:t>
            </a:r>
            <a:r>
              <a:rPr lang="en-US" sz="1600" dirty="0"/>
              <a:t>However, the choroid and sclera are actually </a:t>
            </a:r>
            <a:r>
              <a:rPr lang="en-US" sz="1600" i="1" dirty="0"/>
              <a:t>affixed</a:t>
            </a:r>
            <a:r>
              <a:rPr lang="en-US" sz="1600" dirty="0"/>
              <a:t> to one another only at the  vortex veins  and around the  ONH ; everywhere else there is a potential space between them. </a:t>
            </a:r>
            <a:r>
              <a:rPr lang="en-US" sz="1600" dirty="0">
                <a:solidFill>
                  <a:srgbClr val="0000FF"/>
                </a:solidFill>
              </a:rPr>
              <a:t>If/when fluid accumulates in this space, the choroid detaches from the sclera.</a:t>
            </a:r>
          </a:p>
          <a:p>
            <a:endParaRPr lang="en-US" sz="1600" dirty="0">
              <a:solidFill>
                <a:srgbClr val="0000FF"/>
              </a:solidFill>
            </a:endParaRPr>
          </a:p>
          <a:p>
            <a:r>
              <a:rPr lang="en-US" sz="1600" i="1" dirty="0">
                <a:solidFill>
                  <a:srgbClr val="0000FF"/>
                </a:solidFill>
              </a:rPr>
              <a:t>Is choroidal detachment a common cause of low IOP + shallow/flat AC after CE?</a:t>
            </a:r>
            <a:endParaRPr lang="en-US" sz="1600" i="1" dirty="0">
              <a:solidFill>
                <a:srgbClr val="CCFFCC"/>
              </a:solidFill>
            </a:endParaRPr>
          </a:p>
          <a:p>
            <a:r>
              <a:rPr lang="en-US" sz="1600" dirty="0">
                <a:solidFill>
                  <a:srgbClr val="CCFFCC"/>
                </a:solidFill>
              </a:rPr>
              <a:t>This is a tricky question. Certainly, choroidal detachments are not an uncommon finding when a post-CE </a:t>
            </a:r>
            <a:r>
              <a:rPr lang="en-US" sz="1600" dirty="0" err="1">
                <a:solidFill>
                  <a:srgbClr val="CCFFCC"/>
                </a:solidFill>
              </a:rPr>
              <a:t>pt</a:t>
            </a:r>
            <a:r>
              <a:rPr lang="en-US" sz="1600" dirty="0">
                <a:solidFill>
                  <a:srgbClr val="CCFFCC"/>
                </a:solidFill>
              </a:rPr>
              <a:t> presents with a shallow AC and low IOP. However, it is likely that, in the majority of such cases, the choroidal detachment is a </a:t>
            </a:r>
            <a:r>
              <a:rPr lang="en-US" sz="1600" b="1" dirty="0">
                <a:solidFill>
                  <a:srgbClr val="CCFFCC"/>
                </a:solidFill>
              </a:rPr>
              <a:t>result</a:t>
            </a:r>
            <a:r>
              <a:rPr lang="en-US" sz="1600" dirty="0">
                <a:solidFill>
                  <a:srgbClr val="CCFFCC"/>
                </a:solidFill>
              </a:rPr>
              <a:t> of the low IOP, not a </a:t>
            </a:r>
            <a:r>
              <a:rPr lang="en-US" sz="1600" b="1" dirty="0">
                <a:solidFill>
                  <a:srgbClr val="CCFFCC"/>
                </a:solidFill>
              </a:rPr>
              <a:t>cause</a:t>
            </a:r>
            <a:r>
              <a:rPr lang="en-US" sz="1600" dirty="0">
                <a:solidFill>
                  <a:srgbClr val="CCFFCC"/>
                </a:solidFill>
              </a:rPr>
              <a:t> of it. </a:t>
            </a: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1533525" y="2738438"/>
            <a:ext cx="792163" cy="403225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 b="1" i="1">
                <a:solidFill>
                  <a:srgbClr val="0000FF"/>
                </a:solidFill>
              </a:rPr>
              <a:t>Low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ED0525-990D-48AE-9C18-63F7A40BA28B}"/>
              </a:ext>
            </a:extLst>
          </p:cNvPr>
          <p:cNvSpPr txBox="1"/>
          <p:nvPr/>
        </p:nvSpPr>
        <p:spPr>
          <a:xfrm>
            <a:off x="1477114" y="315059"/>
            <a:ext cx="6189772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FF"/>
                </a:solidFill>
              </a:rPr>
              <a:t>Shallow Anterior Chamber After Cataract Surgery</a:t>
            </a:r>
          </a:p>
        </p:txBody>
      </p:sp>
    </p:spTree>
    <p:extLst>
      <p:ext uri="{BB962C8B-B14F-4D97-AF65-F5344CB8AC3E}">
        <p14:creationId xmlns:p14="http://schemas.microsoft.com/office/powerpoint/2010/main" val="317952209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9" name="Text Box 3"/>
          <p:cNvSpPr txBox="1">
            <a:spLocks noChangeArrowheads="1"/>
          </p:cNvSpPr>
          <p:nvPr/>
        </p:nvSpPr>
        <p:spPr bwMode="auto">
          <a:xfrm>
            <a:off x="2555875" y="1508125"/>
            <a:ext cx="34544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/>
              <a:t>Shallow/flat AC after CE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sz="2400"/>
              <a:t>(early post-op period)</a:t>
            </a:r>
          </a:p>
        </p:txBody>
      </p:sp>
      <p:sp>
        <p:nvSpPr>
          <p:cNvPr id="311300" name="Text Box 4"/>
          <p:cNvSpPr txBox="1">
            <a:spLocks noChangeArrowheads="1"/>
          </p:cNvSpPr>
          <p:nvPr/>
        </p:nvSpPr>
        <p:spPr bwMode="auto">
          <a:xfrm>
            <a:off x="5510213" y="2738438"/>
            <a:ext cx="2185987" cy="403225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 i="1">
                <a:solidFill>
                  <a:srgbClr val="808080"/>
                </a:solidFill>
              </a:rPr>
              <a:t>Normal</a:t>
            </a:r>
            <a:r>
              <a:rPr lang="en-US" sz="2400">
                <a:solidFill>
                  <a:srgbClr val="808080"/>
                </a:solidFill>
              </a:rPr>
              <a:t> or </a:t>
            </a:r>
            <a:r>
              <a:rPr lang="en-US" sz="2400" i="1">
                <a:solidFill>
                  <a:srgbClr val="808080"/>
                </a:solidFill>
              </a:rPr>
              <a:t>high</a:t>
            </a:r>
          </a:p>
        </p:txBody>
      </p:sp>
      <p:sp>
        <p:nvSpPr>
          <p:cNvPr id="311302" name="Line 8"/>
          <p:cNvSpPr>
            <a:spLocks noChangeShapeType="1"/>
          </p:cNvSpPr>
          <p:nvPr/>
        </p:nvSpPr>
        <p:spPr bwMode="auto">
          <a:xfrm flipH="1">
            <a:off x="2286000" y="2303463"/>
            <a:ext cx="1981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1303" name="Line 9"/>
          <p:cNvSpPr>
            <a:spLocks noChangeShapeType="1"/>
          </p:cNvSpPr>
          <p:nvPr/>
        </p:nvSpPr>
        <p:spPr bwMode="auto">
          <a:xfrm>
            <a:off x="4267200" y="2303463"/>
            <a:ext cx="1295400" cy="45720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1304" name="Text Box 10"/>
          <p:cNvSpPr txBox="1">
            <a:spLocks noChangeArrowheads="1"/>
          </p:cNvSpPr>
          <p:nvPr/>
        </p:nvSpPr>
        <p:spPr bwMode="auto">
          <a:xfrm>
            <a:off x="3854450" y="2416175"/>
            <a:ext cx="717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i="1"/>
              <a:t>IOP?</a:t>
            </a:r>
          </a:p>
        </p:txBody>
      </p:sp>
      <p:sp>
        <p:nvSpPr>
          <p:cNvPr id="311305" name="Line 11"/>
          <p:cNvSpPr>
            <a:spLocks noChangeShapeType="1"/>
          </p:cNvSpPr>
          <p:nvPr/>
        </p:nvSpPr>
        <p:spPr bwMode="auto">
          <a:xfrm flipH="1">
            <a:off x="1219200" y="3141663"/>
            <a:ext cx="6858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1306" name="Line 12"/>
          <p:cNvSpPr>
            <a:spLocks noChangeShapeType="1"/>
          </p:cNvSpPr>
          <p:nvPr/>
        </p:nvSpPr>
        <p:spPr bwMode="auto">
          <a:xfrm>
            <a:off x="1905000" y="3141663"/>
            <a:ext cx="609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1307" name="Text Box 13"/>
          <p:cNvSpPr txBox="1">
            <a:spLocks noChangeArrowheads="1"/>
          </p:cNvSpPr>
          <p:nvPr/>
        </p:nvSpPr>
        <p:spPr bwMode="auto">
          <a:xfrm>
            <a:off x="614363" y="3838575"/>
            <a:ext cx="911225" cy="534988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808080"/>
                </a:solidFill>
              </a:rPr>
              <a:t>Wound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808080"/>
                </a:solidFill>
              </a:rPr>
              <a:t>leak</a:t>
            </a:r>
          </a:p>
        </p:txBody>
      </p:sp>
      <p:sp>
        <p:nvSpPr>
          <p:cNvPr id="311308" name="Text Box 14"/>
          <p:cNvSpPr txBox="1">
            <a:spLocks noChangeArrowheads="1"/>
          </p:cNvSpPr>
          <p:nvPr/>
        </p:nvSpPr>
        <p:spPr bwMode="auto">
          <a:xfrm>
            <a:off x="2003425" y="3838575"/>
            <a:ext cx="1479550" cy="534988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Choroidal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detachment</a:t>
            </a:r>
          </a:p>
        </p:txBody>
      </p:sp>
      <p:sp>
        <p:nvSpPr>
          <p:cNvPr id="311309" name="Slide Number Placeholder 1"/>
          <p:cNvSpPr txBox="1">
            <a:spLocks noGrp="1"/>
          </p:cNvSpPr>
          <p:nvPr/>
        </p:nvSpPr>
        <p:spPr bwMode="auto">
          <a:xfrm>
            <a:off x="7010400" y="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88EBF3C-F2F0-410B-8BD0-D7938087A6E4}" type="slidenum">
              <a:rPr lang="en-US" altLang="en-US" sz="1000"/>
              <a:pPr algn="r" eaLnBrk="1" hangingPunct="1"/>
              <a:t>44</a:t>
            </a:fld>
            <a:endParaRPr lang="en-US" altLang="en-US" sz="1000"/>
          </a:p>
        </p:txBody>
      </p:sp>
      <p:sp>
        <p:nvSpPr>
          <p:cNvPr id="2" name="TextBox 1"/>
          <p:cNvSpPr txBox="1"/>
          <p:nvPr/>
        </p:nvSpPr>
        <p:spPr>
          <a:xfrm>
            <a:off x="3581400" y="2122706"/>
            <a:ext cx="5486400" cy="4278094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</a:rPr>
              <a:t>What does the term </a:t>
            </a:r>
            <a:r>
              <a:rPr lang="en-US" sz="1600" dirty="0">
                <a:solidFill>
                  <a:srgbClr val="0000FF"/>
                </a:solidFill>
              </a:rPr>
              <a:t>choroidal detachment </a:t>
            </a:r>
            <a:r>
              <a:rPr lang="en-US" sz="1600" i="1" dirty="0">
                <a:solidFill>
                  <a:srgbClr val="0000FF"/>
                </a:solidFill>
              </a:rPr>
              <a:t>mean? What is detached from what?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Under normal circumstances, the outer aspect of the choroid is closely apposed to the inner wall of the sclera. </a:t>
            </a:r>
            <a:r>
              <a:rPr lang="en-US" sz="1600" dirty="0"/>
              <a:t>However, the choroid and sclera are actually </a:t>
            </a:r>
            <a:r>
              <a:rPr lang="en-US" sz="1600" i="1" dirty="0"/>
              <a:t>affixed</a:t>
            </a:r>
            <a:r>
              <a:rPr lang="en-US" sz="1600" dirty="0"/>
              <a:t> to one another only at the  vortex veins  and around the  ONH ; everywhere else there is a potential space between them. </a:t>
            </a:r>
            <a:r>
              <a:rPr lang="en-US" sz="1600" dirty="0">
                <a:solidFill>
                  <a:srgbClr val="0000FF"/>
                </a:solidFill>
              </a:rPr>
              <a:t>If/when fluid accumulates in this space, the choroid detaches from the sclera.</a:t>
            </a:r>
          </a:p>
          <a:p>
            <a:endParaRPr lang="en-US" sz="1600" dirty="0">
              <a:solidFill>
                <a:srgbClr val="0000FF"/>
              </a:solidFill>
            </a:endParaRPr>
          </a:p>
          <a:p>
            <a:r>
              <a:rPr lang="en-US" sz="1600" i="1" dirty="0">
                <a:solidFill>
                  <a:srgbClr val="0000FF"/>
                </a:solidFill>
              </a:rPr>
              <a:t>Is choroidal detachment a common cause of low IOP + shallow/flat AC after CE?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This is a tricky question. Certainly, choroidal detachments are not an uncommon finding when a post-CE </a:t>
            </a:r>
            <a:r>
              <a:rPr lang="en-US" sz="1600" dirty="0" err="1">
                <a:solidFill>
                  <a:srgbClr val="0000FF"/>
                </a:solidFill>
              </a:rPr>
              <a:t>pt</a:t>
            </a:r>
            <a:r>
              <a:rPr lang="en-US" sz="1600" dirty="0">
                <a:solidFill>
                  <a:srgbClr val="0000FF"/>
                </a:solidFill>
              </a:rPr>
              <a:t> presents with a shallow AC and low IOP. </a:t>
            </a:r>
            <a:r>
              <a:rPr lang="en-US" sz="1600" dirty="0">
                <a:solidFill>
                  <a:srgbClr val="CCFFCC"/>
                </a:solidFill>
              </a:rPr>
              <a:t>However, it is likely that, in the majority of such cases, the choroidal detachment is a </a:t>
            </a:r>
            <a:r>
              <a:rPr lang="en-US" sz="1600" b="1" dirty="0">
                <a:solidFill>
                  <a:srgbClr val="CCFFCC"/>
                </a:solidFill>
              </a:rPr>
              <a:t>result</a:t>
            </a:r>
            <a:r>
              <a:rPr lang="en-US" sz="1600" dirty="0">
                <a:solidFill>
                  <a:srgbClr val="CCFFCC"/>
                </a:solidFill>
              </a:rPr>
              <a:t> of the low IOP, not a </a:t>
            </a:r>
            <a:r>
              <a:rPr lang="en-US" sz="1600" b="1" dirty="0">
                <a:solidFill>
                  <a:srgbClr val="CCFFCC"/>
                </a:solidFill>
              </a:rPr>
              <a:t>cause</a:t>
            </a:r>
            <a:r>
              <a:rPr lang="en-US" sz="1600" dirty="0">
                <a:solidFill>
                  <a:srgbClr val="CCFFCC"/>
                </a:solidFill>
              </a:rPr>
              <a:t> of it. </a:t>
            </a: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1533525" y="2738438"/>
            <a:ext cx="792163" cy="403225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 b="1" i="1">
                <a:solidFill>
                  <a:srgbClr val="0000FF"/>
                </a:solidFill>
              </a:rPr>
              <a:t>Low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ED0525-990D-48AE-9C18-63F7A40BA28B}"/>
              </a:ext>
            </a:extLst>
          </p:cNvPr>
          <p:cNvSpPr txBox="1"/>
          <p:nvPr/>
        </p:nvSpPr>
        <p:spPr>
          <a:xfrm>
            <a:off x="1477114" y="315059"/>
            <a:ext cx="6189772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FF"/>
                </a:solidFill>
              </a:rPr>
              <a:t>Shallow Anterior Chamber After Cataract Surgery</a:t>
            </a:r>
          </a:p>
        </p:txBody>
      </p:sp>
    </p:spTree>
    <p:extLst>
      <p:ext uri="{BB962C8B-B14F-4D97-AF65-F5344CB8AC3E}">
        <p14:creationId xmlns:p14="http://schemas.microsoft.com/office/powerpoint/2010/main" val="214053864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9" name="Text Box 3"/>
          <p:cNvSpPr txBox="1">
            <a:spLocks noChangeArrowheads="1"/>
          </p:cNvSpPr>
          <p:nvPr/>
        </p:nvSpPr>
        <p:spPr bwMode="auto">
          <a:xfrm>
            <a:off x="2555875" y="1508125"/>
            <a:ext cx="34544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/>
              <a:t>Shallow/flat AC after CE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sz="2400"/>
              <a:t>(early post-op period)</a:t>
            </a:r>
          </a:p>
        </p:txBody>
      </p:sp>
      <p:sp>
        <p:nvSpPr>
          <p:cNvPr id="311300" name="Text Box 4"/>
          <p:cNvSpPr txBox="1">
            <a:spLocks noChangeArrowheads="1"/>
          </p:cNvSpPr>
          <p:nvPr/>
        </p:nvSpPr>
        <p:spPr bwMode="auto">
          <a:xfrm>
            <a:off x="5510213" y="2738438"/>
            <a:ext cx="2185987" cy="403225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 i="1">
                <a:solidFill>
                  <a:srgbClr val="808080"/>
                </a:solidFill>
              </a:rPr>
              <a:t>Normal</a:t>
            </a:r>
            <a:r>
              <a:rPr lang="en-US" sz="2400">
                <a:solidFill>
                  <a:srgbClr val="808080"/>
                </a:solidFill>
              </a:rPr>
              <a:t> or </a:t>
            </a:r>
            <a:r>
              <a:rPr lang="en-US" sz="2400" i="1">
                <a:solidFill>
                  <a:srgbClr val="808080"/>
                </a:solidFill>
              </a:rPr>
              <a:t>high</a:t>
            </a:r>
          </a:p>
        </p:txBody>
      </p:sp>
      <p:sp>
        <p:nvSpPr>
          <p:cNvPr id="311302" name="Line 8"/>
          <p:cNvSpPr>
            <a:spLocks noChangeShapeType="1"/>
          </p:cNvSpPr>
          <p:nvPr/>
        </p:nvSpPr>
        <p:spPr bwMode="auto">
          <a:xfrm flipH="1">
            <a:off x="2286000" y="2303463"/>
            <a:ext cx="1981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1303" name="Line 9"/>
          <p:cNvSpPr>
            <a:spLocks noChangeShapeType="1"/>
          </p:cNvSpPr>
          <p:nvPr/>
        </p:nvSpPr>
        <p:spPr bwMode="auto">
          <a:xfrm>
            <a:off x="4267200" y="2303463"/>
            <a:ext cx="1295400" cy="45720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1304" name="Text Box 10"/>
          <p:cNvSpPr txBox="1">
            <a:spLocks noChangeArrowheads="1"/>
          </p:cNvSpPr>
          <p:nvPr/>
        </p:nvSpPr>
        <p:spPr bwMode="auto">
          <a:xfrm>
            <a:off x="3854450" y="2416175"/>
            <a:ext cx="717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i="1"/>
              <a:t>IOP?</a:t>
            </a:r>
          </a:p>
        </p:txBody>
      </p:sp>
      <p:sp>
        <p:nvSpPr>
          <p:cNvPr id="311305" name="Line 11"/>
          <p:cNvSpPr>
            <a:spLocks noChangeShapeType="1"/>
          </p:cNvSpPr>
          <p:nvPr/>
        </p:nvSpPr>
        <p:spPr bwMode="auto">
          <a:xfrm flipH="1">
            <a:off x="1219200" y="3141663"/>
            <a:ext cx="6858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1306" name="Line 12"/>
          <p:cNvSpPr>
            <a:spLocks noChangeShapeType="1"/>
          </p:cNvSpPr>
          <p:nvPr/>
        </p:nvSpPr>
        <p:spPr bwMode="auto">
          <a:xfrm>
            <a:off x="1905000" y="3141663"/>
            <a:ext cx="609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1307" name="Text Box 13"/>
          <p:cNvSpPr txBox="1">
            <a:spLocks noChangeArrowheads="1"/>
          </p:cNvSpPr>
          <p:nvPr/>
        </p:nvSpPr>
        <p:spPr bwMode="auto">
          <a:xfrm>
            <a:off x="614363" y="3838575"/>
            <a:ext cx="911225" cy="534988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808080"/>
                </a:solidFill>
              </a:rPr>
              <a:t>Wound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808080"/>
                </a:solidFill>
              </a:rPr>
              <a:t>leak</a:t>
            </a:r>
          </a:p>
        </p:txBody>
      </p:sp>
      <p:sp>
        <p:nvSpPr>
          <p:cNvPr id="311308" name="Text Box 14"/>
          <p:cNvSpPr txBox="1">
            <a:spLocks noChangeArrowheads="1"/>
          </p:cNvSpPr>
          <p:nvPr/>
        </p:nvSpPr>
        <p:spPr bwMode="auto">
          <a:xfrm>
            <a:off x="2003425" y="3838575"/>
            <a:ext cx="1479550" cy="534988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Choroidal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detachment</a:t>
            </a:r>
          </a:p>
        </p:txBody>
      </p:sp>
      <p:sp>
        <p:nvSpPr>
          <p:cNvPr id="311309" name="Slide Number Placeholder 1"/>
          <p:cNvSpPr txBox="1">
            <a:spLocks noGrp="1"/>
          </p:cNvSpPr>
          <p:nvPr/>
        </p:nvSpPr>
        <p:spPr bwMode="auto">
          <a:xfrm>
            <a:off x="7010400" y="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88EBF3C-F2F0-410B-8BD0-D7938087A6E4}" type="slidenum">
              <a:rPr lang="en-US" altLang="en-US" sz="1000"/>
              <a:pPr algn="r" eaLnBrk="1" hangingPunct="1"/>
              <a:t>45</a:t>
            </a:fld>
            <a:endParaRPr lang="en-US" altLang="en-US" sz="1000"/>
          </a:p>
        </p:txBody>
      </p:sp>
      <p:sp>
        <p:nvSpPr>
          <p:cNvPr id="2" name="TextBox 1"/>
          <p:cNvSpPr txBox="1"/>
          <p:nvPr/>
        </p:nvSpPr>
        <p:spPr>
          <a:xfrm>
            <a:off x="3581400" y="2122706"/>
            <a:ext cx="5486400" cy="4278094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</a:rPr>
              <a:t>What does the term </a:t>
            </a:r>
            <a:r>
              <a:rPr lang="en-US" sz="1600" dirty="0">
                <a:solidFill>
                  <a:srgbClr val="0000FF"/>
                </a:solidFill>
              </a:rPr>
              <a:t>choroidal detachment </a:t>
            </a:r>
            <a:r>
              <a:rPr lang="en-US" sz="1600" i="1" dirty="0">
                <a:solidFill>
                  <a:srgbClr val="0000FF"/>
                </a:solidFill>
              </a:rPr>
              <a:t>mean? What is detached from what?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Under normal circumstances, the outer aspect of the choroid is closely apposed to the inner wall of the sclera. </a:t>
            </a:r>
            <a:r>
              <a:rPr lang="en-US" sz="1600" dirty="0"/>
              <a:t>However, the choroid and sclera are actually </a:t>
            </a:r>
            <a:r>
              <a:rPr lang="en-US" sz="1600" i="1" dirty="0"/>
              <a:t>affixed</a:t>
            </a:r>
            <a:r>
              <a:rPr lang="en-US" sz="1600" dirty="0"/>
              <a:t> to one another only at the  vortex veins  and around the  ONH ; everywhere else there is a potential space between them. </a:t>
            </a:r>
            <a:r>
              <a:rPr lang="en-US" sz="1600" dirty="0">
                <a:solidFill>
                  <a:srgbClr val="0000FF"/>
                </a:solidFill>
              </a:rPr>
              <a:t>If/when fluid accumulates in this space, the choroid detaches from the sclera.</a:t>
            </a:r>
          </a:p>
          <a:p>
            <a:endParaRPr lang="en-US" sz="1600" dirty="0">
              <a:solidFill>
                <a:srgbClr val="0000FF"/>
              </a:solidFill>
            </a:endParaRPr>
          </a:p>
          <a:p>
            <a:r>
              <a:rPr lang="en-US" sz="1600" i="1" dirty="0">
                <a:solidFill>
                  <a:srgbClr val="0000FF"/>
                </a:solidFill>
              </a:rPr>
              <a:t>Is choroidal detachment a common cause of low IOP + shallow/flat AC after CE?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This is a tricky question. Certainly, choroidal detachments are not an uncommon finding when a post-CE </a:t>
            </a:r>
            <a:r>
              <a:rPr lang="en-US" sz="1600" dirty="0" err="1">
                <a:solidFill>
                  <a:srgbClr val="0000FF"/>
                </a:solidFill>
              </a:rPr>
              <a:t>pt</a:t>
            </a:r>
            <a:r>
              <a:rPr lang="en-US" sz="1600" dirty="0">
                <a:solidFill>
                  <a:srgbClr val="0000FF"/>
                </a:solidFill>
              </a:rPr>
              <a:t> presents with a shallow AC and low IOP. </a:t>
            </a:r>
            <a:r>
              <a:rPr lang="en-US" sz="1600" dirty="0"/>
              <a:t>However, it is likely that, in the majority of such cases, the choroidal detachment is a </a:t>
            </a:r>
            <a:r>
              <a:rPr lang="en-US" sz="1600" b="1" dirty="0"/>
              <a:t>result</a:t>
            </a:r>
            <a:r>
              <a:rPr lang="en-US" sz="1600" dirty="0"/>
              <a:t> of the low IOP, not a </a:t>
            </a:r>
            <a:r>
              <a:rPr lang="en-US" sz="1600" b="1" dirty="0"/>
              <a:t>cause</a:t>
            </a:r>
            <a:r>
              <a:rPr lang="en-US" sz="1600" dirty="0"/>
              <a:t> of it. 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1533525" y="2738438"/>
            <a:ext cx="792163" cy="403225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 b="1" i="1">
                <a:solidFill>
                  <a:srgbClr val="0000FF"/>
                </a:solidFill>
              </a:rPr>
              <a:t>Low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ED0525-990D-48AE-9C18-63F7A40BA28B}"/>
              </a:ext>
            </a:extLst>
          </p:cNvPr>
          <p:cNvSpPr txBox="1"/>
          <p:nvPr/>
        </p:nvSpPr>
        <p:spPr>
          <a:xfrm>
            <a:off x="1477114" y="315059"/>
            <a:ext cx="6189772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FF"/>
                </a:solidFill>
              </a:rPr>
              <a:t>Shallow Anterior Chamber After Cataract Surgery</a:t>
            </a:r>
          </a:p>
        </p:txBody>
      </p:sp>
    </p:spTree>
    <p:extLst>
      <p:ext uri="{BB962C8B-B14F-4D97-AF65-F5344CB8AC3E}">
        <p14:creationId xmlns:p14="http://schemas.microsoft.com/office/powerpoint/2010/main" val="352424104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9" name="Text Box 3"/>
          <p:cNvSpPr txBox="1">
            <a:spLocks noChangeArrowheads="1"/>
          </p:cNvSpPr>
          <p:nvPr/>
        </p:nvSpPr>
        <p:spPr bwMode="auto">
          <a:xfrm>
            <a:off x="2555875" y="1508125"/>
            <a:ext cx="34544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/>
              <a:t>Shallow/flat AC after CE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sz="2400"/>
              <a:t>(early post-op period)</a:t>
            </a:r>
          </a:p>
        </p:txBody>
      </p:sp>
      <p:sp>
        <p:nvSpPr>
          <p:cNvPr id="311300" name="Text Box 4"/>
          <p:cNvSpPr txBox="1">
            <a:spLocks noChangeArrowheads="1"/>
          </p:cNvSpPr>
          <p:nvPr/>
        </p:nvSpPr>
        <p:spPr bwMode="auto">
          <a:xfrm>
            <a:off x="5510213" y="2738438"/>
            <a:ext cx="2185987" cy="403225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 i="1">
                <a:solidFill>
                  <a:srgbClr val="808080"/>
                </a:solidFill>
              </a:rPr>
              <a:t>Normal</a:t>
            </a:r>
            <a:r>
              <a:rPr lang="en-US" sz="2400">
                <a:solidFill>
                  <a:srgbClr val="808080"/>
                </a:solidFill>
              </a:rPr>
              <a:t> or </a:t>
            </a:r>
            <a:r>
              <a:rPr lang="en-US" sz="2400" i="1">
                <a:solidFill>
                  <a:srgbClr val="808080"/>
                </a:solidFill>
              </a:rPr>
              <a:t>high</a:t>
            </a:r>
          </a:p>
        </p:txBody>
      </p:sp>
      <p:sp>
        <p:nvSpPr>
          <p:cNvPr id="311302" name="Line 8"/>
          <p:cNvSpPr>
            <a:spLocks noChangeShapeType="1"/>
          </p:cNvSpPr>
          <p:nvPr/>
        </p:nvSpPr>
        <p:spPr bwMode="auto">
          <a:xfrm flipH="1">
            <a:off x="2286000" y="2303463"/>
            <a:ext cx="1981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1303" name="Line 9"/>
          <p:cNvSpPr>
            <a:spLocks noChangeShapeType="1"/>
          </p:cNvSpPr>
          <p:nvPr/>
        </p:nvSpPr>
        <p:spPr bwMode="auto">
          <a:xfrm>
            <a:off x="4267200" y="2303463"/>
            <a:ext cx="1295400" cy="45720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1304" name="Text Box 10"/>
          <p:cNvSpPr txBox="1">
            <a:spLocks noChangeArrowheads="1"/>
          </p:cNvSpPr>
          <p:nvPr/>
        </p:nvSpPr>
        <p:spPr bwMode="auto">
          <a:xfrm>
            <a:off x="3854450" y="2416175"/>
            <a:ext cx="717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i="1"/>
              <a:t>IOP?</a:t>
            </a:r>
          </a:p>
        </p:txBody>
      </p:sp>
      <p:sp>
        <p:nvSpPr>
          <p:cNvPr id="311305" name="Line 11"/>
          <p:cNvSpPr>
            <a:spLocks noChangeShapeType="1"/>
          </p:cNvSpPr>
          <p:nvPr/>
        </p:nvSpPr>
        <p:spPr bwMode="auto">
          <a:xfrm flipH="1">
            <a:off x="1219200" y="3141663"/>
            <a:ext cx="6858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1306" name="Line 12"/>
          <p:cNvSpPr>
            <a:spLocks noChangeShapeType="1"/>
          </p:cNvSpPr>
          <p:nvPr/>
        </p:nvSpPr>
        <p:spPr bwMode="auto">
          <a:xfrm>
            <a:off x="1905000" y="3141663"/>
            <a:ext cx="609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1307" name="Text Box 13"/>
          <p:cNvSpPr txBox="1">
            <a:spLocks noChangeArrowheads="1"/>
          </p:cNvSpPr>
          <p:nvPr/>
        </p:nvSpPr>
        <p:spPr bwMode="auto">
          <a:xfrm>
            <a:off x="614363" y="3838575"/>
            <a:ext cx="911225" cy="534988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808080"/>
                </a:solidFill>
              </a:rPr>
              <a:t>Wound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808080"/>
                </a:solidFill>
              </a:rPr>
              <a:t>leak</a:t>
            </a:r>
          </a:p>
        </p:txBody>
      </p:sp>
      <p:sp>
        <p:nvSpPr>
          <p:cNvPr id="311308" name="Text Box 14"/>
          <p:cNvSpPr txBox="1">
            <a:spLocks noChangeArrowheads="1"/>
          </p:cNvSpPr>
          <p:nvPr/>
        </p:nvSpPr>
        <p:spPr bwMode="auto">
          <a:xfrm>
            <a:off x="2003425" y="3838575"/>
            <a:ext cx="1479550" cy="534988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Choroidal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detachment</a:t>
            </a:r>
          </a:p>
        </p:txBody>
      </p:sp>
      <p:sp>
        <p:nvSpPr>
          <p:cNvPr id="311309" name="Slide Number Placeholder 1"/>
          <p:cNvSpPr txBox="1">
            <a:spLocks noGrp="1"/>
          </p:cNvSpPr>
          <p:nvPr/>
        </p:nvSpPr>
        <p:spPr bwMode="auto">
          <a:xfrm>
            <a:off x="7010400" y="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88EBF3C-F2F0-410B-8BD0-D7938087A6E4}" type="slidenum">
              <a:rPr lang="en-US" altLang="en-US" sz="1000"/>
              <a:pPr algn="r" eaLnBrk="1" hangingPunct="1"/>
              <a:t>46</a:t>
            </a:fld>
            <a:endParaRPr lang="en-US" altLang="en-US" sz="1000"/>
          </a:p>
        </p:txBody>
      </p:sp>
      <p:sp>
        <p:nvSpPr>
          <p:cNvPr id="2" name="TextBox 1"/>
          <p:cNvSpPr txBox="1"/>
          <p:nvPr/>
        </p:nvSpPr>
        <p:spPr>
          <a:xfrm>
            <a:off x="3581400" y="2122706"/>
            <a:ext cx="5486400" cy="4278094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What does the term 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choroidal detachment </a:t>
            </a: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mean? What is detached from what?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Under normal circumstances, the outer aspect of the choroid is closely apposed to the inner wall of the sclera. However, the choroid and sclera are actually </a:t>
            </a: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affixed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 to one another only at the  vortex veins  and around the  ONH ; everywhere else there is a potential space between them. If/when fluid accumulates in this space, the choroid detaches from the sclera.</a:t>
            </a:r>
          </a:p>
          <a:p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Is choroidal detachment a common cause of low IOP + shallow/flat AC after CE?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This is a tricky question. Certainly, </a:t>
            </a:r>
            <a:r>
              <a:rPr lang="en-US" sz="1600" dirty="0">
                <a:solidFill>
                  <a:srgbClr val="0000FF"/>
                </a:solidFill>
              </a:rPr>
              <a:t>choroidal detachments are not an uncommon finding when a post-CE </a:t>
            </a:r>
            <a:r>
              <a:rPr lang="en-US" sz="1600" dirty="0" err="1">
                <a:solidFill>
                  <a:srgbClr val="0000FF"/>
                </a:solidFill>
              </a:rPr>
              <a:t>pt</a:t>
            </a:r>
            <a:r>
              <a:rPr lang="en-US" sz="1600" dirty="0">
                <a:solidFill>
                  <a:srgbClr val="0000FF"/>
                </a:solidFill>
              </a:rPr>
              <a:t> presents with a shallow AC and low IOP. </a:t>
            </a:r>
            <a:r>
              <a:rPr lang="en-US" sz="1600" dirty="0"/>
              <a:t>However, it is likely that, in the majority of such cases, the choroidal detachment is a </a:t>
            </a:r>
            <a:r>
              <a:rPr lang="en-US" sz="1600" b="1" dirty="0"/>
              <a:t>result</a:t>
            </a:r>
            <a:r>
              <a:rPr lang="en-US" sz="1600" dirty="0"/>
              <a:t> of the low IOP, not a </a:t>
            </a:r>
            <a:r>
              <a:rPr lang="en-US" sz="1600" b="1" dirty="0"/>
              <a:t>cause</a:t>
            </a:r>
            <a:r>
              <a:rPr lang="en-US" sz="1600" dirty="0"/>
              <a:t> of it. 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1533525" y="2738438"/>
            <a:ext cx="792163" cy="403225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 b="1" i="1">
                <a:solidFill>
                  <a:srgbClr val="0000FF"/>
                </a:solidFill>
              </a:rPr>
              <a:t>Low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ED0525-990D-48AE-9C18-63F7A40BA28B}"/>
              </a:ext>
            </a:extLst>
          </p:cNvPr>
          <p:cNvSpPr txBox="1"/>
          <p:nvPr/>
        </p:nvSpPr>
        <p:spPr>
          <a:xfrm>
            <a:off x="1477114" y="315059"/>
            <a:ext cx="6189772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FF"/>
                </a:solidFill>
              </a:rPr>
              <a:t>Shallow Anterior Chamber After Cataract Surgery</a:t>
            </a:r>
          </a:p>
        </p:txBody>
      </p:sp>
      <p:sp>
        <p:nvSpPr>
          <p:cNvPr id="3" name="Left Brace 2">
            <a:extLst>
              <a:ext uri="{FF2B5EF4-FFF2-40B4-BE49-F238E27FC236}">
                <a16:creationId xmlns:a16="http://schemas.microsoft.com/office/drawing/2014/main" id="{40ECC43E-A244-487B-B440-5745DAC8DF4F}"/>
              </a:ext>
            </a:extLst>
          </p:cNvPr>
          <p:cNvSpPr/>
          <p:nvPr/>
        </p:nvSpPr>
        <p:spPr>
          <a:xfrm>
            <a:off x="3429000" y="5105400"/>
            <a:ext cx="304800" cy="12954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37BE14-3A8E-4B95-A289-40C6CF04A37A}"/>
              </a:ext>
            </a:extLst>
          </p:cNvPr>
          <p:cNvSpPr txBox="1"/>
          <p:nvPr/>
        </p:nvSpPr>
        <p:spPr>
          <a:xfrm>
            <a:off x="228600" y="5334000"/>
            <a:ext cx="32817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 if a </a:t>
            </a:r>
            <a:r>
              <a:rPr lang="en-US" sz="1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pt</a:t>
            </a:r>
            <a:r>
              <a:rPr lang="en-US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with a flat AC is found to have a choroidal detachment, don’t assume the detachment is the cause. Be sure to check carefully for a wound leak!</a:t>
            </a:r>
          </a:p>
        </p:txBody>
      </p:sp>
    </p:spTree>
    <p:extLst>
      <p:ext uri="{BB962C8B-B14F-4D97-AF65-F5344CB8AC3E}">
        <p14:creationId xmlns:p14="http://schemas.microsoft.com/office/powerpoint/2010/main" val="183040608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9" name="Text Box 3"/>
          <p:cNvSpPr txBox="1">
            <a:spLocks noChangeArrowheads="1"/>
          </p:cNvSpPr>
          <p:nvPr/>
        </p:nvSpPr>
        <p:spPr bwMode="auto">
          <a:xfrm>
            <a:off x="2555875" y="1508125"/>
            <a:ext cx="34544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/>
              <a:t>Shallow/flat AC after CE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sz="2400"/>
              <a:t>(early post-op period)</a:t>
            </a:r>
          </a:p>
        </p:txBody>
      </p:sp>
      <p:sp>
        <p:nvSpPr>
          <p:cNvPr id="311300" name="Text Box 4"/>
          <p:cNvSpPr txBox="1">
            <a:spLocks noChangeArrowheads="1"/>
          </p:cNvSpPr>
          <p:nvPr/>
        </p:nvSpPr>
        <p:spPr bwMode="auto">
          <a:xfrm>
            <a:off x="5510213" y="2738438"/>
            <a:ext cx="2185987" cy="403225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 i="1">
                <a:solidFill>
                  <a:srgbClr val="808080"/>
                </a:solidFill>
              </a:rPr>
              <a:t>Normal</a:t>
            </a:r>
            <a:r>
              <a:rPr lang="en-US" sz="2400">
                <a:solidFill>
                  <a:srgbClr val="808080"/>
                </a:solidFill>
              </a:rPr>
              <a:t> or </a:t>
            </a:r>
            <a:r>
              <a:rPr lang="en-US" sz="2400" i="1">
                <a:solidFill>
                  <a:srgbClr val="808080"/>
                </a:solidFill>
              </a:rPr>
              <a:t>high</a:t>
            </a:r>
          </a:p>
        </p:txBody>
      </p:sp>
      <p:sp>
        <p:nvSpPr>
          <p:cNvPr id="311302" name="Line 8"/>
          <p:cNvSpPr>
            <a:spLocks noChangeShapeType="1"/>
          </p:cNvSpPr>
          <p:nvPr/>
        </p:nvSpPr>
        <p:spPr bwMode="auto">
          <a:xfrm flipH="1">
            <a:off x="2286000" y="2303463"/>
            <a:ext cx="1981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1303" name="Line 9"/>
          <p:cNvSpPr>
            <a:spLocks noChangeShapeType="1"/>
          </p:cNvSpPr>
          <p:nvPr/>
        </p:nvSpPr>
        <p:spPr bwMode="auto">
          <a:xfrm>
            <a:off x="4267200" y="2303463"/>
            <a:ext cx="1295400" cy="45720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1304" name="Text Box 10"/>
          <p:cNvSpPr txBox="1">
            <a:spLocks noChangeArrowheads="1"/>
          </p:cNvSpPr>
          <p:nvPr/>
        </p:nvSpPr>
        <p:spPr bwMode="auto">
          <a:xfrm>
            <a:off x="3854450" y="2416175"/>
            <a:ext cx="717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i="1"/>
              <a:t>IOP?</a:t>
            </a:r>
          </a:p>
        </p:txBody>
      </p:sp>
      <p:sp>
        <p:nvSpPr>
          <p:cNvPr id="311305" name="Line 11"/>
          <p:cNvSpPr>
            <a:spLocks noChangeShapeType="1"/>
          </p:cNvSpPr>
          <p:nvPr/>
        </p:nvSpPr>
        <p:spPr bwMode="auto">
          <a:xfrm flipH="1">
            <a:off x="1219200" y="3141663"/>
            <a:ext cx="6858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1306" name="Line 12"/>
          <p:cNvSpPr>
            <a:spLocks noChangeShapeType="1"/>
          </p:cNvSpPr>
          <p:nvPr/>
        </p:nvSpPr>
        <p:spPr bwMode="auto">
          <a:xfrm>
            <a:off x="1905000" y="3141663"/>
            <a:ext cx="609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1307" name="Text Box 13"/>
          <p:cNvSpPr txBox="1">
            <a:spLocks noChangeArrowheads="1"/>
          </p:cNvSpPr>
          <p:nvPr/>
        </p:nvSpPr>
        <p:spPr bwMode="auto">
          <a:xfrm>
            <a:off x="614363" y="3838575"/>
            <a:ext cx="911225" cy="534988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808080"/>
                </a:solidFill>
              </a:rPr>
              <a:t>Wound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808080"/>
                </a:solidFill>
              </a:rPr>
              <a:t>leak</a:t>
            </a:r>
          </a:p>
        </p:txBody>
      </p:sp>
      <p:sp>
        <p:nvSpPr>
          <p:cNvPr id="311308" name="Text Box 14"/>
          <p:cNvSpPr txBox="1">
            <a:spLocks noChangeArrowheads="1"/>
          </p:cNvSpPr>
          <p:nvPr/>
        </p:nvSpPr>
        <p:spPr bwMode="auto">
          <a:xfrm>
            <a:off x="2003425" y="3838575"/>
            <a:ext cx="1479550" cy="534988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Choroidal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detachment</a:t>
            </a:r>
          </a:p>
        </p:txBody>
      </p:sp>
      <p:sp>
        <p:nvSpPr>
          <p:cNvPr id="311309" name="Slide Number Placeholder 1"/>
          <p:cNvSpPr txBox="1">
            <a:spLocks noGrp="1"/>
          </p:cNvSpPr>
          <p:nvPr/>
        </p:nvSpPr>
        <p:spPr bwMode="auto">
          <a:xfrm>
            <a:off x="7010400" y="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88EBF3C-F2F0-410B-8BD0-D7938087A6E4}" type="slidenum">
              <a:rPr lang="en-US" altLang="en-US" sz="1000"/>
              <a:pPr algn="r" eaLnBrk="1" hangingPunct="1"/>
              <a:t>47</a:t>
            </a:fld>
            <a:endParaRPr lang="en-US" altLang="en-US" sz="1000"/>
          </a:p>
        </p:txBody>
      </p:sp>
      <p:sp>
        <p:nvSpPr>
          <p:cNvPr id="2" name="TextBox 1"/>
          <p:cNvSpPr txBox="1"/>
          <p:nvPr/>
        </p:nvSpPr>
        <p:spPr>
          <a:xfrm>
            <a:off x="3581400" y="2122706"/>
            <a:ext cx="5486400" cy="4278094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What does the term 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choroidal detachment </a:t>
            </a: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mean? What is detached from what?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Under normal circumstances, the outer aspect of the choroid is closely apposed to the inner wall of the sclera. However, the choroid and sclera are actually </a:t>
            </a: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affixed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 to one another only at the  vortex veins  and around the  ONH ; everywhere else there is a potential space between them. If/when fluid accumulates in this space, the choroid detaches from the sclera.</a:t>
            </a:r>
          </a:p>
          <a:p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Is choroidal detachment a common cause of low IOP + shallow/flat AC after CE?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This is a tricky question. Certainly, choroidal detachments are not an uncommon finding when a post-CE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</a:rPr>
              <a:t>pt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 presents with a shallow AC and low IOP. However, it is likely that, in the majority of such cases, the choroidal detachment is a 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result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 of the low IOP, not a 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cause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 of it. </a:t>
            </a: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1533525" y="2738438"/>
            <a:ext cx="792163" cy="403225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 b="1" i="1">
                <a:solidFill>
                  <a:srgbClr val="0000FF"/>
                </a:solidFill>
              </a:rPr>
              <a:t>Low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ED0525-990D-48AE-9C18-63F7A40BA28B}"/>
              </a:ext>
            </a:extLst>
          </p:cNvPr>
          <p:cNvSpPr txBox="1"/>
          <p:nvPr/>
        </p:nvSpPr>
        <p:spPr>
          <a:xfrm>
            <a:off x="1477114" y="315059"/>
            <a:ext cx="6189772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FF"/>
                </a:solidFill>
              </a:rPr>
              <a:t>Shallow Anterior Chamber After Cataract Surgery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581323-5984-45B7-9037-4C7D86BCCA43}"/>
              </a:ext>
            </a:extLst>
          </p:cNvPr>
          <p:cNvSpPr txBox="1"/>
          <p:nvPr/>
        </p:nvSpPr>
        <p:spPr>
          <a:xfrm>
            <a:off x="3763713" y="3836114"/>
            <a:ext cx="3932487" cy="584775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chemeClr val="bg1"/>
                </a:solidFill>
              </a:rPr>
              <a:t>How is choroidal detachment diagnosed?</a:t>
            </a:r>
          </a:p>
          <a:p>
            <a:r>
              <a:rPr lang="en-US" sz="1600" i="1" dirty="0">
                <a:solidFill>
                  <a:srgbClr val="002060"/>
                </a:solidFill>
              </a:rPr>
              <a:t>b</a:t>
            </a:r>
            <a:r>
              <a:rPr lang="en-US" sz="1600" dirty="0">
                <a:solidFill>
                  <a:srgbClr val="002060"/>
                </a:solidFill>
              </a:rPr>
              <a:t>-scan</a:t>
            </a:r>
          </a:p>
        </p:txBody>
      </p:sp>
    </p:spTree>
    <p:extLst>
      <p:ext uri="{BB962C8B-B14F-4D97-AF65-F5344CB8AC3E}">
        <p14:creationId xmlns:p14="http://schemas.microsoft.com/office/powerpoint/2010/main" val="236957268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9" name="Text Box 3"/>
          <p:cNvSpPr txBox="1">
            <a:spLocks noChangeArrowheads="1"/>
          </p:cNvSpPr>
          <p:nvPr/>
        </p:nvSpPr>
        <p:spPr bwMode="auto">
          <a:xfrm>
            <a:off x="2555875" y="1508125"/>
            <a:ext cx="34544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/>
              <a:t>Shallow/flat AC after CE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sz="2400"/>
              <a:t>(early post-op period)</a:t>
            </a:r>
          </a:p>
        </p:txBody>
      </p:sp>
      <p:sp>
        <p:nvSpPr>
          <p:cNvPr id="311300" name="Text Box 4"/>
          <p:cNvSpPr txBox="1">
            <a:spLocks noChangeArrowheads="1"/>
          </p:cNvSpPr>
          <p:nvPr/>
        </p:nvSpPr>
        <p:spPr bwMode="auto">
          <a:xfrm>
            <a:off x="5510213" y="2738438"/>
            <a:ext cx="2185987" cy="403225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 i="1">
                <a:solidFill>
                  <a:srgbClr val="808080"/>
                </a:solidFill>
              </a:rPr>
              <a:t>Normal</a:t>
            </a:r>
            <a:r>
              <a:rPr lang="en-US" sz="2400">
                <a:solidFill>
                  <a:srgbClr val="808080"/>
                </a:solidFill>
              </a:rPr>
              <a:t> or </a:t>
            </a:r>
            <a:r>
              <a:rPr lang="en-US" sz="2400" i="1">
                <a:solidFill>
                  <a:srgbClr val="808080"/>
                </a:solidFill>
              </a:rPr>
              <a:t>high</a:t>
            </a:r>
          </a:p>
        </p:txBody>
      </p:sp>
      <p:sp>
        <p:nvSpPr>
          <p:cNvPr id="311302" name="Line 8"/>
          <p:cNvSpPr>
            <a:spLocks noChangeShapeType="1"/>
          </p:cNvSpPr>
          <p:nvPr/>
        </p:nvSpPr>
        <p:spPr bwMode="auto">
          <a:xfrm flipH="1">
            <a:off x="2286000" y="2303463"/>
            <a:ext cx="1981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1303" name="Line 9"/>
          <p:cNvSpPr>
            <a:spLocks noChangeShapeType="1"/>
          </p:cNvSpPr>
          <p:nvPr/>
        </p:nvSpPr>
        <p:spPr bwMode="auto">
          <a:xfrm>
            <a:off x="4267200" y="2303463"/>
            <a:ext cx="1295400" cy="45720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1304" name="Text Box 10"/>
          <p:cNvSpPr txBox="1">
            <a:spLocks noChangeArrowheads="1"/>
          </p:cNvSpPr>
          <p:nvPr/>
        </p:nvSpPr>
        <p:spPr bwMode="auto">
          <a:xfrm>
            <a:off x="3854450" y="2416175"/>
            <a:ext cx="717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i="1"/>
              <a:t>IOP?</a:t>
            </a:r>
          </a:p>
        </p:txBody>
      </p:sp>
      <p:sp>
        <p:nvSpPr>
          <p:cNvPr id="311305" name="Line 11"/>
          <p:cNvSpPr>
            <a:spLocks noChangeShapeType="1"/>
          </p:cNvSpPr>
          <p:nvPr/>
        </p:nvSpPr>
        <p:spPr bwMode="auto">
          <a:xfrm flipH="1">
            <a:off x="1219200" y="3141663"/>
            <a:ext cx="6858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1306" name="Line 12"/>
          <p:cNvSpPr>
            <a:spLocks noChangeShapeType="1"/>
          </p:cNvSpPr>
          <p:nvPr/>
        </p:nvSpPr>
        <p:spPr bwMode="auto">
          <a:xfrm>
            <a:off x="1905000" y="3141663"/>
            <a:ext cx="609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1307" name="Text Box 13"/>
          <p:cNvSpPr txBox="1">
            <a:spLocks noChangeArrowheads="1"/>
          </p:cNvSpPr>
          <p:nvPr/>
        </p:nvSpPr>
        <p:spPr bwMode="auto">
          <a:xfrm>
            <a:off x="614363" y="3838575"/>
            <a:ext cx="911225" cy="534988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808080"/>
                </a:solidFill>
              </a:rPr>
              <a:t>Wound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808080"/>
                </a:solidFill>
              </a:rPr>
              <a:t>leak</a:t>
            </a:r>
          </a:p>
        </p:txBody>
      </p:sp>
      <p:sp>
        <p:nvSpPr>
          <p:cNvPr id="311308" name="Text Box 14"/>
          <p:cNvSpPr txBox="1">
            <a:spLocks noChangeArrowheads="1"/>
          </p:cNvSpPr>
          <p:nvPr/>
        </p:nvSpPr>
        <p:spPr bwMode="auto">
          <a:xfrm>
            <a:off x="2003425" y="3838575"/>
            <a:ext cx="1479550" cy="534988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Choroidal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detachment</a:t>
            </a:r>
          </a:p>
        </p:txBody>
      </p:sp>
      <p:sp>
        <p:nvSpPr>
          <p:cNvPr id="311309" name="Slide Number Placeholder 1"/>
          <p:cNvSpPr txBox="1">
            <a:spLocks noGrp="1"/>
          </p:cNvSpPr>
          <p:nvPr/>
        </p:nvSpPr>
        <p:spPr bwMode="auto">
          <a:xfrm>
            <a:off x="7010400" y="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88EBF3C-F2F0-410B-8BD0-D7938087A6E4}" type="slidenum">
              <a:rPr lang="en-US" altLang="en-US" sz="1000"/>
              <a:pPr algn="r" eaLnBrk="1" hangingPunct="1"/>
              <a:t>48</a:t>
            </a:fld>
            <a:endParaRPr lang="en-US" altLang="en-US" sz="1000"/>
          </a:p>
        </p:txBody>
      </p:sp>
      <p:sp>
        <p:nvSpPr>
          <p:cNvPr id="2" name="TextBox 1"/>
          <p:cNvSpPr txBox="1"/>
          <p:nvPr/>
        </p:nvSpPr>
        <p:spPr>
          <a:xfrm>
            <a:off x="3581400" y="2122706"/>
            <a:ext cx="5486400" cy="4278094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What does the term 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choroidal detachment </a:t>
            </a: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mean? What is detached from what?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Under normal circumstances, the outer aspect of the choroid is closely apposed to the inner wall of the sclera. However, the choroid and sclera are actually </a:t>
            </a: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affixed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 to one another only at the  vortex veins  and around the  ONH ; everywhere else there is a potential space between them. If/when fluid accumulates in this space, the choroid detaches from the sclera.</a:t>
            </a:r>
          </a:p>
          <a:p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Is choroidal detachment a common cause of low IOP + shallow/flat AC after CE?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This is a tricky question. Certainly, choroidal detachments are not an uncommon finding when a post-CE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</a:rPr>
              <a:t>pt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 presents with a shallow AC and low IOP. However, it is likely that, in the majority of such cases, the choroidal detachment is a 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result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 of the low IOP, not a 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cause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 of it. </a:t>
            </a: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1533525" y="2738438"/>
            <a:ext cx="792163" cy="403225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 b="1" i="1">
                <a:solidFill>
                  <a:srgbClr val="0000FF"/>
                </a:solidFill>
              </a:rPr>
              <a:t>Low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ED0525-990D-48AE-9C18-63F7A40BA28B}"/>
              </a:ext>
            </a:extLst>
          </p:cNvPr>
          <p:cNvSpPr txBox="1"/>
          <p:nvPr/>
        </p:nvSpPr>
        <p:spPr>
          <a:xfrm>
            <a:off x="1477114" y="315059"/>
            <a:ext cx="6189772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FF"/>
                </a:solidFill>
              </a:rPr>
              <a:t>Shallow Anterior Chamber After Cataract Surgery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581323-5984-45B7-9037-4C7D86BCCA43}"/>
              </a:ext>
            </a:extLst>
          </p:cNvPr>
          <p:cNvSpPr txBox="1"/>
          <p:nvPr/>
        </p:nvSpPr>
        <p:spPr>
          <a:xfrm>
            <a:off x="3763713" y="3836114"/>
            <a:ext cx="3932487" cy="584775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chemeClr val="bg1"/>
                </a:solidFill>
              </a:rPr>
              <a:t>How is choroidal detachment diagnosed?</a:t>
            </a:r>
          </a:p>
          <a:p>
            <a:r>
              <a:rPr lang="en-US" sz="1600" i="1" dirty="0">
                <a:solidFill>
                  <a:schemeClr val="bg1"/>
                </a:solidFill>
              </a:rPr>
              <a:t>b</a:t>
            </a:r>
            <a:r>
              <a:rPr lang="en-US" sz="1600" dirty="0">
                <a:solidFill>
                  <a:schemeClr val="bg1"/>
                </a:solidFill>
              </a:rPr>
              <a:t>-scan</a:t>
            </a:r>
          </a:p>
        </p:txBody>
      </p:sp>
    </p:spTree>
    <p:extLst>
      <p:ext uri="{BB962C8B-B14F-4D97-AF65-F5344CB8AC3E}">
        <p14:creationId xmlns:p14="http://schemas.microsoft.com/office/powerpoint/2010/main" val="333229894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9B58B6D-3B93-41DD-B3FE-DB2A4CA6A6F2}"/>
              </a:ext>
            </a:extLst>
          </p:cNvPr>
          <p:cNvSpPr txBox="1"/>
          <p:nvPr/>
        </p:nvSpPr>
        <p:spPr>
          <a:xfrm>
            <a:off x="1477114" y="315059"/>
            <a:ext cx="6189772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FF"/>
                </a:solidFill>
              </a:rPr>
              <a:t>Shallow Anterior Chamber After Cataract Surgery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35F6DE-D111-47E8-AAE2-416824B212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600" y="1452562"/>
            <a:ext cx="6364799" cy="39528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47F46FB-AC66-45B3-BD7C-7D55BE5B8D15}"/>
              </a:ext>
            </a:extLst>
          </p:cNvPr>
          <p:cNvSpPr txBox="1"/>
          <p:nvPr/>
        </p:nvSpPr>
        <p:spPr>
          <a:xfrm>
            <a:off x="1578435" y="5943600"/>
            <a:ext cx="61718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Choroidal detachment (Confession: I don’t think this was post-CE)</a:t>
            </a:r>
          </a:p>
        </p:txBody>
      </p:sp>
    </p:spTree>
    <p:extLst>
      <p:ext uri="{BB962C8B-B14F-4D97-AF65-F5344CB8AC3E}">
        <p14:creationId xmlns:p14="http://schemas.microsoft.com/office/powerpoint/2010/main" val="1660211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23" name="Text Box 20"/>
          <p:cNvSpPr txBox="1">
            <a:spLocks noChangeArrowheads="1"/>
          </p:cNvSpPr>
          <p:nvPr/>
        </p:nvSpPr>
        <p:spPr bwMode="auto">
          <a:xfrm>
            <a:off x="2555875" y="1508125"/>
            <a:ext cx="34544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/>
              <a:t>Shallow/flat AC after CE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sz="2400"/>
              <a:t>(early post-op period)</a:t>
            </a:r>
          </a:p>
        </p:txBody>
      </p:sp>
      <p:sp>
        <p:nvSpPr>
          <p:cNvPr id="290824" name="Slide Number Placeholder 1"/>
          <p:cNvSpPr txBox="1">
            <a:spLocks noGrp="1"/>
          </p:cNvSpPr>
          <p:nvPr/>
        </p:nvSpPr>
        <p:spPr bwMode="auto">
          <a:xfrm>
            <a:off x="7010400" y="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668EC16F-585D-4405-BE2D-2BD68CBD01DB}" type="slidenum">
              <a:rPr lang="en-US" altLang="en-US" sz="1000"/>
              <a:pPr algn="r" eaLnBrk="1" hangingPunct="1"/>
              <a:t>5</a:t>
            </a:fld>
            <a:endParaRPr lang="en-US" altLang="en-US" sz="10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A43E70-2BD1-43E7-AD2E-0A63B87204A7}"/>
              </a:ext>
            </a:extLst>
          </p:cNvPr>
          <p:cNvSpPr txBox="1"/>
          <p:nvPr/>
        </p:nvSpPr>
        <p:spPr>
          <a:xfrm>
            <a:off x="1477114" y="315059"/>
            <a:ext cx="6189772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FF"/>
                </a:solidFill>
              </a:rPr>
              <a:t>Shallow Anterior Chamber After Cataract Surgery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A824DF5-1B2F-4401-9B80-9C7C7C80B8B8}"/>
              </a:ext>
            </a:extLst>
          </p:cNvPr>
          <p:cNvSpPr txBox="1"/>
          <p:nvPr/>
        </p:nvSpPr>
        <p:spPr>
          <a:xfrm>
            <a:off x="152400" y="2920425"/>
            <a:ext cx="88941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Re shallow AC after CE: What is our chief concern, </a:t>
            </a:r>
            <a:r>
              <a:rPr lang="en-US" sz="1600" i="1" dirty="0" err="1">
                <a:solidFill>
                  <a:schemeClr val="bg1">
                    <a:lumMod val="75000"/>
                  </a:schemeClr>
                </a:solidFill>
              </a:rPr>
              <a:t>ie</a:t>
            </a: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, what do we want to keep from occurring?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We want to avoid  </a:t>
            </a:r>
            <a:r>
              <a:rPr lang="en-US" sz="2000" b="1" dirty="0"/>
              <a:t>cornea-iris  touch 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and</a:t>
            </a:r>
            <a:r>
              <a:rPr lang="en-US" sz="1600" dirty="0"/>
              <a:t>  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cornea-IOL  touch</a:t>
            </a:r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134EA7-9396-410C-A22C-5A0A246EE7EE}"/>
              </a:ext>
            </a:extLst>
          </p:cNvPr>
          <p:cNvSpPr txBox="1"/>
          <p:nvPr/>
        </p:nvSpPr>
        <p:spPr>
          <a:xfrm>
            <a:off x="168275" y="4270226"/>
            <a:ext cx="411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What dreaded complication can result from prolonged cornea-iris touch?</a:t>
            </a:r>
          </a:p>
          <a:p>
            <a:r>
              <a:rPr lang="en-US" sz="1600" dirty="0"/>
              <a:t>Peripheral anterior synechiae (PAS)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E3079A1-B283-4BD4-97CE-1871CB28F320}"/>
              </a:ext>
            </a:extLst>
          </p:cNvPr>
          <p:cNvCxnSpPr>
            <a:endCxn id="3" idx="0"/>
          </p:cNvCxnSpPr>
          <p:nvPr/>
        </p:nvCxnSpPr>
        <p:spPr>
          <a:xfrm flipH="1">
            <a:off x="2225675" y="3566756"/>
            <a:ext cx="517525" cy="70347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183406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9" name="Text Box 3"/>
          <p:cNvSpPr txBox="1">
            <a:spLocks noChangeArrowheads="1"/>
          </p:cNvSpPr>
          <p:nvPr/>
        </p:nvSpPr>
        <p:spPr bwMode="auto">
          <a:xfrm>
            <a:off x="2555875" y="1508125"/>
            <a:ext cx="34544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/>
              <a:t>Shallow/flat AC after CE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sz="2400"/>
              <a:t>(early post-op period)</a:t>
            </a:r>
          </a:p>
        </p:txBody>
      </p:sp>
      <p:sp>
        <p:nvSpPr>
          <p:cNvPr id="311300" name="Text Box 4"/>
          <p:cNvSpPr txBox="1">
            <a:spLocks noChangeArrowheads="1"/>
          </p:cNvSpPr>
          <p:nvPr/>
        </p:nvSpPr>
        <p:spPr bwMode="auto">
          <a:xfrm>
            <a:off x="5510213" y="2738438"/>
            <a:ext cx="2185987" cy="403225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 i="1">
                <a:solidFill>
                  <a:srgbClr val="808080"/>
                </a:solidFill>
              </a:rPr>
              <a:t>Normal</a:t>
            </a:r>
            <a:r>
              <a:rPr lang="en-US" sz="2400">
                <a:solidFill>
                  <a:srgbClr val="808080"/>
                </a:solidFill>
              </a:rPr>
              <a:t> or </a:t>
            </a:r>
            <a:r>
              <a:rPr lang="en-US" sz="2400" i="1">
                <a:solidFill>
                  <a:srgbClr val="808080"/>
                </a:solidFill>
              </a:rPr>
              <a:t>high</a:t>
            </a:r>
          </a:p>
        </p:txBody>
      </p:sp>
      <p:sp>
        <p:nvSpPr>
          <p:cNvPr id="311302" name="Line 8"/>
          <p:cNvSpPr>
            <a:spLocks noChangeShapeType="1"/>
          </p:cNvSpPr>
          <p:nvPr/>
        </p:nvSpPr>
        <p:spPr bwMode="auto">
          <a:xfrm flipH="1">
            <a:off x="2286000" y="2303463"/>
            <a:ext cx="1981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1303" name="Line 9"/>
          <p:cNvSpPr>
            <a:spLocks noChangeShapeType="1"/>
          </p:cNvSpPr>
          <p:nvPr/>
        </p:nvSpPr>
        <p:spPr bwMode="auto">
          <a:xfrm>
            <a:off x="4267200" y="2303463"/>
            <a:ext cx="1295400" cy="45720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1304" name="Text Box 10"/>
          <p:cNvSpPr txBox="1">
            <a:spLocks noChangeArrowheads="1"/>
          </p:cNvSpPr>
          <p:nvPr/>
        </p:nvSpPr>
        <p:spPr bwMode="auto">
          <a:xfrm>
            <a:off x="3854450" y="2416175"/>
            <a:ext cx="717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i="1"/>
              <a:t>IOP?</a:t>
            </a:r>
          </a:p>
        </p:txBody>
      </p:sp>
      <p:sp>
        <p:nvSpPr>
          <p:cNvPr id="311305" name="Line 11"/>
          <p:cNvSpPr>
            <a:spLocks noChangeShapeType="1"/>
          </p:cNvSpPr>
          <p:nvPr/>
        </p:nvSpPr>
        <p:spPr bwMode="auto">
          <a:xfrm flipH="1">
            <a:off x="1219200" y="3141663"/>
            <a:ext cx="6858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1306" name="Line 12"/>
          <p:cNvSpPr>
            <a:spLocks noChangeShapeType="1"/>
          </p:cNvSpPr>
          <p:nvPr/>
        </p:nvSpPr>
        <p:spPr bwMode="auto">
          <a:xfrm>
            <a:off x="1905000" y="3141663"/>
            <a:ext cx="609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1307" name="Text Box 13"/>
          <p:cNvSpPr txBox="1">
            <a:spLocks noChangeArrowheads="1"/>
          </p:cNvSpPr>
          <p:nvPr/>
        </p:nvSpPr>
        <p:spPr bwMode="auto">
          <a:xfrm>
            <a:off x="614363" y="3838575"/>
            <a:ext cx="911225" cy="534988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808080"/>
                </a:solidFill>
              </a:rPr>
              <a:t>Wound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808080"/>
                </a:solidFill>
              </a:rPr>
              <a:t>leak</a:t>
            </a:r>
          </a:p>
        </p:txBody>
      </p:sp>
      <p:sp>
        <p:nvSpPr>
          <p:cNvPr id="311308" name="Text Box 14"/>
          <p:cNvSpPr txBox="1">
            <a:spLocks noChangeArrowheads="1"/>
          </p:cNvSpPr>
          <p:nvPr/>
        </p:nvSpPr>
        <p:spPr bwMode="auto">
          <a:xfrm>
            <a:off x="2003425" y="3838575"/>
            <a:ext cx="1479550" cy="534988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Choroidal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detachment</a:t>
            </a:r>
          </a:p>
        </p:txBody>
      </p:sp>
      <p:sp>
        <p:nvSpPr>
          <p:cNvPr id="311309" name="Slide Number Placeholder 1"/>
          <p:cNvSpPr txBox="1">
            <a:spLocks noGrp="1"/>
          </p:cNvSpPr>
          <p:nvPr/>
        </p:nvSpPr>
        <p:spPr bwMode="auto">
          <a:xfrm>
            <a:off x="7010400" y="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88EBF3C-F2F0-410B-8BD0-D7938087A6E4}" type="slidenum">
              <a:rPr lang="en-US" altLang="en-US" sz="1000"/>
              <a:pPr algn="r" eaLnBrk="1" hangingPunct="1"/>
              <a:t>50</a:t>
            </a:fld>
            <a:endParaRPr lang="en-US" altLang="en-US" sz="1000"/>
          </a:p>
        </p:txBody>
      </p:sp>
      <p:sp>
        <p:nvSpPr>
          <p:cNvPr id="2" name="TextBox 1"/>
          <p:cNvSpPr txBox="1"/>
          <p:nvPr/>
        </p:nvSpPr>
        <p:spPr>
          <a:xfrm>
            <a:off x="3581400" y="2122706"/>
            <a:ext cx="5486400" cy="4278094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What does the term 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choroidal detachment </a:t>
            </a: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mean? What is detached from what?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Under normal circumstances, the outer aspect of the choroid is closely apposed to the inner wall of the sclera. However, the choroid and sclera are actually </a:t>
            </a: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affixed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 to one another only at the  vortex veins  and around the  ONH ; everywhere else there is a potential space between them. If/when fluid accumulates in this space, the choroid detaches from the sclera.</a:t>
            </a:r>
          </a:p>
          <a:p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Is choroidal detachment a common cause of low IOP + shallow/flat AC after CE?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This is a tricky question. Certainly, choroidal detachments are not an uncommon finding when a post-CE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</a:rPr>
              <a:t>pt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 presents with a shallow AC and low IOP. However, it is likely that, in the majority of such cases, the choroidal detachment is a 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result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 of the low IOP, not a 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cause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 of it. </a:t>
            </a: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1533525" y="2738438"/>
            <a:ext cx="792163" cy="403225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 b="1" i="1">
                <a:solidFill>
                  <a:srgbClr val="0000FF"/>
                </a:solidFill>
              </a:rPr>
              <a:t>Low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ED0525-990D-48AE-9C18-63F7A40BA28B}"/>
              </a:ext>
            </a:extLst>
          </p:cNvPr>
          <p:cNvSpPr txBox="1"/>
          <p:nvPr/>
        </p:nvSpPr>
        <p:spPr>
          <a:xfrm>
            <a:off x="1477114" y="315059"/>
            <a:ext cx="6189772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FF"/>
                </a:solidFill>
              </a:rPr>
              <a:t>Shallow Anterior Chamber After Cataract Surgery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D469D78-65BB-4F37-A077-7FEDBE5B04BB}"/>
              </a:ext>
            </a:extLst>
          </p:cNvPr>
          <p:cNvSpPr txBox="1"/>
          <p:nvPr/>
        </p:nvSpPr>
        <p:spPr>
          <a:xfrm>
            <a:off x="1219200" y="4724400"/>
            <a:ext cx="6934199" cy="1077218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</a:rPr>
              <a:t>How should a flat chamber owing to a choroidal detachment be managed?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--</a:t>
            </a:r>
          </a:p>
          <a:p>
            <a:r>
              <a:rPr lang="en-US" sz="1600" dirty="0">
                <a:solidFill>
                  <a:srgbClr val="0000FF"/>
                </a:solidFill>
              </a:rPr>
              <a:t>--</a:t>
            </a:r>
            <a:r>
              <a:rPr lang="en-US" sz="1600" dirty="0" err="1">
                <a:solidFill>
                  <a:schemeClr val="accent5">
                    <a:lumMod val="75000"/>
                  </a:schemeClr>
                </a:solidFill>
              </a:rPr>
              <a:t>Mydriatics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 and </a:t>
            </a:r>
            <a:r>
              <a:rPr lang="en-US" sz="1600" dirty="0" err="1">
                <a:solidFill>
                  <a:schemeClr val="accent5">
                    <a:lumMod val="75000"/>
                  </a:schemeClr>
                </a:solidFill>
              </a:rPr>
              <a:t>cycloplegics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 should be employed in an attempt to rotate the lens-iris diaphragm posteriorly</a:t>
            </a:r>
          </a:p>
        </p:txBody>
      </p:sp>
    </p:spTree>
    <p:extLst>
      <p:ext uri="{BB962C8B-B14F-4D97-AF65-F5344CB8AC3E}">
        <p14:creationId xmlns:p14="http://schemas.microsoft.com/office/powerpoint/2010/main" val="33835321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9" name="Text Box 3"/>
          <p:cNvSpPr txBox="1">
            <a:spLocks noChangeArrowheads="1"/>
          </p:cNvSpPr>
          <p:nvPr/>
        </p:nvSpPr>
        <p:spPr bwMode="auto">
          <a:xfrm>
            <a:off x="2555875" y="1508125"/>
            <a:ext cx="34544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/>
              <a:t>Shallow/flat AC after CE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sz="2400"/>
              <a:t>(early post-op period)</a:t>
            </a:r>
          </a:p>
        </p:txBody>
      </p:sp>
      <p:sp>
        <p:nvSpPr>
          <p:cNvPr id="311300" name="Text Box 4"/>
          <p:cNvSpPr txBox="1">
            <a:spLocks noChangeArrowheads="1"/>
          </p:cNvSpPr>
          <p:nvPr/>
        </p:nvSpPr>
        <p:spPr bwMode="auto">
          <a:xfrm>
            <a:off x="5510213" y="2738438"/>
            <a:ext cx="2185987" cy="403225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 i="1">
                <a:solidFill>
                  <a:srgbClr val="808080"/>
                </a:solidFill>
              </a:rPr>
              <a:t>Normal</a:t>
            </a:r>
            <a:r>
              <a:rPr lang="en-US" sz="2400">
                <a:solidFill>
                  <a:srgbClr val="808080"/>
                </a:solidFill>
              </a:rPr>
              <a:t> or </a:t>
            </a:r>
            <a:r>
              <a:rPr lang="en-US" sz="2400" i="1">
                <a:solidFill>
                  <a:srgbClr val="808080"/>
                </a:solidFill>
              </a:rPr>
              <a:t>high</a:t>
            </a:r>
          </a:p>
        </p:txBody>
      </p:sp>
      <p:sp>
        <p:nvSpPr>
          <p:cNvPr id="311302" name="Line 8"/>
          <p:cNvSpPr>
            <a:spLocks noChangeShapeType="1"/>
          </p:cNvSpPr>
          <p:nvPr/>
        </p:nvSpPr>
        <p:spPr bwMode="auto">
          <a:xfrm flipH="1">
            <a:off x="2286000" y="2303463"/>
            <a:ext cx="1981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1303" name="Line 9"/>
          <p:cNvSpPr>
            <a:spLocks noChangeShapeType="1"/>
          </p:cNvSpPr>
          <p:nvPr/>
        </p:nvSpPr>
        <p:spPr bwMode="auto">
          <a:xfrm>
            <a:off x="4267200" y="2303463"/>
            <a:ext cx="1295400" cy="45720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1304" name="Text Box 10"/>
          <p:cNvSpPr txBox="1">
            <a:spLocks noChangeArrowheads="1"/>
          </p:cNvSpPr>
          <p:nvPr/>
        </p:nvSpPr>
        <p:spPr bwMode="auto">
          <a:xfrm>
            <a:off x="3854450" y="2416175"/>
            <a:ext cx="717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i="1"/>
              <a:t>IOP?</a:t>
            </a:r>
          </a:p>
        </p:txBody>
      </p:sp>
      <p:sp>
        <p:nvSpPr>
          <p:cNvPr id="311305" name="Line 11"/>
          <p:cNvSpPr>
            <a:spLocks noChangeShapeType="1"/>
          </p:cNvSpPr>
          <p:nvPr/>
        </p:nvSpPr>
        <p:spPr bwMode="auto">
          <a:xfrm flipH="1">
            <a:off x="1219200" y="3141663"/>
            <a:ext cx="6858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1306" name="Line 12"/>
          <p:cNvSpPr>
            <a:spLocks noChangeShapeType="1"/>
          </p:cNvSpPr>
          <p:nvPr/>
        </p:nvSpPr>
        <p:spPr bwMode="auto">
          <a:xfrm>
            <a:off x="1905000" y="3141663"/>
            <a:ext cx="609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1307" name="Text Box 13"/>
          <p:cNvSpPr txBox="1">
            <a:spLocks noChangeArrowheads="1"/>
          </p:cNvSpPr>
          <p:nvPr/>
        </p:nvSpPr>
        <p:spPr bwMode="auto">
          <a:xfrm>
            <a:off x="614363" y="3838575"/>
            <a:ext cx="911225" cy="534988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808080"/>
                </a:solidFill>
              </a:rPr>
              <a:t>Wound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808080"/>
                </a:solidFill>
              </a:rPr>
              <a:t>leak</a:t>
            </a:r>
          </a:p>
        </p:txBody>
      </p:sp>
      <p:sp>
        <p:nvSpPr>
          <p:cNvPr id="311308" name="Text Box 14"/>
          <p:cNvSpPr txBox="1">
            <a:spLocks noChangeArrowheads="1"/>
          </p:cNvSpPr>
          <p:nvPr/>
        </p:nvSpPr>
        <p:spPr bwMode="auto">
          <a:xfrm>
            <a:off x="2003425" y="3838575"/>
            <a:ext cx="1479550" cy="534988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Choroidal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detachment</a:t>
            </a:r>
          </a:p>
        </p:txBody>
      </p:sp>
      <p:sp>
        <p:nvSpPr>
          <p:cNvPr id="311309" name="Slide Number Placeholder 1"/>
          <p:cNvSpPr txBox="1">
            <a:spLocks noGrp="1"/>
          </p:cNvSpPr>
          <p:nvPr/>
        </p:nvSpPr>
        <p:spPr bwMode="auto">
          <a:xfrm>
            <a:off x="7010400" y="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88EBF3C-F2F0-410B-8BD0-D7938087A6E4}" type="slidenum">
              <a:rPr lang="en-US" altLang="en-US" sz="1000"/>
              <a:pPr algn="r" eaLnBrk="1" hangingPunct="1"/>
              <a:t>51</a:t>
            </a:fld>
            <a:endParaRPr lang="en-US" altLang="en-US" sz="1000"/>
          </a:p>
        </p:txBody>
      </p:sp>
      <p:sp>
        <p:nvSpPr>
          <p:cNvPr id="2" name="TextBox 1"/>
          <p:cNvSpPr txBox="1"/>
          <p:nvPr/>
        </p:nvSpPr>
        <p:spPr>
          <a:xfrm>
            <a:off x="3581400" y="2122706"/>
            <a:ext cx="5486400" cy="4278094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What does the term 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choroidal detachment </a:t>
            </a: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mean? What is detached from what?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Under normal circumstances, the outer aspect of the choroid is closely apposed to the inner wall of the sclera. However, the choroid and sclera are actually </a:t>
            </a: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affixed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 to one another only at the  vortex veins  and around the  ONH ; everywhere else there is a potential space between them. If/when fluid accumulates in this space, the choroid detaches from the sclera.</a:t>
            </a:r>
          </a:p>
          <a:p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Is choroidal detachment a common cause of low IOP + shallow/flat AC after CE?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This is a tricky question. Certainly, choroidal detachments are not an uncommon finding when a post-CE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</a:rPr>
              <a:t>pt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 presents with a shallow AC and low IOP. However, it is likely that, in the majority of such cases, the choroidal detachment is a 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result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 of the low IOP, not a 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cause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 of it. </a:t>
            </a: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1533525" y="2738438"/>
            <a:ext cx="792163" cy="403225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 b="1" i="1">
                <a:solidFill>
                  <a:srgbClr val="0000FF"/>
                </a:solidFill>
              </a:rPr>
              <a:t>Low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ED0525-990D-48AE-9C18-63F7A40BA28B}"/>
              </a:ext>
            </a:extLst>
          </p:cNvPr>
          <p:cNvSpPr txBox="1"/>
          <p:nvPr/>
        </p:nvSpPr>
        <p:spPr>
          <a:xfrm>
            <a:off x="1477114" y="315059"/>
            <a:ext cx="6189772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FF"/>
                </a:solidFill>
              </a:rPr>
              <a:t>Shallow Anterior Chamber After Cataract Surgery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D469D78-65BB-4F37-A077-7FEDBE5B04BB}"/>
              </a:ext>
            </a:extLst>
          </p:cNvPr>
          <p:cNvSpPr txBox="1"/>
          <p:nvPr/>
        </p:nvSpPr>
        <p:spPr>
          <a:xfrm>
            <a:off x="1219200" y="4724400"/>
            <a:ext cx="6934199" cy="1077218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</a:rPr>
              <a:t>How should a flat chamber owing to a choroidal detachment be managed?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--Topical (+/- systemic) corticosteroids should be started (or increased)</a:t>
            </a:r>
          </a:p>
          <a:p>
            <a:r>
              <a:rPr lang="en-US" sz="1600" dirty="0">
                <a:solidFill>
                  <a:srgbClr val="0000FF"/>
                </a:solidFill>
              </a:rPr>
              <a:t>--</a:t>
            </a:r>
            <a:r>
              <a:rPr lang="en-US" sz="1600" dirty="0" err="1">
                <a:solidFill>
                  <a:srgbClr val="0000FF"/>
                </a:solidFill>
              </a:rPr>
              <a:t>Mydriatics</a:t>
            </a:r>
            <a:r>
              <a:rPr lang="en-US" sz="1600" dirty="0">
                <a:solidFill>
                  <a:srgbClr val="0000FF"/>
                </a:solidFill>
              </a:rPr>
              <a:t> and </a:t>
            </a:r>
            <a:r>
              <a:rPr lang="en-US" sz="1600" dirty="0" err="1">
                <a:solidFill>
                  <a:srgbClr val="0000FF"/>
                </a:solidFill>
              </a:rPr>
              <a:t>cycloplegics</a:t>
            </a:r>
            <a:r>
              <a:rPr lang="en-US" sz="1600" dirty="0">
                <a:solidFill>
                  <a:srgbClr val="0000FF"/>
                </a:solidFill>
              </a:rPr>
              <a:t> should be employed in an attempt to rotate the lens-iris diaphragm posteriorly</a:t>
            </a:r>
          </a:p>
        </p:txBody>
      </p:sp>
    </p:spTree>
    <p:extLst>
      <p:ext uri="{BB962C8B-B14F-4D97-AF65-F5344CB8AC3E}">
        <p14:creationId xmlns:p14="http://schemas.microsoft.com/office/powerpoint/2010/main" val="264382004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9" name="Text Box 3"/>
          <p:cNvSpPr txBox="1">
            <a:spLocks noChangeArrowheads="1"/>
          </p:cNvSpPr>
          <p:nvPr/>
        </p:nvSpPr>
        <p:spPr bwMode="auto">
          <a:xfrm>
            <a:off x="2555875" y="1508125"/>
            <a:ext cx="34544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/>
              <a:t>Shallow/flat AC after CE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sz="2400"/>
              <a:t>(early post-op period)</a:t>
            </a:r>
          </a:p>
        </p:txBody>
      </p:sp>
      <p:sp>
        <p:nvSpPr>
          <p:cNvPr id="311300" name="Text Box 4"/>
          <p:cNvSpPr txBox="1">
            <a:spLocks noChangeArrowheads="1"/>
          </p:cNvSpPr>
          <p:nvPr/>
        </p:nvSpPr>
        <p:spPr bwMode="auto">
          <a:xfrm>
            <a:off x="5510213" y="2738438"/>
            <a:ext cx="2185987" cy="403225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 i="1">
                <a:solidFill>
                  <a:srgbClr val="808080"/>
                </a:solidFill>
              </a:rPr>
              <a:t>Normal</a:t>
            </a:r>
            <a:r>
              <a:rPr lang="en-US" sz="2400">
                <a:solidFill>
                  <a:srgbClr val="808080"/>
                </a:solidFill>
              </a:rPr>
              <a:t> or </a:t>
            </a:r>
            <a:r>
              <a:rPr lang="en-US" sz="2400" i="1">
                <a:solidFill>
                  <a:srgbClr val="808080"/>
                </a:solidFill>
              </a:rPr>
              <a:t>high</a:t>
            </a:r>
          </a:p>
        </p:txBody>
      </p:sp>
      <p:sp>
        <p:nvSpPr>
          <p:cNvPr id="311302" name="Line 8"/>
          <p:cNvSpPr>
            <a:spLocks noChangeShapeType="1"/>
          </p:cNvSpPr>
          <p:nvPr/>
        </p:nvSpPr>
        <p:spPr bwMode="auto">
          <a:xfrm flipH="1">
            <a:off x="2286000" y="2303463"/>
            <a:ext cx="1981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1303" name="Line 9"/>
          <p:cNvSpPr>
            <a:spLocks noChangeShapeType="1"/>
          </p:cNvSpPr>
          <p:nvPr/>
        </p:nvSpPr>
        <p:spPr bwMode="auto">
          <a:xfrm>
            <a:off x="4267200" y="2303463"/>
            <a:ext cx="1295400" cy="45720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1304" name="Text Box 10"/>
          <p:cNvSpPr txBox="1">
            <a:spLocks noChangeArrowheads="1"/>
          </p:cNvSpPr>
          <p:nvPr/>
        </p:nvSpPr>
        <p:spPr bwMode="auto">
          <a:xfrm>
            <a:off x="3854450" y="2416175"/>
            <a:ext cx="717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i="1"/>
              <a:t>IOP?</a:t>
            </a:r>
          </a:p>
        </p:txBody>
      </p:sp>
      <p:sp>
        <p:nvSpPr>
          <p:cNvPr id="311305" name="Line 11"/>
          <p:cNvSpPr>
            <a:spLocks noChangeShapeType="1"/>
          </p:cNvSpPr>
          <p:nvPr/>
        </p:nvSpPr>
        <p:spPr bwMode="auto">
          <a:xfrm flipH="1">
            <a:off x="1219200" y="3141663"/>
            <a:ext cx="6858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1306" name="Line 12"/>
          <p:cNvSpPr>
            <a:spLocks noChangeShapeType="1"/>
          </p:cNvSpPr>
          <p:nvPr/>
        </p:nvSpPr>
        <p:spPr bwMode="auto">
          <a:xfrm>
            <a:off x="1905000" y="3141663"/>
            <a:ext cx="609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1307" name="Text Box 13"/>
          <p:cNvSpPr txBox="1">
            <a:spLocks noChangeArrowheads="1"/>
          </p:cNvSpPr>
          <p:nvPr/>
        </p:nvSpPr>
        <p:spPr bwMode="auto">
          <a:xfrm>
            <a:off x="588594" y="3838575"/>
            <a:ext cx="962764" cy="535531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b="1" dirty="0">
                <a:solidFill>
                  <a:srgbClr val="0000FF"/>
                </a:solidFill>
              </a:rPr>
              <a:t>Wound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b="1" dirty="0">
                <a:solidFill>
                  <a:srgbClr val="0000FF"/>
                </a:solidFill>
              </a:rPr>
              <a:t>leak</a:t>
            </a:r>
          </a:p>
        </p:txBody>
      </p:sp>
      <p:sp>
        <p:nvSpPr>
          <p:cNvPr id="311308" name="Text Box 14"/>
          <p:cNvSpPr txBox="1">
            <a:spLocks noChangeArrowheads="1"/>
          </p:cNvSpPr>
          <p:nvPr/>
        </p:nvSpPr>
        <p:spPr bwMode="auto">
          <a:xfrm>
            <a:off x="2003425" y="3838575"/>
            <a:ext cx="1479550" cy="534988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Choroidal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detachment</a:t>
            </a:r>
          </a:p>
        </p:txBody>
      </p:sp>
      <p:sp>
        <p:nvSpPr>
          <p:cNvPr id="311309" name="Slide Number Placeholder 1"/>
          <p:cNvSpPr txBox="1">
            <a:spLocks noGrp="1"/>
          </p:cNvSpPr>
          <p:nvPr/>
        </p:nvSpPr>
        <p:spPr bwMode="auto">
          <a:xfrm>
            <a:off x="7010400" y="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88EBF3C-F2F0-410B-8BD0-D7938087A6E4}" type="slidenum">
              <a:rPr lang="en-US" altLang="en-US" sz="1000"/>
              <a:pPr algn="r" eaLnBrk="1" hangingPunct="1"/>
              <a:t>52</a:t>
            </a:fld>
            <a:endParaRPr lang="en-US" altLang="en-US" sz="1000"/>
          </a:p>
        </p:txBody>
      </p:sp>
      <p:sp>
        <p:nvSpPr>
          <p:cNvPr id="2" name="TextBox 1"/>
          <p:cNvSpPr txBox="1"/>
          <p:nvPr/>
        </p:nvSpPr>
        <p:spPr>
          <a:xfrm>
            <a:off x="3581400" y="2122706"/>
            <a:ext cx="5486400" cy="4278094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What does the term 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choroidal detachment </a:t>
            </a: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mean? What is detached from what?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Under normal circumstances, the outer aspect of the choroid is closely apposed to the inner wall of the sclera. However, the choroid and sclera are actually </a:t>
            </a: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affixed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 to one another only at the  vortex veins  and around the  ONH ; everywhere else there is a potential space between them. If/when fluid accumulates in this space, the choroid detaches from the sclera.</a:t>
            </a:r>
          </a:p>
          <a:p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Is choroidal detachment a common cause of low IOP + shallow/flat AC after CE?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This is a tricky question. Certainly, choroidal detachments are not an uncommon finding when a post-CE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</a:rPr>
              <a:t>pt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 presents with a shallow AC and low IOP. However, it is likely that, in the majority of such cases, the choroidal detachment is a 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result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 of the low IOP, not a 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cause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 of it. </a:t>
            </a: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1533525" y="2738438"/>
            <a:ext cx="792163" cy="403225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 b="1" i="1">
                <a:solidFill>
                  <a:srgbClr val="0000FF"/>
                </a:solidFill>
              </a:rPr>
              <a:t>Low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ED0525-990D-48AE-9C18-63F7A40BA28B}"/>
              </a:ext>
            </a:extLst>
          </p:cNvPr>
          <p:cNvSpPr txBox="1"/>
          <p:nvPr/>
        </p:nvSpPr>
        <p:spPr>
          <a:xfrm>
            <a:off x="1477114" y="315059"/>
            <a:ext cx="6189772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FF"/>
                </a:solidFill>
              </a:rPr>
              <a:t>Shallow Anterior Chamber After Cataract Surgery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D469D78-65BB-4F37-A077-7FEDBE5B04BB}"/>
              </a:ext>
            </a:extLst>
          </p:cNvPr>
          <p:cNvSpPr txBox="1"/>
          <p:nvPr/>
        </p:nvSpPr>
        <p:spPr>
          <a:xfrm>
            <a:off x="1219200" y="4724400"/>
            <a:ext cx="6934199" cy="1077218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How should a flat chamber owing to a choroidal detachment be managed?</a:t>
            </a: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--Topical (+/- systemic) </a:t>
            </a:r>
            <a:r>
              <a:rPr lang="en-US" sz="1600" b="1" dirty="0">
                <a:solidFill>
                  <a:srgbClr val="0000FF"/>
                </a:solidFill>
              </a:rPr>
              <a:t>corticosteroids should be started (or increased)</a:t>
            </a: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--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Mydriatics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and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cycloplegics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should be employed in an attempt to rotate </a:t>
            </a:r>
            <a:r>
              <a:rPr lang="en-US" sz="1600" dirty="0">
                <a:solidFill>
                  <a:srgbClr val="0000FF"/>
                </a:solidFill>
              </a:rPr>
              <a:t>the lens-iris diaphragm posteriorly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A0D4766-EA98-4839-94FF-7B8EE606FA9C}"/>
              </a:ext>
            </a:extLst>
          </p:cNvPr>
          <p:cNvSpPr txBox="1"/>
          <p:nvPr/>
        </p:nvSpPr>
        <p:spPr>
          <a:xfrm>
            <a:off x="791316" y="5505271"/>
            <a:ext cx="7743084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Recall that managing the other diagnosis of </a:t>
            </a:r>
            <a:r>
              <a: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flat </a:t>
            </a:r>
            <a:r>
              <a:rPr lang="en-US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AC+low</a:t>
            </a:r>
            <a:r>
              <a: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IOP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(wound leak) included taking the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opposite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step,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stopping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decreasing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steroids.   So, it’s vitally important that you differentiate accurately between these   two conditions!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FBBEC6B-E3A2-461F-A44B-BA1C13F08231}"/>
              </a:ext>
            </a:extLst>
          </p:cNvPr>
          <p:cNvSpPr/>
          <p:nvPr/>
        </p:nvSpPr>
        <p:spPr>
          <a:xfrm>
            <a:off x="3092546" y="4862513"/>
            <a:ext cx="5289453" cy="56038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rrow: Up 2">
            <a:extLst>
              <a:ext uri="{FF2B5EF4-FFF2-40B4-BE49-F238E27FC236}">
                <a16:creationId xmlns:a16="http://schemas.microsoft.com/office/drawing/2014/main" id="{2787FD7C-3033-4E9C-BF3D-40414CD4DE37}"/>
              </a:ext>
            </a:extLst>
          </p:cNvPr>
          <p:cNvSpPr/>
          <p:nvPr/>
        </p:nvSpPr>
        <p:spPr>
          <a:xfrm rot="19639708">
            <a:off x="1602856" y="4249163"/>
            <a:ext cx="251540" cy="1273189"/>
          </a:xfrm>
          <a:prstGeom prst="upArrow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11919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9" name="Text Box 3"/>
          <p:cNvSpPr txBox="1">
            <a:spLocks noChangeArrowheads="1"/>
          </p:cNvSpPr>
          <p:nvPr/>
        </p:nvSpPr>
        <p:spPr bwMode="auto">
          <a:xfrm>
            <a:off x="2555875" y="1508125"/>
            <a:ext cx="34544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/>
              <a:t>Shallow/flat AC after CE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sz="2400"/>
              <a:t>(early post-op period)</a:t>
            </a:r>
          </a:p>
        </p:txBody>
      </p:sp>
      <p:sp>
        <p:nvSpPr>
          <p:cNvPr id="311300" name="Text Box 4"/>
          <p:cNvSpPr txBox="1">
            <a:spLocks noChangeArrowheads="1"/>
          </p:cNvSpPr>
          <p:nvPr/>
        </p:nvSpPr>
        <p:spPr bwMode="auto">
          <a:xfrm>
            <a:off x="5510213" y="2738438"/>
            <a:ext cx="2185987" cy="403225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 i="1">
                <a:solidFill>
                  <a:srgbClr val="808080"/>
                </a:solidFill>
              </a:rPr>
              <a:t>Normal</a:t>
            </a:r>
            <a:r>
              <a:rPr lang="en-US" sz="2400">
                <a:solidFill>
                  <a:srgbClr val="808080"/>
                </a:solidFill>
              </a:rPr>
              <a:t> or </a:t>
            </a:r>
            <a:r>
              <a:rPr lang="en-US" sz="2400" i="1">
                <a:solidFill>
                  <a:srgbClr val="808080"/>
                </a:solidFill>
              </a:rPr>
              <a:t>high</a:t>
            </a:r>
          </a:p>
        </p:txBody>
      </p:sp>
      <p:sp>
        <p:nvSpPr>
          <p:cNvPr id="311302" name="Line 8"/>
          <p:cNvSpPr>
            <a:spLocks noChangeShapeType="1"/>
          </p:cNvSpPr>
          <p:nvPr/>
        </p:nvSpPr>
        <p:spPr bwMode="auto">
          <a:xfrm flipH="1">
            <a:off x="2286000" y="2303463"/>
            <a:ext cx="1981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1303" name="Line 9"/>
          <p:cNvSpPr>
            <a:spLocks noChangeShapeType="1"/>
          </p:cNvSpPr>
          <p:nvPr/>
        </p:nvSpPr>
        <p:spPr bwMode="auto">
          <a:xfrm>
            <a:off x="4267200" y="2303463"/>
            <a:ext cx="1295400" cy="45720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1304" name="Text Box 10"/>
          <p:cNvSpPr txBox="1">
            <a:spLocks noChangeArrowheads="1"/>
          </p:cNvSpPr>
          <p:nvPr/>
        </p:nvSpPr>
        <p:spPr bwMode="auto">
          <a:xfrm>
            <a:off x="3854450" y="2416175"/>
            <a:ext cx="717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i="1"/>
              <a:t>IOP?</a:t>
            </a:r>
          </a:p>
        </p:txBody>
      </p:sp>
      <p:sp>
        <p:nvSpPr>
          <p:cNvPr id="311305" name="Line 11"/>
          <p:cNvSpPr>
            <a:spLocks noChangeShapeType="1"/>
          </p:cNvSpPr>
          <p:nvPr/>
        </p:nvSpPr>
        <p:spPr bwMode="auto">
          <a:xfrm flipH="1">
            <a:off x="1219200" y="3141663"/>
            <a:ext cx="6858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1306" name="Line 12"/>
          <p:cNvSpPr>
            <a:spLocks noChangeShapeType="1"/>
          </p:cNvSpPr>
          <p:nvPr/>
        </p:nvSpPr>
        <p:spPr bwMode="auto">
          <a:xfrm>
            <a:off x="1905000" y="3141663"/>
            <a:ext cx="609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1308" name="Text Box 14"/>
          <p:cNvSpPr txBox="1">
            <a:spLocks noChangeArrowheads="1"/>
          </p:cNvSpPr>
          <p:nvPr/>
        </p:nvSpPr>
        <p:spPr bwMode="auto">
          <a:xfrm>
            <a:off x="2003425" y="3838575"/>
            <a:ext cx="1479550" cy="534988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Choroidal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detachment</a:t>
            </a:r>
          </a:p>
        </p:txBody>
      </p:sp>
      <p:sp>
        <p:nvSpPr>
          <p:cNvPr id="311309" name="Slide Number Placeholder 1"/>
          <p:cNvSpPr txBox="1">
            <a:spLocks noGrp="1"/>
          </p:cNvSpPr>
          <p:nvPr/>
        </p:nvSpPr>
        <p:spPr bwMode="auto">
          <a:xfrm>
            <a:off x="7010400" y="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88EBF3C-F2F0-410B-8BD0-D7938087A6E4}" type="slidenum">
              <a:rPr lang="en-US" altLang="en-US" sz="1000"/>
              <a:pPr algn="r" eaLnBrk="1" hangingPunct="1"/>
              <a:t>53</a:t>
            </a:fld>
            <a:endParaRPr lang="en-US" altLang="en-US" sz="1000"/>
          </a:p>
        </p:txBody>
      </p:sp>
      <p:sp>
        <p:nvSpPr>
          <p:cNvPr id="2" name="TextBox 1"/>
          <p:cNvSpPr txBox="1"/>
          <p:nvPr/>
        </p:nvSpPr>
        <p:spPr>
          <a:xfrm>
            <a:off x="3581400" y="2122706"/>
            <a:ext cx="5486400" cy="4278094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What does the term 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choroidal detachment </a:t>
            </a: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mean? What is detached from what?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Under normal circumstances, the outer aspect of the choroid is closely apposed to the inner wall of the sclera. However, the choroid and sclera are actually </a:t>
            </a: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affixed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 to one another only at the  vortex veins  and around the  ONH ; everywhere else there is a potential space between them. If/when fluid accumulates in this space, the choroid detaches from the sclera.</a:t>
            </a:r>
          </a:p>
          <a:p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Is choroidal detachment a common cause of low IOP + shallow/flat AC after CE?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This is a tricky question. Certainly, choroidal detachments are not an uncommon finding when a post-CE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</a:rPr>
              <a:t>pt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 presents with a shallow AC and low IOP. However, it is likely that, in the majority of such cases, the choroidal detachment is a 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result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 of the low IOP, not a 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cause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 of it. </a:t>
            </a: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1533525" y="2738438"/>
            <a:ext cx="792163" cy="403225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 b="1" i="1">
                <a:solidFill>
                  <a:srgbClr val="0000FF"/>
                </a:solidFill>
              </a:rPr>
              <a:t>Low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ED0525-990D-48AE-9C18-63F7A40BA28B}"/>
              </a:ext>
            </a:extLst>
          </p:cNvPr>
          <p:cNvSpPr txBox="1"/>
          <p:nvPr/>
        </p:nvSpPr>
        <p:spPr>
          <a:xfrm>
            <a:off x="1477114" y="315059"/>
            <a:ext cx="6189772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FF"/>
                </a:solidFill>
              </a:rPr>
              <a:t>Shallow Anterior Chamber After Cataract Surgery</a:t>
            </a:r>
          </a:p>
        </p:txBody>
      </p:sp>
      <p:sp>
        <p:nvSpPr>
          <p:cNvPr id="19" name="Text Box 13">
            <a:extLst>
              <a:ext uri="{FF2B5EF4-FFF2-40B4-BE49-F238E27FC236}">
                <a16:creationId xmlns:a16="http://schemas.microsoft.com/office/drawing/2014/main" id="{1D7B9EDE-F3BF-445C-8725-B854A7164C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363" y="3838575"/>
            <a:ext cx="911225" cy="534988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808080"/>
                </a:solidFill>
              </a:rPr>
              <a:t>Wound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808080"/>
                </a:solidFill>
              </a:rPr>
              <a:t>leak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8B3DB69-3C6D-422F-98D1-BCC260D02D78}"/>
              </a:ext>
            </a:extLst>
          </p:cNvPr>
          <p:cNvSpPr txBox="1"/>
          <p:nvPr/>
        </p:nvSpPr>
        <p:spPr>
          <a:xfrm>
            <a:off x="1219200" y="4724400"/>
            <a:ext cx="6934199" cy="1077218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How should a flat chamber owing to a choroidal detachment be managed?</a:t>
            </a: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--Topical (+/- systemic) corticosteroids should be started (or increased)</a:t>
            </a: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--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Mydriatics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and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cycloplegics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should be employed in an attempt to rotate the lens-iris diaphragm posteriorly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C8F3540-4822-4E7D-B015-BB7EA99DD9B3}"/>
              </a:ext>
            </a:extLst>
          </p:cNvPr>
          <p:cNvSpPr txBox="1"/>
          <p:nvPr/>
        </p:nvSpPr>
        <p:spPr>
          <a:xfrm>
            <a:off x="768350" y="4551657"/>
            <a:ext cx="6172200" cy="73866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Under what circumstances should the detachment be addressed surgically?</a:t>
            </a:r>
          </a:p>
          <a:p>
            <a:r>
              <a:rPr lang="en-US" sz="1400" dirty="0">
                <a:solidFill>
                  <a:srgbClr val="FFFF00"/>
                </a:solidFill>
              </a:rPr>
              <a:t>There are no hard-and-fast rules in this regard, but indications include detachments refractory to medical management for a week or so</a:t>
            </a:r>
          </a:p>
        </p:txBody>
      </p:sp>
    </p:spTree>
    <p:extLst>
      <p:ext uri="{BB962C8B-B14F-4D97-AF65-F5344CB8AC3E}">
        <p14:creationId xmlns:p14="http://schemas.microsoft.com/office/powerpoint/2010/main" val="196261073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9" name="Text Box 3"/>
          <p:cNvSpPr txBox="1">
            <a:spLocks noChangeArrowheads="1"/>
          </p:cNvSpPr>
          <p:nvPr/>
        </p:nvSpPr>
        <p:spPr bwMode="auto">
          <a:xfrm>
            <a:off x="2555875" y="1508125"/>
            <a:ext cx="34544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/>
              <a:t>Shallow/flat AC after CE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sz="2400"/>
              <a:t>(early post-op period)</a:t>
            </a:r>
          </a:p>
        </p:txBody>
      </p:sp>
      <p:sp>
        <p:nvSpPr>
          <p:cNvPr id="311300" name="Text Box 4"/>
          <p:cNvSpPr txBox="1">
            <a:spLocks noChangeArrowheads="1"/>
          </p:cNvSpPr>
          <p:nvPr/>
        </p:nvSpPr>
        <p:spPr bwMode="auto">
          <a:xfrm>
            <a:off x="5510213" y="2738438"/>
            <a:ext cx="2185987" cy="403225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 i="1">
                <a:solidFill>
                  <a:srgbClr val="808080"/>
                </a:solidFill>
              </a:rPr>
              <a:t>Normal</a:t>
            </a:r>
            <a:r>
              <a:rPr lang="en-US" sz="2400">
                <a:solidFill>
                  <a:srgbClr val="808080"/>
                </a:solidFill>
              </a:rPr>
              <a:t> or </a:t>
            </a:r>
            <a:r>
              <a:rPr lang="en-US" sz="2400" i="1">
                <a:solidFill>
                  <a:srgbClr val="808080"/>
                </a:solidFill>
              </a:rPr>
              <a:t>high</a:t>
            </a:r>
          </a:p>
        </p:txBody>
      </p:sp>
      <p:sp>
        <p:nvSpPr>
          <p:cNvPr id="311302" name="Line 8"/>
          <p:cNvSpPr>
            <a:spLocks noChangeShapeType="1"/>
          </p:cNvSpPr>
          <p:nvPr/>
        </p:nvSpPr>
        <p:spPr bwMode="auto">
          <a:xfrm flipH="1">
            <a:off x="2286000" y="2303463"/>
            <a:ext cx="1981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1303" name="Line 9"/>
          <p:cNvSpPr>
            <a:spLocks noChangeShapeType="1"/>
          </p:cNvSpPr>
          <p:nvPr/>
        </p:nvSpPr>
        <p:spPr bwMode="auto">
          <a:xfrm>
            <a:off x="4267200" y="2303463"/>
            <a:ext cx="1295400" cy="45720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1304" name="Text Box 10"/>
          <p:cNvSpPr txBox="1">
            <a:spLocks noChangeArrowheads="1"/>
          </p:cNvSpPr>
          <p:nvPr/>
        </p:nvSpPr>
        <p:spPr bwMode="auto">
          <a:xfrm>
            <a:off x="3854450" y="2416175"/>
            <a:ext cx="717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i="1"/>
              <a:t>IOP?</a:t>
            </a:r>
          </a:p>
        </p:txBody>
      </p:sp>
      <p:sp>
        <p:nvSpPr>
          <p:cNvPr id="311305" name="Line 11"/>
          <p:cNvSpPr>
            <a:spLocks noChangeShapeType="1"/>
          </p:cNvSpPr>
          <p:nvPr/>
        </p:nvSpPr>
        <p:spPr bwMode="auto">
          <a:xfrm flipH="1">
            <a:off x="1219200" y="3141663"/>
            <a:ext cx="6858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1306" name="Line 12"/>
          <p:cNvSpPr>
            <a:spLocks noChangeShapeType="1"/>
          </p:cNvSpPr>
          <p:nvPr/>
        </p:nvSpPr>
        <p:spPr bwMode="auto">
          <a:xfrm>
            <a:off x="1905000" y="3141663"/>
            <a:ext cx="609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1308" name="Text Box 14"/>
          <p:cNvSpPr txBox="1">
            <a:spLocks noChangeArrowheads="1"/>
          </p:cNvSpPr>
          <p:nvPr/>
        </p:nvSpPr>
        <p:spPr bwMode="auto">
          <a:xfrm>
            <a:off x="2003425" y="3838575"/>
            <a:ext cx="1479550" cy="534988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Choroidal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detachment</a:t>
            </a:r>
          </a:p>
        </p:txBody>
      </p:sp>
      <p:sp>
        <p:nvSpPr>
          <p:cNvPr id="311309" name="Slide Number Placeholder 1"/>
          <p:cNvSpPr txBox="1">
            <a:spLocks noGrp="1"/>
          </p:cNvSpPr>
          <p:nvPr/>
        </p:nvSpPr>
        <p:spPr bwMode="auto">
          <a:xfrm>
            <a:off x="7010400" y="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88EBF3C-F2F0-410B-8BD0-D7938087A6E4}" type="slidenum">
              <a:rPr lang="en-US" altLang="en-US" sz="1000"/>
              <a:pPr algn="r" eaLnBrk="1" hangingPunct="1"/>
              <a:t>54</a:t>
            </a:fld>
            <a:endParaRPr lang="en-US" altLang="en-US" sz="1000"/>
          </a:p>
        </p:txBody>
      </p:sp>
      <p:sp>
        <p:nvSpPr>
          <p:cNvPr id="2" name="TextBox 1"/>
          <p:cNvSpPr txBox="1"/>
          <p:nvPr/>
        </p:nvSpPr>
        <p:spPr>
          <a:xfrm>
            <a:off x="3581400" y="2122706"/>
            <a:ext cx="5486400" cy="4278094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What does the term 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choroidal detachment </a:t>
            </a: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mean? What is detached from what?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Under normal circumstances, the outer aspect of the choroid is closely apposed to the inner wall of the sclera. However, the choroid and sclera are actually </a:t>
            </a: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affixed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 to one another only at the  vortex veins  and around the  ONH ; everywhere else there is a potential space between them. If/when fluid accumulates in this space, the choroid detaches from the sclera.</a:t>
            </a:r>
          </a:p>
          <a:p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Is choroidal detachment a common cause of low IOP + shallow/flat AC after CE?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This is a tricky question. Certainly, choroidal detachments are not an uncommon finding when a post-CE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</a:rPr>
              <a:t>pt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 presents with a shallow AC and low IOP. However, it is likely that, in the majority of such cases, the choroidal detachment is a 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result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 of the low IOP, not a 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cause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 of it. </a:t>
            </a: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1533525" y="2738438"/>
            <a:ext cx="792163" cy="403225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 b="1" i="1">
                <a:solidFill>
                  <a:srgbClr val="0000FF"/>
                </a:solidFill>
              </a:rPr>
              <a:t>Low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ED0525-990D-48AE-9C18-63F7A40BA28B}"/>
              </a:ext>
            </a:extLst>
          </p:cNvPr>
          <p:cNvSpPr txBox="1"/>
          <p:nvPr/>
        </p:nvSpPr>
        <p:spPr>
          <a:xfrm>
            <a:off x="1477114" y="315059"/>
            <a:ext cx="6189772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FF"/>
                </a:solidFill>
              </a:rPr>
              <a:t>Shallow Anterior Chamber After Cataract Surgery</a:t>
            </a:r>
          </a:p>
        </p:txBody>
      </p:sp>
      <p:sp>
        <p:nvSpPr>
          <p:cNvPr id="19" name="Text Box 13">
            <a:extLst>
              <a:ext uri="{FF2B5EF4-FFF2-40B4-BE49-F238E27FC236}">
                <a16:creationId xmlns:a16="http://schemas.microsoft.com/office/drawing/2014/main" id="{1D7B9EDE-F3BF-445C-8725-B854A7164C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363" y="3838575"/>
            <a:ext cx="911225" cy="534988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808080"/>
                </a:solidFill>
              </a:rPr>
              <a:t>Wound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808080"/>
                </a:solidFill>
              </a:rPr>
              <a:t>leak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8B3DB69-3C6D-422F-98D1-BCC260D02D78}"/>
              </a:ext>
            </a:extLst>
          </p:cNvPr>
          <p:cNvSpPr txBox="1"/>
          <p:nvPr/>
        </p:nvSpPr>
        <p:spPr>
          <a:xfrm>
            <a:off x="1219200" y="4724400"/>
            <a:ext cx="6934199" cy="1077218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How should a flat chamber owing to a choroidal detachment be managed?</a:t>
            </a: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--Topical (+/- systemic) corticosteroids should be started (or increased)</a:t>
            </a: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--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Mydriatics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and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cycloplegics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should be employed in an attempt to rotate the lens-iris diaphragm posteriorly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C8F3540-4822-4E7D-B015-BB7EA99DD9B3}"/>
              </a:ext>
            </a:extLst>
          </p:cNvPr>
          <p:cNvSpPr txBox="1"/>
          <p:nvPr/>
        </p:nvSpPr>
        <p:spPr>
          <a:xfrm>
            <a:off x="768350" y="4551657"/>
            <a:ext cx="6172200" cy="73866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Under what circumstances should the detachment be addressed surgically?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There are no hard-and-fast rules in this regard, but indications include detachments refractory to medical management for a week or so.</a:t>
            </a:r>
          </a:p>
        </p:txBody>
      </p:sp>
    </p:spTree>
    <p:extLst>
      <p:ext uri="{BB962C8B-B14F-4D97-AF65-F5344CB8AC3E}">
        <p14:creationId xmlns:p14="http://schemas.microsoft.com/office/powerpoint/2010/main" val="354233241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7" name="Text Box 3"/>
          <p:cNvSpPr txBox="1">
            <a:spLocks noChangeArrowheads="1"/>
          </p:cNvSpPr>
          <p:nvPr/>
        </p:nvSpPr>
        <p:spPr bwMode="auto">
          <a:xfrm>
            <a:off x="2555875" y="1508125"/>
            <a:ext cx="34544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/>
              <a:t>Shallow/flat AC after CE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sz="2400"/>
              <a:t>(early post-op period)</a:t>
            </a:r>
          </a:p>
        </p:txBody>
      </p:sp>
      <p:sp>
        <p:nvSpPr>
          <p:cNvPr id="313348" name="Text Box 4"/>
          <p:cNvSpPr txBox="1">
            <a:spLocks noChangeArrowheads="1"/>
          </p:cNvSpPr>
          <p:nvPr/>
        </p:nvSpPr>
        <p:spPr bwMode="auto">
          <a:xfrm>
            <a:off x="5510213" y="2738438"/>
            <a:ext cx="2185987" cy="403225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 i="1"/>
              <a:t>Normal</a:t>
            </a:r>
            <a:r>
              <a:rPr lang="en-US" sz="2400"/>
              <a:t> or </a:t>
            </a:r>
            <a:r>
              <a:rPr lang="en-US" sz="2400" i="1"/>
              <a:t>high</a:t>
            </a:r>
          </a:p>
        </p:txBody>
      </p:sp>
      <p:sp>
        <p:nvSpPr>
          <p:cNvPr id="313349" name="Text Box 5"/>
          <p:cNvSpPr txBox="1">
            <a:spLocks noChangeArrowheads="1"/>
          </p:cNvSpPr>
          <p:nvPr/>
        </p:nvSpPr>
        <p:spPr bwMode="auto">
          <a:xfrm>
            <a:off x="1557338" y="2738438"/>
            <a:ext cx="744537" cy="403225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 i="1">
                <a:solidFill>
                  <a:srgbClr val="808080"/>
                </a:solidFill>
              </a:rPr>
              <a:t>Low</a:t>
            </a:r>
          </a:p>
        </p:txBody>
      </p:sp>
      <p:sp>
        <p:nvSpPr>
          <p:cNvPr id="313350" name="Line 8"/>
          <p:cNvSpPr>
            <a:spLocks noChangeShapeType="1"/>
          </p:cNvSpPr>
          <p:nvPr/>
        </p:nvSpPr>
        <p:spPr bwMode="auto">
          <a:xfrm flipH="1">
            <a:off x="2286000" y="2303463"/>
            <a:ext cx="19812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3351" name="Line 9"/>
          <p:cNvSpPr>
            <a:spLocks noChangeShapeType="1"/>
          </p:cNvSpPr>
          <p:nvPr/>
        </p:nvSpPr>
        <p:spPr bwMode="auto">
          <a:xfrm>
            <a:off x="4267200" y="2303463"/>
            <a:ext cx="1295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3352" name="Text Box 10"/>
          <p:cNvSpPr txBox="1">
            <a:spLocks noChangeArrowheads="1"/>
          </p:cNvSpPr>
          <p:nvPr/>
        </p:nvSpPr>
        <p:spPr bwMode="auto">
          <a:xfrm>
            <a:off x="3854450" y="2416175"/>
            <a:ext cx="717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i="1"/>
              <a:t>IOP?</a:t>
            </a:r>
          </a:p>
        </p:txBody>
      </p:sp>
      <p:sp>
        <p:nvSpPr>
          <p:cNvPr id="313353" name="Line 11"/>
          <p:cNvSpPr>
            <a:spLocks noChangeShapeType="1"/>
          </p:cNvSpPr>
          <p:nvPr/>
        </p:nvSpPr>
        <p:spPr bwMode="auto">
          <a:xfrm flipH="1">
            <a:off x="1219200" y="3141663"/>
            <a:ext cx="6858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808080"/>
              </a:solidFill>
            </a:endParaRPr>
          </a:p>
        </p:txBody>
      </p:sp>
      <p:sp>
        <p:nvSpPr>
          <p:cNvPr id="313354" name="Line 12"/>
          <p:cNvSpPr>
            <a:spLocks noChangeShapeType="1"/>
          </p:cNvSpPr>
          <p:nvPr/>
        </p:nvSpPr>
        <p:spPr bwMode="auto">
          <a:xfrm>
            <a:off x="1905000" y="3141663"/>
            <a:ext cx="6096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808080"/>
              </a:solidFill>
            </a:endParaRPr>
          </a:p>
        </p:txBody>
      </p:sp>
      <p:sp>
        <p:nvSpPr>
          <p:cNvPr id="313355" name="Text Box 13"/>
          <p:cNvSpPr txBox="1">
            <a:spLocks noChangeArrowheads="1"/>
          </p:cNvSpPr>
          <p:nvPr/>
        </p:nvSpPr>
        <p:spPr bwMode="auto">
          <a:xfrm>
            <a:off x="614241" y="3838575"/>
            <a:ext cx="911468" cy="535531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808080"/>
                </a:solidFill>
              </a:rPr>
              <a:t>Wound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808080"/>
                </a:solidFill>
              </a:rPr>
              <a:t>leak</a:t>
            </a:r>
          </a:p>
        </p:txBody>
      </p:sp>
      <p:sp>
        <p:nvSpPr>
          <p:cNvPr id="313356" name="Text Box 14"/>
          <p:cNvSpPr txBox="1">
            <a:spLocks noChangeArrowheads="1"/>
          </p:cNvSpPr>
          <p:nvPr/>
        </p:nvSpPr>
        <p:spPr bwMode="auto">
          <a:xfrm>
            <a:off x="2048138" y="3838575"/>
            <a:ext cx="1390124" cy="535531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808080"/>
                </a:solidFill>
              </a:rPr>
              <a:t>Choroidal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808080"/>
                </a:solidFill>
              </a:rPr>
              <a:t>detachment</a:t>
            </a:r>
          </a:p>
        </p:txBody>
      </p:sp>
      <p:sp>
        <p:nvSpPr>
          <p:cNvPr id="313357" name="Line 15"/>
          <p:cNvSpPr>
            <a:spLocks noChangeShapeType="1"/>
          </p:cNvSpPr>
          <p:nvPr/>
        </p:nvSpPr>
        <p:spPr bwMode="auto">
          <a:xfrm flipH="1">
            <a:off x="5486400" y="3141663"/>
            <a:ext cx="990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3358" name="Line 16"/>
          <p:cNvSpPr>
            <a:spLocks noChangeShapeType="1"/>
          </p:cNvSpPr>
          <p:nvPr/>
        </p:nvSpPr>
        <p:spPr bwMode="auto">
          <a:xfrm flipH="1">
            <a:off x="6324600" y="3141663"/>
            <a:ext cx="152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3359" name="Line 17"/>
          <p:cNvSpPr>
            <a:spLocks noChangeShapeType="1"/>
          </p:cNvSpPr>
          <p:nvPr/>
        </p:nvSpPr>
        <p:spPr bwMode="auto">
          <a:xfrm>
            <a:off x="6477000" y="3141663"/>
            <a:ext cx="762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3360" name="Slide Number Placeholder 1"/>
          <p:cNvSpPr txBox="1">
            <a:spLocks noGrp="1"/>
          </p:cNvSpPr>
          <p:nvPr/>
        </p:nvSpPr>
        <p:spPr bwMode="auto">
          <a:xfrm>
            <a:off x="7010400" y="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0603B685-CA85-4B7C-A498-D89DDD827E49}" type="slidenum">
              <a:rPr lang="en-US" altLang="en-US" sz="1000"/>
              <a:pPr algn="r" eaLnBrk="1" hangingPunct="1"/>
              <a:t>55</a:t>
            </a:fld>
            <a:endParaRPr lang="en-US" altLang="en-US" sz="1000"/>
          </a:p>
        </p:txBody>
      </p:sp>
      <p:sp>
        <p:nvSpPr>
          <p:cNvPr id="17" name="TextBox 16"/>
          <p:cNvSpPr txBox="1"/>
          <p:nvPr/>
        </p:nvSpPr>
        <p:spPr>
          <a:xfrm>
            <a:off x="5189103" y="3810000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218070" y="3792999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151270" y="3810000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59453EF-5F74-4C3B-91F8-1C0C3BA4F11D}"/>
              </a:ext>
            </a:extLst>
          </p:cNvPr>
          <p:cNvSpPr txBox="1"/>
          <p:nvPr/>
        </p:nvSpPr>
        <p:spPr>
          <a:xfrm>
            <a:off x="1477114" y="315059"/>
            <a:ext cx="6189772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FF"/>
                </a:solidFill>
              </a:rPr>
              <a:t>Shallow Anterior Chamber After Cataract Surgery</a:t>
            </a:r>
          </a:p>
        </p:txBody>
      </p:sp>
    </p:spTree>
    <p:extLst>
      <p:ext uri="{BB962C8B-B14F-4D97-AF65-F5344CB8AC3E}">
        <p14:creationId xmlns:p14="http://schemas.microsoft.com/office/powerpoint/2010/main" val="415966044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1" name="Text Box 3"/>
          <p:cNvSpPr txBox="1">
            <a:spLocks noChangeArrowheads="1"/>
          </p:cNvSpPr>
          <p:nvPr/>
        </p:nvSpPr>
        <p:spPr bwMode="auto">
          <a:xfrm>
            <a:off x="5510213" y="2738438"/>
            <a:ext cx="2185987" cy="403225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 i="1"/>
              <a:t>Normal</a:t>
            </a:r>
            <a:r>
              <a:rPr lang="en-US" sz="2400"/>
              <a:t> or </a:t>
            </a:r>
            <a:r>
              <a:rPr lang="en-US" sz="2400" i="1"/>
              <a:t>high</a:t>
            </a:r>
          </a:p>
        </p:txBody>
      </p:sp>
      <p:sp>
        <p:nvSpPr>
          <p:cNvPr id="314372" name="Text Box 4"/>
          <p:cNvSpPr txBox="1">
            <a:spLocks noChangeArrowheads="1"/>
          </p:cNvSpPr>
          <p:nvPr/>
        </p:nvSpPr>
        <p:spPr bwMode="auto">
          <a:xfrm>
            <a:off x="1557338" y="2738438"/>
            <a:ext cx="744537" cy="403225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 i="1">
                <a:solidFill>
                  <a:srgbClr val="808080"/>
                </a:solidFill>
              </a:rPr>
              <a:t>Low</a:t>
            </a:r>
          </a:p>
        </p:txBody>
      </p:sp>
      <p:sp>
        <p:nvSpPr>
          <p:cNvPr id="314373" name="Text Box 5"/>
          <p:cNvSpPr txBox="1">
            <a:spLocks noChangeArrowheads="1"/>
          </p:cNvSpPr>
          <p:nvPr/>
        </p:nvSpPr>
        <p:spPr bwMode="auto">
          <a:xfrm>
            <a:off x="614241" y="3838575"/>
            <a:ext cx="911468" cy="535531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808080"/>
                </a:solidFill>
              </a:rPr>
              <a:t>Wound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808080"/>
                </a:solidFill>
              </a:rPr>
              <a:t>leak</a:t>
            </a:r>
          </a:p>
        </p:txBody>
      </p:sp>
      <p:sp>
        <p:nvSpPr>
          <p:cNvPr id="314374" name="Text Box 6"/>
          <p:cNvSpPr txBox="1">
            <a:spLocks noChangeArrowheads="1"/>
          </p:cNvSpPr>
          <p:nvPr/>
        </p:nvSpPr>
        <p:spPr bwMode="auto">
          <a:xfrm>
            <a:off x="2048138" y="3838575"/>
            <a:ext cx="1390124" cy="535531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808080"/>
                </a:solidFill>
              </a:rPr>
              <a:t>Choroidal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808080"/>
                </a:solidFill>
              </a:rPr>
              <a:t>detachment</a:t>
            </a:r>
          </a:p>
        </p:txBody>
      </p:sp>
      <p:sp>
        <p:nvSpPr>
          <p:cNvPr id="314375" name="Text Box 7"/>
          <p:cNvSpPr txBox="1">
            <a:spLocks noChangeArrowheads="1"/>
          </p:cNvSpPr>
          <p:nvPr/>
        </p:nvSpPr>
        <p:spPr bwMode="auto">
          <a:xfrm>
            <a:off x="4419600" y="3838575"/>
            <a:ext cx="1060450" cy="530225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/>
              <a:t>Pupillary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/>
              <a:t>block</a:t>
            </a:r>
          </a:p>
        </p:txBody>
      </p:sp>
      <p:sp>
        <p:nvSpPr>
          <p:cNvPr id="314377" name="Text Box 9"/>
          <p:cNvSpPr txBox="1">
            <a:spLocks noChangeArrowheads="1"/>
          </p:cNvSpPr>
          <p:nvPr/>
        </p:nvSpPr>
        <p:spPr bwMode="auto">
          <a:xfrm>
            <a:off x="5952943" y="3838575"/>
            <a:ext cx="825867" cy="535531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dirty="0"/>
              <a:t>Ciliary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dirty="0"/>
              <a:t>block</a:t>
            </a:r>
          </a:p>
        </p:txBody>
      </p:sp>
      <p:sp>
        <p:nvSpPr>
          <p:cNvPr id="314378" name="Line 10"/>
          <p:cNvSpPr>
            <a:spLocks noChangeShapeType="1"/>
          </p:cNvSpPr>
          <p:nvPr/>
        </p:nvSpPr>
        <p:spPr bwMode="auto">
          <a:xfrm flipH="1">
            <a:off x="2286000" y="2303463"/>
            <a:ext cx="19812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4379" name="Line 11"/>
          <p:cNvSpPr>
            <a:spLocks noChangeShapeType="1"/>
          </p:cNvSpPr>
          <p:nvPr/>
        </p:nvSpPr>
        <p:spPr bwMode="auto">
          <a:xfrm>
            <a:off x="4267200" y="2303463"/>
            <a:ext cx="1295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4380" name="Text Box 12"/>
          <p:cNvSpPr txBox="1">
            <a:spLocks noChangeArrowheads="1"/>
          </p:cNvSpPr>
          <p:nvPr/>
        </p:nvSpPr>
        <p:spPr bwMode="auto">
          <a:xfrm>
            <a:off x="3854450" y="2416175"/>
            <a:ext cx="717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i="1"/>
              <a:t>IOP?</a:t>
            </a:r>
          </a:p>
        </p:txBody>
      </p:sp>
      <p:sp>
        <p:nvSpPr>
          <p:cNvPr id="314381" name="Line 13"/>
          <p:cNvSpPr>
            <a:spLocks noChangeShapeType="1"/>
          </p:cNvSpPr>
          <p:nvPr/>
        </p:nvSpPr>
        <p:spPr bwMode="auto">
          <a:xfrm flipH="1">
            <a:off x="1219200" y="3141663"/>
            <a:ext cx="6858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808080"/>
              </a:solidFill>
            </a:endParaRPr>
          </a:p>
        </p:txBody>
      </p:sp>
      <p:sp>
        <p:nvSpPr>
          <p:cNvPr id="314382" name="Line 14"/>
          <p:cNvSpPr>
            <a:spLocks noChangeShapeType="1"/>
          </p:cNvSpPr>
          <p:nvPr/>
        </p:nvSpPr>
        <p:spPr bwMode="auto">
          <a:xfrm>
            <a:off x="1905000" y="3141663"/>
            <a:ext cx="6096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808080"/>
              </a:solidFill>
            </a:endParaRPr>
          </a:p>
        </p:txBody>
      </p:sp>
      <p:sp>
        <p:nvSpPr>
          <p:cNvPr id="314383" name="Line 15"/>
          <p:cNvSpPr>
            <a:spLocks noChangeShapeType="1"/>
          </p:cNvSpPr>
          <p:nvPr/>
        </p:nvSpPr>
        <p:spPr bwMode="auto">
          <a:xfrm flipH="1">
            <a:off x="5486400" y="3141663"/>
            <a:ext cx="990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4384" name="Line 16"/>
          <p:cNvSpPr>
            <a:spLocks noChangeShapeType="1"/>
          </p:cNvSpPr>
          <p:nvPr/>
        </p:nvSpPr>
        <p:spPr bwMode="auto">
          <a:xfrm flipH="1">
            <a:off x="6324600" y="3141663"/>
            <a:ext cx="152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4385" name="Line 17"/>
          <p:cNvSpPr>
            <a:spLocks noChangeShapeType="1"/>
          </p:cNvSpPr>
          <p:nvPr/>
        </p:nvSpPr>
        <p:spPr bwMode="auto">
          <a:xfrm>
            <a:off x="6477000" y="3141663"/>
            <a:ext cx="762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4386" name="Text Box 18"/>
          <p:cNvSpPr txBox="1">
            <a:spLocks noChangeArrowheads="1"/>
          </p:cNvSpPr>
          <p:nvPr/>
        </p:nvSpPr>
        <p:spPr bwMode="auto">
          <a:xfrm>
            <a:off x="2555875" y="1508125"/>
            <a:ext cx="34544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/>
              <a:t>Shallow/flat AC after CE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sz="2400"/>
              <a:t>(early post-op period)</a:t>
            </a:r>
          </a:p>
        </p:txBody>
      </p:sp>
      <p:sp>
        <p:nvSpPr>
          <p:cNvPr id="314387" name="Slide Number Placeholder 1"/>
          <p:cNvSpPr txBox="1">
            <a:spLocks noGrp="1"/>
          </p:cNvSpPr>
          <p:nvPr/>
        </p:nvSpPr>
        <p:spPr bwMode="auto">
          <a:xfrm>
            <a:off x="7010400" y="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51268116-2B88-451B-B1DF-46DC5697BA03}" type="slidenum">
              <a:rPr lang="en-US" altLang="en-US" sz="1000"/>
              <a:pPr algn="r" eaLnBrk="1" hangingPunct="1"/>
              <a:t>56</a:t>
            </a:fld>
            <a:endParaRPr lang="en-US" altLang="en-US" sz="1000"/>
          </a:p>
        </p:txBody>
      </p: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7281081" y="3827582"/>
            <a:ext cx="1736374" cy="535531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dirty="0" err="1"/>
              <a:t>Suprachoroidal</a:t>
            </a:r>
            <a:endParaRPr lang="en-US" dirty="0"/>
          </a:p>
          <a:p>
            <a:pPr algn="ctr" eaLnBrk="1" hangingPunct="1">
              <a:lnSpc>
                <a:spcPct val="80000"/>
              </a:lnSpc>
            </a:pPr>
            <a:r>
              <a:rPr lang="en-US" dirty="0"/>
              <a:t>hemorrhage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1D6F4B9-B645-4393-99A7-B95B928B1FB8}"/>
              </a:ext>
            </a:extLst>
          </p:cNvPr>
          <p:cNvSpPr txBox="1"/>
          <p:nvPr/>
        </p:nvSpPr>
        <p:spPr>
          <a:xfrm>
            <a:off x="1477114" y="315059"/>
            <a:ext cx="6189772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FF"/>
                </a:solidFill>
              </a:rPr>
              <a:t>Shallow Anterior Chamber After Cataract Surgery</a:t>
            </a:r>
          </a:p>
        </p:txBody>
      </p:sp>
    </p:spTree>
    <p:extLst>
      <p:ext uri="{BB962C8B-B14F-4D97-AF65-F5344CB8AC3E}">
        <p14:creationId xmlns:p14="http://schemas.microsoft.com/office/powerpoint/2010/main" val="110713194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1" name="Text Box 3"/>
          <p:cNvSpPr txBox="1">
            <a:spLocks noChangeArrowheads="1"/>
          </p:cNvSpPr>
          <p:nvPr/>
        </p:nvSpPr>
        <p:spPr bwMode="auto">
          <a:xfrm>
            <a:off x="5510213" y="2738438"/>
            <a:ext cx="2185987" cy="403225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 i="1">
                <a:solidFill>
                  <a:schemeClr val="bg1">
                    <a:lumMod val="65000"/>
                  </a:schemeClr>
                </a:solidFill>
              </a:rPr>
              <a:t>Normal</a:t>
            </a:r>
            <a:r>
              <a:rPr lang="en-US" sz="2400">
                <a:solidFill>
                  <a:schemeClr val="bg1">
                    <a:lumMod val="65000"/>
                  </a:schemeClr>
                </a:solidFill>
              </a:rPr>
              <a:t> or </a:t>
            </a:r>
            <a:r>
              <a:rPr lang="en-US" sz="2400" i="1">
                <a:solidFill>
                  <a:schemeClr val="bg1">
                    <a:lumMod val="65000"/>
                  </a:schemeClr>
                </a:solidFill>
              </a:rPr>
              <a:t>high</a:t>
            </a:r>
          </a:p>
        </p:txBody>
      </p:sp>
      <p:sp>
        <p:nvSpPr>
          <p:cNvPr id="314372" name="Text Box 4"/>
          <p:cNvSpPr txBox="1">
            <a:spLocks noChangeArrowheads="1"/>
          </p:cNvSpPr>
          <p:nvPr/>
        </p:nvSpPr>
        <p:spPr bwMode="auto">
          <a:xfrm>
            <a:off x="1557338" y="2738438"/>
            <a:ext cx="744537" cy="403225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 i="1">
                <a:solidFill>
                  <a:srgbClr val="808080"/>
                </a:solidFill>
              </a:rPr>
              <a:t>Low</a:t>
            </a:r>
          </a:p>
        </p:txBody>
      </p:sp>
      <p:sp>
        <p:nvSpPr>
          <p:cNvPr id="314373" name="Text Box 5"/>
          <p:cNvSpPr txBox="1">
            <a:spLocks noChangeArrowheads="1"/>
          </p:cNvSpPr>
          <p:nvPr/>
        </p:nvSpPr>
        <p:spPr bwMode="auto">
          <a:xfrm>
            <a:off x="614241" y="3838575"/>
            <a:ext cx="911468" cy="535531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808080"/>
                </a:solidFill>
              </a:rPr>
              <a:t>Wound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808080"/>
                </a:solidFill>
              </a:rPr>
              <a:t>leak</a:t>
            </a:r>
          </a:p>
        </p:txBody>
      </p:sp>
      <p:sp>
        <p:nvSpPr>
          <p:cNvPr id="314374" name="Text Box 6"/>
          <p:cNvSpPr txBox="1">
            <a:spLocks noChangeArrowheads="1"/>
          </p:cNvSpPr>
          <p:nvPr/>
        </p:nvSpPr>
        <p:spPr bwMode="auto">
          <a:xfrm>
            <a:off x="2048138" y="3838575"/>
            <a:ext cx="1390124" cy="535531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808080"/>
                </a:solidFill>
              </a:rPr>
              <a:t>Choroidal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808080"/>
                </a:solidFill>
              </a:rPr>
              <a:t>detachment</a:t>
            </a:r>
          </a:p>
        </p:txBody>
      </p:sp>
      <p:sp>
        <p:nvSpPr>
          <p:cNvPr id="314375" name="Text Box 7"/>
          <p:cNvSpPr txBox="1">
            <a:spLocks noChangeArrowheads="1"/>
          </p:cNvSpPr>
          <p:nvPr/>
        </p:nvSpPr>
        <p:spPr bwMode="auto">
          <a:xfrm>
            <a:off x="4415063" y="3838575"/>
            <a:ext cx="1069524" cy="535531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65000"/>
                  </a:schemeClr>
                </a:solidFill>
              </a:rPr>
              <a:t>Pupillary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65000"/>
                  </a:schemeClr>
                </a:solidFill>
              </a:rPr>
              <a:t>block</a:t>
            </a:r>
          </a:p>
        </p:txBody>
      </p:sp>
      <p:sp>
        <p:nvSpPr>
          <p:cNvPr id="314378" name="Line 10"/>
          <p:cNvSpPr>
            <a:spLocks noChangeShapeType="1"/>
          </p:cNvSpPr>
          <p:nvPr/>
        </p:nvSpPr>
        <p:spPr bwMode="auto">
          <a:xfrm flipH="1">
            <a:off x="2286000" y="2303463"/>
            <a:ext cx="19812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4379" name="Line 11"/>
          <p:cNvSpPr>
            <a:spLocks noChangeShapeType="1"/>
          </p:cNvSpPr>
          <p:nvPr/>
        </p:nvSpPr>
        <p:spPr bwMode="auto">
          <a:xfrm>
            <a:off x="4267200" y="2303463"/>
            <a:ext cx="1295400" cy="457200"/>
          </a:xfrm>
          <a:prstGeom prst="line">
            <a:avLst/>
          </a:prstGeom>
          <a:noFill/>
          <a:ln w="9525">
            <a:solidFill>
              <a:schemeClr val="bg1">
                <a:lumMod val="7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14380" name="Text Box 12"/>
          <p:cNvSpPr txBox="1">
            <a:spLocks noChangeArrowheads="1"/>
          </p:cNvSpPr>
          <p:nvPr/>
        </p:nvSpPr>
        <p:spPr bwMode="auto">
          <a:xfrm>
            <a:off x="3854450" y="2416175"/>
            <a:ext cx="717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i="1">
                <a:solidFill>
                  <a:schemeClr val="bg1">
                    <a:lumMod val="75000"/>
                  </a:schemeClr>
                </a:solidFill>
              </a:rPr>
              <a:t>IOP?</a:t>
            </a:r>
          </a:p>
        </p:txBody>
      </p:sp>
      <p:sp>
        <p:nvSpPr>
          <p:cNvPr id="314381" name="Line 13"/>
          <p:cNvSpPr>
            <a:spLocks noChangeShapeType="1"/>
          </p:cNvSpPr>
          <p:nvPr/>
        </p:nvSpPr>
        <p:spPr bwMode="auto">
          <a:xfrm flipH="1">
            <a:off x="1219200" y="3141663"/>
            <a:ext cx="6858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808080"/>
              </a:solidFill>
            </a:endParaRPr>
          </a:p>
        </p:txBody>
      </p:sp>
      <p:sp>
        <p:nvSpPr>
          <p:cNvPr id="314382" name="Line 14"/>
          <p:cNvSpPr>
            <a:spLocks noChangeShapeType="1"/>
          </p:cNvSpPr>
          <p:nvPr/>
        </p:nvSpPr>
        <p:spPr bwMode="auto">
          <a:xfrm>
            <a:off x="1905000" y="3141663"/>
            <a:ext cx="6096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808080"/>
              </a:solidFill>
            </a:endParaRPr>
          </a:p>
        </p:txBody>
      </p:sp>
      <p:sp>
        <p:nvSpPr>
          <p:cNvPr id="314383" name="Line 15"/>
          <p:cNvSpPr>
            <a:spLocks noChangeShapeType="1"/>
          </p:cNvSpPr>
          <p:nvPr/>
        </p:nvSpPr>
        <p:spPr bwMode="auto">
          <a:xfrm flipH="1">
            <a:off x="5486400" y="3141663"/>
            <a:ext cx="990600" cy="685800"/>
          </a:xfrm>
          <a:prstGeom prst="line">
            <a:avLst/>
          </a:prstGeom>
          <a:noFill/>
          <a:ln w="9525">
            <a:solidFill>
              <a:schemeClr val="bg1">
                <a:lumMod val="7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14384" name="Line 16"/>
          <p:cNvSpPr>
            <a:spLocks noChangeShapeType="1"/>
          </p:cNvSpPr>
          <p:nvPr/>
        </p:nvSpPr>
        <p:spPr bwMode="auto">
          <a:xfrm flipH="1">
            <a:off x="6324600" y="3141663"/>
            <a:ext cx="152400" cy="685800"/>
          </a:xfrm>
          <a:prstGeom prst="line">
            <a:avLst/>
          </a:prstGeom>
          <a:noFill/>
          <a:ln w="9525">
            <a:solidFill>
              <a:schemeClr val="bg1">
                <a:lumMod val="7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14385" name="Line 17"/>
          <p:cNvSpPr>
            <a:spLocks noChangeShapeType="1"/>
          </p:cNvSpPr>
          <p:nvPr/>
        </p:nvSpPr>
        <p:spPr bwMode="auto">
          <a:xfrm>
            <a:off x="6477000" y="3141663"/>
            <a:ext cx="762000" cy="685800"/>
          </a:xfrm>
          <a:prstGeom prst="line">
            <a:avLst/>
          </a:prstGeom>
          <a:noFill/>
          <a:ln w="9525">
            <a:solidFill>
              <a:schemeClr val="bg1">
                <a:lumMod val="7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14386" name="Text Box 18"/>
          <p:cNvSpPr txBox="1">
            <a:spLocks noChangeArrowheads="1"/>
          </p:cNvSpPr>
          <p:nvPr/>
        </p:nvSpPr>
        <p:spPr bwMode="auto">
          <a:xfrm>
            <a:off x="2555875" y="1508125"/>
            <a:ext cx="34544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/>
              <a:t>Shallow/flat AC after CE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sz="2400"/>
              <a:t>(early post-op period)</a:t>
            </a:r>
          </a:p>
        </p:txBody>
      </p:sp>
      <p:sp>
        <p:nvSpPr>
          <p:cNvPr id="314387" name="Slide Number Placeholder 1"/>
          <p:cNvSpPr txBox="1">
            <a:spLocks noGrp="1"/>
          </p:cNvSpPr>
          <p:nvPr/>
        </p:nvSpPr>
        <p:spPr bwMode="auto">
          <a:xfrm>
            <a:off x="7010400" y="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51268116-2B88-451B-B1DF-46DC5697BA03}" type="slidenum">
              <a:rPr lang="en-US" altLang="en-US" sz="1000"/>
              <a:pPr algn="r" eaLnBrk="1" hangingPunct="1"/>
              <a:t>57</a:t>
            </a:fld>
            <a:endParaRPr lang="en-US" altLang="en-US" sz="1000"/>
          </a:p>
        </p:txBody>
      </p: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7281081" y="3827582"/>
            <a:ext cx="1736374" cy="535531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Suprachoroidal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hemorrhage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1D6F4B9-B645-4393-99A7-B95B928B1FB8}"/>
              </a:ext>
            </a:extLst>
          </p:cNvPr>
          <p:cNvSpPr txBox="1"/>
          <p:nvPr/>
        </p:nvSpPr>
        <p:spPr>
          <a:xfrm>
            <a:off x="1477114" y="315059"/>
            <a:ext cx="6189772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FF"/>
                </a:solidFill>
              </a:rPr>
              <a:t>Shallow Anterior Chamber After Cataract Surgery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4288984-014C-45D1-B46D-5F221C042190}"/>
              </a:ext>
            </a:extLst>
          </p:cNvPr>
          <p:cNvSpPr txBox="1"/>
          <p:nvPr/>
        </p:nvSpPr>
        <p:spPr>
          <a:xfrm>
            <a:off x="531587" y="4622490"/>
            <a:ext cx="495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Note: The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Lens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book refers to this condition as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ciliary block glaucoma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but the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Glaucoma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book refers to it as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aqueous misdirection syndrome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en-US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 Box 9">
            <a:extLst>
              <a:ext uri="{FF2B5EF4-FFF2-40B4-BE49-F238E27FC236}">
                <a16:creationId xmlns:a16="http://schemas.microsoft.com/office/drawing/2014/main" id="{912F8EEB-6443-4F07-8F26-A21E543309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0883" y="3838575"/>
            <a:ext cx="889988" cy="535531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b="1" dirty="0"/>
              <a:t>Ciliary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b="1" dirty="0"/>
              <a:t>block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0E7413-3BEA-4481-9644-69D871D342F3}"/>
              </a:ext>
            </a:extLst>
          </p:cNvPr>
          <p:cNvSpPr txBox="1"/>
          <p:nvPr/>
        </p:nvSpPr>
        <p:spPr>
          <a:xfrm>
            <a:off x="5867400" y="4363113"/>
            <a:ext cx="1600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Segoe Script" panose="030B0504020000000003" pitchFamily="66" charset="0"/>
              </a:rPr>
              <a:t>aka ‘</a:t>
            </a:r>
            <a:r>
              <a:rPr lang="en-US" sz="1600" b="1" dirty="0">
                <a:latin typeface="Segoe Script" panose="030B0504020000000003" pitchFamily="66" charset="0"/>
              </a:rPr>
              <a:t>aqueous misdirection syndrome</a:t>
            </a:r>
            <a:r>
              <a:rPr lang="en-US" sz="1600" dirty="0">
                <a:latin typeface="Segoe Script" panose="030B0504020000000003" pitchFamily="66" charset="0"/>
              </a:rPr>
              <a:t>’</a:t>
            </a:r>
            <a:endParaRPr lang="en-US" sz="1600" dirty="0">
              <a:solidFill>
                <a:srgbClr val="0000FF"/>
              </a:solidFill>
              <a:latin typeface="Segoe Script" panose="030B05040200000000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99716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1" name="Text Box 3"/>
          <p:cNvSpPr txBox="1">
            <a:spLocks noChangeArrowheads="1"/>
          </p:cNvSpPr>
          <p:nvPr/>
        </p:nvSpPr>
        <p:spPr bwMode="auto">
          <a:xfrm>
            <a:off x="5510213" y="2738438"/>
            <a:ext cx="2185987" cy="403225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 i="1">
                <a:solidFill>
                  <a:schemeClr val="bg1">
                    <a:lumMod val="65000"/>
                  </a:schemeClr>
                </a:solidFill>
              </a:rPr>
              <a:t>Normal</a:t>
            </a:r>
            <a:r>
              <a:rPr lang="en-US" sz="2400">
                <a:solidFill>
                  <a:schemeClr val="bg1">
                    <a:lumMod val="65000"/>
                  </a:schemeClr>
                </a:solidFill>
              </a:rPr>
              <a:t> or </a:t>
            </a:r>
            <a:r>
              <a:rPr lang="en-US" sz="2400" i="1">
                <a:solidFill>
                  <a:schemeClr val="bg1">
                    <a:lumMod val="65000"/>
                  </a:schemeClr>
                </a:solidFill>
              </a:rPr>
              <a:t>high</a:t>
            </a:r>
          </a:p>
        </p:txBody>
      </p:sp>
      <p:sp>
        <p:nvSpPr>
          <p:cNvPr id="314372" name="Text Box 4"/>
          <p:cNvSpPr txBox="1">
            <a:spLocks noChangeArrowheads="1"/>
          </p:cNvSpPr>
          <p:nvPr/>
        </p:nvSpPr>
        <p:spPr bwMode="auto">
          <a:xfrm>
            <a:off x="1557338" y="2738438"/>
            <a:ext cx="744537" cy="403225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 i="1">
                <a:solidFill>
                  <a:srgbClr val="808080"/>
                </a:solidFill>
              </a:rPr>
              <a:t>Low</a:t>
            </a:r>
          </a:p>
        </p:txBody>
      </p:sp>
      <p:sp>
        <p:nvSpPr>
          <p:cNvPr id="314373" name="Text Box 5"/>
          <p:cNvSpPr txBox="1">
            <a:spLocks noChangeArrowheads="1"/>
          </p:cNvSpPr>
          <p:nvPr/>
        </p:nvSpPr>
        <p:spPr bwMode="auto">
          <a:xfrm>
            <a:off x="614241" y="3838575"/>
            <a:ext cx="911468" cy="535531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808080"/>
                </a:solidFill>
              </a:rPr>
              <a:t>Wound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808080"/>
                </a:solidFill>
              </a:rPr>
              <a:t>leak</a:t>
            </a:r>
          </a:p>
        </p:txBody>
      </p:sp>
      <p:sp>
        <p:nvSpPr>
          <p:cNvPr id="314374" name="Text Box 6"/>
          <p:cNvSpPr txBox="1">
            <a:spLocks noChangeArrowheads="1"/>
          </p:cNvSpPr>
          <p:nvPr/>
        </p:nvSpPr>
        <p:spPr bwMode="auto">
          <a:xfrm>
            <a:off x="2048138" y="3838575"/>
            <a:ext cx="1390124" cy="535531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808080"/>
                </a:solidFill>
              </a:rPr>
              <a:t>Choroidal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808080"/>
                </a:solidFill>
              </a:rPr>
              <a:t>detachment</a:t>
            </a:r>
          </a:p>
        </p:txBody>
      </p:sp>
      <p:sp>
        <p:nvSpPr>
          <p:cNvPr id="314375" name="Text Box 7"/>
          <p:cNvSpPr txBox="1">
            <a:spLocks noChangeArrowheads="1"/>
          </p:cNvSpPr>
          <p:nvPr/>
        </p:nvSpPr>
        <p:spPr bwMode="auto">
          <a:xfrm>
            <a:off x="4415063" y="3838575"/>
            <a:ext cx="1069524" cy="535531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65000"/>
                  </a:schemeClr>
                </a:solidFill>
              </a:rPr>
              <a:t>Pupillary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65000"/>
                  </a:schemeClr>
                </a:solidFill>
              </a:rPr>
              <a:t>block</a:t>
            </a:r>
          </a:p>
        </p:txBody>
      </p:sp>
      <p:sp>
        <p:nvSpPr>
          <p:cNvPr id="314378" name="Line 10"/>
          <p:cNvSpPr>
            <a:spLocks noChangeShapeType="1"/>
          </p:cNvSpPr>
          <p:nvPr/>
        </p:nvSpPr>
        <p:spPr bwMode="auto">
          <a:xfrm flipH="1">
            <a:off x="2286000" y="2303463"/>
            <a:ext cx="19812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4379" name="Line 11"/>
          <p:cNvSpPr>
            <a:spLocks noChangeShapeType="1"/>
          </p:cNvSpPr>
          <p:nvPr/>
        </p:nvSpPr>
        <p:spPr bwMode="auto">
          <a:xfrm>
            <a:off x="4267200" y="2303463"/>
            <a:ext cx="1295400" cy="457200"/>
          </a:xfrm>
          <a:prstGeom prst="line">
            <a:avLst/>
          </a:prstGeom>
          <a:noFill/>
          <a:ln w="9525">
            <a:solidFill>
              <a:schemeClr val="bg1">
                <a:lumMod val="7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14380" name="Text Box 12"/>
          <p:cNvSpPr txBox="1">
            <a:spLocks noChangeArrowheads="1"/>
          </p:cNvSpPr>
          <p:nvPr/>
        </p:nvSpPr>
        <p:spPr bwMode="auto">
          <a:xfrm>
            <a:off x="3854450" y="2416175"/>
            <a:ext cx="717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i="1">
                <a:solidFill>
                  <a:schemeClr val="bg1">
                    <a:lumMod val="75000"/>
                  </a:schemeClr>
                </a:solidFill>
              </a:rPr>
              <a:t>IOP?</a:t>
            </a:r>
          </a:p>
        </p:txBody>
      </p:sp>
      <p:sp>
        <p:nvSpPr>
          <p:cNvPr id="314381" name="Line 13"/>
          <p:cNvSpPr>
            <a:spLocks noChangeShapeType="1"/>
          </p:cNvSpPr>
          <p:nvPr/>
        </p:nvSpPr>
        <p:spPr bwMode="auto">
          <a:xfrm flipH="1">
            <a:off x="1219200" y="3141663"/>
            <a:ext cx="6858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808080"/>
              </a:solidFill>
            </a:endParaRPr>
          </a:p>
        </p:txBody>
      </p:sp>
      <p:sp>
        <p:nvSpPr>
          <p:cNvPr id="314382" name="Line 14"/>
          <p:cNvSpPr>
            <a:spLocks noChangeShapeType="1"/>
          </p:cNvSpPr>
          <p:nvPr/>
        </p:nvSpPr>
        <p:spPr bwMode="auto">
          <a:xfrm>
            <a:off x="1905000" y="3141663"/>
            <a:ext cx="6096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808080"/>
              </a:solidFill>
            </a:endParaRPr>
          </a:p>
        </p:txBody>
      </p:sp>
      <p:sp>
        <p:nvSpPr>
          <p:cNvPr id="314383" name="Line 15"/>
          <p:cNvSpPr>
            <a:spLocks noChangeShapeType="1"/>
          </p:cNvSpPr>
          <p:nvPr/>
        </p:nvSpPr>
        <p:spPr bwMode="auto">
          <a:xfrm flipH="1">
            <a:off x="5486400" y="3141663"/>
            <a:ext cx="990600" cy="685800"/>
          </a:xfrm>
          <a:prstGeom prst="line">
            <a:avLst/>
          </a:prstGeom>
          <a:noFill/>
          <a:ln w="9525">
            <a:solidFill>
              <a:schemeClr val="bg1">
                <a:lumMod val="7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14384" name="Line 16"/>
          <p:cNvSpPr>
            <a:spLocks noChangeShapeType="1"/>
          </p:cNvSpPr>
          <p:nvPr/>
        </p:nvSpPr>
        <p:spPr bwMode="auto">
          <a:xfrm flipH="1">
            <a:off x="6324600" y="3141663"/>
            <a:ext cx="152400" cy="685800"/>
          </a:xfrm>
          <a:prstGeom prst="line">
            <a:avLst/>
          </a:prstGeom>
          <a:noFill/>
          <a:ln w="9525">
            <a:solidFill>
              <a:schemeClr val="bg1">
                <a:lumMod val="7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14385" name="Line 17"/>
          <p:cNvSpPr>
            <a:spLocks noChangeShapeType="1"/>
          </p:cNvSpPr>
          <p:nvPr/>
        </p:nvSpPr>
        <p:spPr bwMode="auto">
          <a:xfrm>
            <a:off x="6477000" y="3141663"/>
            <a:ext cx="762000" cy="685800"/>
          </a:xfrm>
          <a:prstGeom prst="line">
            <a:avLst/>
          </a:prstGeom>
          <a:noFill/>
          <a:ln w="9525">
            <a:solidFill>
              <a:schemeClr val="bg1">
                <a:lumMod val="7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14386" name="Text Box 18"/>
          <p:cNvSpPr txBox="1">
            <a:spLocks noChangeArrowheads="1"/>
          </p:cNvSpPr>
          <p:nvPr/>
        </p:nvSpPr>
        <p:spPr bwMode="auto">
          <a:xfrm>
            <a:off x="2555875" y="1508125"/>
            <a:ext cx="34544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/>
              <a:t>Shallow/flat AC after CE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sz="2400"/>
              <a:t>(early post-op period)</a:t>
            </a:r>
          </a:p>
        </p:txBody>
      </p:sp>
      <p:sp>
        <p:nvSpPr>
          <p:cNvPr id="314387" name="Slide Number Placeholder 1"/>
          <p:cNvSpPr txBox="1">
            <a:spLocks noGrp="1"/>
          </p:cNvSpPr>
          <p:nvPr/>
        </p:nvSpPr>
        <p:spPr bwMode="auto">
          <a:xfrm>
            <a:off x="7010400" y="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51268116-2B88-451B-B1DF-46DC5697BA03}" type="slidenum">
              <a:rPr lang="en-US" altLang="en-US" sz="1000"/>
              <a:pPr algn="r" eaLnBrk="1" hangingPunct="1"/>
              <a:t>58</a:t>
            </a:fld>
            <a:endParaRPr lang="en-US" altLang="en-US" sz="1000"/>
          </a:p>
        </p:txBody>
      </p: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7281081" y="3827582"/>
            <a:ext cx="1736374" cy="535531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Suprachoroidal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hemorrhage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1D6F4B9-B645-4393-99A7-B95B928B1FB8}"/>
              </a:ext>
            </a:extLst>
          </p:cNvPr>
          <p:cNvSpPr txBox="1"/>
          <p:nvPr/>
        </p:nvSpPr>
        <p:spPr>
          <a:xfrm>
            <a:off x="1477114" y="315059"/>
            <a:ext cx="6189772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FF"/>
                </a:solidFill>
              </a:rPr>
              <a:t>Shallow Anterior Chamber After Cataract Surgery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4288984-014C-45D1-B46D-5F221C042190}"/>
              </a:ext>
            </a:extLst>
          </p:cNvPr>
          <p:cNvSpPr txBox="1"/>
          <p:nvPr/>
        </p:nvSpPr>
        <p:spPr>
          <a:xfrm>
            <a:off x="531587" y="4622490"/>
            <a:ext cx="495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Note: The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Lens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book refers to this condition as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ciliary block glaucoma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but the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Glaucoma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book refers to it as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aqueous misdirection syndrome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en-US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Both books also </a:t>
            </a:r>
            <a:r>
              <a:rPr lang="en-US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aka</a:t>
            </a:r>
            <a:r>
              <a: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it as </a:t>
            </a:r>
            <a:r>
              <a:rPr lang="en-US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malignant glaucoma</a:t>
            </a:r>
            <a:r>
              <a: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22" name="Text Box 9">
            <a:extLst>
              <a:ext uri="{FF2B5EF4-FFF2-40B4-BE49-F238E27FC236}">
                <a16:creationId xmlns:a16="http://schemas.microsoft.com/office/drawing/2014/main" id="{912F8EEB-6443-4F07-8F26-A21E543309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0883" y="3838575"/>
            <a:ext cx="889988" cy="535531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b="1" dirty="0"/>
              <a:t>Ciliary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b="1" dirty="0"/>
              <a:t>block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0E7413-3BEA-4481-9644-69D871D342F3}"/>
              </a:ext>
            </a:extLst>
          </p:cNvPr>
          <p:cNvSpPr txBox="1"/>
          <p:nvPr/>
        </p:nvSpPr>
        <p:spPr>
          <a:xfrm>
            <a:off x="5867400" y="4363113"/>
            <a:ext cx="1600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Segoe Script" panose="030B0504020000000003" pitchFamily="66" charset="0"/>
              </a:rPr>
              <a:t>aka ‘</a:t>
            </a:r>
            <a:r>
              <a:rPr lang="en-US" sz="1600" b="1" dirty="0">
                <a:latin typeface="Segoe Script" panose="030B0504020000000003" pitchFamily="66" charset="0"/>
              </a:rPr>
              <a:t>aqueous misdirection syndrome</a:t>
            </a:r>
            <a:r>
              <a:rPr lang="en-US" sz="1600" dirty="0">
                <a:latin typeface="Segoe Script" panose="030B0504020000000003" pitchFamily="66" charset="0"/>
              </a:rPr>
              <a:t>’, </a:t>
            </a:r>
            <a:r>
              <a:rPr lang="en-US" sz="1600" dirty="0">
                <a:solidFill>
                  <a:srgbClr val="0000FF"/>
                </a:solidFill>
                <a:latin typeface="Segoe Script" panose="030B0504020000000003" pitchFamily="66" charset="0"/>
              </a:rPr>
              <a:t>aka ‘</a:t>
            </a:r>
            <a:r>
              <a:rPr lang="en-US" sz="1600" b="1" dirty="0">
                <a:solidFill>
                  <a:srgbClr val="0000FF"/>
                </a:solidFill>
                <a:latin typeface="Segoe Script" panose="030B0504020000000003" pitchFamily="66" charset="0"/>
              </a:rPr>
              <a:t>malignant glaucoma</a:t>
            </a:r>
            <a:r>
              <a:rPr lang="en-US" sz="1600" dirty="0">
                <a:solidFill>
                  <a:srgbClr val="0000FF"/>
                </a:solidFill>
                <a:latin typeface="Segoe Script" panose="030B0504020000000003" pitchFamily="66" charset="0"/>
              </a:rPr>
              <a:t>’</a:t>
            </a:r>
          </a:p>
        </p:txBody>
      </p:sp>
    </p:spTree>
    <p:extLst>
      <p:ext uri="{BB962C8B-B14F-4D97-AF65-F5344CB8AC3E}">
        <p14:creationId xmlns:p14="http://schemas.microsoft.com/office/powerpoint/2010/main" val="169399698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5" name="Text Box 3"/>
          <p:cNvSpPr txBox="1">
            <a:spLocks noChangeArrowheads="1"/>
          </p:cNvSpPr>
          <p:nvPr/>
        </p:nvSpPr>
        <p:spPr bwMode="auto">
          <a:xfrm>
            <a:off x="5429250" y="2738438"/>
            <a:ext cx="2349500" cy="403225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 b="1" i="1">
                <a:solidFill>
                  <a:srgbClr val="0000FF"/>
                </a:solidFill>
              </a:rPr>
              <a:t>Normal</a:t>
            </a:r>
            <a:r>
              <a:rPr lang="en-US" sz="2400" b="1">
                <a:solidFill>
                  <a:srgbClr val="0000FF"/>
                </a:solidFill>
              </a:rPr>
              <a:t> or </a:t>
            </a:r>
            <a:r>
              <a:rPr lang="en-US" sz="2400" b="1" i="1">
                <a:solidFill>
                  <a:srgbClr val="0000FF"/>
                </a:solidFill>
              </a:rPr>
              <a:t>high</a:t>
            </a:r>
          </a:p>
        </p:txBody>
      </p:sp>
      <p:sp>
        <p:nvSpPr>
          <p:cNvPr id="315396" name="Text Box 4"/>
          <p:cNvSpPr txBox="1">
            <a:spLocks noChangeArrowheads="1"/>
          </p:cNvSpPr>
          <p:nvPr/>
        </p:nvSpPr>
        <p:spPr bwMode="auto">
          <a:xfrm>
            <a:off x="1557338" y="2738438"/>
            <a:ext cx="744537" cy="403225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 i="1">
                <a:solidFill>
                  <a:schemeClr val="bg2"/>
                </a:solidFill>
              </a:rPr>
              <a:t>Low</a:t>
            </a:r>
          </a:p>
        </p:txBody>
      </p:sp>
      <p:sp>
        <p:nvSpPr>
          <p:cNvPr id="315397" name="Text Box 5"/>
          <p:cNvSpPr txBox="1">
            <a:spLocks noChangeArrowheads="1"/>
          </p:cNvSpPr>
          <p:nvPr/>
        </p:nvSpPr>
        <p:spPr bwMode="auto">
          <a:xfrm>
            <a:off x="615950" y="3838575"/>
            <a:ext cx="908050" cy="530225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2"/>
                </a:solidFill>
              </a:rPr>
              <a:t>Wound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2"/>
                </a:solidFill>
              </a:rPr>
              <a:t>leak</a:t>
            </a:r>
          </a:p>
        </p:txBody>
      </p:sp>
      <p:sp>
        <p:nvSpPr>
          <p:cNvPr id="315398" name="Text Box 6"/>
          <p:cNvSpPr txBox="1">
            <a:spLocks noChangeArrowheads="1"/>
          </p:cNvSpPr>
          <p:nvPr/>
        </p:nvSpPr>
        <p:spPr bwMode="auto">
          <a:xfrm>
            <a:off x="2054225" y="3838575"/>
            <a:ext cx="1377950" cy="530225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2"/>
                </a:solidFill>
              </a:rPr>
              <a:t>Choroidal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2"/>
                </a:solidFill>
              </a:rPr>
              <a:t>detachment</a:t>
            </a:r>
          </a:p>
        </p:txBody>
      </p:sp>
      <p:sp>
        <p:nvSpPr>
          <p:cNvPr id="315399" name="Text Box 7"/>
          <p:cNvSpPr txBox="1">
            <a:spLocks noChangeArrowheads="1"/>
          </p:cNvSpPr>
          <p:nvPr/>
        </p:nvSpPr>
        <p:spPr bwMode="auto">
          <a:xfrm>
            <a:off x="4370179" y="3838575"/>
            <a:ext cx="1159293" cy="535531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Pupillary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block</a:t>
            </a:r>
          </a:p>
        </p:txBody>
      </p:sp>
      <p:sp>
        <p:nvSpPr>
          <p:cNvPr id="315402" name="Line 10"/>
          <p:cNvSpPr>
            <a:spLocks noChangeShapeType="1"/>
          </p:cNvSpPr>
          <p:nvPr/>
        </p:nvSpPr>
        <p:spPr bwMode="auto">
          <a:xfrm flipH="1">
            <a:off x="2286000" y="2303463"/>
            <a:ext cx="19812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5403" name="Line 11"/>
          <p:cNvSpPr>
            <a:spLocks noChangeShapeType="1"/>
          </p:cNvSpPr>
          <p:nvPr/>
        </p:nvSpPr>
        <p:spPr bwMode="auto">
          <a:xfrm>
            <a:off x="4267200" y="2303463"/>
            <a:ext cx="1295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5404" name="Text Box 12"/>
          <p:cNvSpPr txBox="1">
            <a:spLocks noChangeArrowheads="1"/>
          </p:cNvSpPr>
          <p:nvPr/>
        </p:nvSpPr>
        <p:spPr bwMode="auto">
          <a:xfrm>
            <a:off x="3854450" y="2416175"/>
            <a:ext cx="717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i="1"/>
              <a:t>IOP?</a:t>
            </a:r>
          </a:p>
        </p:txBody>
      </p:sp>
      <p:sp>
        <p:nvSpPr>
          <p:cNvPr id="315405" name="Line 13"/>
          <p:cNvSpPr>
            <a:spLocks noChangeShapeType="1"/>
          </p:cNvSpPr>
          <p:nvPr/>
        </p:nvSpPr>
        <p:spPr bwMode="auto">
          <a:xfrm flipH="1">
            <a:off x="1219200" y="3141663"/>
            <a:ext cx="6858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5406" name="Line 14"/>
          <p:cNvSpPr>
            <a:spLocks noChangeShapeType="1"/>
          </p:cNvSpPr>
          <p:nvPr/>
        </p:nvSpPr>
        <p:spPr bwMode="auto">
          <a:xfrm>
            <a:off x="1905000" y="3141663"/>
            <a:ext cx="6096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5407" name="Line 15"/>
          <p:cNvSpPr>
            <a:spLocks noChangeShapeType="1"/>
          </p:cNvSpPr>
          <p:nvPr/>
        </p:nvSpPr>
        <p:spPr bwMode="auto">
          <a:xfrm flipH="1">
            <a:off x="5486400" y="3141663"/>
            <a:ext cx="990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5408" name="Line 16"/>
          <p:cNvSpPr>
            <a:spLocks noChangeShapeType="1"/>
          </p:cNvSpPr>
          <p:nvPr/>
        </p:nvSpPr>
        <p:spPr bwMode="auto">
          <a:xfrm flipH="1">
            <a:off x="6324600" y="3141663"/>
            <a:ext cx="1524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5409" name="Line 17"/>
          <p:cNvSpPr>
            <a:spLocks noChangeShapeType="1"/>
          </p:cNvSpPr>
          <p:nvPr/>
        </p:nvSpPr>
        <p:spPr bwMode="auto">
          <a:xfrm>
            <a:off x="6477000" y="3141663"/>
            <a:ext cx="7620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5410" name="Text Box 19"/>
          <p:cNvSpPr txBox="1">
            <a:spLocks noChangeArrowheads="1"/>
          </p:cNvSpPr>
          <p:nvPr/>
        </p:nvSpPr>
        <p:spPr bwMode="auto">
          <a:xfrm>
            <a:off x="2555875" y="1508125"/>
            <a:ext cx="34544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/>
              <a:t>Shallow/flat AC after CE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sz="2400"/>
              <a:t>(early post-op period)</a:t>
            </a:r>
          </a:p>
        </p:txBody>
      </p:sp>
      <p:sp>
        <p:nvSpPr>
          <p:cNvPr id="315412" name="Slide Number Placeholder 1"/>
          <p:cNvSpPr txBox="1">
            <a:spLocks noGrp="1"/>
          </p:cNvSpPr>
          <p:nvPr/>
        </p:nvSpPr>
        <p:spPr bwMode="auto">
          <a:xfrm>
            <a:off x="7010400" y="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2D3D5B71-3B1B-413F-99B7-211578076433}" type="slidenum">
              <a:rPr lang="en-US" altLang="en-US" sz="1000"/>
              <a:pPr algn="r" eaLnBrk="1" hangingPunct="1"/>
              <a:t>59</a:t>
            </a:fld>
            <a:endParaRPr lang="en-US" altLang="en-US" sz="1000"/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7281081" y="3827582"/>
            <a:ext cx="1736374" cy="535531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Suprachoroidal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hemorrhage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75B5E0D-77AA-4F68-AAA1-E9C093976783}"/>
              </a:ext>
            </a:extLst>
          </p:cNvPr>
          <p:cNvSpPr txBox="1"/>
          <p:nvPr/>
        </p:nvSpPr>
        <p:spPr>
          <a:xfrm>
            <a:off x="1477114" y="315059"/>
            <a:ext cx="6189772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FF"/>
                </a:solidFill>
              </a:rPr>
              <a:t>Shallow Anterior Chamber After Cataract Surgery</a:t>
            </a:r>
          </a:p>
        </p:txBody>
      </p:sp>
      <p:sp>
        <p:nvSpPr>
          <p:cNvPr id="23" name="Text Box 9">
            <a:extLst>
              <a:ext uri="{FF2B5EF4-FFF2-40B4-BE49-F238E27FC236}">
                <a16:creationId xmlns:a16="http://schemas.microsoft.com/office/drawing/2014/main" id="{C9BF64BE-0FDE-4593-8832-F9A219F782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2943" y="3838575"/>
            <a:ext cx="825867" cy="535531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Ciliary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block</a:t>
            </a:r>
          </a:p>
        </p:txBody>
      </p:sp>
      <p:sp>
        <p:nvSpPr>
          <p:cNvPr id="315411" name="Text Box 20"/>
          <p:cNvSpPr txBox="1">
            <a:spLocks noChangeArrowheads="1"/>
          </p:cNvSpPr>
          <p:nvPr/>
        </p:nvSpPr>
        <p:spPr bwMode="auto">
          <a:xfrm>
            <a:off x="250825" y="685800"/>
            <a:ext cx="3962400" cy="6001643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 dirty="0">
                <a:solidFill>
                  <a:srgbClr val="0000FF"/>
                </a:solidFill>
              </a:rPr>
              <a:t>What is the mechanism underlying pupillary block?</a:t>
            </a:r>
            <a:endParaRPr lang="en-US" sz="1600" i="1" dirty="0">
              <a:solidFill>
                <a:srgbClr val="FFC000"/>
              </a:solidFill>
            </a:endParaRPr>
          </a:p>
          <a:p>
            <a:pPr eaLnBrk="1" hangingPunct="1"/>
            <a:r>
              <a:rPr lang="en-US" sz="1600" dirty="0">
                <a:solidFill>
                  <a:srgbClr val="FFC000"/>
                </a:solidFill>
              </a:rPr>
              <a:t>Apposition between the pupil margin and the IOL prevents the normal flow of aqueous from the posterior chamber to the AC. This results in a pressure gradient across the iris, causing it to bow forward. In doing so, the peripheral iris interferes with the egress of aqueous through the TM. The net result is a normal-to-high IOP and shallowed AC.</a:t>
            </a:r>
          </a:p>
          <a:p>
            <a:pPr eaLnBrk="1" hangingPunct="1"/>
            <a:endParaRPr lang="en-US" sz="1600" dirty="0">
              <a:solidFill>
                <a:srgbClr val="FFC000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FFC000"/>
                </a:solidFill>
              </a:rPr>
              <a:t>Which </a:t>
            </a:r>
            <a:r>
              <a:rPr lang="en-US" sz="1600" i="1" dirty="0" err="1">
                <a:solidFill>
                  <a:srgbClr val="FFC000"/>
                </a:solidFill>
              </a:rPr>
              <a:t>pt</a:t>
            </a:r>
            <a:r>
              <a:rPr lang="en-US" sz="1600" i="1" dirty="0">
                <a:solidFill>
                  <a:srgbClr val="FFC000"/>
                </a:solidFill>
              </a:rPr>
              <a:t> population is particularly prone to pseudophakic pupillary block?</a:t>
            </a:r>
          </a:p>
          <a:p>
            <a:pPr eaLnBrk="1" hangingPunct="1"/>
            <a:r>
              <a:rPr lang="en-US" sz="1600" dirty="0">
                <a:solidFill>
                  <a:srgbClr val="FFC000"/>
                </a:solidFill>
              </a:rPr>
              <a:t>The pediatric population. As a general rule, the younger the </a:t>
            </a:r>
            <a:r>
              <a:rPr lang="en-US" sz="1600" dirty="0" err="1">
                <a:solidFill>
                  <a:srgbClr val="FFC000"/>
                </a:solidFill>
              </a:rPr>
              <a:t>pt</a:t>
            </a:r>
            <a:r>
              <a:rPr lang="en-US" sz="1600" dirty="0">
                <a:solidFill>
                  <a:srgbClr val="FFC000"/>
                </a:solidFill>
              </a:rPr>
              <a:t>, the more likely they are to develop pseudophakic pupillary block.</a:t>
            </a:r>
          </a:p>
          <a:p>
            <a:pPr eaLnBrk="1" hangingPunct="1"/>
            <a:endParaRPr lang="en-US" sz="1600" dirty="0">
              <a:solidFill>
                <a:srgbClr val="FFC000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FFC000"/>
                </a:solidFill>
              </a:rPr>
              <a:t>In adults, what class of IOL is most likely to produce pseudophakic pupillary block?</a:t>
            </a:r>
          </a:p>
          <a:p>
            <a:pPr eaLnBrk="1" hangingPunct="1"/>
            <a:r>
              <a:rPr lang="en-US" sz="1600" dirty="0">
                <a:solidFill>
                  <a:srgbClr val="FFC000"/>
                </a:solidFill>
              </a:rPr>
              <a:t>AC IOLs, especially if the surgeon fails to perform an </a:t>
            </a:r>
            <a:r>
              <a:rPr lang="en-US" sz="1600" dirty="0" err="1">
                <a:solidFill>
                  <a:srgbClr val="FFC000"/>
                </a:solidFill>
              </a:rPr>
              <a:t>iridotomy</a:t>
            </a:r>
            <a:r>
              <a:rPr lang="en-US" sz="1600" dirty="0">
                <a:solidFill>
                  <a:srgbClr val="FFC000"/>
                </a:solidFill>
              </a:rPr>
              <a:t> at the time of IOL implantation</a:t>
            </a:r>
          </a:p>
        </p:txBody>
      </p:sp>
    </p:spTree>
    <p:extLst>
      <p:ext uri="{BB962C8B-B14F-4D97-AF65-F5344CB8AC3E}">
        <p14:creationId xmlns:p14="http://schemas.microsoft.com/office/powerpoint/2010/main" val="2458238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23" name="Text Box 20"/>
          <p:cNvSpPr txBox="1">
            <a:spLocks noChangeArrowheads="1"/>
          </p:cNvSpPr>
          <p:nvPr/>
        </p:nvSpPr>
        <p:spPr bwMode="auto">
          <a:xfrm>
            <a:off x="2555875" y="1508125"/>
            <a:ext cx="34544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/>
              <a:t>Shallow/flat AC after CE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sz="2400"/>
              <a:t>(early post-op period)</a:t>
            </a:r>
          </a:p>
        </p:txBody>
      </p:sp>
      <p:sp>
        <p:nvSpPr>
          <p:cNvPr id="290824" name="Slide Number Placeholder 1"/>
          <p:cNvSpPr txBox="1">
            <a:spLocks noGrp="1"/>
          </p:cNvSpPr>
          <p:nvPr/>
        </p:nvSpPr>
        <p:spPr bwMode="auto">
          <a:xfrm>
            <a:off x="7010400" y="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668EC16F-585D-4405-BE2D-2BD68CBD01DB}" type="slidenum">
              <a:rPr lang="en-US" altLang="en-US" sz="1000"/>
              <a:pPr algn="r" eaLnBrk="1" hangingPunct="1"/>
              <a:t>6</a:t>
            </a:fld>
            <a:endParaRPr lang="en-US" altLang="en-US" sz="10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A43E70-2BD1-43E7-AD2E-0A63B87204A7}"/>
              </a:ext>
            </a:extLst>
          </p:cNvPr>
          <p:cNvSpPr txBox="1"/>
          <p:nvPr/>
        </p:nvSpPr>
        <p:spPr>
          <a:xfrm>
            <a:off x="1477114" y="315059"/>
            <a:ext cx="6189772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FF"/>
                </a:solidFill>
              </a:rPr>
              <a:t>Shallow Anterior Chamber After Cataract Surgery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A824DF5-1B2F-4401-9B80-9C7C7C80B8B8}"/>
              </a:ext>
            </a:extLst>
          </p:cNvPr>
          <p:cNvSpPr txBox="1"/>
          <p:nvPr/>
        </p:nvSpPr>
        <p:spPr>
          <a:xfrm>
            <a:off x="152400" y="2920425"/>
            <a:ext cx="88941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Re shallow AC after CE: What is our chief concern, </a:t>
            </a:r>
            <a:r>
              <a:rPr lang="en-US" sz="1600" i="1" dirty="0" err="1">
                <a:solidFill>
                  <a:schemeClr val="bg1">
                    <a:lumMod val="75000"/>
                  </a:schemeClr>
                </a:solidFill>
              </a:rPr>
              <a:t>ie</a:t>
            </a: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, what do we want to keep from occurring?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We want to avoid  </a:t>
            </a:r>
            <a:r>
              <a:rPr lang="en-US" sz="2000" b="1" dirty="0"/>
              <a:t>cornea-iris  touch 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and</a:t>
            </a:r>
            <a:r>
              <a:rPr lang="en-US" sz="1600" dirty="0"/>
              <a:t>  </a:t>
            </a:r>
            <a:r>
              <a:rPr lang="en-US" sz="2000" b="1" dirty="0"/>
              <a:t>cornea-IOL  touch</a:t>
            </a:r>
            <a:endParaRPr lang="en-US" sz="16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134EA7-9396-410C-A22C-5A0A246EE7EE}"/>
              </a:ext>
            </a:extLst>
          </p:cNvPr>
          <p:cNvSpPr txBox="1"/>
          <p:nvPr/>
        </p:nvSpPr>
        <p:spPr>
          <a:xfrm>
            <a:off x="168275" y="4270226"/>
            <a:ext cx="411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What dreaded complication can result from prolonged cornea-iris touch?</a:t>
            </a:r>
          </a:p>
          <a:p>
            <a:r>
              <a:rPr lang="en-US" sz="1600" dirty="0"/>
              <a:t>Peripheral anterior synechiae (PAS)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0210BC-1127-4F81-875C-DD5DC6A791CA}"/>
              </a:ext>
            </a:extLst>
          </p:cNvPr>
          <p:cNvSpPr txBox="1"/>
          <p:nvPr/>
        </p:nvSpPr>
        <p:spPr>
          <a:xfrm>
            <a:off x="4599483" y="4264681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What dreaded complication can result from prolonged cornea-IOL touch?</a:t>
            </a:r>
            <a:endParaRPr lang="en-US" sz="1600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E3079A1-B283-4BD4-97CE-1871CB28F320}"/>
              </a:ext>
            </a:extLst>
          </p:cNvPr>
          <p:cNvCxnSpPr>
            <a:endCxn id="3" idx="0"/>
          </p:cNvCxnSpPr>
          <p:nvPr/>
        </p:nvCxnSpPr>
        <p:spPr>
          <a:xfrm flipH="1">
            <a:off x="2225675" y="3566756"/>
            <a:ext cx="517525" cy="70347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D9D489D-2860-4DAE-8DC6-6164F0D5E32C}"/>
              </a:ext>
            </a:extLst>
          </p:cNvPr>
          <p:cNvCxnSpPr>
            <a:cxnSpLocks/>
          </p:cNvCxnSpPr>
          <p:nvPr/>
        </p:nvCxnSpPr>
        <p:spPr>
          <a:xfrm>
            <a:off x="5410200" y="3566756"/>
            <a:ext cx="457200" cy="6979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074835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5" name="Text Box 3"/>
          <p:cNvSpPr txBox="1">
            <a:spLocks noChangeArrowheads="1"/>
          </p:cNvSpPr>
          <p:nvPr/>
        </p:nvSpPr>
        <p:spPr bwMode="auto">
          <a:xfrm>
            <a:off x="5429250" y="2738438"/>
            <a:ext cx="2349500" cy="403225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 b="1" i="1">
                <a:solidFill>
                  <a:srgbClr val="0000FF"/>
                </a:solidFill>
              </a:rPr>
              <a:t>Normal</a:t>
            </a:r>
            <a:r>
              <a:rPr lang="en-US" sz="2400" b="1">
                <a:solidFill>
                  <a:srgbClr val="0000FF"/>
                </a:solidFill>
              </a:rPr>
              <a:t> or </a:t>
            </a:r>
            <a:r>
              <a:rPr lang="en-US" sz="2400" b="1" i="1">
                <a:solidFill>
                  <a:srgbClr val="0000FF"/>
                </a:solidFill>
              </a:rPr>
              <a:t>high</a:t>
            </a:r>
          </a:p>
        </p:txBody>
      </p:sp>
      <p:sp>
        <p:nvSpPr>
          <p:cNvPr id="315396" name="Text Box 4"/>
          <p:cNvSpPr txBox="1">
            <a:spLocks noChangeArrowheads="1"/>
          </p:cNvSpPr>
          <p:nvPr/>
        </p:nvSpPr>
        <p:spPr bwMode="auto">
          <a:xfrm>
            <a:off x="1557338" y="2738438"/>
            <a:ext cx="744537" cy="403225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 i="1">
                <a:solidFill>
                  <a:schemeClr val="bg2"/>
                </a:solidFill>
              </a:rPr>
              <a:t>Low</a:t>
            </a:r>
          </a:p>
        </p:txBody>
      </p:sp>
      <p:sp>
        <p:nvSpPr>
          <p:cNvPr id="315397" name="Text Box 5"/>
          <p:cNvSpPr txBox="1">
            <a:spLocks noChangeArrowheads="1"/>
          </p:cNvSpPr>
          <p:nvPr/>
        </p:nvSpPr>
        <p:spPr bwMode="auto">
          <a:xfrm>
            <a:off x="615950" y="3838575"/>
            <a:ext cx="908050" cy="530225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2"/>
                </a:solidFill>
              </a:rPr>
              <a:t>Wound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2"/>
                </a:solidFill>
              </a:rPr>
              <a:t>leak</a:t>
            </a:r>
          </a:p>
        </p:txBody>
      </p:sp>
      <p:sp>
        <p:nvSpPr>
          <p:cNvPr id="315398" name="Text Box 6"/>
          <p:cNvSpPr txBox="1">
            <a:spLocks noChangeArrowheads="1"/>
          </p:cNvSpPr>
          <p:nvPr/>
        </p:nvSpPr>
        <p:spPr bwMode="auto">
          <a:xfrm>
            <a:off x="2054225" y="3838575"/>
            <a:ext cx="1377950" cy="530225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2"/>
                </a:solidFill>
              </a:rPr>
              <a:t>Choroidal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2"/>
                </a:solidFill>
              </a:rPr>
              <a:t>detachment</a:t>
            </a:r>
          </a:p>
        </p:txBody>
      </p:sp>
      <p:sp>
        <p:nvSpPr>
          <p:cNvPr id="315399" name="Text Box 7"/>
          <p:cNvSpPr txBox="1">
            <a:spLocks noChangeArrowheads="1"/>
          </p:cNvSpPr>
          <p:nvPr/>
        </p:nvSpPr>
        <p:spPr bwMode="auto">
          <a:xfrm>
            <a:off x="4370179" y="3838575"/>
            <a:ext cx="1159293" cy="535531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Pupillary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block</a:t>
            </a:r>
          </a:p>
        </p:txBody>
      </p:sp>
      <p:sp>
        <p:nvSpPr>
          <p:cNvPr id="315402" name="Line 10"/>
          <p:cNvSpPr>
            <a:spLocks noChangeShapeType="1"/>
          </p:cNvSpPr>
          <p:nvPr/>
        </p:nvSpPr>
        <p:spPr bwMode="auto">
          <a:xfrm flipH="1">
            <a:off x="2286000" y="2303463"/>
            <a:ext cx="19812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5403" name="Line 11"/>
          <p:cNvSpPr>
            <a:spLocks noChangeShapeType="1"/>
          </p:cNvSpPr>
          <p:nvPr/>
        </p:nvSpPr>
        <p:spPr bwMode="auto">
          <a:xfrm>
            <a:off x="4267200" y="2303463"/>
            <a:ext cx="1295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5404" name="Text Box 12"/>
          <p:cNvSpPr txBox="1">
            <a:spLocks noChangeArrowheads="1"/>
          </p:cNvSpPr>
          <p:nvPr/>
        </p:nvSpPr>
        <p:spPr bwMode="auto">
          <a:xfrm>
            <a:off x="3854450" y="2416175"/>
            <a:ext cx="717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i="1"/>
              <a:t>IOP?</a:t>
            </a:r>
          </a:p>
        </p:txBody>
      </p:sp>
      <p:sp>
        <p:nvSpPr>
          <p:cNvPr id="315405" name="Line 13"/>
          <p:cNvSpPr>
            <a:spLocks noChangeShapeType="1"/>
          </p:cNvSpPr>
          <p:nvPr/>
        </p:nvSpPr>
        <p:spPr bwMode="auto">
          <a:xfrm flipH="1">
            <a:off x="1219200" y="3141663"/>
            <a:ext cx="6858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5406" name="Line 14"/>
          <p:cNvSpPr>
            <a:spLocks noChangeShapeType="1"/>
          </p:cNvSpPr>
          <p:nvPr/>
        </p:nvSpPr>
        <p:spPr bwMode="auto">
          <a:xfrm>
            <a:off x="1905000" y="3141663"/>
            <a:ext cx="6096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5407" name="Line 15"/>
          <p:cNvSpPr>
            <a:spLocks noChangeShapeType="1"/>
          </p:cNvSpPr>
          <p:nvPr/>
        </p:nvSpPr>
        <p:spPr bwMode="auto">
          <a:xfrm flipH="1">
            <a:off x="5486400" y="3141663"/>
            <a:ext cx="990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5408" name="Line 16"/>
          <p:cNvSpPr>
            <a:spLocks noChangeShapeType="1"/>
          </p:cNvSpPr>
          <p:nvPr/>
        </p:nvSpPr>
        <p:spPr bwMode="auto">
          <a:xfrm flipH="1">
            <a:off x="6324600" y="3141663"/>
            <a:ext cx="1524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5409" name="Line 17"/>
          <p:cNvSpPr>
            <a:spLocks noChangeShapeType="1"/>
          </p:cNvSpPr>
          <p:nvPr/>
        </p:nvSpPr>
        <p:spPr bwMode="auto">
          <a:xfrm>
            <a:off x="6477000" y="3141663"/>
            <a:ext cx="7620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5410" name="Text Box 19"/>
          <p:cNvSpPr txBox="1">
            <a:spLocks noChangeArrowheads="1"/>
          </p:cNvSpPr>
          <p:nvPr/>
        </p:nvSpPr>
        <p:spPr bwMode="auto">
          <a:xfrm>
            <a:off x="2555875" y="1508125"/>
            <a:ext cx="34544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/>
              <a:t>Shallow/flat AC after CE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sz="2400"/>
              <a:t>(early post-op period)</a:t>
            </a:r>
          </a:p>
        </p:txBody>
      </p:sp>
      <p:sp>
        <p:nvSpPr>
          <p:cNvPr id="315412" name="Slide Number Placeholder 1"/>
          <p:cNvSpPr txBox="1">
            <a:spLocks noGrp="1"/>
          </p:cNvSpPr>
          <p:nvPr/>
        </p:nvSpPr>
        <p:spPr bwMode="auto">
          <a:xfrm>
            <a:off x="7010400" y="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2D3D5B71-3B1B-413F-99B7-211578076433}" type="slidenum">
              <a:rPr lang="en-US" altLang="en-US" sz="1000"/>
              <a:pPr algn="r" eaLnBrk="1" hangingPunct="1"/>
              <a:t>60</a:t>
            </a:fld>
            <a:endParaRPr lang="en-US" altLang="en-US" sz="1000"/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7281081" y="3827582"/>
            <a:ext cx="1736374" cy="535531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Suprachoroidal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hemorrhage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98C6B73-574D-442A-A430-EF2AFE39355A}"/>
              </a:ext>
            </a:extLst>
          </p:cNvPr>
          <p:cNvSpPr txBox="1"/>
          <p:nvPr/>
        </p:nvSpPr>
        <p:spPr>
          <a:xfrm>
            <a:off x="1477114" y="315059"/>
            <a:ext cx="6189772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FF"/>
                </a:solidFill>
              </a:rPr>
              <a:t>Shallow Anterior Chamber After Cataract Surgery</a:t>
            </a:r>
          </a:p>
        </p:txBody>
      </p:sp>
      <p:sp>
        <p:nvSpPr>
          <p:cNvPr id="23" name="Text Box 9">
            <a:extLst>
              <a:ext uri="{FF2B5EF4-FFF2-40B4-BE49-F238E27FC236}">
                <a16:creationId xmlns:a16="http://schemas.microsoft.com/office/drawing/2014/main" id="{97C80D0E-5330-47CD-B410-0F8F285115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2943" y="3838575"/>
            <a:ext cx="825867" cy="535531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Ciliary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block</a:t>
            </a:r>
          </a:p>
        </p:txBody>
      </p:sp>
      <p:sp>
        <p:nvSpPr>
          <p:cNvPr id="315411" name="Text Box 20"/>
          <p:cNvSpPr txBox="1">
            <a:spLocks noChangeArrowheads="1"/>
          </p:cNvSpPr>
          <p:nvPr/>
        </p:nvSpPr>
        <p:spPr bwMode="auto">
          <a:xfrm>
            <a:off x="250825" y="685800"/>
            <a:ext cx="3962400" cy="6001643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 dirty="0">
                <a:solidFill>
                  <a:srgbClr val="0000FF"/>
                </a:solidFill>
              </a:rPr>
              <a:t>What is the mechanism underlying pupillary block?</a:t>
            </a:r>
          </a:p>
          <a:p>
            <a:pPr eaLnBrk="1" hangingPunct="1"/>
            <a:r>
              <a:rPr lang="en-US" sz="1600" dirty="0">
                <a:solidFill>
                  <a:srgbClr val="0000FF"/>
                </a:solidFill>
              </a:rPr>
              <a:t>Apposition between the pupil margin and the IOL prevents the normal flow of aqueous from the posterior chamber to the AC. This results in a pressure gradient across the iris, causing it to bow forward. In doing so, the peripheral iris interferes with the egress of aqueous through the TM. The net result is a normal-to-high IOP and shallowed AC.</a:t>
            </a:r>
            <a:endParaRPr lang="en-US" sz="1600" dirty="0">
              <a:solidFill>
                <a:srgbClr val="FFC000"/>
              </a:solidFill>
            </a:endParaRPr>
          </a:p>
          <a:p>
            <a:pPr eaLnBrk="1" hangingPunct="1"/>
            <a:endParaRPr lang="en-US" sz="1600" dirty="0">
              <a:solidFill>
                <a:srgbClr val="FFC000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FFC000"/>
                </a:solidFill>
              </a:rPr>
              <a:t>Which </a:t>
            </a:r>
            <a:r>
              <a:rPr lang="en-US" sz="1600" i="1" dirty="0" err="1">
                <a:solidFill>
                  <a:srgbClr val="FFC000"/>
                </a:solidFill>
              </a:rPr>
              <a:t>pt</a:t>
            </a:r>
            <a:r>
              <a:rPr lang="en-US" sz="1600" i="1" dirty="0">
                <a:solidFill>
                  <a:srgbClr val="FFC000"/>
                </a:solidFill>
              </a:rPr>
              <a:t> population is particularly prone to pseudophakic pupillary block?</a:t>
            </a:r>
          </a:p>
          <a:p>
            <a:pPr eaLnBrk="1" hangingPunct="1"/>
            <a:r>
              <a:rPr lang="en-US" sz="1600" dirty="0">
                <a:solidFill>
                  <a:srgbClr val="FFC000"/>
                </a:solidFill>
              </a:rPr>
              <a:t>The pediatric population. As a general rule, the younger the </a:t>
            </a:r>
            <a:r>
              <a:rPr lang="en-US" sz="1600" dirty="0" err="1">
                <a:solidFill>
                  <a:srgbClr val="FFC000"/>
                </a:solidFill>
              </a:rPr>
              <a:t>pt</a:t>
            </a:r>
            <a:r>
              <a:rPr lang="en-US" sz="1600" dirty="0">
                <a:solidFill>
                  <a:srgbClr val="FFC000"/>
                </a:solidFill>
              </a:rPr>
              <a:t>, the more likely they are to develop pseudophakic pupillary block.</a:t>
            </a:r>
          </a:p>
          <a:p>
            <a:pPr eaLnBrk="1" hangingPunct="1"/>
            <a:endParaRPr lang="en-US" sz="1600" dirty="0">
              <a:solidFill>
                <a:srgbClr val="FFC000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FFC000"/>
                </a:solidFill>
              </a:rPr>
              <a:t>In adults, what class of IOL is most likely to produce pseudophakic pupillary block?</a:t>
            </a:r>
          </a:p>
          <a:p>
            <a:pPr eaLnBrk="1" hangingPunct="1"/>
            <a:r>
              <a:rPr lang="en-US" sz="1600" dirty="0">
                <a:solidFill>
                  <a:srgbClr val="FFC000"/>
                </a:solidFill>
              </a:rPr>
              <a:t>AC IOLs, especially if the surgeon fails to perform an </a:t>
            </a:r>
            <a:r>
              <a:rPr lang="en-US" sz="1600" dirty="0" err="1">
                <a:solidFill>
                  <a:srgbClr val="FFC000"/>
                </a:solidFill>
              </a:rPr>
              <a:t>iridotomy</a:t>
            </a:r>
            <a:r>
              <a:rPr lang="en-US" sz="1600" dirty="0">
                <a:solidFill>
                  <a:srgbClr val="FFC000"/>
                </a:solidFill>
              </a:rPr>
              <a:t> at the time of IOL implantation</a:t>
            </a:r>
          </a:p>
        </p:txBody>
      </p:sp>
    </p:spTree>
    <p:extLst>
      <p:ext uri="{BB962C8B-B14F-4D97-AF65-F5344CB8AC3E}">
        <p14:creationId xmlns:p14="http://schemas.microsoft.com/office/powerpoint/2010/main" val="49367265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54A2EB-2926-4AC0-A811-5DD9EF044E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569" y="1514475"/>
            <a:ext cx="4490861" cy="38290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DBD3B02-FA99-4523-ABC7-82BC09718A74}"/>
              </a:ext>
            </a:extLst>
          </p:cNvPr>
          <p:cNvSpPr txBox="1"/>
          <p:nvPr/>
        </p:nvSpPr>
        <p:spPr>
          <a:xfrm>
            <a:off x="1477114" y="315059"/>
            <a:ext cx="6189772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FF"/>
                </a:solidFill>
              </a:rPr>
              <a:t>Shallow Anterior Chamber After Cataract Surgery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ACFBF5-57BA-4B4A-85BA-24CABC94C398}"/>
              </a:ext>
            </a:extLst>
          </p:cNvPr>
          <p:cNvSpPr txBox="1"/>
          <p:nvPr/>
        </p:nvSpPr>
        <p:spPr>
          <a:xfrm>
            <a:off x="2688120" y="6019800"/>
            <a:ext cx="37677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PC IOL pupillary block after wound leak</a:t>
            </a:r>
          </a:p>
        </p:txBody>
      </p:sp>
    </p:spTree>
    <p:extLst>
      <p:ext uri="{BB962C8B-B14F-4D97-AF65-F5344CB8AC3E}">
        <p14:creationId xmlns:p14="http://schemas.microsoft.com/office/powerpoint/2010/main" val="225421208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62AEDE4B-88C1-4DD3-A5A2-7AFEA131E002}"/>
              </a:ext>
            </a:extLst>
          </p:cNvPr>
          <p:cNvSpPr txBox="1"/>
          <p:nvPr/>
        </p:nvSpPr>
        <p:spPr>
          <a:xfrm>
            <a:off x="1477114" y="315059"/>
            <a:ext cx="6189772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FF"/>
                </a:solidFill>
              </a:rPr>
              <a:t>Shallow Anterior Chamber After Cataract Surgery</a:t>
            </a:r>
          </a:p>
        </p:txBody>
      </p:sp>
      <p:sp>
        <p:nvSpPr>
          <p:cNvPr id="315395" name="Text Box 3"/>
          <p:cNvSpPr txBox="1">
            <a:spLocks noChangeArrowheads="1"/>
          </p:cNvSpPr>
          <p:nvPr/>
        </p:nvSpPr>
        <p:spPr bwMode="auto">
          <a:xfrm>
            <a:off x="5429250" y="2738438"/>
            <a:ext cx="2349500" cy="403225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 b="1" i="1">
                <a:solidFill>
                  <a:srgbClr val="0000FF"/>
                </a:solidFill>
              </a:rPr>
              <a:t>Normal</a:t>
            </a:r>
            <a:r>
              <a:rPr lang="en-US" sz="2400" b="1">
                <a:solidFill>
                  <a:srgbClr val="0000FF"/>
                </a:solidFill>
              </a:rPr>
              <a:t> or </a:t>
            </a:r>
            <a:r>
              <a:rPr lang="en-US" sz="2400" b="1" i="1">
                <a:solidFill>
                  <a:srgbClr val="0000FF"/>
                </a:solidFill>
              </a:rPr>
              <a:t>high</a:t>
            </a:r>
          </a:p>
        </p:txBody>
      </p:sp>
      <p:sp>
        <p:nvSpPr>
          <p:cNvPr id="315396" name="Text Box 4"/>
          <p:cNvSpPr txBox="1">
            <a:spLocks noChangeArrowheads="1"/>
          </p:cNvSpPr>
          <p:nvPr/>
        </p:nvSpPr>
        <p:spPr bwMode="auto">
          <a:xfrm>
            <a:off x="1557338" y="2738438"/>
            <a:ext cx="744537" cy="403225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 i="1">
                <a:solidFill>
                  <a:schemeClr val="bg2"/>
                </a:solidFill>
              </a:rPr>
              <a:t>Low</a:t>
            </a:r>
          </a:p>
        </p:txBody>
      </p:sp>
      <p:sp>
        <p:nvSpPr>
          <p:cNvPr id="315398" name="Text Box 6"/>
          <p:cNvSpPr txBox="1">
            <a:spLocks noChangeArrowheads="1"/>
          </p:cNvSpPr>
          <p:nvPr/>
        </p:nvSpPr>
        <p:spPr bwMode="auto">
          <a:xfrm>
            <a:off x="2054225" y="3838575"/>
            <a:ext cx="1377950" cy="530225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2"/>
                </a:solidFill>
              </a:rPr>
              <a:t>Choroidal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2"/>
                </a:solidFill>
              </a:rPr>
              <a:t>detachment</a:t>
            </a:r>
          </a:p>
        </p:txBody>
      </p:sp>
      <p:sp>
        <p:nvSpPr>
          <p:cNvPr id="315399" name="Text Box 7"/>
          <p:cNvSpPr txBox="1">
            <a:spLocks noChangeArrowheads="1"/>
          </p:cNvSpPr>
          <p:nvPr/>
        </p:nvSpPr>
        <p:spPr bwMode="auto">
          <a:xfrm>
            <a:off x="4370179" y="3838575"/>
            <a:ext cx="1159293" cy="535531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Pupillary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block</a:t>
            </a:r>
          </a:p>
        </p:txBody>
      </p:sp>
      <p:sp>
        <p:nvSpPr>
          <p:cNvPr id="315402" name="Line 10"/>
          <p:cNvSpPr>
            <a:spLocks noChangeShapeType="1"/>
          </p:cNvSpPr>
          <p:nvPr/>
        </p:nvSpPr>
        <p:spPr bwMode="auto">
          <a:xfrm flipH="1">
            <a:off x="2286000" y="2303463"/>
            <a:ext cx="19812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5403" name="Line 11"/>
          <p:cNvSpPr>
            <a:spLocks noChangeShapeType="1"/>
          </p:cNvSpPr>
          <p:nvPr/>
        </p:nvSpPr>
        <p:spPr bwMode="auto">
          <a:xfrm>
            <a:off x="4267200" y="2303463"/>
            <a:ext cx="1295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5404" name="Text Box 12"/>
          <p:cNvSpPr txBox="1">
            <a:spLocks noChangeArrowheads="1"/>
          </p:cNvSpPr>
          <p:nvPr/>
        </p:nvSpPr>
        <p:spPr bwMode="auto">
          <a:xfrm>
            <a:off x="3854450" y="2416175"/>
            <a:ext cx="717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i="1"/>
              <a:t>IOP?</a:t>
            </a:r>
          </a:p>
        </p:txBody>
      </p:sp>
      <p:sp>
        <p:nvSpPr>
          <p:cNvPr id="315405" name="Line 13"/>
          <p:cNvSpPr>
            <a:spLocks noChangeShapeType="1"/>
          </p:cNvSpPr>
          <p:nvPr/>
        </p:nvSpPr>
        <p:spPr bwMode="auto">
          <a:xfrm flipH="1">
            <a:off x="1219200" y="3141663"/>
            <a:ext cx="6858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5406" name="Line 14"/>
          <p:cNvSpPr>
            <a:spLocks noChangeShapeType="1"/>
          </p:cNvSpPr>
          <p:nvPr/>
        </p:nvSpPr>
        <p:spPr bwMode="auto">
          <a:xfrm>
            <a:off x="1905000" y="3141663"/>
            <a:ext cx="6096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5407" name="Line 15"/>
          <p:cNvSpPr>
            <a:spLocks noChangeShapeType="1"/>
          </p:cNvSpPr>
          <p:nvPr/>
        </p:nvSpPr>
        <p:spPr bwMode="auto">
          <a:xfrm flipH="1">
            <a:off x="5486400" y="3141663"/>
            <a:ext cx="990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5408" name="Line 16"/>
          <p:cNvSpPr>
            <a:spLocks noChangeShapeType="1"/>
          </p:cNvSpPr>
          <p:nvPr/>
        </p:nvSpPr>
        <p:spPr bwMode="auto">
          <a:xfrm flipH="1">
            <a:off x="6324600" y="3141663"/>
            <a:ext cx="1524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5409" name="Line 17"/>
          <p:cNvSpPr>
            <a:spLocks noChangeShapeType="1"/>
          </p:cNvSpPr>
          <p:nvPr/>
        </p:nvSpPr>
        <p:spPr bwMode="auto">
          <a:xfrm>
            <a:off x="6477000" y="3141663"/>
            <a:ext cx="7620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5410" name="Text Box 19"/>
          <p:cNvSpPr txBox="1">
            <a:spLocks noChangeArrowheads="1"/>
          </p:cNvSpPr>
          <p:nvPr/>
        </p:nvSpPr>
        <p:spPr bwMode="auto">
          <a:xfrm>
            <a:off x="2555875" y="1508125"/>
            <a:ext cx="34544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/>
              <a:t>Shallow/flat AC after CE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sz="2400"/>
              <a:t>(early post-op period)</a:t>
            </a:r>
          </a:p>
        </p:txBody>
      </p:sp>
      <p:sp>
        <p:nvSpPr>
          <p:cNvPr id="315411" name="Text Box 20"/>
          <p:cNvSpPr txBox="1">
            <a:spLocks noChangeArrowheads="1"/>
          </p:cNvSpPr>
          <p:nvPr/>
        </p:nvSpPr>
        <p:spPr bwMode="auto">
          <a:xfrm>
            <a:off x="250825" y="685800"/>
            <a:ext cx="3962400" cy="6001643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 dirty="0">
                <a:solidFill>
                  <a:srgbClr val="0000FF"/>
                </a:solidFill>
              </a:rPr>
              <a:t>What is the mechanism underlying pupillary block?</a:t>
            </a:r>
          </a:p>
          <a:p>
            <a:pPr eaLnBrk="1" hangingPunct="1"/>
            <a:r>
              <a:rPr lang="en-US" sz="1600" b="1" dirty="0">
                <a:solidFill>
                  <a:srgbClr val="0000FF"/>
                </a:solidFill>
              </a:rPr>
              <a:t>Apposition between the pupil margin and the IOL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prevents the normal flow of aqueous from the posterior chamber to the AC. This results in a pressure gradient across the iris, causing it to bow forward. In doing so, the peripheral iris interferes with the egress of aqueous through the TM. The net result is a normal-to-high IOP and shallowed AC.</a:t>
            </a:r>
          </a:p>
          <a:p>
            <a:pPr eaLnBrk="1" hangingPunct="1"/>
            <a:endParaRPr lang="en-US" sz="1600" dirty="0">
              <a:solidFill>
                <a:srgbClr val="FFC000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FFC000"/>
                </a:solidFill>
              </a:rPr>
              <a:t>Which </a:t>
            </a:r>
            <a:r>
              <a:rPr lang="en-US" sz="1600" i="1" dirty="0" err="1">
                <a:solidFill>
                  <a:srgbClr val="FFC000"/>
                </a:solidFill>
              </a:rPr>
              <a:t>pt</a:t>
            </a:r>
            <a:r>
              <a:rPr lang="en-US" sz="1600" i="1" dirty="0">
                <a:solidFill>
                  <a:srgbClr val="FFC000"/>
                </a:solidFill>
              </a:rPr>
              <a:t> population is particularly prone to pseudophakic pupillary block?</a:t>
            </a:r>
          </a:p>
          <a:p>
            <a:pPr eaLnBrk="1" hangingPunct="1"/>
            <a:r>
              <a:rPr lang="en-US" sz="1600" dirty="0">
                <a:solidFill>
                  <a:srgbClr val="FFC000"/>
                </a:solidFill>
              </a:rPr>
              <a:t>The pediatric population. As a general rule, the younger the </a:t>
            </a:r>
            <a:r>
              <a:rPr lang="en-US" sz="1600" dirty="0" err="1">
                <a:solidFill>
                  <a:srgbClr val="FFC000"/>
                </a:solidFill>
              </a:rPr>
              <a:t>pt</a:t>
            </a:r>
            <a:r>
              <a:rPr lang="en-US" sz="1600" dirty="0">
                <a:solidFill>
                  <a:srgbClr val="FFC000"/>
                </a:solidFill>
              </a:rPr>
              <a:t>, the more likely they are to develop pseudophakic pupillary block.</a:t>
            </a:r>
          </a:p>
          <a:p>
            <a:pPr eaLnBrk="1" hangingPunct="1"/>
            <a:endParaRPr lang="en-US" sz="1600" dirty="0">
              <a:solidFill>
                <a:srgbClr val="FFC000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FFC000"/>
                </a:solidFill>
              </a:rPr>
              <a:t>In adults, what class of IOL is most likely to produce pseudophakic pupillary block?</a:t>
            </a:r>
          </a:p>
          <a:p>
            <a:pPr eaLnBrk="1" hangingPunct="1"/>
            <a:r>
              <a:rPr lang="en-US" sz="1600" dirty="0">
                <a:solidFill>
                  <a:srgbClr val="FFC000"/>
                </a:solidFill>
              </a:rPr>
              <a:t>AC IOLs, especially if the surgeon fails to perform an </a:t>
            </a:r>
            <a:r>
              <a:rPr lang="en-US" sz="1600" dirty="0" err="1">
                <a:solidFill>
                  <a:srgbClr val="FFC000"/>
                </a:solidFill>
              </a:rPr>
              <a:t>iridotomy</a:t>
            </a:r>
            <a:r>
              <a:rPr lang="en-US" sz="1600" dirty="0">
                <a:solidFill>
                  <a:srgbClr val="FFC000"/>
                </a:solidFill>
              </a:rPr>
              <a:t> at the time of IOL implantation</a:t>
            </a:r>
          </a:p>
        </p:txBody>
      </p:sp>
      <p:sp>
        <p:nvSpPr>
          <p:cNvPr id="315412" name="Slide Number Placeholder 1"/>
          <p:cNvSpPr txBox="1">
            <a:spLocks noGrp="1"/>
          </p:cNvSpPr>
          <p:nvPr/>
        </p:nvSpPr>
        <p:spPr bwMode="auto">
          <a:xfrm>
            <a:off x="7010400" y="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2D3D5B71-3B1B-413F-99B7-211578076433}" type="slidenum">
              <a:rPr lang="en-US" altLang="en-US" sz="1000"/>
              <a:pPr algn="r" eaLnBrk="1" hangingPunct="1"/>
              <a:t>62</a:t>
            </a:fld>
            <a:endParaRPr lang="en-US" altLang="en-US" sz="1000"/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7281081" y="3827582"/>
            <a:ext cx="1736374" cy="535531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Suprachoroidal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hemorrhage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0825" y="1752600"/>
            <a:ext cx="8699955" cy="954107"/>
          </a:xfrm>
          <a:prstGeom prst="rect">
            <a:avLst/>
          </a:prstGeom>
          <a:solidFill>
            <a:srgbClr val="B2B2B2"/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In the acute post-op period, what process commonly leads to the IOL being apposed to the pupillary margin?</a:t>
            </a:r>
          </a:p>
          <a:p>
            <a:r>
              <a:rPr lang="en-US" sz="1400" dirty="0">
                <a:solidFill>
                  <a:srgbClr val="B2B2B2"/>
                </a:solidFill>
              </a:rPr>
              <a:t>One common cause is a </a:t>
            </a:r>
            <a:r>
              <a:rPr lang="en-US" sz="1400" b="1" dirty="0">
                <a:solidFill>
                  <a:srgbClr val="B2B2B2"/>
                </a:solidFill>
              </a:rPr>
              <a:t>wound leak</a:t>
            </a:r>
            <a:r>
              <a:rPr lang="en-US" sz="1400" dirty="0">
                <a:solidFill>
                  <a:srgbClr val="B2B2B2"/>
                </a:solidFill>
              </a:rPr>
              <a:t>, which can allow the vitreous body to push the IOL up against the pupil, resulting in pseudophakic pupillary block. So, a post-op eye that initially has a shallow chamber + a low IOP ends up having a shallow chamber + a normal high IOP.</a:t>
            </a:r>
          </a:p>
        </p:txBody>
      </p:sp>
      <p:sp>
        <p:nvSpPr>
          <p:cNvPr id="23" name="Text Box 9">
            <a:extLst>
              <a:ext uri="{FF2B5EF4-FFF2-40B4-BE49-F238E27FC236}">
                <a16:creationId xmlns:a16="http://schemas.microsoft.com/office/drawing/2014/main" id="{1585F533-F8AC-42EC-BACA-61F6C59E50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2943" y="3838575"/>
            <a:ext cx="825867" cy="535531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Ciliary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block</a:t>
            </a:r>
          </a:p>
        </p:txBody>
      </p:sp>
    </p:spTree>
    <p:extLst>
      <p:ext uri="{BB962C8B-B14F-4D97-AF65-F5344CB8AC3E}">
        <p14:creationId xmlns:p14="http://schemas.microsoft.com/office/powerpoint/2010/main" val="234580045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7819055F-7F8F-423D-9C1A-F8E0FD37EC4A}"/>
              </a:ext>
            </a:extLst>
          </p:cNvPr>
          <p:cNvSpPr txBox="1"/>
          <p:nvPr/>
        </p:nvSpPr>
        <p:spPr>
          <a:xfrm>
            <a:off x="1477114" y="315059"/>
            <a:ext cx="6189772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FF"/>
                </a:solidFill>
              </a:rPr>
              <a:t>Shallow Anterior Chamber After Cataract Surgery</a:t>
            </a:r>
          </a:p>
        </p:txBody>
      </p:sp>
      <p:sp>
        <p:nvSpPr>
          <p:cNvPr id="315395" name="Text Box 3"/>
          <p:cNvSpPr txBox="1">
            <a:spLocks noChangeArrowheads="1"/>
          </p:cNvSpPr>
          <p:nvPr/>
        </p:nvSpPr>
        <p:spPr bwMode="auto">
          <a:xfrm>
            <a:off x="5429250" y="2738438"/>
            <a:ext cx="2349500" cy="403225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 b="1" i="1">
                <a:solidFill>
                  <a:srgbClr val="0000FF"/>
                </a:solidFill>
              </a:rPr>
              <a:t>Normal</a:t>
            </a:r>
            <a:r>
              <a:rPr lang="en-US" sz="2400" b="1">
                <a:solidFill>
                  <a:srgbClr val="0000FF"/>
                </a:solidFill>
              </a:rPr>
              <a:t> or </a:t>
            </a:r>
            <a:r>
              <a:rPr lang="en-US" sz="2400" b="1" i="1">
                <a:solidFill>
                  <a:srgbClr val="0000FF"/>
                </a:solidFill>
              </a:rPr>
              <a:t>high</a:t>
            </a:r>
          </a:p>
        </p:txBody>
      </p:sp>
      <p:sp>
        <p:nvSpPr>
          <p:cNvPr id="315396" name="Text Box 4"/>
          <p:cNvSpPr txBox="1">
            <a:spLocks noChangeArrowheads="1"/>
          </p:cNvSpPr>
          <p:nvPr/>
        </p:nvSpPr>
        <p:spPr bwMode="auto">
          <a:xfrm>
            <a:off x="1557338" y="2738438"/>
            <a:ext cx="744537" cy="403225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 i="1">
                <a:solidFill>
                  <a:schemeClr val="bg2"/>
                </a:solidFill>
              </a:rPr>
              <a:t>Low</a:t>
            </a:r>
          </a:p>
        </p:txBody>
      </p:sp>
      <p:sp>
        <p:nvSpPr>
          <p:cNvPr id="315398" name="Text Box 6"/>
          <p:cNvSpPr txBox="1">
            <a:spLocks noChangeArrowheads="1"/>
          </p:cNvSpPr>
          <p:nvPr/>
        </p:nvSpPr>
        <p:spPr bwMode="auto">
          <a:xfrm>
            <a:off x="2054225" y="3838575"/>
            <a:ext cx="1377950" cy="530225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2"/>
                </a:solidFill>
              </a:rPr>
              <a:t>Choroidal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2"/>
                </a:solidFill>
              </a:rPr>
              <a:t>detachment</a:t>
            </a:r>
          </a:p>
        </p:txBody>
      </p:sp>
      <p:sp>
        <p:nvSpPr>
          <p:cNvPr id="315399" name="Text Box 7"/>
          <p:cNvSpPr txBox="1">
            <a:spLocks noChangeArrowheads="1"/>
          </p:cNvSpPr>
          <p:nvPr/>
        </p:nvSpPr>
        <p:spPr bwMode="auto">
          <a:xfrm>
            <a:off x="4370179" y="3838575"/>
            <a:ext cx="1159293" cy="535531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Pupillary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block</a:t>
            </a:r>
          </a:p>
        </p:txBody>
      </p:sp>
      <p:sp>
        <p:nvSpPr>
          <p:cNvPr id="315402" name="Line 10"/>
          <p:cNvSpPr>
            <a:spLocks noChangeShapeType="1"/>
          </p:cNvSpPr>
          <p:nvPr/>
        </p:nvSpPr>
        <p:spPr bwMode="auto">
          <a:xfrm flipH="1">
            <a:off x="2286000" y="2303463"/>
            <a:ext cx="19812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5403" name="Line 11"/>
          <p:cNvSpPr>
            <a:spLocks noChangeShapeType="1"/>
          </p:cNvSpPr>
          <p:nvPr/>
        </p:nvSpPr>
        <p:spPr bwMode="auto">
          <a:xfrm>
            <a:off x="4267200" y="2303463"/>
            <a:ext cx="1295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5404" name="Text Box 12"/>
          <p:cNvSpPr txBox="1">
            <a:spLocks noChangeArrowheads="1"/>
          </p:cNvSpPr>
          <p:nvPr/>
        </p:nvSpPr>
        <p:spPr bwMode="auto">
          <a:xfrm>
            <a:off x="3854450" y="2416175"/>
            <a:ext cx="717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i="1"/>
              <a:t>IOP?</a:t>
            </a:r>
          </a:p>
        </p:txBody>
      </p:sp>
      <p:sp>
        <p:nvSpPr>
          <p:cNvPr id="315405" name="Line 13"/>
          <p:cNvSpPr>
            <a:spLocks noChangeShapeType="1"/>
          </p:cNvSpPr>
          <p:nvPr/>
        </p:nvSpPr>
        <p:spPr bwMode="auto">
          <a:xfrm flipH="1">
            <a:off x="1219200" y="3141663"/>
            <a:ext cx="6858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5406" name="Line 14"/>
          <p:cNvSpPr>
            <a:spLocks noChangeShapeType="1"/>
          </p:cNvSpPr>
          <p:nvPr/>
        </p:nvSpPr>
        <p:spPr bwMode="auto">
          <a:xfrm>
            <a:off x="1905000" y="3141663"/>
            <a:ext cx="6096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5407" name="Line 15"/>
          <p:cNvSpPr>
            <a:spLocks noChangeShapeType="1"/>
          </p:cNvSpPr>
          <p:nvPr/>
        </p:nvSpPr>
        <p:spPr bwMode="auto">
          <a:xfrm flipH="1">
            <a:off x="5486400" y="3141663"/>
            <a:ext cx="990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5408" name="Line 16"/>
          <p:cNvSpPr>
            <a:spLocks noChangeShapeType="1"/>
          </p:cNvSpPr>
          <p:nvPr/>
        </p:nvSpPr>
        <p:spPr bwMode="auto">
          <a:xfrm flipH="1">
            <a:off x="6324600" y="3141663"/>
            <a:ext cx="1524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5409" name="Line 17"/>
          <p:cNvSpPr>
            <a:spLocks noChangeShapeType="1"/>
          </p:cNvSpPr>
          <p:nvPr/>
        </p:nvSpPr>
        <p:spPr bwMode="auto">
          <a:xfrm>
            <a:off x="6477000" y="3141663"/>
            <a:ext cx="7620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5410" name="Text Box 19"/>
          <p:cNvSpPr txBox="1">
            <a:spLocks noChangeArrowheads="1"/>
          </p:cNvSpPr>
          <p:nvPr/>
        </p:nvSpPr>
        <p:spPr bwMode="auto">
          <a:xfrm>
            <a:off x="2555875" y="1508125"/>
            <a:ext cx="34544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/>
              <a:t>Shallow/flat AC after CE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sz="2400"/>
              <a:t>(early post-op period)</a:t>
            </a:r>
          </a:p>
        </p:txBody>
      </p:sp>
      <p:sp>
        <p:nvSpPr>
          <p:cNvPr id="315411" name="Text Box 20"/>
          <p:cNvSpPr txBox="1">
            <a:spLocks noChangeArrowheads="1"/>
          </p:cNvSpPr>
          <p:nvPr/>
        </p:nvSpPr>
        <p:spPr bwMode="auto">
          <a:xfrm>
            <a:off x="250825" y="685800"/>
            <a:ext cx="3962400" cy="6001643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 dirty="0">
                <a:solidFill>
                  <a:srgbClr val="0000FF"/>
                </a:solidFill>
              </a:rPr>
              <a:t>What is the mechanism underlying pupillary block?</a:t>
            </a:r>
          </a:p>
          <a:p>
            <a:pPr eaLnBrk="1" hangingPunct="1"/>
            <a:r>
              <a:rPr lang="en-US" sz="1600" b="1" dirty="0">
                <a:solidFill>
                  <a:srgbClr val="0000FF"/>
                </a:solidFill>
              </a:rPr>
              <a:t>Apposition between the pupil margin and the IOL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prevents the normal flow of aqueous from the posterior chamber to the AC. This results in a pressure gradient across the iris, causing it to bow forward. In doing so, the peripheral iris interferes with the egress of aqueous through the TM. The net result is a normal-to-high IOP and shallowed AC.</a:t>
            </a:r>
          </a:p>
          <a:p>
            <a:pPr eaLnBrk="1" hangingPunct="1"/>
            <a:endParaRPr lang="en-US" sz="1600" dirty="0">
              <a:solidFill>
                <a:srgbClr val="FFC000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FFC000"/>
                </a:solidFill>
              </a:rPr>
              <a:t>Which </a:t>
            </a:r>
            <a:r>
              <a:rPr lang="en-US" sz="1600" i="1" dirty="0" err="1">
                <a:solidFill>
                  <a:srgbClr val="FFC000"/>
                </a:solidFill>
              </a:rPr>
              <a:t>pt</a:t>
            </a:r>
            <a:r>
              <a:rPr lang="en-US" sz="1600" i="1" dirty="0">
                <a:solidFill>
                  <a:srgbClr val="FFC000"/>
                </a:solidFill>
              </a:rPr>
              <a:t> population is particularly prone to pseudophakic pupillary block?</a:t>
            </a:r>
          </a:p>
          <a:p>
            <a:pPr eaLnBrk="1" hangingPunct="1"/>
            <a:r>
              <a:rPr lang="en-US" sz="1600" dirty="0">
                <a:solidFill>
                  <a:srgbClr val="FFC000"/>
                </a:solidFill>
              </a:rPr>
              <a:t>The pediatric population. As a general rule, the younger the </a:t>
            </a:r>
            <a:r>
              <a:rPr lang="en-US" sz="1600" dirty="0" err="1">
                <a:solidFill>
                  <a:srgbClr val="FFC000"/>
                </a:solidFill>
              </a:rPr>
              <a:t>pt</a:t>
            </a:r>
            <a:r>
              <a:rPr lang="en-US" sz="1600" dirty="0">
                <a:solidFill>
                  <a:srgbClr val="FFC000"/>
                </a:solidFill>
              </a:rPr>
              <a:t>, the more likely they are to develop pseudophakic pupillary block.</a:t>
            </a:r>
          </a:p>
          <a:p>
            <a:pPr eaLnBrk="1" hangingPunct="1"/>
            <a:endParaRPr lang="en-US" sz="1600" dirty="0">
              <a:solidFill>
                <a:srgbClr val="FFC000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FFC000"/>
                </a:solidFill>
              </a:rPr>
              <a:t>In adults, what class of IOL is most likely to produce pseudophakic pupillary block?</a:t>
            </a:r>
          </a:p>
          <a:p>
            <a:pPr eaLnBrk="1" hangingPunct="1"/>
            <a:r>
              <a:rPr lang="en-US" sz="1600" dirty="0">
                <a:solidFill>
                  <a:srgbClr val="FFC000"/>
                </a:solidFill>
              </a:rPr>
              <a:t>AC IOLs, especially if the surgeon fails to perform an </a:t>
            </a:r>
            <a:r>
              <a:rPr lang="en-US" sz="1600" dirty="0" err="1">
                <a:solidFill>
                  <a:srgbClr val="FFC000"/>
                </a:solidFill>
              </a:rPr>
              <a:t>iridotomy</a:t>
            </a:r>
            <a:r>
              <a:rPr lang="en-US" sz="1600" dirty="0">
                <a:solidFill>
                  <a:srgbClr val="FFC000"/>
                </a:solidFill>
              </a:rPr>
              <a:t> at the time of IOL implantation</a:t>
            </a:r>
          </a:p>
        </p:txBody>
      </p:sp>
      <p:sp>
        <p:nvSpPr>
          <p:cNvPr id="315412" name="Slide Number Placeholder 1"/>
          <p:cNvSpPr txBox="1">
            <a:spLocks noGrp="1"/>
          </p:cNvSpPr>
          <p:nvPr/>
        </p:nvSpPr>
        <p:spPr bwMode="auto">
          <a:xfrm>
            <a:off x="7010400" y="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2D3D5B71-3B1B-413F-99B7-211578076433}" type="slidenum">
              <a:rPr lang="en-US" altLang="en-US" sz="1000"/>
              <a:pPr algn="r" eaLnBrk="1" hangingPunct="1"/>
              <a:t>63</a:t>
            </a:fld>
            <a:endParaRPr lang="en-US" altLang="en-US" sz="1000"/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7281081" y="3827582"/>
            <a:ext cx="1736374" cy="535531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Suprachoroidal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hemorrhage</a:t>
            </a:r>
          </a:p>
        </p:txBody>
      </p:sp>
      <p:sp>
        <p:nvSpPr>
          <p:cNvPr id="315397" name="Text Box 5"/>
          <p:cNvSpPr txBox="1">
            <a:spLocks noChangeArrowheads="1"/>
          </p:cNvSpPr>
          <p:nvPr/>
        </p:nvSpPr>
        <p:spPr bwMode="auto">
          <a:xfrm>
            <a:off x="588593" y="3838575"/>
            <a:ext cx="962764" cy="535531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Wound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leak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0825" y="1752600"/>
            <a:ext cx="8699955" cy="954107"/>
          </a:xfrm>
          <a:prstGeom prst="rect">
            <a:avLst/>
          </a:prstGeom>
          <a:solidFill>
            <a:srgbClr val="B2B2B2"/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In the acute post-op period, what process commonly leads to the IOL being apposed to the pupillary margin?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One common cause is a </a:t>
            </a:r>
            <a:r>
              <a:rPr lang="en-US" sz="1400" b="1" dirty="0">
                <a:solidFill>
                  <a:srgbClr val="0000FF"/>
                </a:solidFill>
              </a:rPr>
              <a:t>wound leak</a:t>
            </a:r>
            <a:r>
              <a:rPr lang="en-US" sz="1400" dirty="0">
                <a:solidFill>
                  <a:srgbClr val="0000FF"/>
                </a:solidFill>
              </a:rPr>
              <a:t>, which can allow the vitreous body to push the IOL up against the pupil, resulting in pseudophakic pupillary block. So, a post-op eye that initially has a shallow chamber + low IOP ends up having a shallow chamber + a normal/high IOP.</a:t>
            </a:r>
          </a:p>
        </p:txBody>
      </p:sp>
      <p:sp>
        <p:nvSpPr>
          <p:cNvPr id="23" name="Text Box 9">
            <a:extLst>
              <a:ext uri="{FF2B5EF4-FFF2-40B4-BE49-F238E27FC236}">
                <a16:creationId xmlns:a16="http://schemas.microsoft.com/office/drawing/2014/main" id="{06D30723-C1F2-4193-8F5D-03F294FD34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2943" y="3838575"/>
            <a:ext cx="825867" cy="535531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Ciliary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block</a:t>
            </a:r>
          </a:p>
        </p:txBody>
      </p:sp>
    </p:spTree>
    <p:extLst>
      <p:ext uri="{BB962C8B-B14F-4D97-AF65-F5344CB8AC3E}">
        <p14:creationId xmlns:p14="http://schemas.microsoft.com/office/powerpoint/2010/main" val="157290044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19B8DC57-31E8-49CC-92B9-1FA0A65E8638}"/>
              </a:ext>
            </a:extLst>
          </p:cNvPr>
          <p:cNvSpPr txBox="1"/>
          <p:nvPr/>
        </p:nvSpPr>
        <p:spPr>
          <a:xfrm>
            <a:off x="1477114" y="315059"/>
            <a:ext cx="6189772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FF"/>
                </a:solidFill>
              </a:rPr>
              <a:t>Shallow Anterior Chamber After Cataract Surgery</a:t>
            </a:r>
          </a:p>
        </p:txBody>
      </p:sp>
      <p:sp>
        <p:nvSpPr>
          <p:cNvPr id="315395" name="Text Box 3"/>
          <p:cNvSpPr txBox="1">
            <a:spLocks noChangeArrowheads="1"/>
          </p:cNvSpPr>
          <p:nvPr/>
        </p:nvSpPr>
        <p:spPr bwMode="auto">
          <a:xfrm>
            <a:off x="5429250" y="2738438"/>
            <a:ext cx="2349500" cy="403225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 b="1" i="1">
                <a:solidFill>
                  <a:srgbClr val="0000FF"/>
                </a:solidFill>
              </a:rPr>
              <a:t>Normal</a:t>
            </a:r>
            <a:r>
              <a:rPr lang="en-US" sz="2400" b="1">
                <a:solidFill>
                  <a:srgbClr val="0000FF"/>
                </a:solidFill>
              </a:rPr>
              <a:t> or </a:t>
            </a:r>
            <a:r>
              <a:rPr lang="en-US" sz="2400" b="1" i="1">
                <a:solidFill>
                  <a:srgbClr val="0000FF"/>
                </a:solidFill>
              </a:rPr>
              <a:t>high</a:t>
            </a:r>
          </a:p>
        </p:txBody>
      </p:sp>
      <p:sp>
        <p:nvSpPr>
          <p:cNvPr id="315396" name="Text Box 4"/>
          <p:cNvSpPr txBox="1">
            <a:spLocks noChangeArrowheads="1"/>
          </p:cNvSpPr>
          <p:nvPr/>
        </p:nvSpPr>
        <p:spPr bwMode="auto">
          <a:xfrm>
            <a:off x="1557338" y="2738438"/>
            <a:ext cx="744537" cy="403225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 i="1">
                <a:solidFill>
                  <a:schemeClr val="bg2"/>
                </a:solidFill>
              </a:rPr>
              <a:t>Low</a:t>
            </a:r>
          </a:p>
        </p:txBody>
      </p:sp>
      <p:sp>
        <p:nvSpPr>
          <p:cNvPr id="315398" name="Text Box 6"/>
          <p:cNvSpPr txBox="1">
            <a:spLocks noChangeArrowheads="1"/>
          </p:cNvSpPr>
          <p:nvPr/>
        </p:nvSpPr>
        <p:spPr bwMode="auto">
          <a:xfrm>
            <a:off x="2054225" y="3838575"/>
            <a:ext cx="1377950" cy="530225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2"/>
                </a:solidFill>
              </a:rPr>
              <a:t>Choroidal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2"/>
                </a:solidFill>
              </a:rPr>
              <a:t>detachment</a:t>
            </a:r>
          </a:p>
        </p:txBody>
      </p:sp>
      <p:sp>
        <p:nvSpPr>
          <p:cNvPr id="315399" name="Text Box 7"/>
          <p:cNvSpPr txBox="1">
            <a:spLocks noChangeArrowheads="1"/>
          </p:cNvSpPr>
          <p:nvPr/>
        </p:nvSpPr>
        <p:spPr bwMode="auto">
          <a:xfrm>
            <a:off x="4370179" y="3838575"/>
            <a:ext cx="1159293" cy="535531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Pupillary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block</a:t>
            </a:r>
          </a:p>
        </p:txBody>
      </p:sp>
      <p:sp>
        <p:nvSpPr>
          <p:cNvPr id="315402" name="Line 10"/>
          <p:cNvSpPr>
            <a:spLocks noChangeShapeType="1"/>
          </p:cNvSpPr>
          <p:nvPr/>
        </p:nvSpPr>
        <p:spPr bwMode="auto">
          <a:xfrm flipH="1">
            <a:off x="2286000" y="2303463"/>
            <a:ext cx="19812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5403" name="Line 11"/>
          <p:cNvSpPr>
            <a:spLocks noChangeShapeType="1"/>
          </p:cNvSpPr>
          <p:nvPr/>
        </p:nvSpPr>
        <p:spPr bwMode="auto">
          <a:xfrm>
            <a:off x="4267200" y="2303463"/>
            <a:ext cx="1295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5404" name="Text Box 12"/>
          <p:cNvSpPr txBox="1">
            <a:spLocks noChangeArrowheads="1"/>
          </p:cNvSpPr>
          <p:nvPr/>
        </p:nvSpPr>
        <p:spPr bwMode="auto">
          <a:xfrm>
            <a:off x="3854450" y="2416175"/>
            <a:ext cx="717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i="1"/>
              <a:t>IOP?</a:t>
            </a:r>
          </a:p>
        </p:txBody>
      </p:sp>
      <p:sp>
        <p:nvSpPr>
          <p:cNvPr id="315405" name="Line 13"/>
          <p:cNvSpPr>
            <a:spLocks noChangeShapeType="1"/>
          </p:cNvSpPr>
          <p:nvPr/>
        </p:nvSpPr>
        <p:spPr bwMode="auto">
          <a:xfrm flipH="1">
            <a:off x="1219200" y="3141663"/>
            <a:ext cx="6858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5406" name="Line 14"/>
          <p:cNvSpPr>
            <a:spLocks noChangeShapeType="1"/>
          </p:cNvSpPr>
          <p:nvPr/>
        </p:nvSpPr>
        <p:spPr bwMode="auto">
          <a:xfrm>
            <a:off x="1905000" y="3141663"/>
            <a:ext cx="6096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5407" name="Line 15"/>
          <p:cNvSpPr>
            <a:spLocks noChangeShapeType="1"/>
          </p:cNvSpPr>
          <p:nvPr/>
        </p:nvSpPr>
        <p:spPr bwMode="auto">
          <a:xfrm flipH="1">
            <a:off x="5486400" y="3141663"/>
            <a:ext cx="990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5408" name="Line 16"/>
          <p:cNvSpPr>
            <a:spLocks noChangeShapeType="1"/>
          </p:cNvSpPr>
          <p:nvPr/>
        </p:nvSpPr>
        <p:spPr bwMode="auto">
          <a:xfrm flipH="1">
            <a:off x="6324600" y="3141663"/>
            <a:ext cx="1524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5409" name="Line 17"/>
          <p:cNvSpPr>
            <a:spLocks noChangeShapeType="1"/>
          </p:cNvSpPr>
          <p:nvPr/>
        </p:nvSpPr>
        <p:spPr bwMode="auto">
          <a:xfrm>
            <a:off x="6477000" y="3141663"/>
            <a:ext cx="7620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5410" name="Text Box 19"/>
          <p:cNvSpPr txBox="1">
            <a:spLocks noChangeArrowheads="1"/>
          </p:cNvSpPr>
          <p:nvPr/>
        </p:nvSpPr>
        <p:spPr bwMode="auto">
          <a:xfrm>
            <a:off x="2555875" y="1508125"/>
            <a:ext cx="34544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/>
              <a:t>Shallow/flat AC after CE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sz="2400"/>
              <a:t>(early post-op period)</a:t>
            </a:r>
          </a:p>
        </p:txBody>
      </p:sp>
      <p:sp>
        <p:nvSpPr>
          <p:cNvPr id="315411" name="Text Box 20"/>
          <p:cNvSpPr txBox="1">
            <a:spLocks noChangeArrowheads="1"/>
          </p:cNvSpPr>
          <p:nvPr/>
        </p:nvSpPr>
        <p:spPr bwMode="auto">
          <a:xfrm>
            <a:off x="250825" y="685800"/>
            <a:ext cx="3962400" cy="6001643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 dirty="0">
                <a:solidFill>
                  <a:srgbClr val="0000FF"/>
                </a:solidFill>
              </a:rPr>
              <a:t>What is the mechanism underlying pupillary block?</a:t>
            </a:r>
          </a:p>
          <a:p>
            <a:pPr eaLnBrk="1" hangingPunct="1"/>
            <a:r>
              <a:rPr lang="en-US" sz="1600" b="1" dirty="0">
                <a:solidFill>
                  <a:srgbClr val="0000FF"/>
                </a:solidFill>
              </a:rPr>
              <a:t>Apposition between the pupil margin and the IOL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prevents the normal flow of aqueous from the posterior chamber to the AC. This results in a pressure gradient across the iris, causing it to bow forward. In doing so, the peripheral iris interferes with the egress of aqueous through the TM. The net result is a normal-to-high IOP and shallowed AC.</a:t>
            </a:r>
          </a:p>
          <a:p>
            <a:pPr eaLnBrk="1" hangingPunct="1"/>
            <a:endParaRPr lang="en-US" sz="1600" dirty="0">
              <a:solidFill>
                <a:srgbClr val="FFC000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FFC000"/>
                </a:solidFill>
              </a:rPr>
              <a:t>Which </a:t>
            </a:r>
            <a:r>
              <a:rPr lang="en-US" sz="1600" i="1" dirty="0" err="1">
                <a:solidFill>
                  <a:srgbClr val="FFC000"/>
                </a:solidFill>
              </a:rPr>
              <a:t>pt</a:t>
            </a:r>
            <a:r>
              <a:rPr lang="en-US" sz="1600" i="1" dirty="0">
                <a:solidFill>
                  <a:srgbClr val="FFC000"/>
                </a:solidFill>
              </a:rPr>
              <a:t> population is particularly prone to pseudophakic pupillary block?</a:t>
            </a:r>
          </a:p>
          <a:p>
            <a:pPr eaLnBrk="1" hangingPunct="1"/>
            <a:r>
              <a:rPr lang="en-US" sz="1600" dirty="0">
                <a:solidFill>
                  <a:srgbClr val="FFC000"/>
                </a:solidFill>
              </a:rPr>
              <a:t>The pediatric population. As a general rule, the younger the </a:t>
            </a:r>
            <a:r>
              <a:rPr lang="en-US" sz="1600" dirty="0" err="1">
                <a:solidFill>
                  <a:srgbClr val="FFC000"/>
                </a:solidFill>
              </a:rPr>
              <a:t>pt</a:t>
            </a:r>
            <a:r>
              <a:rPr lang="en-US" sz="1600" dirty="0">
                <a:solidFill>
                  <a:srgbClr val="FFC000"/>
                </a:solidFill>
              </a:rPr>
              <a:t>, the more likely they are to develop pseudophakic pupillary block.</a:t>
            </a:r>
          </a:p>
          <a:p>
            <a:pPr eaLnBrk="1" hangingPunct="1"/>
            <a:endParaRPr lang="en-US" sz="1600" dirty="0">
              <a:solidFill>
                <a:srgbClr val="FFC000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FFC000"/>
                </a:solidFill>
              </a:rPr>
              <a:t>In adults, what class of IOL is most likely to produce pseudophakic pupillary block?</a:t>
            </a:r>
          </a:p>
          <a:p>
            <a:pPr eaLnBrk="1" hangingPunct="1"/>
            <a:r>
              <a:rPr lang="en-US" sz="1600" dirty="0">
                <a:solidFill>
                  <a:srgbClr val="FFC000"/>
                </a:solidFill>
              </a:rPr>
              <a:t>AC IOLs, especially if the surgeon fails to perform an </a:t>
            </a:r>
            <a:r>
              <a:rPr lang="en-US" sz="1600" dirty="0" err="1">
                <a:solidFill>
                  <a:srgbClr val="FFC000"/>
                </a:solidFill>
              </a:rPr>
              <a:t>iridotomy</a:t>
            </a:r>
            <a:r>
              <a:rPr lang="en-US" sz="1600" dirty="0">
                <a:solidFill>
                  <a:srgbClr val="FFC000"/>
                </a:solidFill>
              </a:rPr>
              <a:t> at the time of IOL implantation</a:t>
            </a:r>
          </a:p>
        </p:txBody>
      </p:sp>
      <p:sp>
        <p:nvSpPr>
          <p:cNvPr id="315412" name="Slide Number Placeholder 1"/>
          <p:cNvSpPr txBox="1">
            <a:spLocks noGrp="1"/>
          </p:cNvSpPr>
          <p:nvPr/>
        </p:nvSpPr>
        <p:spPr bwMode="auto">
          <a:xfrm>
            <a:off x="7010400" y="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2D3D5B71-3B1B-413F-99B7-211578076433}" type="slidenum">
              <a:rPr lang="en-US" altLang="en-US" sz="1000"/>
              <a:pPr algn="r" eaLnBrk="1" hangingPunct="1"/>
              <a:t>64</a:t>
            </a:fld>
            <a:endParaRPr lang="en-US" altLang="en-US" sz="1000"/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7281081" y="3827582"/>
            <a:ext cx="1736374" cy="535531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Suprachoroidal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hemorrhage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0825" y="1905000"/>
            <a:ext cx="8699955" cy="523220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In the </a:t>
            </a:r>
            <a:r>
              <a:rPr lang="en-US" sz="1400" b="1" i="1" dirty="0">
                <a:solidFill>
                  <a:srgbClr val="0000FF"/>
                </a:solidFill>
              </a:rPr>
              <a:t>late</a:t>
            </a:r>
            <a:r>
              <a:rPr lang="en-US" sz="1400" i="1" dirty="0">
                <a:solidFill>
                  <a:srgbClr val="0000FF"/>
                </a:solidFill>
              </a:rPr>
              <a:t> post-op period, what process commonly leads to the IOL being apposed to the pupillary margin?</a:t>
            </a:r>
          </a:p>
          <a:p>
            <a:r>
              <a:rPr lang="en-US" sz="1400" dirty="0">
                <a:solidFill>
                  <a:srgbClr val="FFCCFF"/>
                </a:solidFill>
              </a:rPr>
              <a:t>Severe/</a:t>
            </a:r>
            <a:r>
              <a:rPr lang="en-US" sz="1400" dirty="0" err="1">
                <a:solidFill>
                  <a:srgbClr val="FFCCFF"/>
                </a:solidFill>
              </a:rPr>
              <a:t>longlasting</a:t>
            </a:r>
            <a:r>
              <a:rPr lang="en-US" sz="1400" dirty="0">
                <a:solidFill>
                  <a:srgbClr val="FFCCFF"/>
                </a:solidFill>
              </a:rPr>
              <a:t> post-op inflammation can result in posterior </a:t>
            </a:r>
            <a:r>
              <a:rPr lang="en-US" sz="1400" dirty="0" err="1">
                <a:solidFill>
                  <a:srgbClr val="FFCCFF"/>
                </a:solidFill>
              </a:rPr>
              <a:t>synechiae</a:t>
            </a:r>
            <a:r>
              <a:rPr lang="en-US" sz="1400" dirty="0">
                <a:solidFill>
                  <a:srgbClr val="FFCCFF"/>
                </a:solidFill>
              </a:rPr>
              <a:t> formation</a:t>
            </a:r>
          </a:p>
        </p:txBody>
      </p:sp>
      <p:sp>
        <p:nvSpPr>
          <p:cNvPr id="23" name="Text Box 9">
            <a:extLst>
              <a:ext uri="{FF2B5EF4-FFF2-40B4-BE49-F238E27FC236}">
                <a16:creationId xmlns:a16="http://schemas.microsoft.com/office/drawing/2014/main" id="{EEE6D611-5E08-4771-8DA1-2E35D27E98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2943" y="3838575"/>
            <a:ext cx="825867" cy="535531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Ciliary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block</a:t>
            </a:r>
          </a:p>
        </p:txBody>
      </p:sp>
    </p:spTree>
    <p:extLst>
      <p:ext uri="{BB962C8B-B14F-4D97-AF65-F5344CB8AC3E}">
        <p14:creationId xmlns:p14="http://schemas.microsoft.com/office/powerpoint/2010/main" val="408504722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071DCB44-CF80-4AF6-8A1E-310F89D05BAD}"/>
              </a:ext>
            </a:extLst>
          </p:cNvPr>
          <p:cNvSpPr txBox="1"/>
          <p:nvPr/>
        </p:nvSpPr>
        <p:spPr>
          <a:xfrm>
            <a:off x="1477114" y="315059"/>
            <a:ext cx="6189772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FF"/>
                </a:solidFill>
              </a:rPr>
              <a:t>Shallow Anterior Chamber After Cataract Surgery</a:t>
            </a:r>
          </a:p>
        </p:txBody>
      </p:sp>
      <p:sp>
        <p:nvSpPr>
          <p:cNvPr id="315395" name="Text Box 3"/>
          <p:cNvSpPr txBox="1">
            <a:spLocks noChangeArrowheads="1"/>
          </p:cNvSpPr>
          <p:nvPr/>
        </p:nvSpPr>
        <p:spPr bwMode="auto">
          <a:xfrm>
            <a:off x="5429250" y="2738438"/>
            <a:ext cx="2349500" cy="403225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 b="1" i="1">
                <a:solidFill>
                  <a:srgbClr val="0000FF"/>
                </a:solidFill>
              </a:rPr>
              <a:t>Normal</a:t>
            </a:r>
            <a:r>
              <a:rPr lang="en-US" sz="2400" b="1">
                <a:solidFill>
                  <a:srgbClr val="0000FF"/>
                </a:solidFill>
              </a:rPr>
              <a:t> or </a:t>
            </a:r>
            <a:r>
              <a:rPr lang="en-US" sz="2400" b="1" i="1">
                <a:solidFill>
                  <a:srgbClr val="0000FF"/>
                </a:solidFill>
              </a:rPr>
              <a:t>high</a:t>
            </a:r>
          </a:p>
        </p:txBody>
      </p:sp>
      <p:sp>
        <p:nvSpPr>
          <p:cNvPr id="315396" name="Text Box 4"/>
          <p:cNvSpPr txBox="1">
            <a:spLocks noChangeArrowheads="1"/>
          </p:cNvSpPr>
          <p:nvPr/>
        </p:nvSpPr>
        <p:spPr bwMode="auto">
          <a:xfrm>
            <a:off x="1557338" y="2738438"/>
            <a:ext cx="744537" cy="403225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 i="1">
                <a:solidFill>
                  <a:schemeClr val="bg2"/>
                </a:solidFill>
              </a:rPr>
              <a:t>Low</a:t>
            </a:r>
          </a:p>
        </p:txBody>
      </p:sp>
      <p:sp>
        <p:nvSpPr>
          <p:cNvPr id="315398" name="Text Box 6"/>
          <p:cNvSpPr txBox="1">
            <a:spLocks noChangeArrowheads="1"/>
          </p:cNvSpPr>
          <p:nvPr/>
        </p:nvSpPr>
        <p:spPr bwMode="auto">
          <a:xfrm>
            <a:off x="2054225" y="3838575"/>
            <a:ext cx="1377950" cy="530225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2"/>
                </a:solidFill>
              </a:rPr>
              <a:t>Choroidal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2"/>
                </a:solidFill>
              </a:rPr>
              <a:t>detachment</a:t>
            </a:r>
          </a:p>
        </p:txBody>
      </p:sp>
      <p:sp>
        <p:nvSpPr>
          <p:cNvPr id="315399" name="Text Box 7"/>
          <p:cNvSpPr txBox="1">
            <a:spLocks noChangeArrowheads="1"/>
          </p:cNvSpPr>
          <p:nvPr/>
        </p:nvSpPr>
        <p:spPr bwMode="auto">
          <a:xfrm>
            <a:off x="4370179" y="3838575"/>
            <a:ext cx="1159293" cy="535531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Pupillary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block</a:t>
            </a:r>
          </a:p>
        </p:txBody>
      </p:sp>
      <p:sp>
        <p:nvSpPr>
          <p:cNvPr id="315402" name="Line 10"/>
          <p:cNvSpPr>
            <a:spLocks noChangeShapeType="1"/>
          </p:cNvSpPr>
          <p:nvPr/>
        </p:nvSpPr>
        <p:spPr bwMode="auto">
          <a:xfrm flipH="1">
            <a:off x="2286000" y="2303463"/>
            <a:ext cx="19812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5403" name="Line 11"/>
          <p:cNvSpPr>
            <a:spLocks noChangeShapeType="1"/>
          </p:cNvSpPr>
          <p:nvPr/>
        </p:nvSpPr>
        <p:spPr bwMode="auto">
          <a:xfrm>
            <a:off x="4267200" y="2303463"/>
            <a:ext cx="1295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5404" name="Text Box 12"/>
          <p:cNvSpPr txBox="1">
            <a:spLocks noChangeArrowheads="1"/>
          </p:cNvSpPr>
          <p:nvPr/>
        </p:nvSpPr>
        <p:spPr bwMode="auto">
          <a:xfrm>
            <a:off x="3854450" y="2416175"/>
            <a:ext cx="717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i="1"/>
              <a:t>IOP?</a:t>
            </a:r>
          </a:p>
        </p:txBody>
      </p:sp>
      <p:sp>
        <p:nvSpPr>
          <p:cNvPr id="315405" name="Line 13"/>
          <p:cNvSpPr>
            <a:spLocks noChangeShapeType="1"/>
          </p:cNvSpPr>
          <p:nvPr/>
        </p:nvSpPr>
        <p:spPr bwMode="auto">
          <a:xfrm flipH="1">
            <a:off x="1219200" y="3141663"/>
            <a:ext cx="6858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5406" name="Line 14"/>
          <p:cNvSpPr>
            <a:spLocks noChangeShapeType="1"/>
          </p:cNvSpPr>
          <p:nvPr/>
        </p:nvSpPr>
        <p:spPr bwMode="auto">
          <a:xfrm>
            <a:off x="1905000" y="3141663"/>
            <a:ext cx="6096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5407" name="Line 15"/>
          <p:cNvSpPr>
            <a:spLocks noChangeShapeType="1"/>
          </p:cNvSpPr>
          <p:nvPr/>
        </p:nvSpPr>
        <p:spPr bwMode="auto">
          <a:xfrm flipH="1">
            <a:off x="5486400" y="3141663"/>
            <a:ext cx="990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5408" name="Line 16"/>
          <p:cNvSpPr>
            <a:spLocks noChangeShapeType="1"/>
          </p:cNvSpPr>
          <p:nvPr/>
        </p:nvSpPr>
        <p:spPr bwMode="auto">
          <a:xfrm flipH="1">
            <a:off x="6324600" y="3141663"/>
            <a:ext cx="1524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5409" name="Line 17"/>
          <p:cNvSpPr>
            <a:spLocks noChangeShapeType="1"/>
          </p:cNvSpPr>
          <p:nvPr/>
        </p:nvSpPr>
        <p:spPr bwMode="auto">
          <a:xfrm>
            <a:off x="6477000" y="3141663"/>
            <a:ext cx="7620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5410" name="Text Box 19"/>
          <p:cNvSpPr txBox="1">
            <a:spLocks noChangeArrowheads="1"/>
          </p:cNvSpPr>
          <p:nvPr/>
        </p:nvSpPr>
        <p:spPr bwMode="auto">
          <a:xfrm>
            <a:off x="2555875" y="1508125"/>
            <a:ext cx="34544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/>
              <a:t>Shallow/flat AC after CE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sz="2400"/>
              <a:t>(early post-op period)</a:t>
            </a:r>
          </a:p>
        </p:txBody>
      </p:sp>
      <p:sp>
        <p:nvSpPr>
          <p:cNvPr id="315411" name="Text Box 20"/>
          <p:cNvSpPr txBox="1">
            <a:spLocks noChangeArrowheads="1"/>
          </p:cNvSpPr>
          <p:nvPr/>
        </p:nvSpPr>
        <p:spPr bwMode="auto">
          <a:xfrm>
            <a:off x="250825" y="685800"/>
            <a:ext cx="3962400" cy="6001643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 dirty="0">
                <a:solidFill>
                  <a:srgbClr val="0000FF"/>
                </a:solidFill>
              </a:rPr>
              <a:t>What is the mechanism underlying pupillary block?</a:t>
            </a:r>
          </a:p>
          <a:p>
            <a:pPr eaLnBrk="1" hangingPunct="1"/>
            <a:r>
              <a:rPr lang="en-US" sz="1600" b="1" dirty="0">
                <a:solidFill>
                  <a:srgbClr val="0000FF"/>
                </a:solidFill>
              </a:rPr>
              <a:t>Apposition between the pupil margin and the IOL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prevents the normal flow of aqueous from the posterior chamber to the AC. This results in a pressure gradient across the iris, causing it to bow forward. In doing so, the peripheral iris interferes with the egress of aqueous through the TM. The net result is a normal-to-high IOP and shallowed AC.</a:t>
            </a:r>
          </a:p>
          <a:p>
            <a:pPr eaLnBrk="1" hangingPunct="1"/>
            <a:endParaRPr lang="en-US" sz="1600" dirty="0">
              <a:solidFill>
                <a:srgbClr val="FFC000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FFC000"/>
                </a:solidFill>
              </a:rPr>
              <a:t>Which </a:t>
            </a:r>
            <a:r>
              <a:rPr lang="en-US" sz="1600" i="1" dirty="0" err="1">
                <a:solidFill>
                  <a:srgbClr val="FFC000"/>
                </a:solidFill>
              </a:rPr>
              <a:t>pt</a:t>
            </a:r>
            <a:r>
              <a:rPr lang="en-US" sz="1600" i="1" dirty="0">
                <a:solidFill>
                  <a:srgbClr val="FFC000"/>
                </a:solidFill>
              </a:rPr>
              <a:t> population is particularly prone to pseudophakic pupillary block?</a:t>
            </a:r>
          </a:p>
          <a:p>
            <a:pPr eaLnBrk="1" hangingPunct="1"/>
            <a:r>
              <a:rPr lang="en-US" sz="1600" dirty="0">
                <a:solidFill>
                  <a:srgbClr val="FFC000"/>
                </a:solidFill>
              </a:rPr>
              <a:t>The pediatric population. As a general rule, the younger the </a:t>
            </a:r>
            <a:r>
              <a:rPr lang="en-US" sz="1600" dirty="0" err="1">
                <a:solidFill>
                  <a:srgbClr val="FFC000"/>
                </a:solidFill>
              </a:rPr>
              <a:t>pt</a:t>
            </a:r>
            <a:r>
              <a:rPr lang="en-US" sz="1600" dirty="0">
                <a:solidFill>
                  <a:srgbClr val="FFC000"/>
                </a:solidFill>
              </a:rPr>
              <a:t>, the more likely they are to develop pseudophakic pupillary block.</a:t>
            </a:r>
          </a:p>
          <a:p>
            <a:pPr eaLnBrk="1" hangingPunct="1"/>
            <a:endParaRPr lang="en-US" sz="1600" dirty="0">
              <a:solidFill>
                <a:srgbClr val="FFC000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FFC000"/>
                </a:solidFill>
              </a:rPr>
              <a:t>In adults, what class of IOL is most likely to produce pseudophakic pupillary block?</a:t>
            </a:r>
          </a:p>
          <a:p>
            <a:pPr eaLnBrk="1" hangingPunct="1"/>
            <a:r>
              <a:rPr lang="en-US" sz="1600" dirty="0">
                <a:solidFill>
                  <a:srgbClr val="FFC000"/>
                </a:solidFill>
              </a:rPr>
              <a:t>AC IOLs, especially if the surgeon fails to perform an </a:t>
            </a:r>
            <a:r>
              <a:rPr lang="en-US" sz="1600" dirty="0" err="1">
                <a:solidFill>
                  <a:srgbClr val="FFC000"/>
                </a:solidFill>
              </a:rPr>
              <a:t>iridotomy</a:t>
            </a:r>
            <a:r>
              <a:rPr lang="en-US" sz="1600" dirty="0">
                <a:solidFill>
                  <a:srgbClr val="FFC000"/>
                </a:solidFill>
              </a:rPr>
              <a:t> at the time of IOL implantation</a:t>
            </a:r>
          </a:p>
        </p:txBody>
      </p:sp>
      <p:sp>
        <p:nvSpPr>
          <p:cNvPr id="315412" name="Slide Number Placeholder 1"/>
          <p:cNvSpPr txBox="1">
            <a:spLocks noGrp="1"/>
          </p:cNvSpPr>
          <p:nvPr/>
        </p:nvSpPr>
        <p:spPr bwMode="auto">
          <a:xfrm>
            <a:off x="7010400" y="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2D3D5B71-3B1B-413F-99B7-211578076433}" type="slidenum">
              <a:rPr lang="en-US" altLang="en-US" sz="1000"/>
              <a:pPr algn="r" eaLnBrk="1" hangingPunct="1"/>
              <a:t>65</a:t>
            </a:fld>
            <a:endParaRPr lang="en-US" altLang="en-US" sz="1000"/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7281081" y="3827582"/>
            <a:ext cx="1736374" cy="535531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Suprachoroidal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hemorrhage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0825" y="1905000"/>
            <a:ext cx="8699955" cy="523220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In the </a:t>
            </a:r>
            <a:r>
              <a:rPr lang="en-US" sz="1400" b="1" i="1" dirty="0">
                <a:solidFill>
                  <a:srgbClr val="0000FF"/>
                </a:solidFill>
              </a:rPr>
              <a:t>late</a:t>
            </a:r>
            <a:r>
              <a:rPr lang="en-US" sz="1400" i="1" dirty="0">
                <a:solidFill>
                  <a:srgbClr val="0000FF"/>
                </a:solidFill>
              </a:rPr>
              <a:t> post-op period, what process commonly leads to the IOL being apposed to the pupillary margin?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Severe/long-lasting post-op inflammation can result in posterior </a:t>
            </a:r>
            <a:r>
              <a:rPr lang="en-US" sz="1400" dirty="0" err="1">
                <a:solidFill>
                  <a:srgbClr val="0000FF"/>
                </a:solidFill>
              </a:rPr>
              <a:t>synechiae</a:t>
            </a:r>
            <a:r>
              <a:rPr lang="en-US" sz="1400" dirty="0">
                <a:solidFill>
                  <a:srgbClr val="0000FF"/>
                </a:solidFill>
              </a:rPr>
              <a:t> formation</a:t>
            </a:r>
          </a:p>
        </p:txBody>
      </p:sp>
      <p:sp>
        <p:nvSpPr>
          <p:cNvPr id="23" name="Text Box 9">
            <a:extLst>
              <a:ext uri="{FF2B5EF4-FFF2-40B4-BE49-F238E27FC236}">
                <a16:creationId xmlns:a16="http://schemas.microsoft.com/office/drawing/2014/main" id="{8FED2857-955C-451C-B9F9-32E1C89010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2943" y="3838575"/>
            <a:ext cx="825867" cy="535531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Ciliary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block</a:t>
            </a:r>
          </a:p>
        </p:txBody>
      </p:sp>
    </p:spTree>
    <p:extLst>
      <p:ext uri="{BB962C8B-B14F-4D97-AF65-F5344CB8AC3E}">
        <p14:creationId xmlns:p14="http://schemas.microsoft.com/office/powerpoint/2010/main" val="259237203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FA1C3E8-7B14-4219-A732-29A97E8EC423}"/>
              </a:ext>
            </a:extLst>
          </p:cNvPr>
          <p:cNvSpPr txBox="1"/>
          <p:nvPr/>
        </p:nvSpPr>
        <p:spPr>
          <a:xfrm>
            <a:off x="1477114" y="315059"/>
            <a:ext cx="6189772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FF"/>
                </a:solidFill>
              </a:rPr>
              <a:t>Shallow Anterior Chamber After Cataract Surgery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6E953B-7849-47B9-9BAB-EDCEBBA5EF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97" y="2214510"/>
            <a:ext cx="7594406" cy="24289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9CB956F-AF76-4DF6-8F5E-BAA2E41719EE}"/>
              </a:ext>
            </a:extLst>
          </p:cNvPr>
          <p:cNvSpPr txBox="1"/>
          <p:nvPr/>
        </p:nvSpPr>
        <p:spPr>
          <a:xfrm>
            <a:off x="1226447" y="6019800"/>
            <a:ext cx="66911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Late-onset PSK pupillary-block shallow AC 2ndry to posterior synechiae</a:t>
            </a:r>
          </a:p>
        </p:txBody>
      </p:sp>
    </p:spTree>
    <p:extLst>
      <p:ext uri="{BB962C8B-B14F-4D97-AF65-F5344CB8AC3E}">
        <p14:creationId xmlns:p14="http://schemas.microsoft.com/office/powerpoint/2010/main" val="421385760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5" name="Text Box 3"/>
          <p:cNvSpPr txBox="1">
            <a:spLocks noChangeArrowheads="1"/>
          </p:cNvSpPr>
          <p:nvPr/>
        </p:nvSpPr>
        <p:spPr bwMode="auto">
          <a:xfrm>
            <a:off x="5429250" y="2738438"/>
            <a:ext cx="2349500" cy="403225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 b="1" i="1">
                <a:solidFill>
                  <a:srgbClr val="0000FF"/>
                </a:solidFill>
              </a:rPr>
              <a:t>Normal</a:t>
            </a:r>
            <a:r>
              <a:rPr lang="en-US" sz="2400" b="1">
                <a:solidFill>
                  <a:srgbClr val="0000FF"/>
                </a:solidFill>
              </a:rPr>
              <a:t> or </a:t>
            </a:r>
            <a:r>
              <a:rPr lang="en-US" sz="2400" b="1" i="1">
                <a:solidFill>
                  <a:srgbClr val="0000FF"/>
                </a:solidFill>
              </a:rPr>
              <a:t>high</a:t>
            </a:r>
          </a:p>
        </p:txBody>
      </p:sp>
      <p:sp>
        <p:nvSpPr>
          <p:cNvPr id="315396" name="Text Box 4"/>
          <p:cNvSpPr txBox="1">
            <a:spLocks noChangeArrowheads="1"/>
          </p:cNvSpPr>
          <p:nvPr/>
        </p:nvSpPr>
        <p:spPr bwMode="auto">
          <a:xfrm>
            <a:off x="1557338" y="2738438"/>
            <a:ext cx="744537" cy="403225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 i="1">
                <a:solidFill>
                  <a:schemeClr val="bg2"/>
                </a:solidFill>
              </a:rPr>
              <a:t>Low</a:t>
            </a:r>
          </a:p>
        </p:txBody>
      </p:sp>
      <p:sp>
        <p:nvSpPr>
          <p:cNvPr id="315397" name="Text Box 5"/>
          <p:cNvSpPr txBox="1">
            <a:spLocks noChangeArrowheads="1"/>
          </p:cNvSpPr>
          <p:nvPr/>
        </p:nvSpPr>
        <p:spPr bwMode="auto">
          <a:xfrm>
            <a:off x="615950" y="3838575"/>
            <a:ext cx="908050" cy="530225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2"/>
                </a:solidFill>
              </a:rPr>
              <a:t>Wound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2"/>
                </a:solidFill>
              </a:rPr>
              <a:t>leak</a:t>
            </a:r>
          </a:p>
        </p:txBody>
      </p:sp>
      <p:sp>
        <p:nvSpPr>
          <p:cNvPr id="315398" name="Text Box 6"/>
          <p:cNvSpPr txBox="1">
            <a:spLocks noChangeArrowheads="1"/>
          </p:cNvSpPr>
          <p:nvPr/>
        </p:nvSpPr>
        <p:spPr bwMode="auto">
          <a:xfrm>
            <a:off x="2054225" y="3838575"/>
            <a:ext cx="1377950" cy="530225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2"/>
                </a:solidFill>
              </a:rPr>
              <a:t>Choroidal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2"/>
                </a:solidFill>
              </a:rPr>
              <a:t>detachment</a:t>
            </a:r>
          </a:p>
        </p:txBody>
      </p:sp>
      <p:sp>
        <p:nvSpPr>
          <p:cNvPr id="315399" name="Text Box 7"/>
          <p:cNvSpPr txBox="1">
            <a:spLocks noChangeArrowheads="1"/>
          </p:cNvSpPr>
          <p:nvPr/>
        </p:nvSpPr>
        <p:spPr bwMode="auto">
          <a:xfrm>
            <a:off x="4370179" y="3838575"/>
            <a:ext cx="1159293" cy="535531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Pupillary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block</a:t>
            </a:r>
          </a:p>
        </p:txBody>
      </p:sp>
      <p:sp>
        <p:nvSpPr>
          <p:cNvPr id="315402" name="Line 10"/>
          <p:cNvSpPr>
            <a:spLocks noChangeShapeType="1"/>
          </p:cNvSpPr>
          <p:nvPr/>
        </p:nvSpPr>
        <p:spPr bwMode="auto">
          <a:xfrm flipH="1">
            <a:off x="2286000" y="2303463"/>
            <a:ext cx="19812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5403" name="Line 11"/>
          <p:cNvSpPr>
            <a:spLocks noChangeShapeType="1"/>
          </p:cNvSpPr>
          <p:nvPr/>
        </p:nvSpPr>
        <p:spPr bwMode="auto">
          <a:xfrm>
            <a:off x="4267200" y="2303463"/>
            <a:ext cx="1295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5404" name="Text Box 12"/>
          <p:cNvSpPr txBox="1">
            <a:spLocks noChangeArrowheads="1"/>
          </p:cNvSpPr>
          <p:nvPr/>
        </p:nvSpPr>
        <p:spPr bwMode="auto">
          <a:xfrm>
            <a:off x="3854450" y="2416175"/>
            <a:ext cx="717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i="1"/>
              <a:t>IOP?</a:t>
            </a:r>
          </a:p>
        </p:txBody>
      </p:sp>
      <p:sp>
        <p:nvSpPr>
          <p:cNvPr id="315405" name="Line 13"/>
          <p:cNvSpPr>
            <a:spLocks noChangeShapeType="1"/>
          </p:cNvSpPr>
          <p:nvPr/>
        </p:nvSpPr>
        <p:spPr bwMode="auto">
          <a:xfrm flipH="1">
            <a:off x="1219200" y="3141663"/>
            <a:ext cx="6858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5406" name="Line 14"/>
          <p:cNvSpPr>
            <a:spLocks noChangeShapeType="1"/>
          </p:cNvSpPr>
          <p:nvPr/>
        </p:nvSpPr>
        <p:spPr bwMode="auto">
          <a:xfrm>
            <a:off x="1905000" y="3141663"/>
            <a:ext cx="6096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5407" name="Line 15"/>
          <p:cNvSpPr>
            <a:spLocks noChangeShapeType="1"/>
          </p:cNvSpPr>
          <p:nvPr/>
        </p:nvSpPr>
        <p:spPr bwMode="auto">
          <a:xfrm flipH="1">
            <a:off x="5486400" y="3141663"/>
            <a:ext cx="990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5408" name="Line 16"/>
          <p:cNvSpPr>
            <a:spLocks noChangeShapeType="1"/>
          </p:cNvSpPr>
          <p:nvPr/>
        </p:nvSpPr>
        <p:spPr bwMode="auto">
          <a:xfrm flipH="1">
            <a:off x="6324600" y="3141663"/>
            <a:ext cx="1524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5409" name="Line 17"/>
          <p:cNvSpPr>
            <a:spLocks noChangeShapeType="1"/>
          </p:cNvSpPr>
          <p:nvPr/>
        </p:nvSpPr>
        <p:spPr bwMode="auto">
          <a:xfrm>
            <a:off x="6477000" y="3141663"/>
            <a:ext cx="7620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5410" name="Text Box 19"/>
          <p:cNvSpPr txBox="1">
            <a:spLocks noChangeArrowheads="1"/>
          </p:cNvSpPr>
          <p:nvPr/>
        </p:nvSpPr>
        <p:spPr bwMode="auto">
          <a:xfrm>
            <a:off x="2555875" y="1508125"/>
            <a:ext cx="34544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/>
              <a:t>Shallow/flat AC after CE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sz="2400"/>
              <a:t>(early post-op period)</a:t>
            </a:r>
          </a:p>
        </p:txBody>
      </p:sp>
      <p:sp>
        <p:nvSpPr>
          <p:cNvPr id="315412" name="Slide Number Placeholder 1"/>
          <p:cNvSpPr txBox="1">
            <a:spLocks noGrp="1"/>
          </p:cNvSpPr>
          <p:nvPr/>
        </p:nvSpPr>
        <p:spPr bwMode="auto">
          <a:xfrm>
            <a:off x="7010400" y="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2D3D5B71-3B1B-413F-99B7-211578076433}" type="slidenum">
              <a:rPr lang="en-US" altLang="en-US" sz="1000"/>
              <a:pPr algn="r" eaLnBrk="1" hangingPunct="1"/>
              <a:t>67</a:t>
            </a:fld>
            <a:endParaRPr lang="en-US" altLang="en-US" sz="1000"/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7281081" y="3827582"/>
            <a:ext cx="1736374" cy="535531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Suprachoroidal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hemorrhage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81C564C-426C-4858-BFDD-B2B7C0D78BBE}"/>
              </a:ext>
            </a:extLst>
          </p:cNvPr>
          <p:cNvSpPr txBox="1"/>
          <p:nvPr/>
        </p:nvSpPr>
        <p:spPr>
          <a:xfrm>
            <a:off x="1477114" y="315059"/>
            <a:ext cx="6189772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FF"/>
                </a:solidFill>
              </a:rPr>
              <a:t>Shallow Anterior Chamber After Cataract Surgery</a:t>
            </a:r>
          </a:p>
        </p:txBody>
      </p:sp>
      <p:sp>
        <p:nvSpPr>
          <p:cNvPr id="23" name="Text Box 9">
            <a:extLst>
              <a:ext uri="{FF2B5EF4-FFF2-40B4-BE49-F238E27FC236}">
                <a16:creationId xmlns:a16="http://schemas.microsoft.com/office/drawing/2014/main" id="{85C3E14A-E421-44E0-B53B-C7943C7CB3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2943" y="3838575"/>
            <a:ext cx="825867" cy="535531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Ciliary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block</a:t>
            </a:r>
          </a:p>
        </p:txBody>
      </p:sp>
      <p:sp>
        <p:nvSpPr>
          <p:cNvPr id="315411" name="Text Box 20"/>
          <p:cNvSpPr txBox="1">
            <a:spLocks noChangeArrowheads="1"/>
          </p:cNvSpPr>
          <p:nvPr/>
        </p:nvSpPr>
        <p:spPr bwMode="auto">
          <a:xfrm>
            <a:off x="250825" y="685800"/>
            <a:ext cx="3962400" cy="6001643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 dirty="0">
                <a:solidFill>
                  <a:srgbClr val="0000FF"/>
                </a:solidFill>
              </a:rPr>
              <a:t>What is the mechanism underlying pupillary block?</a:t>
            </a:r>
          </a:p>
          <a:p>
            <a:pPr eaLnBrk="1" hangingPunct="1"/>
            <a:r>
              <a:rPr lang="en-US" sz="1600" dirty="0">
                <a:solidFill>
                  <a:srgbClr val="0000FF"/>
                </a:solidFill>
              </a:rPr>
              <a:t>Apposition between the pupil margin and the IOL prevents the normal flow of aqueous from the posterior chamber to the AC. This results in a pressure gradient across the iris, causing it to bow forward. In doing so, the peripheral iris interferes with the egress of aqueous through the TM. The net result is a normal-to-high IOP and shallowed AC.</a:t>
            </a:r>
          </a:p>
          <a:p>
            <a:pPr eaLnBrk="1" hangingPunct="1"/>
            <a:endParaRPr lang="en-US" sz="1600" dirty="0">
              <a:solidFill>
                <a:srgbClr val="0000FF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0000FF"/>
                </a:solidFill>
              </a:rPr>
              <a:t>Which </a:t>
            </a:r>
            <a:r>
              <a:rPr lang="en-US" sz="1600" i="1" dirty="0" err="1">
                <a:solidFill>
                  <a:srgbClr val="0000FF"/>
                </a:solidFill>
              </a:rPr>
              <a:t>pt</a:t>
            </a:r>
            <a:r>
              <a:rPr lang="en-US" sz="1600" i="1" dirty="0">
                <a:solidFill>
                  <a:srgbClr val="0000FF"/>
                </a:solidFill>
              </a:rPr>
              <a:t> population is particularly prone to pseudophakic pupillary block?</a:t>
            </a:r>
            <a:endParaRPr lang="en-US" sz="1600" i="1" dirty="0">
              <a:solidFill>
                <a:srgbClr val="FFC000"/>
              </a:solidFill>
            </a:endParaRPr>
          </a:p>
          <a:p>
            <a:pPr eaLnBrk="1" hangingPunct="1"/>
            <a:r>
              <a:rPr lang="en-US" sz="1600" dirty="0">
                <a:solidFill>
                  <a:srgbClr val="FFC000"/>
                </a:solidFill>
              </a:rPr>
              <a:t>The pediatric population. As a general rule, the younger the </a:t>
            </a:r>
            <a:r>
              <a:rPr lang="en-US" sz="1600" dirty="0" err="1">
                <a:solidFill>
                  <a:srgbClr val="FFC000"/>
                </a:solidFill>
              </a:rPr>
              <a:t>pt</a:t>
            </a:r>
            <a:r>
              <a:rPr lang="en-US" sz="1600" dirty="0">
                <a:solidFill>
                  <a:srgbClr val="FFC000"/>
                </a:solidFill>
              </a:rPr>
              <a:t>, the more likely they are to develop pseudophakic pupillary block.</a:t>
            </a:r>
          </a:p>
          <a:p>
            <a:pPr eaLnBrk="1" hangingPunct="1"/>
            <a:endParaRPr lang="en-US" sz="1600" dirty="0">
              <a:solidFill>
                <a:srgbClr val="FFC000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FFC000"/>
                </a:solidFill>
              </a:rPr>
              <a:t>In adults, what class of IOL is most likely to produce pseudophakic pupillary block?</a:t>
            </a:r>
          </a:p>
          <a:p>
            <a:pPr eaLnBrk="1" hangingPunct="1"/>
            <a:r>
              <a:rPr lang="en-US" sz="1600" dirty="0">
                <a:solidFill>
                  <a:srgbClr val="FFC000"/>
                </a:solidFill>
              </a:rPr>
              <a:t>AC IOLs, especially if the surgeon fails to perform an </a:t>
            </a:r>
            <a:r>
              <a:rPr lang="en-US" sz="1600" dirty="0" err="1">
                <a:solidFill>
                  <a:srgbClr val="FFC000"/>
                </a:solidFill>
              </a:rPr>
              <a:t>iridotomy</a:t>
            </a:r>
            <a:r>
              <a:rPr lang="en-US" sz="1600" dirty="0">
                <a:solidFill>
                  <a:srgbClr val="FFC000"/>
                </a:solidFill>
              </a:rPr>
              <a:t> at the time of IOL implantation</a:t>
            </a:r>
          </a:p>
        </p:txBody>
      </p:sp>
    </p:spTree>
    <p:extLst>
      <p:ext uri="{BB962C8B-B14F-4D97-AF65-F5344CB8AC3E}">
        <p14:creationId xmlns:p14="http://schemas.microsoft.com/office/powerpoint/2010/main" val="27666736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5" name="Text Box 3"/>
          <p:cNvSpPr txBox="1">
            <a:spLocks noChangeArrowheads="1"/>
          </p:cNvSpPr>
          <p:nvPr/>
        </p:nvSpPr>
        <p:spPr bwMode="auto">
          <a:xfrm>
            <a:off x="5429250" y="2738438"/>
            <a:ext cx="2349500" cy="403225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 b="1" i="1">
                <a:solidFill>
                  <a:srgbClr val="0000FF"/>
                </a:solidFill>
              </a:rPr>
              <a:t>Normal</a:t>
            </a:r>
            <a:r>
              <a:rPr lang="en-US" sz="2400" b="1">
                <a:solidFill>
                  <a:srgbClr val="0000FF"/>
                </a:solidFill>
              </a:rPr>
              <a:t> or </a:t>
            </a:r>
            <a:r>
              <a:rPr lang="en-US" sz="2400" b="1" i="1">
                <a:solidFill>
                  <a:srgbClr val="0000FF"/>
                </a:solidFill>
              </a:rPr>
              <a:t>high</a:t>
            </a:r>
          </a:p>
        </p:txBody>
      </p:sp>
      <p:sp>
        <p:nvSpPr>
          <p:cNvPr id="315396" name="Text Box 4"/>
          <p:cNvSpPr txBox="1">
            <a:spLocks noChangeArrowheads="1"/>
          </p:cNvSpPr>
          <p:nvPr/>
        </p:nvSpPr>
        <p:spPr bwMode="auto">
          <a:xfrm>
            <a:off x="1557338" y="2738438"/>
            <a:ext cx="744537" cy="403225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 i="1">
                <a:solidFill>
                  <a:schemeClr val="bg2"/>
                </a:solidFill>
              </a:rPr>
              <a:t>Low</a:t>
            </a:r>
          </a:p>
        </p:txBody>
      </p:sp>
      <p:sp>
        <p:nvSpPr>
          <p:cNvPr id="315397" name="Text Box 5"/>
          <p:cNvSpPr txBox="1">
            <a:spLocks noChangeArrowheads="1"/>
          </p:cNvSpPr>
          <p:nvPr/>
        </p:nvSpPr>
        <p:spPr bwMode="auto">
          <a:xfrm>
            <a:off x="615950" y="3838575"/>
            <a:ext cx="908050" cy="530225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2"/>
                </a:solidFill>
              </a:rPr>
              <a:t>Wound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2"/>
                </a:solidFill>
              </a:rPr>
              <a:t>leak</a:t>
            </a:r>
          </a:p>
        </p:txBody>
      </p:sp>
      <p:sp>
        <p:nvSpPr>
          <p:cNvPr id="315398" name="Text Box 6"/>
          <p:cNvSpPr txBox="1">
            <a:spLocks noChangeArrowheads="1"/>
          </p:cNvSpPr>
          <p:nvPr/>
        </p:nvSpPr>
        <p:spPr bwMode="auto">
          <a:xfrm>
            <a:off x="2054225" y="3838575"/>
            <a:ext cx="1377950" cy="530225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2"/>
                </a:solidFill>
              </a:rPr>
              <a:t>Choroidal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2"/>
                </a:solidFill>
              </a:rPr>
              <a:t>detachment</a:t>
            </a:r>
          </a:p>
        </p:txBody>
      </p:sp>
      <p:sp>
        <p:nvSpPr>
          <p:cNvPr id="315399" name="Text Box 7"/>
          <p:cNvSpPr txBox="1">
            <a:spLocks noChangeArrowheads="1"/>
          </p:cNvSpPr>
          <p:nvPr/>
        </p:nvSpPr>
        <p:spPr bwMode="auto">
          <a:xfrm>
            <a:off x="4370179" y="3838575"/>
            <a:ext cx="1159293" cy="535531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Pupillary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block</a:t>
            </a:r>
          </a:p>
        </p:txBody>
      </p:sp>
      <p:sp>
        <p:nvSpPr>
          <p:cNvPr id="315402" name="Line 10"/>
          <p:cNvSpPr>
            <a:spLocks noChangeShapeType="1"/>
          </p:cNvSpPr>
          <p:nvPr/>
        </p:nvSpPr>
        <p:spPr bwMode="auto">
          <a:xfrm flipH="1">
            <a:off x="2286000" y="2303463"/>
            <a:ext cx="19812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5403" name="Line 11"/>
          <p:cNvSpPr>
            <a:spLocks noChangeShapeType="1"/>
          </p:cNvSpPr>
          <p:nvPr/>
        </p:nvSpPr>
        <p:spPr bwMode="auto">
          <a:xfrm>
            <a:off x="4267200" y="2303463"/>
            <a:ext cx="1295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5404" name="Text Box 12"/>
          <p:cNvSpPr txBox="1">
            <a:spLocks noChangeArrowheads="1"/>
          </p:cNvSpPr>
          <p:nvPr/>
        </p:nvSpPr>
        <p:spPr bwMode="auto">
          <a:xfrm>
            <a:off x="3854450" y="2416175"/>
            <a:ext cx="717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i="1"/>
              <a:t>IOP?</a:t>
            </a:r>
          </a:p>
        </p:txBody>
      </p:sp>
      <p:sp>
        <p:nvSpPr>
          <p:cNvPr id="315405" name="Line 13"/>
          <p:cNvSpPr>
            <a:spLocks noChangeShapeType="1"/>
          </p:cNvSpPr>
          <p:nvPr/>
        </p:nvSpPr>
        <p:spPr bwMode="auto">
          <a:xfrm flipH="1">
            <a:off x="1219200" y="3141663"/>
            <a:ext cx="6858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5406" name="Line 14"/>
          <p:cNvSpPr>
            <a:spLocks noChangeShapeType="1"/>
          </p:cNvSpPr>
          <p:nvPr/>
        </p:nvSpPr>
        <p:spPr bwMode="auto">
          <a:xfrm>
            <a:off x="1905000" y="3141663"/>
            <a:ext cx="6096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5407" name="Line 15"/>
          <p:cNvSpPr>
            <a:spLocks noChangeShapeType="1"/>
          </p:cNvSpPr>
          <p:nvPr/>
        </p:nvSpPr>
        <p:spPr bwMode="auto">
          <a:xfrm flipH="1">
            <a:off x="5486400" y="3141663"/>
            <a:ext cx="990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5408" name="Line 16"/>
          <p:cNvSpPr>
            <a:spLocks noChangeShapeType="1"/>
          </p:cNvSpPr>
          <p:nvPr/>
        </p:nvSpPr>
        <p:spPr bwMode="auto">
          <a:xfrm flipH="1">
            <a:off x="6324600" y="3141663"/>
            <a:ext cx="1524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5409" name="Line 17"/>
          <p:cNvSpPr>
            <a:spLocks noChangeShapeType="1"/>
          </p:cNvSpPr>
          <p:nvPr/>
        </p:nvSpPr>
        <p:spPr bwMode="auto">
          <a:xfrm>
            <a:off x="6477000" y="3141663"/>
            <a:ext cx="7620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5410" name="Text Box 19"/>
          <p:cNvSpPr txBox="1">
            <a:spLocks noChangeArrowheads="1"/>
          </p:cNvSpPr>
          <p:nvPr/>
        </p:nvSpPr>
        <p:spPr bwMode="auto">
          <a:xfrm>
            <a:off x="2555875" y="1508125"/>
            <a:ext cx="34544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/>
              <a:t>Shallow/flat AC after CE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sz="2400"/>
              <a:t>(early post-op period)</a:t>
            </a:r>
          </a:p>
        </p:txBody>
      </p:sp>
      <p:sp>
        <p:nvSpPr>
          <p:cNvPr id="315412" name="Slide Number Placeholder 1"/>
          <p:cNvSpPr txBox="1">
            <a:spLocks noGrp="1"/>
          </p:cNvSpPr>
          <p:nvPr/>
        </p:nvSpPr>
        <p:spPr bwMode="auto">
          <a:xfrm>
            <a:off x="7010400" y="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2D3D5B71-3B1B-413F-99B7-211578076433}" type="slidenum">
              <a:rPr lang="en-US" altLang="en-US" sz="1000"/>
              <a:pPr algn="r" eaLnBrk="1" hangingPunct="1"/>
              <a:t>68</a:t>
            </a:fld>
            <a:endParaRPr lang="en-US" altLang="en-US" sz="1000"/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7281081" y="3827582"/>
            <a:ext cx="1736374" cy="535531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Suprachoroidal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hemorrhage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53ED52E-981E-4713-BE75-1542FE5C8850}"/>
              </a:ext>
            </a:extLst>
          </p:cNvPr>
          <p:cNvSpPr txBox="1"/>
          <p:nvPr/>
        </p:nvSpPr>
        <p:spPr>
          <a:xfrm>
            <a:off x="1477114" y="315059"/>
            <a:ext cx="6189772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FF"/>
                </a:solidFill>
              </a:rPr>
              <a:t>Shallow Anterior Chamber After Cataract Surgery</a:t>
            </a:r>
          </a:p>
        </p:txBody>
      </p:sp>
      <p:sp>
        <p:nvSpPr>
          <p:cNvPr id="23" name="Text Box 9">
            <a:extLst>
              <a:ext uri="{FF2B5EF4-FFF2-40B4-BE49-F238E27FC236}">
                <a16:creationId xmlns:a16="http://schemas.microsoft.com/office/drawing/2014/main" id="{EBF6AD81-1DC7-416F-A4EF-347CF2285E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2943" y="3838575"/>
            <a:ext cx="825867" cy="535531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Ciliary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block</a:t>
            </a:r>
          </a:p>
        </p:txBody>
      </p:sp>
      <p:sp>
        <p:nvSpPr>
          <p:cNvPr id="315411" name="Text Box 20"/>
          <p:cNvSpPr txBox="1">
            <a:spLocks noChangeArrowheads="1"/>
          </p:cNvSpPr>
          <p:nvPr/>
        </p:nvSpPr>
        <p:spPr bwMode="auto">
          <a:xfrm>
            <a:off x="250825" y="685800"/>
            <a:ext cx="3962400" cy="6001643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 dirty="0">
                <a:solidFill>
                  <a:srgbClr val="0000FF"/>
                </a:solidFill>
              </a:rPr>
              <a:t>What is the mechanism underlying pupillary block?</a:t>
            </a:r>
          </a:p>
          <a:p>
            <a:pPr eaLnBrk="1" hangingPunct="1"/>
            <a:r>
              <a:rPr lang="en-US" sz="1600" dirty="0">
                <a:solidFill>
                  <a:srgbClr val="0000FF"/>
                </a:solidFill>
              </a:rPr>
              <a:t>Apposition between the pupil margin and the IOL prevents the normal flow of aqueous from the posterior chamber to the AC. This results in a pressure gradient across the iris, causing it to bow forward. In doing so, the peripheral iris interferes with the egress of aqueous through the TM. The net result is a normal-to-high IOP and shallowed AC.</a:t>
            </a:r>
          </a:p>
          <a:p>
            <a:pPr eaLnBrk="1" hangingPunct="1"/>
            <a:endParaRPr lang="en-US" sz="1600" dirty="0">
              <a:solidFill>
                <a:srgbClr val="0000FF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0000FF"/>
                </a:solidFill>
              </a:rPr>
              <a:t>Which </a:t>
            </a:r>
            <a:r>
              <a:rPr lang="en-US" sz="1600" i="1" dirty="0" err="1">
                <a:solidFill>
                  <a:srgbClr val="0000FF"/>
                </a:solidFill>
              </a:rPr>
              <a:t>pt</a:t>
            </a:r>
            <a:r>
              <a:rPr lang="en-US" sz="1600" i="1" dirty="0">
                <a:solidFill>
                  <a:srgbClr val="0000FF"/>
                </a:solidFill>
              </a:rPr>
              <a:t> population is particularly prone to pseudophakic pupillary block?</a:t>
            </a:r>
          </a:p>
          <a:p>
            <a:pPr eaLnBrk="1" hangingPunct="1"/>
            <a:r>
              <a:rPr lang="en-US" sz="1600" dirty="0">
                <a:solidFill>
                  <a:srgbClr val="0000FF"/>
                </a:solidFill>
              </a:rPr>
              <a:t>The pediatric population. As a general rule, the younger the </a:t>
            </a:r>
            <a:r>
              <a:rPr lang="en-US" sz="1600" dirty="0" err="1">
                <a:solidFill>
                  <a:srgbClr val="0000FF"/>
                </a:solidFill>
              </a:rPr>
              <a:t>pt</a:t>
            </a:r>
            <a:r>
              <a:rPr lang="en-US" sz="1600" dirty="0">
                <a:solidFill>
                  <a:srgbClr val="0000FF"/>
                </a:solidFill>
              </a:rPr>
              <a:t>, the more likely they are to develop pseudophakic pupillary block.</a:t>
            </a:r>
            <a:endParaRPr lang="en-US" sz="1600" dirty="0">
              <a:solidFill>
                <a:srgbClr val="FFC000"/>
              </a:solidFill>
            </a:endParaRPr>
          </a:p>
          <a:p>
            <a:pPr eaLnBrk="1" hangingPunct="1"/>
            <a:endParaRPr lang="en-US" sz="1600" dirty="0">
              <a:solidFill>
                <a:srgbClr val="FFC000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FFC000"/>
                </a:solidFill>
              </a:rPr>
              <a:t>In adults, what class of IOL is most likely to produce pseudophakic pupillary block?</a:t>
            </a:r>
          </a:p>
          <a:p>
            <a:pPr eaLnBrk="1" hangingPunct="1"/>
            <a:r>
              <a:rPr lang="en-US" sz="1600" dirty="0">
                <a:solidFill>
                  <a:srgbClr val="FFC000"/>
                </a:solidFill>
              </a:rPr>
              <a:t>AC IOLs, especially if the surgeon fails to perform an </a:t>
            </a:r>
            <a:r>
              <a:rPr lang="en-US" sz="1600" dirty="0" err="1">
                <a:solidFill>
                  <a:srgbClr val="FFC000"/>
                </a:solidFill>
              </a:rPr>
              <a:t>iridotomy</a:t>
            </a:r>
            <a:r>
              <a:rPr lang="en-US" sz="1600" dirty="0">
                <a:solidFill>
                  <a:srgbClr val="FFC000"/>
                </a:solidFill>
              </a:rPr>
              <a:t> at the time of IOL implantation</a:t>
            </a:r>
          </a:p>
        </p:txBody>
      </p:sp>
    </p:spTree>
    <p:extLst>
      <p:ext uri="{BB962C8B-B14F-4D97-AF65-F5344CB8AC3E}">
        <p14:creationId xmlns:p14="http://schemas.microsoft.com/office/powerpoint/2010/main" val="406073140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5732060"/>
            <a:ext cx="8305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The patient is 6 years old. Closure of peripheral </a:t>
            </a:r>
            <a:r>
              <a:rPr lang="en-US" sz="1400" dirty="0" err="1"/>
              <a:t>iridectomy</a:t>
            </a:r>
            <a:r>
              <a:rPr lang="en-US" sz="1400" dirty="0"/>
              <a:t>, lens </a:t>
            </a:r>
            <a:r>
              <a:rPr lang="en-US" sz="1400" dirty="0" err="1"/>
              <a:t>decentration</a:t>
            </a:r>
            <a:r>
              <a:rPr lang="en-US" sz="1400" dirty="0"/>
              <a:t>, partial pupil capture, and adhesions between the optic and the iris have produced pupillary block. One of the loops has started cheese-wiring the iris. Iris </a:t>
            </a:r>
            <a:r>
              <a:rPr lang="en-US" sz="1400" dirty="0" err="1"/>
              <a:t>bombé</a:t>
            </a:r>
            <a:r>
              <a:rPr lang="en-US" sz="1400" dirty="0"/>
              <a:t> is all around. Iris incision line adhesions are visible.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900" y="1331194"/>
            <a:ext cx="4648200" cy="41956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449DBDB-0611-4247-8E8C-F42B68436B03}"/>
              </a:ext>
            </a:extLst>
          </p:cNvPr>
          <p:cNvSpPr txBox="1"/>
          <p:nvPr/>
        </p:nvSpPr>
        <p:spPr>
          <a:xfrm>
            <a:off x="1477114" y="315059"/>
            <a:ext cx="6189772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FF"/>
                </a:solidFill>
              </a:rPr>
              <a:t>Shallow Anterior Chamber After Cataract Surgery</a:t>
            </a:r>
          </a:p>
        </p:txBody>
      </p:sp>
    </p:spTree>
    <p:extLst>
      <p:ext uri="{BB962C8B-B14F-4D97-AF65-F5344CB8AC3E}">
        <p14:creationId xmlns:p14="http://schemas.microsoft.com/office/powerpoint/2010/main" val="19961197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23" name="Text Box 20"/>
          <p:cNvSpPr txBox="1">
            <a:spLocks noChangeArrowheads="1"/>
          </p:cNvSpPr>
          <p:nvPr/>
        </p:nvSpPr>
        <p:spPr bwMode="auto">
          <a:xfrm>
            <a:off x="2555875" y="1508125"/>
            <a:ext cx="34544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/>
              <a:t>Shallow/flat AC after CE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sz="2400"/>
              <a:t>(early post-op period)</a:t>
            </a:r>
          </a:p>
        </p:txBody>
      </p:sp>
      <p:sp>
        <p:nvSpPr>
          <p:cNvPr id="290824" name="Slide Number Placeholder 1"/>
          <p:cNvSpPr txBox="1">
            <a:spLocks noGrp="1"/>
          </p:cNvSpPr>
          <p:nvPr/>
        </p:nvSpPr>
        <p:spPr bwMode="auto">
          <a:xfrm>
            <a:off x="7010400" y="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668EC16F-585D-4405-BE2D-2BD68CBD01DB}" type="slidenum">
              <a:rPr lang="en-US" altLang="en-US" sz="1000"/>
              <a:pPr algn="r" eaLnBrk="1" hangingPunct="1"/>
              <a:t>7</a:t>
            </a:fld>
            <a:endParaRPr lang="en-US" altLang="en-US" sz="10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A43E70-2BD1-43E7-AD2E-0A63B87204A7}"/>
              </a:ext>
            </a:extLst>
          </p:cNvPr>
          <p:cNvSpPr txBox="1"/>
          <p:nvPr/>
        </p:nvSpPr>
        <p:spPr>
          <a:xfrm>
            <a:off x="1477114" y="315059"/>
            <a:ext cx="6189772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FF"/>
                </a:solidFill>
              </a:rPr>
              <a:t>Shallow Anterior Chamber After Cataract Surgery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A824DF5-1B2F-4401-9B80-9C7C7C80B8B8}"/>
              </a:ext>
            </a:extLst>
          </p:cNvPr>
          <p:cNvSpPr txBox="1"/>
          <p:nvPr/>
        </p:nvSpPr>
        <p:spPr>
          <a:xfrm>
            <a:off x="152400" y="2920425"/>
            <a:ext cx="88941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Re shallow AC after CE: What is our chief concern, </a:t>
            </a:r>
            <a:r>
              <a:rPr lang="en-US" sz="1600" i="1" dirty="0" err="1">
                <a:solidFill>
                  <a:schemeClr val="bg1">
                    <a:lumMod val="75000"/>
                  </a:schemeClr>
                </a:solidFill>
              </a:rPr>
              <a:t>ie</a:t>
            </a: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, what do we want to keep from occurring?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We want to avoid  </a:t>
            </a:r>
            <a:r>
              <a:rPr lang="en-US" sz="2000" b="1" dirty="0"/>
              <a:t>cornea-iris  touch 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and</a:t>
            </a:r>
            <a:r>
              <a:rPr lang="en-US" sz="1600" dirty="0"/>
              <a:t>  </a:t>
            </a:r>
            <a:r>
              <a:rPr lang="en-US" sz="2000" b="1" dirty="0"/>
              <a:t>cornea-IOL  touch</a:t>
            </a:r>
            <a:endParaRPr lang="en-US" sz="16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134EA7-9396-410C-A22C-5A0A246EE7EE}"/>
              </a:ext>
            </a:extLst>
          </p:cNvPr>
          <p:cNvSpPr txBox="1"/>
          <p:nvPr/>
        </p:nvSpPr>
        <p:spPr>
          <a:xfrm>
            <a:off x="168275" y="4270226"/>
            <a:ext cx="411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What dreaded complication can result from prolonged cornea-iris touch?</a:t>
            </a:r>
          </a:p>
          <a:p>
            <a:r>
              <a:rPr lang="en-US" sz="1600" dirty="0"/>
              <a:t>Peripheral anterior synechiae (PAS)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0210BC-1127-4F81-875C-DD5DC6A791CA}"/>
              </a:ext>
            </a:extLst>
          </p:cNvPr>
          <p:cNvSpPr txBox="1"/>
          <p:nvPr/>
        </p:nvSpPr>
        <p:spPr>
          <a:xfrm>
            <a:off x="4599483" y="4264681"/>
            <a:ext cx="4114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What dreaded complication can result from prolonged cornea-IOL touch?</a:t>
            </a:r>
          </a:p>
          <a:p>
            <a:r>
              <a:rPr lang="en-US" sz="1600" dirty="0"/>
              <a:t>K endothelium decompensation resulting in intractable corneal edema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E3079A1-B283-4BD4-97CE-1871CB28F320}"/>
              </a:ext>
            </a:extLst>
          </p:cNvPr>
          <p:cNvCxnSpPr>
            <a:endCxn id="3" idx="0"/>
          </p:cNvCxnSpPr>
          <p:nvPr/>
        </p:nvCxnSpPr>
        <p:spPr>
          <a:xfrm flipH="1">
            <a:off x="2225675" y="3566756"/>
            <a:ext cx="517525" cy="70347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D9D489D-2860-4DAE-8DC6-6164F0D5E32C}"/>
              </a:ext>
            </a:extLst>
          </p:cNvPr>
          <p:cNvCxnSpPr>
            <a:cxnSpLocks/>
          </p:cNvCxnSpPr>
          <p:nvPr/>
        </p:nvCxnSpPr>
        <p:spPr>
          <a:xfrm>
            <a:off x="5410200" y="3566756"/>
            <a:ext cx="457200" cy="6979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977423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5" name="Text Box 3"/>
          <p:cNvSpPr txBox="1">
            <a:spLocks noChangeArrowheads="1"/>
          </p:cNvSpPr>
          <p:nvPr/>
        </p:nvSpPr>
        <p:spPr bwMode="auto">
          <a:xfrm>
            <a:off x="5429250" y="2738438"/>
            <a:ext cx="2349500" cy="403225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 b="1" i="1">
                <a:solidFill>
                  <a:srgbClr val="0000FF"/>
                </a:solidFill>
              </a:rPr>
              <a:t>Normal</a:t>
            </a:r>
            <a:r>
              <a:rPr lang="en-US" sz="2400" b="1">
                <a:solidFill>
                  <a:srgbClr val="0000FF"/>
                </a:solidFill>
              </a:rPr>
              <a:t> or </a:t>
            </a:r>
            <a:r>
              <a:rPr lang="en-US" sz="2400" b="1" i="1">
                <a:solidFill>
                  <a:srgbClr val="0000FF"/>
                </a:solidFill>
              </a:rPr>
              <a:t>high</a:t>
            </a:r>
          </a:p>
        </p:txBody>
      </p:sp>
      <p:sp>
        <p:nvSpPr>
          <p:cNvPr id="315396" name="Text Box 4"/>
          <p:cNvSpPr txBox="1">
            <a:spLocks noChangeArrowheads="1"/>
          </p:cNvSpPr>
          <p:nvPr/>
        </p:nvSpPr>
        <p:spPr bwMode="auto">
          <a:xfrm>
            <a:off x="1557338" y="2738438"/>
            <a:ext cx="744537" cy="403225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 i="1">
                <a:solidFill>
                  <a:schemeClr val="bg2"/>
                </a:solidFill>
              </a:rPr>
              <a:t>Low</a:t>
            </a:r>
          </a:p>
        </p:txBody>
      </p:sp>
      <p:sp>
        <p:nvSpPr>
          <p:cNvPr id="315397" name="Text Box 5"/>
          <p:cNvSpPr txBox="1">
            <a:spLocks noChangeArrowheads="1"/>
          </p:cNvSpPr>
          <p:nvPr/>
        </p:nvSpPr>
        <p:spPr bwMode="auto">
          <a:xfrm>
            <a:off x="615950" y="3838575"/>
            <a:ext cx="908050" cy="530225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2"/>
                </a:solidFill>
              </a:rPr>
              <a:t>Wound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2"/>
                </a:solidFill>
              </a:rPr>
              <a:t>leak</a:t>
            </a:r>
          </a:p>
        </p:txBody>
      </p:sp>
      <p:sp>
        <p:nvSpPr>
          <p:cNvPr id="315398" name="Text Box 6"/>
          <p:cNvSpPr txBox="1">
            <a:spLocks noChangeArrowheads="1"/>
          </p:cNvSpPr>
          <p:nvPr/>
        </p:nvSpPr>
        <p:spPr bwMode="auto">
          <a:xfrm>
            <a:off x="2054225" y="3838575"/>
            <a:ext cx="1377950" cy="530225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2"/>
                </a:solidFill>
              </a:rPr>
              <a:t>Choroidal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2"/>
                </a:solidFill>
              </a:rPr>
              <a:t>detachment</a:t>
            </a:r>
          </a:p>
        </p:txBody>
      </p:sp>
      <p:sp>
        <p:nvSpPr>
          <p:cNvPr id="315399" name="Text Box 7"/>
          <p:cNvSpPr txBox="1">
            <a:spLocks noChangeArrowheads="1"/>
          </p:cNvSpPr>
          <p:nvPr/>
        </p:nvSpPr>
        <p:spPr bwMode="auto">
          <a:xfrm>
            <a:off x="4370179" y="3838575"/>
            <a:ext cx="1159293" cy="535531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Pupillary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block</a:t>
            </a:r>
          </a:p>
        </p:txBody>
      </p:sp>
      <p:sp>
        <p:nvSpPr>
          <p:cNvPr id="315402" name="Line 10"/>
          <p:cNvSpPr>
            <a:spLocks noChangeShapeType="1"/>
          </p:cNvSpPr>
          <p:nvPr/>
        </p:nvSpPr>
        <p:spPr bwMode="auto">
          <a:xfrm flipH="1">
            <a:off x="2286000" y="2303463"/>
            <a:ext cx="19812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5403" name="Line 11"/>
          <p:cNvSpPr>
            <a:spLocks noChangeShapeType="1"/>
          </p:cNvSpPr>
          <p:nvPr/>
        </p:nvSpPr>
        <p:spPr bwMode="auto">
          <a:xfrm>
            <a:off x="4267200" y="2303463"/>
            <a:ext cx="1295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5404" name="Text Box 12"/>
          <p:cNvSpPr txBox="1">
            <a:spLocks noChangeArrowheads="1"/>
          </p:cNvSpPr>
          <p:nvPr/>
        </p:nvSpPr>
        <p:spPr bwMode="auto">
          <a:xfrm>
            <a:off x="3854450" y="2416175"/>
            <a:ext cx="717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i="1"/>
              <a:t>IOP?</a:t>
            </a:r>
          </a:p>
        </p:txBody>
      </p:sp>
      <p:sp>
        <p:nvSpPr>
          <p:cNvPr id="315405" name="Line 13"/>
          <p:cNvSpPr>
            <a:spLocks noChangeShapeType="1"/>
          </p:cNvSpPr>
          <p:nvPr/>
        </p:nvSpPr>
        <p:spPr bwMode="auto">
          <a:xfrm flipH="1">
            <a:off x="1219200" y="3141663"/>
            <a:ext cx="6858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5406" name="Line 14"/>
          <p:cNvSpPr>
            <a:spLocks noChangeShapeType="1"/>
          </p:cNvSpPr>
          <p:nvPr/>
        </p:nvSpPr>
        <p:spPr bwMode="auto">
          <a:xfrm>
            <a:off x="1905000" y="3141663"/>
            <a:ext cx="6096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5407" name="Line 15"/>
          <p:cNvSpPr>
            <a:spLocks noChangeShapeType="1"/>
          </p:cNvSpPr>
          <p:nvPr/>
        </p:nvSpPr>
        <p:spPr bwMode="auto">
          <a:xfrm flipH="1">
            <a:off x="5486400" y="3141663"/>
            <a:ext cx="990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5408" name="Line 16"/>
          <p:cNvSpPr>
            <a:spLocks noChangeShapeType="1"/>
          </p:cNvSpPr>
          <p:nvPr/>
        </p:nvSpPr>
        <p:spPr bwMode="auto">
          <a:xfrm flipH="1">
            <a:off x="6324600" y="3141663"/>
            <a:ext cx="1524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5409" name="Line 17"/>
          <p:cNvSpPr>
            <a:spLocks noChangeShapeType="1"/>
          </p:cNvSpPr>
          <p:nvPr/>
        </p:nvSpPr>
        <p:spPr bwMode="auto">
          <a:xfrm>
            <a:off x="6477000" y="3141663"/>
            <a:ext cx="7620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5410" name="Text Box 19"/>
          <p:cNvSpPr txBox="1">
            <a:spLocks noChangeArrowheads="1"/>
          </p:cNvSpPr>
          <p:nvPr/>
        </p:nvSpPr>
        <p:spPr bwMode="auto">
          <a:xfrm>
            <a:off x="2555875" y="1508125"/>
            <a:ext cx="34544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/>
              <a:t>Shallow/flat AC after CE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sz="2400"/>
              <a:t>(early post-op period)</a:t>
            </a:r>
          </a:p>
        </p:txBody>
      </p:sp>
      <p:sp>
        <p:nvSpPr>
          <p:cNvPr id="315412" name="Slide Number Placeholder 1"/>
          <p:cNvSpPr txBox="1">
            <a:spLocks noGrp="1"/>
          </p:cNvSpPr>
          <p:nvPr/>
        </p:nvSpPr>
        <p:spPr bwMode="auto">
          <a:xfrm>
            <a:off x="7010400" y="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2D3D5B71-3B1B-413F-99B7-211578076433}" type="slidenum">
              <a:rPr lang="en-US" altLang="en-US" sz="1000"/>
              <a:pPr algn="r" eaLnBrk="1" hangingPunct="1"/>
              <a:t>70</a:t>
            </a:fld>
            <a:endParaRPr lang="en-US" altLang="en-US" sz="1000"/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7281081" y="3827582"/>
            <a:ext cx="1736374" cy="535531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Suprachoroidal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hemorrhage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048613A-F0F8-4D22-B78F-43C8F8458A86}"/>
              </a:ext>
            </a:extLst>
          </p:cNvPr>
          <p:cNvSpPr txBox="1"/>
          <p:nvPr/>
        </p:nvSpPr>
        <p:spPr>
          <a:xfrm>
            <a:off x="1477114" y="315059"/>
            <a:ext cx="6189772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FF"/>
                </a:solidFill>
              </a:rPr>
              <a:t>Shallow Anterior Chamber After Cataract Surgery</a:t>
            </a:r>
          </a:p>
        </p:txBody>
      </p:sp>
      <p:sp>
        <p:nvSpPr>
          <p:cNvPr id="23" name="Text Box 9">
            <a:extLst>
              <a:ext uri="{FF2B5EF4-FFF2-40B4-BE49-F238E27FC236}">
                <a16:creationId xmlns:a16="http://schemas.microsoft.com/office/drawing/2014/main" id="{08FF396D-2158-417B-A445-3E140A051F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2943" y="3838575"/>
            <a:ext cx="825867" cy="535531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Ciliary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block</a:t>
            </a:r>
          </a:p>
        </p:txBody>
      </p:sp>
      <p:sp>
        <p:nvSpPr>
          <p:cNvPr id="315411" name="Text Box 20"/>
          <p:cNvSpPr txBox="1">
            <a:spLocks noChangeArrowheads="1"/>
          </p:cNvSpPr>
          <p:nvPr/>
        </p:nvSpPr>
        <p:spPr bwMode="auto">
          <a:xfrm>
            <a:off x="250825" y="685800"/>
            <a:ext cx="3962400" cy="6001643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 dirty="0">
                <a:solidFill>
                  <a:srgbClr val="0000FF"/>
                </a:solidFill>
              </a:rPr>
              <a:t>What is the mechanism underlying pupillary block?</a:t>
            </a:r>
          </a:p>
          <a:p>
            <a:pPr eaLnBrk="1" hangingPunct="1"/>
            <a:r>
              <a:rPr lang="en-US" sz="1600" dirty="0">
                <a:solidFill>
                  <a:srgbClr val="0000FF"/>
                </a:solidFill>
              </a:rPr>
              <a:t>Apposition between the pupil margin and the IOL prevents the normal flow of aqueous from the posterior chamber to the AC. This results in a pressure gradient across the iris, causing it to bow forward. In doing so, the peripheral iris interferes with the egress of aqueous through the TM. The net result is a normal-to-high IOP and shallowed AC.</a:t>
            </a:r>
          </a:p>
          <a:p>
            <a:pPr eaLnBrk="1" hangingPunct="1"/>
            <a:endParaRPr lang="en-US" sz="1600" dirty="0">
              <a:solidFill>
                <a:srgbClr val="0000FF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0000FF"/>
                </a:solidFill>
              </a:rPr>
              <a:t>Which </a:t>
            </a:r>
            <a:r>
              <a:rPr lang="en-US" sz="1600" i="1" dirty="0" err="1">
                <a:solidFill>
                  <a:srgbClr val="0000FF"/>
                </a:solidFill>
              </a:rPr>
              <a:t>pt</a:t>
            </a:r>
            <a:r>
              <a:rPr lang="en-US" sz="1600" i="1" dirty="0">
                <a:solidFill>
                  <a:srgbClr val="0000FF"/>
                </a:solidFill>
              </a:rPr>
              <a:t> population is particularly prone to pseudophakic pupillary block?</a:t>
            </a:r>
          </a:p>
          <a:p>
            <a:pPr eaLnBrk="1" hangingPunct="1"/>
            <a:r>
              <a:rPr lang="en-US" sz="1600" dirty="0">
                <a:solidFill>
                  <a:srgbClr val="0000FF"/>
                </a:solidFill>
              </a:rPr>
              <a:t>The pediatric population. As a general rule, the younger the </a:t>
            </a:r>
            <a:r>
              <a:rPr lang="en-US" sz="1600" dirty="0" err="1">
                <a:solidFill>
                  <a:srgbClr val="0000FF"/>
                </a:solidFill>
              </a:rPr>
              <a:t>pt</a:t>
            </a:r>
            <a:r>
              <a:rPr lang="en-US" sz="1600" dirty="0">
                <a:solidFill>
                  <a:srgbClr val="0000FF"/>
                </a:solidFill>
              </a:rPr>
              <a:t>, the more likely they are to develop pseudophakic pupillary block.</a:t>
            </a:r>
          </a:p>
          <a:p>
            <a:pPr eaLnBrk="1" hangingPunct="1"/>
            <a:endParaRPr lang="en-US" sz="1600" dirty="0">
              <a:solidFill>
                <a:srgbClr val="0000FF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0000FF"/>
                </a:solidFill>
              </a:rPr>
              <a:t>In adults, what class of IOL is most likely to produce pseudophakic pupillary block?</a:t>
            </a:r>
          </a:p>
          <a:p>
            <a:pPr eaLnBrk="1" hangingPunct="1"/>
            <a:r>
              <a:rPr lang="en-US" sz="1600" dirty="0">
                <a:solidFill>
                  <a:srgbClr val="FFC000"/>
                </a:solidFill>
              </a:rPr>
              <a:t>AC IOLs, especially if the surgeon fails to perform an </a:t>
            </a:r>
            <a:r>
              <a:rPr lang="en-US" sz="1600" dirty="0" err="1">
                <a:solidFill>
                  <a:srgbClr val="FFC000"/>
                </a:solidFill>
              </a:rPr>
              <a:t>iridotomy</a:t>
            </a:r>
            <a:r>
              <a:rPr lang="en-US" sz="1600" dirty="0">
                <a:solidFill>
                  <a:srgbClr val="FFC000"/>
                </a:solidFill>
              </a:rPr>
              <a:t> at the time of IOL implantation</a:t>
            </a:r>
          </a:p>
        </p:txBody>
      </p:sp>
    </p:spTree>
    <p:extLst>
      <p:ext uri="{BB962C8B-B14F-4D97-AF65-F5344CB8AC3E}">
        <p14:creationId xmlns:p14="http://schemas.microsoft.com/office/powerpoint/2010/main" val="30998332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5" name="Text Box 3"/>
          <p:cNvSpPr txBox="1">
            <a:spLocks noChangeArrowheads="1"/>
          </p:cNvSpPr>
          <p:nvPr/>
        </p:nvSpPr>
        <p:spPr bwMode="auto">
          <a:xfrm>
            <a:off x="5429250" y="2738438"/>
            <a:ext cx="2349500" cy="403225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 b="1" i="1">
                <a:solidFill>
                  <a:srgbClr val="0000FF"/>
                </a:solidFill>
              </a:rPr>
              <a:t>Normal</a:t>
            </a:r>
            <a:r>
              <a:rPr lang="en-US" sz="2400" b="1">
                <a:solidFill>
                  <a:srgbClr val="0000FF"/>
                </a:solidFill>
              </a:rPr>
              <a:t> or </a:t>
            </a:r>
            <a:r>
              <a:rPr lang="en-US" sz="2400" b="1" i="1">
                <a:solidFill>
                  <a:srgbClr val="0000FF"/>
                </a:solidFill>
              </a:rPr>
              <a:t>high</a:t>
            </a:r>
          </a:p>
        </p:txBody>
      </p:sp>
      <p:sp>
        <p:nvSpPr>
          <p:cNvPr id="315396" name="Text Box 4"/>
          <p:cNvSpPr txBox="1">
            <a:spLocks noChangeArrowheads="1"/>
          </p:cNvSpPr>
          <p:nvPr/>
        </p:nvSpPr>
        <p:spPr bwMode="auto">
          <a:xfrm>
            <a:off x="1557338" y="2738438"/>
            <a:ext cx="744537" cy="403225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 i="1">
                <a:solidFill>
                  <a:schemeClr val="bg2"/>
                </a:solidFill>
              </a:rPr>
              <a:t>Low</a:t>
            </a:r>
          </a:p>
        </p:txBody>
      </p:sp>
      <p:sp>
        <p:nvSpPr>
          <p:cNvPr id="315397" name="Text Box 5"/>
          <p:cNvSpPr txBox="1">
            <a:spLocks noChangeArrowheads="1"/>
          </p:cNvSpPr>
          <p:nvPr/>
        </p:nvSpPr>
        <p:spPr bwMode="auto">
          <a:xfrm>
            <a:off x="615950" y="3838575"/>
            <a:ext cx="908050" cy="530225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2"/>
                </a:solidFill>
              </a:rPr>
              <a:t>Wound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2"/>
                </a:solidFill>
              </a:rPr>
              <a:t>leak</a:t>
            </a:r>
          </a:p>
        </p:txBody>
      </p:sp>
      <p:sp>
        <p:nvSpPr>
          <p:cNvPr id="315398" name="Text Box 6"/>
          <p:cNvSpPr txBox="1">
            <a:spLocks noChangeArrowheads="1"/>
          </p:cNvSpPr>
          <p:nvPr/>
        </p:nvSpPr>
        <p:spPr bwMode="auto">
          <a:xfrm>
            <a:off x="2054225" y="3838575"/>
            <a:ext cx="1377950" cy="530225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2"/>
                </a:solidFill>
              </a:rPr>
              <a:t>Choroidal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2"/>
                </a:solidFill>
              </a:rPr>
              <a:t>detachment</a:t>
            </a:r>
          </a:p>
        </p:txBody>
      </p:sp>
      <p:sp>
        <p:nvSpPr>
          <p:cNvPr id="315399" name="Text Box 7"/>
          <p:cNvSpPr txBox="1">
            <a:spLocks noChangeArrowheads="1"/>
          </p:cNvSpPr>
          <p:nvPr/>
        </p:nvSpPr>
        <p:spPr bwMode="auto">
          <a:xfrm>
            <a:off x="4370179" y="3838575"/>
            <a:ext cx="1159293" cy="535531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Pupillary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b="1">
                <a:solidFill>
                  <a:srgbClr val="0000FF"/>
                </a:solidFill>
              </a:rPr>
              <a:t>block</a:t>
            </a:r>
          </a:p>
        </p:txBody>
      </p:sp>
      <p:sp>
        <p:nvSpPr>
          <p:cNvPr id="315402" name="Line 10"/>
          <p:cNvSpPr>
            <a:spLocks noChangeShapeType="1"/>
          </p:cNvSpPr>
          <p:nvPr/>
        </p:nvSpPr>
        <p:spPr bwMode="auto">
          <a:xfrm flipH="1">
            <a:off x="2286000" y="2303463"/>
            <a:ext cx="19812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5403" name="Line 11"/>
          <p:cNvSpPr>
            <a:spLocks noChangeShapeType="1"/>
          </p:cNvSpPr>
          <p:nvPr/>
        </p:nvSpPr>
        <p:spPr bwMode="auto">
          <a:xfrm>
            <a:off x="4267200" y="2303463"/>
            <a:ext cx="1295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5404" name="Text Box 12"/>
          <p:cNvSpPr txBox="1">
            <a:spLocks noChangeArrowheads="1"/>
          </p:cNvSpPr>
          <p:nvPr/>
        </p:nvSpPr>
        <p:spPr bwMode="auto">
          <a:xfrm>
            <a:off x="3854450" y="2416175"/>
            <a:ext cx="717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i="1"/>
              <a:t>IOP?</a:t>
            </a:r>
          </a:p>
        </p:txBody>
      </p:sp>
      <p:sp>
        <p:nvSpPr>
          <p:cNvPr id="315405" name="Line 13"/>
          <p:cNvSpPr>
            <a:spLocks noChangeShapeType="1"/>
          </p:cNvSpPr>
          <p:nvPr/>
        </p:nvSpPr>
        <p:spPr bwMode="auto">
          <a:xfrm flipH="1">
            <a:off x="1219200" y="3141663"/>
            <a:ext cx="6858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5406" name="Line 14"/>
          <p:cNvSpPr>
            <a:spLocks noChangeShapeType="1"/>
          </p:cNvSpPr>
          <p:nvPr/>
        </p:nvSpPr>
        <p:spPr bwMode="auto">
          <a:xfrm>
            <a:off x="1905000" y="3141663"/>
            <a:ext cx="6096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5407" name="Line 15"/>
          <p:cNvSpPr>
            <a:spLocks noChangeShapeType="1"/>
          </p:cNvSpPr>
          <p:nvPr/>
        </p:nvSpPr>
        <p:spPr bwMode="auto">
          <a:xfrm flipH="1">
            <a:off x="5486400" y="3141663"/>
            <a:ext cx="990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5408" name="Line 16"/>
          <p:cNvSpPr>
            <a:spLocks noChangeShapeType="1"/>
          </p:cNvSpPr>
          <p:nvPr/>
        </p:nvSpPr>
        <p:spPr bwMode="auto">
          <a:xfrm flipH="1">
            <a:off x="6324600" y="3141663"/>
            <a:ext cx="1524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5409" name="Line 17"/>
          <p:cNvSpPr>
            <a:spLocks noChangeShapeType="1"/>
          </p:cNvSpPr>
          <p:nvPr/>
        </p:nvSpPr>
        <p:spPr bwMode="auto">
          <a:xfrm>
            <a:off x="6477000" y="3141663"/>
            <a:ext cx="7620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5410" name="Text Box 19"/>
          <p:cNvSpPr txBox="1">
            <a:spLocks noChangeArrowheads="1"/>
          </p:cNvSpPr>
          <p:nvPr/>
        </p:nvSpPr>
        <p:spPr bwMode="auto">
          <a:xfrm>
            <a:off x="2555875" y="1508125"/>
            <a:ext cx="34544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/>
              <a:t>Shallow/flat AC after CE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sz="2400"/>
              <a:t>(early post-op period)</a:t>
            </a:r>
          </a:p>
        </p:txBody>
      </p:sp>
      <p:sp>
        <p:nvSpPr>
          <p:cNvPr id="315412" name="Slide Number Placeholder 1"/>
          <p:cNvSpPr txBox="1">
            <a:spLocks noGrp="1"/>
          </p:cNvSpPr>
          <p:nvPr/>
        </p:nvSpPr>
        <p:spPr bwMode="auto">
          <a:xfrm>
            <a:off x="7010400" y="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2D3D5B71-3B1B-413F-99B7-211578076433}" type="slidenum">
              <a:rPr lang="en-US" altLang="en-US" sz="1000"/>
              <a:pPr algn="r" eaLnBrk="1" hangingPunct="1"/>
              <a:t>71</a:t>
            </a:fld>
            <a:endParaRPr lang="en-US" altLang="en-US" sz="1000"/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7281081" y="3827582"/>
            <a:ext cx="1736374" cy="535531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Suprachoroidal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hemorrhage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66E6191-4307-4C04-9B80-7EC11FE60715}"/>
              </a:ext>
            </a:extLst>
          </p:cNvPr>
          <p:cNvSpPr txBox="1"/>
          <p:nvPr/>
        </p:nvSpPr>
        <p:spPr>
          <a:xfrm>
            <a:off x="1477114" y="315059"/>
            <a:ext cx="6189772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FF"/>
                </a:solidFill>
              </a:rPr>
              <a:t>Shallow Anterior Chamber After Cataract Surgery</a:t>
            </a:r>
          </a:p>
        </p:txBody>
      </p:sp>
      <p:sp>
        <p:nvSpPr>
          <p:cNvPr id="23" name="Text Box 9">
            <a:extLst>
              <a:ext uri="{FF2B5EF4-FFF2-40B4-BE49-F238E27FC236}">
                <a16:creationId xmlns:a16="http://schemas.microsoft.com/office/drawing/2014/main" id="{E9B45C09-C64B-4F3B-BBC3-14DD26374A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2943" y="3838575"/>
            <a:ext cx="825867" cy="535531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Ciliary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block</a:t>
            </a:r>
          </a:p>
        </p:txBody>
      </p:sp>
      <p:sp>
        <p:nvSpPr>
          <p:cNvPr id="315411" name="Text Box 20"/>
          <p:cNvSpPr txBox="1">
            <a:spLocks noChangeArrowheads="1"/>
          </p:cNvSpPr>
          <p:nvPr/>
        </p:nvSpPr>
        <p:spPr bwMode="auto">
          <a:xfrm>
            <a:off x="250825" y="685800"/>
            <a:ext cx="3962400" cy="6001643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 dirty="0">
                <a:solidFill>
                  <a:srgbClr val="0000FF"/>
                </a:solidFill>
              </a:rPr>
              <a:t>What is the mechanism underlying pupillary block?</a:t>
            </a:r>
          </a:p>
          <a:p>
            <a:pPr eaLnBrk="1" hangingPunct="1"/>
            <a:r>
              <a:rPr lang="en-US" sz="1600" dirty="0">
                <a:solidFill>
                  <a:srgbClr val="0000FF"/>
                </a:solidFill>
              </a:rPr>
              <a:t>Apposition between the pupil margin and the IOL prevents the normal flow of aqueous from the posterior chamber to the AC. This results in a pressure gradient across the iris, causing it to bow forward. In doing so, the peripheral iris interferes with the egress of aqueous through the TM. The net result is a normal-to-high IOP and shallowed AC.</a:t>
            </a:r>
          </a:p>
          <a:p>
            <a:pPr eaLnBrk="1" hangingPunct="1"/>
            <a:endParaRPr lang="en-US" sz="1600" dirty="0">
              <a:solidFill>
                <a:srgbClr val="0000FF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0000FF"/>
                </a:solidFill>
              </a:rPr>
              <a:t>Which </a:t>
            </a:r>
            <a:r>
              <a:rPr lang="en-US" sz="1600" i="1" dirty="0" err="1">
                <a:solidFill>
                  <a:srgbClr val="0000FF"/>
                </a:solidFill>
              </a:rPr>
              <a:t>pt</a:t>
            </a:r>
            <a:r>
              <a:rPr lang="en-US" sz="1600" i="1" dirty="0">
                <a:solidFill>
                  <a:srgbClr val="0000FF"/>
                </a:solidFill>
              </a:rPr>
              <a:t> population is particularly prone to pseudophakic pupillary block?</a:t>
            </a:r>
          </a:p>
          <a:p>
            <a:pPr eaLnBrk="1" hangingPunct="1"/>
            <a:r>
              <a:rPr lang="en-US" sz="1600" dirty="0">
                <a:solidFill>
                  <a:srgbClr val="0000FF"/>
                </a:solidFill>
              </a:rPr>
              <a:t>The pediatric population. As a general rule, the younger the </a:t>
            </a:r>
            <a:r>
              <a:rPr lang="en-US" sz="1600" dirty="0" err="1">
                <a:solidFill>
                  <a:srgbClr val="0000FF"/>
                </a:solidFill>
              </a:rPr>
              <a:t>pt</a:t>
            </a:r>
            <a:r>
              <a:rPr lang="en-US" sz="1600" dirty="0">
                <a:solidFill>
                  <a:srgbClr val="0000FF"/>
                </a:solidFill>
              </a:rPr>
              <a:t>, the more likely they are to develop pseudophakic pupillary block.</a:t>
            </a:r>
          </a:p>
          <a:p>
            <a:pPr eaLnBrk="1" hangingPunct="1"/>
            <a:endParaRPr lang="en-US" sz="1600" dirty="0">
              <a:solidFill>
                <a:srgbClr val="0000FF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0000FF"/>
                </a:solidFill>
              </a:rPr>
              <a:t>In adults, what class of IOL is most likely to produce pseudophakic pupillary block?</a:t>
            </a:r>
          </a:p>
          <a:p>
            <a:pPr eaLnBrk="1" hangingPunct="1"/>
            <a:r>
              <a:rPr lang="en-US" sz="1600" dirty="0">
                <a:solidFill>
                  <a:srgbClr val="0000FF"/>
                </a:solidFill>
              </a:rPr>
              <a:t>AC IOLs, especially if the surgeon fails to perform an </a:t>
            </a:r>
            <a:r>
              <a:rPr lang="en-US" sz="1600" dirty="0" err="1">
                <a:solidFill>
                  <a:srgbClr val="0000FF"/>
                </a:solidFill>
              </a:rPr>
              <a:t>iridectomy</a:t>
            </a:r>
            <a:r>
              <a:rPr lang="en-US" sz="1600" dirty="0">
                <a:solidFill>
                  <a:srgbClr val="0000FF"/>
                </a:solidFill>
              </a:rPr>
              <a:t> at the time of IOL implantation</a:t>
            </a:r>
          </a:p>
        </p:txBody>
      </p:sp>
    </p:spTree>
    <p:extLst>
      <p:ext uri="{BB962C8B-B14F-4D97-AF65-F5344CB8AC3E}">
        <p14:creationId xmlns:p14="http://schemas.microsoft.com/office/powerpoint/2010/main" val="200483181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A68E4C8-8144-4649-BAD7-2E84AA73C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253C76-64F2-4E0E-BE17-EF9425115A77}" type="slidenum">
              <a:rPr lang="en-US" altLang="en-US" smtClean="0"/>
              <a:pPr>
                <a:defRPr/>
              </a:pPr>
              <a:t>72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443035-F191-41ED-974D-BD0CDABB68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860" y="1572354"/>
            <a:ext cx="5288280" cy="371329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0EAC5C8-8D10-4BA5-BFFF-406FE0640A04}"/>
              </a:ext>
            </a:extLst>
          </p:cNvPr>
          <p:cNvSpPr txBox="1"/>
          <p:nvPr/>
        </p:nvSpPr>
        <p:spPr>
          <a:xfrm>
            <a:off x="1477114" y="315059"/>
            <a:ext cx="6189772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FF"/>
                </a:solidFill>
              </a:rPr>
              <a:t>Shallow Anterior Chamber After Cataract Surgery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20975F-B955-4F1F-9B84-C559975B532C}"/>
              </a:ext>
            </a:extLst>
          </p:cNvPr>
          <p:cNvSpPr txBox="1"/>
          <p:nvPr/>
        </p:nvSpPr>
        <p:spPr>
          <a:xfrm>
            <a:off x="728564" y="5961019"/>
            <a:ext cx="74593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That feeling when an AC IOL is implanted, but the surgeon forgets to create a PI</a:t>
            </a:r>
          </a:p>
        </p:txBody>
      </p:sp>
    </p:spTree>
    <p:extLst>
      <p:ext uri="{BB962C8B-B14F-4D97-AF65-F5344CB8AC3E}">
        <p14:creationId xmlns:p14="http://schemas.microsoft.com/office/powerpoint/2010/main" val="123006037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5" name="Text Box 3"/>
          <p:cNvSpPr txBox="1">
            <a:spLocks noChangeArrowheads="1"/>
          </p:cNvSpPr>
          <p:nvPr/>
        </p:nvSpPr>
        <p:spPr bwMode="auto">
          <a:xfrm>
            <a:off x="5429250" y="2738438"/>
            <a:ext cx="2349500" cy="403225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 b="1" i="1">
                <a:solidFill>
                  <a:srgbClr val="0000FF"/>
                </a:solidFill>
              </a:rPr>
              <a:t>Normal</a:t>
            </a:r>
            <a:r>
              <a:rPr lang="en-US" sz="2400" b="1">
                <a:solidFill>
                  <a:srgbClr val="0000FF"/>
                </a:solidFill>
              </a:rPr>
              <a:t> or </a:t>
            </a:r>
            <a:r>
              <a:rPr lang="en-US" sz="2400" b="1" i="1">
                <a:solidFill>
                  <a:srgbClr val="0000FF"/>
                </a:solidFill>
              </a:rPr>
              <a:t>high</a:t>
            </a:r>
          </a:p>
        </p:txBody>
      </p:sp>
      <p:sp>
        <p:nvSpPr>
          <p:cNvPr id="325636" name="Text Box 4"/>
          <p:cNvSpPr txBox="1">
            <a:spLocks noChangeArrowheads="1"/>
          </p:cNvSpPr>
          <p:nvPr/>
        </p:nvSpPr>
        <p:spPr bwMode="auto">
          <a:xfrm>
            <a:off x="1557338" y="2738438"/>
            <a:ext cx="744537" cy="403225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 i="1">
                <a:solidFill>
                  <a:schemeClr val="bg2"/>
                </a:solidFill>
              </a:rPr>
              <a:t>Low</a:t>
            </a:r>
          </a:p>
        </p:txBody>
      </p:sp>
      <p:sp>
        <p:nvSpPr>
          <p:cNvPr id="325637" name="Text Box 5"/>
          <p:cNvSpPr txBox="1">
            <a:spLocks noChangeArrowheads="1"/>
          </p:cNvSpPr>
          <p:nvPr/>
        </p:nvSpPr>
        <p:spPr bwMode="auto">
          <a:xfrm>
            <a:off x="615950" y="3838575"/>
            <a:ext cx="908050" cy="530225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2"/>
                </a:solidFill>
              </a:rPr>
              <a:t>Wound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2"/>
                </a:solidFill>
              </a:rPr>
              <a:t>leak</a:t>
            </a:r>
          </a:p>
        </p:txBody>
      </p:sp>
      <p:sp>
        <p:nvSpPr>
          <p:cNvPr id="325638" name="Text Box 6"/>
          <p:cNvSpPr txBox="1">
            <a:spLocks noChangeArrowheads="1"/>
          </p:cNvSpPr>
          <p:nvPr/>
        </p:nvSpPr>
        <p:spPr bwMode="auto">
          <a:xfrm>
            <a:off x="2054225" y="3838575"/>
            <a:ext cx="1377950" cy="530225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2"/>
                </a:solidFill>
              </a:rPr>
              <a:t>Choroidal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2"/>
                </a:solidFill>
              </a:rPr>
              <a:t>detachment</a:t>
            </a:r>
          </a:p>
        </p:txBody>
      </p:sp>
      <p:sp>
        <p:nvSpPr>
          <p:cNvPr id="325639" name="Text Box 7"/>
          <p:cNvSpPr txBox="1">
            <a:spLocks noChangeArrowheads="1"/>
          </p:cNvSpPr>
          <p:nvPr/>
        </p:nvSpPr>
        <p:spPr bwMode="auto">
          <a:xfrm>
            <a:off x="4419600" y="3838575"/>
            <a:ext cx="1060450" cy="530225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Pupillary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block</a:t>
            </a:r>
          </a:p>
        </p:txBody>
      </p:sp>
      <p:sp>
        <p:nvSpPr>
          <p:cNvPr id="325642" name="Line 10"/>
          <p:cNvSpPr>
            <a:spLocks noChangeShapeType="1"/>
          </p:cNvSpPr>
          <p:nvPr/>
        </p:nvSpPr>
        <p:spPr bwMode="auto">
          <a:xfrm flipH="1">
            <a:off x="2286000" y="2303463"/>
            <a:ext cx="19812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5643" name="Line 11"/>
          <p:cNvSpPr>
            <a:spLocks noChangeShapeType="1"/>
          </p:cNvSpPr>
          <p:nvPr/>
        </p:nvSpPr>
        <p:spPr bwMode="auto">
          <a:xfrm>
            <a:off x="4267200" y="2303463"/>
            <a:ext cx="1295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5644" name="Text Box 12"/>
          <p:cNvSpPr txBox="1">
            <a:spLocks noChangeArrowheads="1"/>
          </p:cNvSpPr>
          <p:nvPr/>
        </p:nvSpPr>
        <p:spPr bwMode="auto">
          <a:xfrm>
            <a:off x="3854450" y="2416175"/>
            <a:ext cx="717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i="1"/>
              <a:t>IOP?</a:t>
            </a:r>
          </a:p>
        </p:txBody>
      </p:sp>
      <p:sp>
        <p:nvSpPr>
          <p:cNvPr id="325645" name="Line 13"/>
          <p:cNvSpPr>
            <a:spLocks noChangeShapeType="1"/>
          </p:cNvSpPr>
          <p:nvPr/>
        </p:nvSpPr>
        <p:spPr bwMode="auto">
          <a:xfrm flipH="1">
            <a:off x="1219200" y="3141663"/>
            <a:ext cx="6858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5646" name="Line 14"/>
          <p:cNvSpPr>
            <a:spLocks noChangeShapeType="1"/>
          </p:cNvSpPr>
          <p:nvPr/>
        </p:nvSpPr>
        <p:spPr bwMode="auto">
          <a:xfrm>
            <a:off x="1905000" y="3141663"/>
            <a:ext cx="6096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5647" name="Line 15"/>
          <p:cNvSpPr>
            <a:spLocks noChangeShapeType="1"/>
          </p:cNvSpPr>
          <p:nvPr/>
        </p:nvSpPr>
        <p:spPr bwMode="auto">
          <a:xfrm flipH="1">
            <a:off x="5486400" y="3141663"/>
            <a:ext cx="9906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5648" name="Line 16"/>
          <p:cNvSpPr>
            <a:spLocks noChangeShapeType="1"/>
          </p:cNvSpPr>
          <p:nvPr/>
        </p:nvSpPr>
        <p:spPr bwMode="auto">
          <a:xfrm flipH="1">
            <a:off x="6324600" y="3141663"/>
            <a:ext cx="152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5649" name="Line 17"/>
          <p:cNvSpPr>
            <a:spLocks noChangeShapeType="1"/>
          </p:cNvSpPr>
          <p:nvPr/>
        </p:nvSpPr>
        <p:spPr bwMode="auto">
          <a:xfrm>
            <a:off x="6477000" y="3141663"/>
            <a:ext cx="7620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5650" name="Text Box 18"/>
          <p:cNvSpPr txBox="1">
            <a:spLocks noChangeArrowheads="1"/>
          </p:cNvSpPr>
          <p:nvPr/>
        </p:nvSpPr>
        <p:spPr bwMode="auto">
          <a:xfrm>
            <a:off x="2555875" y="1508125"/>
            <a:ext cx="34544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/>
              <a:t>Shallow/flat AC after CE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sz="2400"/>
              <a:t>(early post-op period)</a:t>
            </a:r>
          </a:p>
        </p:txBody>
      </p:sp>
      <p:sp>
        <p:nvSpPr>
          <p:cNvPr id="325651" name="Text Box 19"/>
          <p:cNvSpPr txBox="1">
            <a:spLocks noChangeArrowheads="1"/>
          </p:cNvSpPr>
          <p:nvPr/>
        </p:nvSpPr>
        <p:spPr bwMode="auto">
          <a:xfrm>
            <a:off x="208188" y="1447800"/>
            <a:ext cx="5509205" cy="5016758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 dirty="0">
                <a:solidFill>
                  <a:srgbClr val="0000FF"/>
                </a:solidFill>
              </a:rPr>
              <a:t>What is ciliary block glaucoma?</a:t>
            </a:r>
            <a:endParaRPr lang="en-US" sz="1600" i="1" dirty="0">
              <a:solidFill>
                <a:srgbClr val="FFCCFF"/>
              </a:solidFill>
            </a:endParaRPr>
          </a:p>
          <a:p>
            <a:pPr eaLnBrk="1" hangingPunct="1"/>
            <a:r>
              <a:rPr lang="en-US" sz="1600" dirty="0">
                <a:solidFill>
                  <a:srgbClr val="FFCCFF"/>
                </a:solidFill>
              </a:rPr>
              <a:t>A rare condition in which anterior rotation of the ciliary body causes newly-produced aqueous to be directed posteriorly, toward and perhaps into or behind the vitreous body.</a:t>
            </a:r>
          </a:p>
          <a:p>
            <a:pPr eaLnBrk="1" hangingPunct="1"/>
            <a:endParaRPr lang="en-US" sz="1600" dirty="0">
              <a:solidFill>
                <a:srgbClr val="FFCCFF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FFCCFF"/>
                </a:solidFill>
              </a:rPr>
              <a:t>Is it common, or rare?</a:t>
            </a:r>
          </a:p>
          <a:p>
            <a:pPr eaLnBrk="1" hangingPunct="1"/>
            <a:r>
              <a:rPr lang="en-US" sz="1600" dirty="0">
                <a:solidFill>
                  <a:srgbClr val="FFCCFF"/>
                </a:solidFill>
              </a:rPr>
              <a:t>Rare</a:t>
            </a:r>
          </a:p>
          <a:p>
            <a:pPr eaLnBrk="1" hangingPunct="1"/>
            <a:endParaRPr lang="en-US" sz="1600" dirty="0">
              <a:solidFill>
                <a:srgbClr val="FFCCFF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FFCCFF"/>
                </a:solidFill>
              </a:rPr>
              <a:t>What is the chief risk factor?</a:t>
            </a:r>
          </a:p>
          <a:p>
            <a:pPr eaLnBrk="1" hangingPunct="1"/>
            <a:r>
              <a:rPr lang="en-US" sz="1600" dirty="0">
                <a:solidFill>
                  <a:srgbClr val="FFCCFF"/>
                </a:solidFill>
              </a:rPr>
              <a:t>Intraocular surgery in an eye with tight angles</a:t>
            </a:r>
          </a:p>
          <a:p>
            <a:pPr eaLnBrk="1" hangingPunct="1"/>
            <a:endParaRPr lang="en-US" sz="1600" i="1" dirty="0">
              <a:solidFill>
                <a:srgbClr val="FFCCFF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FFCCFF"/>
                </a:solidFill>
              </a:rPr>
              <a:t>How is ciliary block glaucoma managed medically?</a:t>
            </a:r>
            <a:endParaRPr lang="en-US" sz="1600" dirty="0">
              <a:solidFill>
                <a:srgbClr val="FFCCFF"/>
              </a:solidFill>
            </a:endParaRPr>
          </a:p>
          <a:p>
            <a:pPr eaLnBrk="1" hangingPunct="1"/>
            <a:r>
              <a:rPr lang="en-US" sz="1600" dirty="0">
                <a:solidFill>
                  <a:srgbClr val="FFCCFF"/>
                </a:solidFill>
              </a:rPr>
              <a:t>--Aqueous suppressants</a:t>
            </a:r>
          </a:p>
          <a:p>
            <a:pPr eaLnBrk="1" hangingPunct="1"/>
            <a:r>
              <a:rPr lang="en-US" sz="1600" dirty="0">
                <a:solidFill>
                  <a:srgbClr val="FFCCFF"/>
                </a:solidFill>
              </a:rPr>
              <a:t>--Aggressive cycloplegia (atropine 1% and phenylephrine 10% </a:t>
            </a:r>
            <a:r>
              <a:rPr lang="en-US" sz="1600" dirty="0" err="1">
                <a:solidFill>
                  <a:srgbClr val="FFCCFF"/>
                </a:solidFill>
              </a:rPr>
              <a:t>qid</a:t>
            </a:r>
            <a:r>
              <a:rPr lang="en-US" sz="1600" dirty="0">
                <a:solidFill>
                  <a:srgbClr val="FFCCFF"/>
                </a:solidFill>
              </a:rPr>
              <a:t>)</a:t>
            </a:r>
          </a:p>
          <a:p>
            <a:pPr eaLnBrk="1" hangingPunct="1"/>
            <a:r>
              <a:rPr lang="en-US" sz="1600" dirty="0">
                <a:solidFill>
                  <a:srgbClr val="FFCCFF"/>
                </a:solidFill>
              </a:rPr>
              <a:t>--Dehydration of the vitreous with hyperosmotic agents</a:t>
            </a:r>
          </a:p>
          <a:p>
            <a:pPr eaLnBrk="1" hangingPunct="1"/>
            <a:endParaRPr lang="en-US" sz="1600" dirty="0">
              <a:solidFill>
                <a:srgbClr val="FFCCFF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FFCCFF"/>
                </a:solidFill>
              </a:rPr>
              <a:t>What about surgical management--is it usually necessary?</a:t>
            </a:r>
          </a:p>
          <a:p>
            <a:pPr eaLnBrk="1" hangingPunct="1"/>
            <a:r>
              <a:rPr lang="en-US" sz="1600" dirty="0">
                <a:solidFill>
                  <a:srgbClr val="FFCCFF"/>
                </a:solidFill>
              </a:rPr>
              <a:t>Yes; surgical or laser disruption of the vitreous face is often required for resolution</a:t>
            </a:r>
            <a:endParaRPr lang="en-US" sz="1600" b="1" dirty="0">
              <a:solidFill>
                <a:srgbClr val="FFCCFF"/>
              </a:solidFill>
            </a:endParaRPr>
          </a:p>
        </p:txBody>
      </p:sp>
      <p:sp>
        <p:nvSpPr>
          <p:cNvPr id="325652" name="Slide Number Placeholder 1"/>
          <p:cNvSpPr txBox="1">
            <a:spLocks noGrp="1"/>
          </p:cNvSpPr>
          <p:nvPr/>
        </p:nvSpPr>
        <p:spPr bwMode="auto">
          <a:xfrm>
            <a:off x="7010400" y="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5E14C62B-A053-4D7C-8BAF-960171DF76C3}" type="slidenum">
              <a:rPr lang="en-US" altLang="en-US" sz="1000"/>
              <a:pPr algn="r" eaLnBrk="1" hangingPunct="1"/>
              <a:t>73</a:t>
            </a:fld>
            <a:endParaRPr lang="en-US" altLang="en-US" sz="1000"/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7281081" y="3827582"/>
            <a:ext cx="1736374" cy="535531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Suprachoroidal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hemorrhage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7127E0C-1A25-4135-AE6B-4AB59117B9FF}"/>
              </a:ext>
            </a:extLst>
          </p:cNvPr>
          <p:cNvSpPr txBox="1"/>
          <p:nvPr/>
        </p:nvSpPr>
        <p:spPr>
          <a:xfrm>
            <a:off x="1477114" y="315059"/>
            <a:ext cx="6189772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FF"/>
                </a:solidFill>
              </a:rPr>
              <a:t>Shallow Anterior Chamber After Cataract Surgery</a:t>
            </a:r>
          </a:p>
        </p:txBody>
      </p:sp>
      <p:sp>
        <p:nvSpPr>
          <p:cNvPr id="23" name="Text Box 9">
            <a:extLst>
              <a:ext uri="{FF2B5EF4-FFF2-40B4-BE49-F238E27FC236}">
                <a16:creationId xmlns:a16="http://schemas.microsoft.com/office/drawing/2014/main" id="{202B64D8-3639-4165-8256-62CAD2C519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0883" y="3838575"/>
            <a:ext cx="889988" cy="535531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b="1" dirty="0"/>
              <a:t>Ciliary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b="1" dirty="0"/>
              <a:t>block</a:t>
            </a:r>
          </a:p>
        </p:txBody>
      </p:sp>
    </p:spTree>
    <p:extLst>
      <p:ext uri="{BB962C8B-B14F-4D97-AF65-F5344CB8AC3E}">
        <p14:creationId xmlns:p14="http://schemas.microsoft.com/office/powerpoint/2010/main" val="244466669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5" name="Text Box 3"/>
          <p:cNvSpPr txBox="1">
            <a:spLocks noChangeArrowheads="1"/>
          </p:cNvSpPr>
          <p:nvPr/>
        </p:nvSpPr>
        <p:spPr bwMode="auto">
          <a:xfrm>
            <a:off x="5429250" y="2738438"/>
            <a:ext cx="2349500" cy="403225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 b="1" i="1">
                <a:solidFill>
                  <a:srgbClr val="0000FF"/>
                </a:solidFill>
              </a:rPr>
              <a:t>Normal</a:t>
            </a:r>
            <a:r>
              <a:rPr lang="en-US" sz="2400" b="1">
                <a:solidFill>
                  <a:srgbClr val="0000FF"/>
                </a:solidFill>
              </a:rPr>
              <a:t> or </a:t>
            </a:r>
            <a:r>
              <a:rPr lang="en-US" sz="2400" b="1" i="1">
                <a:solidFill>
                  <a:srgbClr val="0000FF"/>
                </a:solidFill>
              </a:rPr>
              <a:t>high</a:t>
            </a:r>
          </a:p>
        </p:txBody>
      </p:sp>
      <p:sp>
        <p:nvSpPr>
          <p:cNvPr id="325636" name="Text Box 4"/>
          <p:cNvSpPr txBox="1">
            <a:spLocks noChangeArrowheads="1"/>
          </p:cNvSpPr>
          <p:nvPr/>
        </p:nvSpPr>
        <p:spPr bwMode="auto">
          <a:xfrm>
            <a:off x="1557338" y="2738438"/>
            <a:ext cx="744537" cy="403225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 i="1">
                <a:solidFill>
                  <a:schemeClr val="bg2"/>
                </a:solidFill>
              </a:rPr>
              <a:t>Low</a:t>
            </a:r>
          </a:p>
        </p:txBody>
      </p:sp>
      <p:sp>
        <p:nvSpPr>
          <p:cNvPr id="325637" name="Text Box 5"/>
          <p:cNvSpPr txBox="1">
            <a:spLocks noChangeArrowheads="1"/>
          </p:cNvSpPr>
          <p:nvPr/>
        </p:nvSpPr>
        <p:spPr bwMode="auto">
          <a:xfrm>
            <a:off x="615950" y="3838575"/>
            <a:ext cx="908050" cy="530225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2"/>
                </a:solidFill>
              </a:rPr>
              <a:t>Wound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2"/>
                </a:solidFill>
              </a:rPr>
              <a:t>leak</a:t>
            </a:r>
          </a:p>
        </p:txBody>
      </p:sp>
      <p:sp>
        <p:nvSpPr>
          <p:cNvPr id="325638" name="Text Box 6"/>
          <p:cNvSpPr txBox="1">
            <a:spLocks noChangeArrowheads="1"/>
          </p:cNvSpPr>
          <p:nvPr/>
        </p:nvSpPr>
        <p:spPr bwMode="auto">
          <a:xfrm>
            <a:off x="2054225" y="3838575"/>
            <a:ext cx="1377950" cy="530225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2"/>
                </a:solidFill>
              </a:rPr>
              <a:t>Choroidal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2"/>
                </a:solidFill>
              </a:rPr>
              <a:t>detachment</a:t>
            </a:r>
          </a:p>
        </p:txBody>
      </p:sp>
      <p:sp>
        <p:nvSpPr>
          <p:cNvPr id="325639" name="Text Box 7"/>
          <p:cNvSpPr txBox="1">
            <a:spLocks noChangeArrowheads="1"/>
          </p:cNvSpPr>
          <p:nvPr/>
        </p:nvSpPr>
        <p:spPr bwMode="auto">
          <a:xfrm>
            <a:off x="4419600" y="3838575"/>
            <a:ext cx="1060450" cy="530225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Pupillary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block</a:t>
            </a:r>
          </a:p>
        </p:txBody>
      </p:sp>
      <p:sp>
        <p:nvSpPr>
          <p:cNvPr id="325642" name="Line 10"/>
          <p:cNvSpPr>
            <a:spLocks noChangeShapeType="1"/>
          </p:cNvSpPr>
          <p:nvPr/>
        </p:nvSpPr>
        <p:spPr bwMode="auto">
          <a:xfrm flipH="1">
            <a:off x="2286000" y="2303463"/>
            <a:ext cx="19812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5643" name="Line 11"/>
          <p:cNvSpPr>
            <a:spLocks noChangeShapeType="1"/>
          </p:cNvSpPr>
          <p:nvPr/>
        </p:nvSpPr>
        <p:spPr bwMode="auto">
          <a:xfrm>
            <a:off x="4267200" y="2303463"/>
            <a:ext cx="1295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5644" name="Text Box 12"/>
          <p:cNvSpPr txBox="1">
            <a:spLocks noChangeArrowheads="1"/>
          </p:cNvSpPr>
          <p:nvPr/>
        </p:nvSpPr>
        <p:spPr bwMode="auto">
          <a:xfrm>
            <a:off x="3854450" y="2416175"/>
            <a:ext cx="717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i="1"/>
              <a:t>IOP?</a:t>
            </a:r>
          </a:p>
        </p:txBody>
      </p:sp>
      <p:sp>
        <p:nvSpPr>
          <p:cNvPr id="325645" name="Line 13"/>
          <p:cNvSpPr>
            <a:spLocks noChangeShapeType="1"/>
          </p:cNvSpPr>
          <p:nvPr/>
        </p:nvSpPr>
        <p:spPr bwMode="auto">
          <a:xfrm flipH="1">
            <a:off x="1219200" y="3141663"/>
            <a:ext cx="6858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5646" name="Line 14"/>
          <p:cNvSpPr>
            <a:spLocks noChangeShapeType="1"/>
          </p:cNvSpPr>
          <p:nvPr/>
        </p:nvSpPr>
        <p:spPr bwMode="auto">
          <a:xfrm>
            <a:off x="1905000" y="3141663"/>
            <a:ext cx="6096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5647" name="Line 15"/>
          <p:cNvSpPr>
            <a:spLocks noChangeShapeType="1"/>
          </p:cNvSpPr>
          <p:nvPr/>
        </p:nvSpPr>
        <p:spPr bwMode="auto">
          <a:xfrm flipH="1">
            <a:off x="5486400" y="3141663"/>
            <a:ext cx="9906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5648" name="Line 16"/>
          <p:cNvSpPr>
            <a:spLocks noChangeShapeType="1"/>
          </p:cNvSpPr>
          <p:nvPr/>
        </p:nvSpPr>
        <p:spPr bwMode="auto">
          <a:xfrm flipH="1">
            <a:off x="6324600" y="3141663"/>
            <a:ext cx="152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5649" name="Line 17"/>
          <p:cNvSpPr>
            <a:spLocks noChangeShapeType="1"/>
          </p:cNvSpPr>
          <p:nvPr/>
        </p:nvSpPr>
        <p:spPr bwMode="auto">
          <a:xfrm>
            <a:off x="6477000" y="3141663"/>
            <a:ext cx="7620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5650" name="Text Box 18"/>
          <p:cNvSpPr txBox="1">
            <a:spLocks noChangeArrowheads="1"/>
          </p:cNvSpPr>
          <p:nvPr/>
        </p:nvSpPr>
        <p:spPr bwMode="auto">
          <a:xfrm>
            <a:off x="2555875" y="1508125"/>
            <a:ext cx="34544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/>
              <a:t>Shallow/flat AC after CE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sz="2400"/>
              <a:t>(early post-op period)</a:t>
            </a:r>
          </a:p>
        </p:txBody>
      </p:sp>
      <p:sp>
        <p:nvSpPr>
          <p:cNvPr id="325651" name="Text Box 19"/>
          <p:cNvSpPr txBox="1">
            <a:spLocks noChangeArrowheads="1"/>
          </p:cNvSpPr>
          <p:nvPr/>
        </p:nvSpPr>
        <p:spPr bwMode="auto">
          <a:xfrm>
            <a:off x="208188" y="1447800"/>
            <a:ext cx="5509205" cy="5016758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 dirty="0">
                <a:solidFill>
                  <a:srgbClr val="0000FF"/>
                </a:solidFill>
              </a:rPr>
              <a:t>What is ciliary block glaucoma?</a:t>
            </a:r>
          </a:p>
          <a:p>
            <a:pPr eaLnBrk="1" hangingPunct="1"/>
            <a:r>
              <a:rPr lang="en-US" sz="1600" dirty="0">
                <a:solidFill>
                  <a:srgbClr val="0000FF"/>
                </a:solidFill>
              </a:rPr>
              <a:t>A rare condition in which anterior rotation of the ciliary body causes newly-produced aqueous to be directed posteriorly, toward and perhaps into or behind the vitreous body</a:t>
            </a:r>
            <a:endParaRPr lang="en-US" sz="1600" dirty="0">
              <a:solidFill>
                <a:srgbClr val="FFCCFF"/>
              </a:solidFill>
            </a:endParaRPr>
          </a:p>
          <a:p>
            <a:pPr eaLnBrk="1" hangingPunct="1"/>
            <a:endParaRPr lang="en-US" sz="1600" dirty="0">
              <a:solidFill>
                <a:srgbClr val="FFCCFF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FFCCFF"/>
                </a:solidFill>
              </a:rPr>
              <a:t>Is it common, or rare?</a:t>
            </a:r>
          </a:p>
          <a:p>
            <a:pPr eaLnBrk="1" hangingPunct="1"/>
            <a:r>
              <a:rPr lang="en-US" sz="1600" dirty="0">
                <a:solidFill>
                  <a:srgbClr val="FFCCFF"/>
                </a:solidFill>
              </a:rPr>
              <a:t>Rare</a:t>
            </a:r>
          </a:p>
          <a:p>
            <a:pPr eaLnBrk="1" hangingPunct="1"/>
            <a:endParaRPr lang="en-US" sz="1600" dirty="0">
              <a:solidFill>
                <a:srgbClr val="FFCCFF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FFCCFF"/>
                </a:solidFill>
              </a:rPr>
              <a:t>What is the chief risk factor?</a:t>
            </a:r>
          </a:p>
          <a:p>
            <a:pPr eaLnBrk="1" hangingPunct="1"/>
            <a:r>
              <a:rPr lang="en-US" sz="1600" dirty="0">
                <a:solidFill>
                  <a:srgbClr val="FFCCFF"/>
                </a:solidFill>
              </a:rPr>
              <a:t>Intraocular surgery in an eye with tight angles</a:t>
            </a:r>
          </a:p>
          <a:p>
            <a:pPr eaLnBrk="1" hangingPunct="1"/>
            <a:endParaRPr lang="en-US" sz="1600" i="1" dirty="0">
              <a:solidFill>
                <a:srgbClr val="FFCCFF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FFCCFF"/>
                </a:solidFill>
              </a:rPr>
              <a:t>How is ciliary block glaucoma managed medically?</a:t>
            </a:r>
            <a:endParaRPr lang="en-US" sz="1600" dirty="0">
              <a:solidFill>
                <a:srgbClr val="FFCCFF"/>
              </a:solidFill>
            </a:endParaRPr>
          </a:p>
          <a:p>
            <a:pPr eaLnBrk="1" hangingPunct="1"/>
            <a:r>
              <a:rPr lang="en-US" sz="1600" dirty="0">
                <a:solidFill>
                  <a:srgbClr val="FFCCFF"/>
                </a:solidFill>
              </a:rPr>
              <a:t>--Aqueous suppressants</a:t>
            </a:r>
          </a:p>
          <a:p>
            <a:pPr eaLnBrk="1" hangingPunct="1"/>
            <a:r>
              <a:rPr lang="en-US" sz="1600" dirty="0">
                <a:solidFill>
                  <a:srgbClr val="FFCCFF"/>
                </a:solidFill>
              </a:rPr>
              <a:t>--Aggressive cycloplegia (atropine 1% and phenylephrine 10% </a:t>
            </a:r>
            <a:r>
              <a:rPr lang="en-US" sz="1600" dirty="0" err="1">
                <a:solidFill>
                  <a:srgbClr val="FFCCFF"/>
                </a:solidFill>
              </a:rPr>
              <a:t>qid</a:t>
            </a:r>
            <a:r>
              <a:rPr lang="en-US" sz="1600" dirty="0">
                <a:solidFill>
                  <a:srgbClr val="FFCCFF"/>
                </a:solidFill>
              </a:rPr>
              <a:t>)</a:t>
            </a:r>
          </a:p>
          <a:p>
            <a:pPr eaLnBrk="1" hangingPunct="1"/>
            <a:r>
              <a:rPr lang="en-US" sz="1600" dirty="0">
                <a:solidFill>
                  <a:srgbClr val="FFCCFF"/>
                </a:solidFill>
              </a:rPr>
              <a:t>--Dehydration of the vitreous with hyperosmotic agents</a:t>
            </a:r>
          </a:p>
          <a:p>
            <a:pPr eaLnBrk="1" hangingPunct="1"/>
            <a:endParaRPr lang="en-US" sz="1600" dirty="0">
              <a:solidFill>
                <a:srgbClr val="FFCCFF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FFCCFF"/>
                </a:solidFill>
              </a:rPr>
              <a:t>What about surgical management--is it usually necessary?</a:t>
            </a:r>
          </a:p>
          <a:p>
            <a:pPr eaLnBrk="1" hangingPunct="1"/>
            <a:r>
              <a:rPr lang="en-US" sz="1600" dirty="0">
                <a:solidFill>
                  <a:srgbClr val="FFCCFF"/>
                </a:solidFill>
              </a:rPr>
              <a:t>Yes; surgical or laser disruption of the vitreous face is often required for resolution</a:t>
            </a:r>
            <a:endParaRPr lang="en-US" sz="1600" b="1" dirty="0">
              <a:solidFill>
                <a:srgbClr val="FFCCFF"/>
              </a:solidFill>
            </a:endParaRPr>
          </a:p>
        </p:txBody>
      </p:sp>
      <p:sp>
        <p:nvSpPr>
          <p:cNvPr id="325652" name="Slide Number Placeholder 1"/>
          <p:cNvSpPr txBox="1">
            <a:spLocks noGrp="1"/>
          </p:cNvSpPr>
          <p:nvPr/>
        </p:nvSpPr>
        <p:spPr bwMode="auto">
          <a:xfrm>
            <a:off x="7010400" y="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5E14C62B-A053-4D7C-8BAF-960171DF76C3}" type="slidenum">
              <a:rPr lang="en-US" altLang="en-US" sz="1000"/>
              <a:pPr algn="r" eaLnBrk="1" hangingPunct="1"/>
              <a:t>74</a:t>
            </a:fld>
            <a:endParaRPr lang="en-US" altLang="en-US" sz="1000"/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7281081" y="3827582"/>
            <a:ext cx="1736374" cy="535531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Suprachoroidal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hemorrhage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7127E0C-1A25-4135-AE6B-4AB59117B9FF}"/>
              </a:ext>
            </a:extLst>
          </p:cNvPr>
          <p:cNvSpPr txBox="1"/>
          <p:nvPr/>
        </p:nvSpPr>
        <p:spPr>
          <a:xfrm>
            <a:off x="1477114" y="315059"/>
            <a:ext cx="6189772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FF"/>
                </a:solidFill>
              </a:rPr>
              <a:t>Shallow Anterior Chamber After Cataract Surgery</a:t>
            </a:r>
          </a:p>
        </p:txBody>
      </p:sp>
      <p:sp>
        <p:nvSpPr>
          <p:cNvPr id="23" name="Text Box 9">
            <a:extLst>
              <a:ext uri="{FF2B5EF4-FFF2-40B4-BE49-F238E27FC236}">
                <a16:creationId xmlns:a16="http://schemas.microsoft.com/office/drawing/2014/main" id="{202B64D8-3639-4165-8256-62CAD2C519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0883" y="3838575"/>
            <a:ext cx="889988" cy="535531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b="1" dirty="0"/>
              <a:t>Ciliary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b="1" dirty="0"/>
              <a:t>block</a:t>
            </a:r>
          </a:p>
        </p:txBody>
      </p:sp>
    </p:spTree>
    <p:extLst>
      <p:ext uri="{BB962C8B-B14F-4D97-AF65-F5344CB8AC3E}">
        <p14:creationId xmlns:p14="http://schemas.microsoft.com/office/powerpoint/2010/main" val="8858444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AFDBB7C-732C-418F-AFB4-3A3C1BBAE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253C76-64F2-4E0E-BE17-EF9425115A77}" type="slidenum">
              <a:rPr lang="en-US" altLang="en-US" smtClean="0"/>
              <a:pPr>
                <a:defRPr/>
              </a:pPr>
              <a:t>75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786CE8F-D892-4934-B460-85B8DB3451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996" y="871745"/>
            <a:ext cx="3569804" cy="44622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6D8C94C-87AD-4DA8-8DEA-6C1F29A6D3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34" y="1965533"/>
            <a:ext cx="4130166" cy="275172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C6EF230-39D4-41B4-B36C-D71AB4515BE3}"/>
              </a:ext>
            </a:extLst>
          </p:cNvPr>
          <p:cNvSpPr txBox="1"/>
          <p:nvPr/>
        </p:nvSpPr>
        <p:spPr>
          <a:xfrm>
            <a:off x="685800" y="5486400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Ciliary block glaucoma. Lateral illumination produces shadowing nasally, revealing the extent of AC shallowing. Note the presence of an LPI, ineffective because pupillary block is not present.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1CB2B6C-19CD-4DEF-9ED6-F77916CC1F9E}"/>
              </a:ext>
            </a:extLst>
          </p:cNvPr>
          <p:cNvSpPr txBox="1"/>
          <p:nvPr/>
        </p:nvSpPr>
        <p:spPr>
          <a:xfrm>
            <a:off x="1477114" y="315059"/>
            <a:ext cx="6189772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FF"/>
                </a:solidFill>
              </a:rPr>
              <a:t>Shallow Anterior Chamber After Cataract Surgery</a:t>
            </a:r>
          </a:p>
        </p:txBody>
      </p:sp>
    </p:spTree>
    <p:extLst>
      <p:ext uri="{BB962C8B-B14F-4D97-AF65-F5344CB8AC3E}">
        <p14:creationId xmlns:p14="http://schemas.microsoft.com/office/powerpoint/2010/main" val="310811512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9F2B62-0EBE-4BC3-9055-B140F62DB4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882859"/>
            <a:ext cx="4225474" cy="30922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62BB995-0517-4AC8-92F2-30902FF235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420646"/>
            <a:ext cx="4225473" cy="20167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596768B-C3AE-4479-8603-567A265B063B}"/>
              </a:ext>
            </a:extLst>
          </p:cNvPr>
          <p:cNvSpPr txBox="1"/>
          <p:nvPr/>
        </p:nvSpPr>
        <p:spPr>
          <a:xfrm>
            <a:off x="1477114" y="315059"/>
            <a:ext cx="6189772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FF"/>
                </a:solidFill>
              </a:rPr>
              <a:t>Shallow Anterior Chamber After Cataract Surgery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B43E7E-0698-4CDC-A8B0-1AA84AEC8A21}"/>
              </a:ext>
            </a:extLst>
          </p:cNvPr>
          <p:cNvSpPr txBox="1"/>
          <p:nvPr/>
        </p:nvSpPr>
        <p:spPr>
          <a:xfrm>
            <a:off x="1371600" y="5486400"/>
            <a:ext cx="64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Ciliary block glaucoma. AS-OCT reveals the extent of AC shallowing. Note again the presence of an ineffective LPI.</a:t>
            </a:r>
          </a:p>
        </p:txBody>
      </p:sp>
    </p:spTree>
    <p:extLst>
      <p:ext uri="{BB962C8B-B14F-4D97-AF65-F5344CB8AC3E}">
        <p14:creationId xmlns:p14="http://schemas.microsoft.com/office/powerpoint/2010/main" val="237642597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5" name="Text Box 3"/>
          <p:cNvSpPr txBox="1">
            <a:spLocks noChangeArrowheads="1"/>
          </p:cNvSpPr>
          <p:nvPr/>
        </p:nvSpPr>
        <p:spPr bwMode="auto">
          <a:xfrm>
            <a:off x="5429250" y="2738438"/>
            <a:ext cx="2349500" cy="403225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 b="1" i="1">
                <a:solidFill>
                  <a:srgbClr val="0000FF"/>
                </a:solidFill>
              </a:rPr>
              <a:t>Normal</a:t>
            </a:r>
            <a:r>
              <a:rPr lang="en-US" sz="2400" b="1">
                <a:solidFill>
                  <a:srgbClr val="0000FF"/>
                </a:solidFill>
              </a:rPr>
              <a:t> or </a:t>
            </a:r>
            <a:r>
              <a:rPr lang="en-US" sz="2400" b="1" i="1">
                <a:solidFill>
                  <a:srgbClr val="0000FF"/>
                </a:solidFill>
              </a:rPr>
              <a:t>high</a:t>
            </a:r>
          </a:p>
        </p:txBody>
      </p:sp>
      <p:sp>
        <p:nvSpPr>
          <p:cNvPr id="325636" name="Text Box 4"/>
          <p:cNvSpPr txBox="1">
            <a:spLocks noChangeArrowheads="1"/>
          </p:cNvSpPr>
          <p:nvPr/>
        </p:nvSpPr>
        <p:spPr bwMode="auto">
          <a:xfrm>
            <a:off x="1557338" y="2738438"/>
            <a:ext cx="744537" cy="403225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 i="1">
                <a:solidFill>
                  <a:schemeClr val="bg2"/>
                </a:solidFill>
              </a:rPr>
              <a:t>Low</a:t>
            </a:r>
          </a:p>
        </p:txBody>
      </p:sp>
      <p:sp>
        <p:nvSpPr>
          <p:cNvPr id="325637" name="Text Box 5"/>
          <p:cNvSpPr txBox="1">
            <a:spLocks noChangeArrowheads="1"/>
          </p:cNvSpPr>
          <p:nvPr/>
        </p:nvSpPr>
        <p:spPr bwMode="auto">
          <a:xfrm>
            <a:off x="615950" y="3838575"/>
            <a:ext cx="908050" cy="530225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2"/>
                </a:solidFill>
              </a:rPr>
              <a:t>Wound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2"/>
                </a:solidFill>
              </a:rPr>
              <a:t>leak</a:t>
            </a:r>
          </a:p>
        </p:txBody>
      </p:sp>
      <p:sp>
        <p:nvSpPr>
          <p:cNvPr id="325638" name="Text Box 6"/>
          <p:cNvSpPr txBox="1">
            <a:spLocks noChangeArrowheads="1"/>
          </p:cNvSpPr>
          <p:nvPr/>
        </p:nvSpPr>
        <p:spPr bwMode="auto">
          <a:xfrm>
            <a:off x="2054225" y="3838575"/>
            <a:ext cx="1377950" cy="530225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2"/>
                </a:solidFill>
              </a:rPr>
              <a:t>Choroidal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2"/>
                </a:solidFill>
              </a:rPr>
              <a:t>detachment</a:t>
            </a:r>
          </a:p>
        </p:txBody>
      </p:sp>
      <p:sp>
        <p:nvSpPr>
          <p:cNvPr id="325639" name="Text Box 7"/>
          <p:cNvSpPr txBox="1">
            <a:spLocks noChangeArrowheads="1"/>
          </p:cNvSpPr>
          <p:nvPr/>
        </p:nvSpPr>
        <p:spPr bwMode="auto">
          <a:xfrm>
            <a:off x="4419600" y="3838575"/>
            <a:ext cx="1060450" cy="530225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Pupillary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block</a:t>
            </a:r>
          </a:p>
        </p:txBody>
      </p:sp>
      <p:sp>
        <p:nvSpPr>
          <p:cNvPr id="325642" name="Line 10"/>
          <p:cNvSpPr>
            <a:spLocks noChangeShapeType="1"/>
          </p:cNvSpPr>
          <p:nvPr/>
        </p:nvSpPr>
        <p:spPr bwMode="auto">
          <a:xfrm flipH="1">
            <a:off x="2286000" y="2303463"/>
            <a:ext cx="19812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5643" name="Line 11"/>
          <p:cNvSpPr>
            <a:spLocks noChangeShapeType="1"/>
          </p:cNvSpPr>
          <p:nvPr/>
        </p:nvSpPr>
        <p:spPr bwMode="auto">
          <a:xfrm>
            <a:off x="4267200" y="2303463"/>
            <a:ext cx="1295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5644" name="Text Box 12"/>
          <p:cNvSpPr txBox="1">
            <a:spLocks noChangeArrowheads="1"/>
          </p:cNvSpPr>
          <p:nvPr/>
        </p:nvSpPr>
        <p:spPr bwMode="auto">
          <a:xfrm>
            <a:off x="3854450" y="2416175"/>
            <a:ext cx="717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i="1"/>
              <a:t>IOP?</a:t>
            </a:r>
          </a:p>
        </p:txBody>
      </p:sp>
      <p:sp>
        <p:nvSpPr>
          <p:cNvPr id="325645" name="Line 13"/>
          <p:cNvSpPr>
            <a:spLocks noChangeShapeType="1"/>
          </p:cNvSpPr>
          <p:nvPr/>
        </p:nvSpPr>
        <p:spPr bwMode="auto">
          <a:xfrm flipH="1">
            <a:off x="1219200" y="3141663"/>
            <a:ext cx="6858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5646" name="Line 14"/>
          <p:cNvSpPr>
            <a:spLocks noChangeShapeType="1"/>
          </p:cNvSpPr>
          <p:nvPr/>
        </p:nvSpPr>
        <p:spPr bwMode="auto">
          <a:xfrm>
            <a:off x="1905000" y="3141663"/>
            <a:ext cx="6096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5647" name="Line 15"/>
          <p:cNvSpPr>
            <a:spLocks noChangeShapeType="1"/>
          </p:cNvSpPr>
          <p:nvPr/>
        </p:nvSpPr>
        <p:spPr bwMode="auto">
          <a:xfrm flipH="1">
            <a:off x="5486400" y="3141663"/>
            <a:ext cx="9906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5648" name="Line 16"/>
          <p:cNvSpPr>
            <a:spLocks noChangeShapeType="1"/>
          </p:cNvSpPr>
          <p:nvPr/>
        </p:nvSpPr>
        <p:spPr bwMode="auto">
          <a:xfrm flipH="1">
            <a:off x="6324600" y="3141663"/>
            <a:ext cx="152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5649" name="Line 17"/>
          <p:cNvSpPr>
            <a:spLocks noChangeShapeType="1"/>
          </p:cNvSpPr>
          <p:nvPr/>
        </p:nvSpPr>
        <p:spPr bwMode="auto">
          <a:xfrm>
            <a:off x="6477000" y="3141663"/>
            <a:ext cx="7620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5650" name="Text Box 18"/>
          <p:cNvSpPr txBox="1">
            <a:spLocks noChangeArrowheads="1"/>
          </p:cNvSpPr>
          <p:nvPr/>
        </p:nvSpPr>
        <p:spPr bwMode="auto">
          <a:xfrm>
            <a:off x="2555875" y="1508125"/>
            <a:ext cx="34544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/>
              <a:t>Shallow/flat AC after CE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sz="2400"/>
              <a:t>(early post-op period)</a:t>
            </a:r>
          </a:p>
        </p:txBody>
      </p:sp>
      <p:sp>
        <p:nvSpPr>
          <p:cNvPr id="325651" name="Text Box 19"/>
          <p:cNvSpPr txBox="1">
            <a:spLocks noChangeArrowheads="1"/>
          </p:cNvSpPr>
          <p:nvPr/>
        </p:nvSpPr>
        <p:spPr bwMode="auto">
          <a:xfrm>
            <a:off x="208188" y="1447800"/>
            <a:ext cx="5509205" cy="5016758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 dirty="0">
                <a:solidFill>
                  <a:srgbClr val="0000FF"/>
                </a:solidFill>
              </a:rPr>
              <a:t>What is ciliary block glaucoma?</a:t>
            </a:r>
          </a:p>
          <a:p>
            <a:pPr eaLnBrk="1" hangingPunct="1"/>
            <a:r>
              <a:rPr lang="en-US" sz="1600" dirty="0">
                <a:solidFill>
                  <a:srgbClr val="0000FF"/>
                </a:solidFill>
              </a:rPr>
              <a:t>A rare condition in which anterior rotation of the ciliary body causes newly-produced aqueous to be directed posteriorly, toward and perhaps into or behind the vitreous body</a:t>
            </a:r>
          </a:p>
          <a:p>
            <a:pPr eaLnBrk="1" hangingPunct="1"/>
            <a:endParaRPr lang="en-US" sz="1600" dirty="0">
              <a:solidFill>
                <a:srgbClr val="0000FF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0000FF"/>
                </a:solidFill>
              </a:rPr>
              <a:t>Is it common, or rare?</a:t>
            </a:r>
            <a:endParaRPr lang="en-US" sz="1600" i="1" dirty="0">
              <a:solidFill>
                <a:srgbClr val="FFCCFF"/>
              </a:solidFill>
            </a:endParaRPr>
          </a:p>
          <a:p>
            <a:pPr eaLnBrk="1" hangingPunct="1"/>
            <a:r>
              <a:rPr lang="en-US" sz="1600" dirty="0">
                <a:solidFill>
                  <a:srgbClr val="FFCCFF"/>
                </a:solidFill>
              </a:rPr>
              <a:t>Rare</a:t>
            </a:r>
          </a:p>
          <a:p>
            <a:pPr eaLnBrk="1" hangingPunct="1"/>
            <a:endParaRPr lang="en-US" sz="1600" dirty="0">
              <a:solidFill>
                <a:srgbClr val="FFCCFF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FFCCFF"/>
                </a:solidFill>
              </a:rPr>
              <a:t>What is the chief risk factor?</a:t>
            </a:r>
          </a:p>
          <a:p>
            <a:pPr eaLnBrk="1" hangingPunct="1"/>
            <a:r>
              <a:rPr lang="en-US" sz="1600" dirty="0">
                <a:solidFill>
                  <a:srgbClr val="FFCCFF"/>
                </a:solidFill>
              </a:rPr>
              <a:t>Intraocular surgery in an eye with tight angles</a:t>
            </a:r>
          </a:p>
          <a:p>
            <a:pPr eaLnBrk="1" hangingPunct="1"/>
            <a:endParaRPr lang="en-US" sz="1600" i="1" dirty="0">
              <a:solidFill>
                <a:srgbClr val="FFCCFF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FFCCFF"/>
                </a:solidFill>
              </a:rPr>
              <a:t>How is ciliary block glaucoma managed medically?</a:t>
            </a:r>
            <a:endParaRPr lang="en-US" sz="1600" dirty="0">
              <a:solidFill>
                <a:srgbClr val="FFCCFF"/>
              </a:solidFill>
            </a:endParaRPr>
          </a:p>
          <a:p>
            <a:pPr eaLnBrk="1" hangingPunct="1"/>
            <a:r>
              <a:rPr lang="en-US" sz="1600" dirty="0">
                <a:solidFill>
                  <a:srgbClr val="FFCCFF"/>
                </a:solidFill>
              </a:rPr>
              <a:t>--Aqueous suppressants</a:t>
            </a:r>
          </a:p>
          <a:p>
            <a:pPr eaLnBrk="1" hangingPunct="1"/>
            <a:r>
              <a:rPr lang="en-US" sz="1600" dirty="0">
                <a:solidFill>
                  <a:srgbClr val="FFCCFF"/>
                </a:solidFill>
              </a:rPr>
              <a:t>--Aggressive cycloplegia (atropine 1% and phenylephrine 10% </a:t>
            </a:r>
            <a:r>
              <a:rPr lang="en-US" sz="1600" dirty="0" err="1">
                <a:solidFill>
                  <a:srgbClr val="FFCCFF"/>
                </a:solidFill>
              </a:rPr>
              <a:t>qid</a:t>
            </a:r>
            <a:r>
              <a:rPr lang="en-US" sz="1600" dirty="0">
                <a:solidFill>
                  <a:srgbClr val="FFCCFF"/>
                </a:solidFill>
              </a:rPr>
              <a:t>)</a:t>
            </a:r>
          </a:p>
          <a:p>
            <a:pPr eaLnBrk="1" hangingPunct="1"/>
            <a:r>
              <a:rPr lang="en-US" sz="1600" dirty="0">
                <a:solidFill>
                  <a:srgbClr val="FFCCFF"/>
                </a:solidFill>
              </a:rPr>
              <a:t>--Dehydration of the vitreous with hyperosmotic agents</a:t>
            </a:r>
          </a:p>
          <a:p>
            <a:pPr eaLnBrk="1" hangingPunct="1"/>
            <a:endParaRPr lang="en-US" sz="1600" dirty="0">
              <a:solidFill>
                <a:srgbClr val="FFCCFF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FFCCFF"/>
                </a:solidFill>
              </a:rPr>
              <a:t>What about surgical management--is it usually necessary?</a:t>
            </a:r>
          </a:p>
          <a:p>
            <a:pPr eaLnBrk="1" hangingPunct="1"/>
            <a:r>
              <a:rPr lang="en-US" sz="1600" dirty="0">
                <a:solidFill>
                  <a:srgbClr val="FFCCFF"/>
                </a:solidFill>
              </a:rPr>
              <a:t>Yes; surgical or laser disruption of the vitreous face is often required for resolution</a:t>
            </a:r>
            <a:endParaRPr lang="en-US" sz="1600" b="1" dirty="0">
              <a:solidFill>
                <a:srgbClr val="FFCCFF"/>
              </a:solidFill>
            </a:endParaRPr>
          </a:p>
        </p:txBody>
      </p:sp>
      <p:sp>
        <p:nvSpPr>
          <p:cNvPr id="325652" name="Slide Number Placeholder 1"/>
          <p:cNvSpPr txBox="1">
            <a:spLocks noGrp="1"/>
          </p:cNvSpPr>
          <p:nvPr/>
        </p:nvSpPr>
        <p:spPr bwMode="auto">
          <a:xfrm>
            <a:off x="7010400" y="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5E14C62B-A053-4D7C-8BAF-960171DF76C3}" type="slidenum">
              <a:rPr lang="en-US" altLang="en-US" sz="1000"/>
              <a:pPr algn="r" eaLnBrk="1" hangingPunct="1"/>
              <a:t>77</a:t>
            </a:fld>
            <a:endParaRPr lang="en-US" altLang="en-US" sz="1000"/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7281081" y="3827582"/>
            <a:ext cx="1736374" cy="535531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Suprachoroidal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hemorrhage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7127E0C-1A25-4135-AE6B-4AB59117B9FF}"/>
              </a:ext>
            </a:extLst>
          </p:cNvPr>
          <p:cNvSpPr txBox="1"/>
          <p:nvPr/>
        </p:nvSpPr>
        <p:spPr>
          <a:xfrm>
            <a:off x="1477114" y="315059"/>
            <a:ext cx="6189772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FF"/>
                </a:solidFill>
              </a:rPr>
              <a:t>Shallow Anterior Chamber After Cataract Surgery</a:t>
            </a:r>
          </a:p>
        </p:txBody>
      </p:sp>
      <p:sp>
        <p:nvSpPr>
          <p:cNvPr id="23" name="Text Box 9">
            <a:extLst>
              <a:ext uri="{FF2B5EF4-FFF2-40B4-BE49-F238E27FC236}">
                <a16:creationId xmlns:a16="http://schemas.microsoft.com/office/drawing/2014/main" id="{202B64D8-3639-4165-8256-62CAD2C519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0883" y="3838575"/>
            <a:ext cx="889988" cy="535531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b="1" dirty="0"/>
              <a:t>Ciliary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b="1" dirty="0"/>
              <a:t>block</a:t>
            </a:r>
          </a:p>
        </p:txBody>
      </p:sp>
    </p:spTree>
    <p:extLst>
      <p:ext uri="{BB962C8B-B14F-4D97-AF65-F5344CB8AC3E}">
        <p14:creationId xmlns:p14="http://schemas.microsoft.com/office/powerpoint/2010/main" val="426514815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5" name="Text Box 3"/>
          <p:cNvSpPr txBox="1">
            <a:spLocks noChangeArrowheads="1"/>
          </p:cNvSpPr>
          <p:nvPr/>
        </p:nvSpPr>
        <p:spPr bwMode="auto">
          <a:xfrm>
            <a:off x="5429250" y="2738438"/>
            <a:ext cx="2349500" cy="403225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 b="1" i="1">
                <a:solidFill>
                  <a:srgbClr val="0000FF"/>
                </a:solidFill>
              </a:rPr>
              <a:t>Normal</a:t>
            </a:r>
            <a:r>
              <a:rPr lang="en-US" sz="2400" b="1">
                <a:solidFill>
                  <a:srgbClr val="0000FF"/>
                </a:solidFill>
              </a:rPr>
              <a:t> or </a:t>
            </a:r>
            <a:r>
              <a:rPr lang="en-US" sz="2400" b="1" i="1">
                <a:solidFill>
                  <a:srgbClr val="0000FF"/>
                </a:solidFill>
              </a:rPr>
              <a:t>high</a:t>
            </a:r>
          </a:p>
        </p:txBody>
      </p:sp>
      <p:sp>
        <p:nvSpPr>
          <p:cNvPr id="325636" name="Text Box 4"/>
          <p:cNvSpPr txBox="1">
            <a:spLocks noChangeArrowheads="1"/>
          </p:cNvSpPr>
          <p:nvPr/>
        </p:nvSpPr>
        <p:spPr bwMode="auto">
          <a:xfrm>
            <a:off x="1557338" y="2738438"/>
            <a:ext cx="744537" cy="403225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 i="1">
                <a:solidFill>
                  <a:schemeClr val="bg2"/>
                </a:solidFill>
              </a:rPr>
              <a:t>Low</a:t>
            </a:r>
          </a:p>
        </p:txBody>
      </p:sp>
      <p:sp>
        <p:nvSpPr>
          <p:cNvPr id="325637" name="Text Box 5"/>
          <p:cNvSpPr txBox="1">
            <a:spLocks noChangeArrowheads="1"/>
          </p:cNvSpPr>
          <p:nvPr/>
        </p:nvSpPr>
        <p:spPr bwMode="auto">
          <a:xfrm>
            <a:off x="615950" y="3838575"/>
            <a:ext cx="908050" cy="530225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2"/>
                </a:solidFill>
              </a:rPr>
              <a:t>Wound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2"/>
                </a:solidFill>
              </a:rPr>
              <a:t>leak</a:t>
            </a:r>
          </a:p>
        </p:txBody>
      </p:sp>
      <p:sp>
        <p:nvSpPr>
          <p:cNvPr id="325638" name="Text Box 6"/>
          <p:cNvSpPr txBox="1">
            <a:spLocks noChangeArrowheads="1"/>
          </p:cNvSpPr>
          <p:nvPr/>
        </p:nvSpPr>
        <p:spPr bwMode="auto">
          <a:xfrm>
            <a:off x="2054225" y="3838575"/>
            <a:ext cx="1377950" cy="530225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2"/>
                </a:solidFill>
              </a:rPr>
              <a:t>Choroidal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2"/>
                </a:solidFill>
              </a:rPr>
              <a:t>detachment</a:t>
            </a:r>
          </a:p>
        </p:txBody>
      </p:sp>
      <p:sp>
        <p:nvSpPr>
          <p:cNvPr id="325639" name="Text Box 7"/>
          <p:cNvSpPr txBox="1">
            <a:spLocks noChangeArrowheads="1"/>
          </p:cNvSpPr>
          <p:nvPr/>
        </p:nvSpPr>
        <p:spPr bwMode="auto">
          <a:xfrm>
            <a:off x="4419600" y="3838575"/>
            <a:ext cx="1060450" cy="530225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Pupillary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block</a:t>
            </a:r>
          </a:p>
        </p:txBody>
      </p:sp>
      <p:sp>
        <p:nvSpPr>
          <p:cNvPr id="325642" name="Line 10"/>
          <p:cNvSpPr>
            <a:spLocks noChangeShapeType="1"/>
          </p:cNvSpPr>
          <p:nvPr/>
        </p:nvSpPr>
        <p:spPr bwMode="auto">
          <a:xfrm flipH="1">
            <a:off x="2286000" y="2303463"/>
            <a:ext cx="19812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5643" name="Line 11"/>
          <p:cNvSpPr>
            <a:spLocks noChangeShapeType="1"/>
          </p:cNvSpPr>
          <p:nvPr/>
        </p:nvSpPr>
        <p:spPr bwMode="auto">
          <a:xfrm>
            <a:off x="4267200" y="2303463"/>
            <a:ext cx="1295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5644" name="Text Box 12"/>
          <p:cNvSpPr txBox="1">
            <a:spLocks noChangeArrowheads="1"/>
          </p:cNvSpPr>
          <p:nvPr/>
        </p:nvSpPr>
        <p:spPr bwMode="auto">
          <a:xfrm>
            <a:off x="3854450" y="2416175"/>
            <a:ext cx="717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i="1"/>
              <a:t>IOP?</a:t>
            </a:r>
          </a:p>
        </p:txBody>
      </p:sp>
      <p:sp>
        <p:nvSpPr>
          <p:cNvPr id="325645" name="Line 13"/>
          <p:cNvSpPr>
            <a:spLocks noChangeShapeType="1"/>
          </p:cNvSpPr>
          <p:nvPr/>
        </p:nvSpPr>
        <p:spPr bwMode="auto">
          <a:xfrm flipH="1">
            <a:off x="1219200" y="3141663"/>
            <a:ext cx="6858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5646" name="Line 14"/>
          <p:cNvSpPr>
            <a:spLocks noChangeShapeType="1"/>
          </p:cNvSpPr>
          <p:nvPr/>
        </p:nvSpPr>
        <p:spPr bwMode="auto">
          <a:xfrm>
            <a:off x="1905000" y="3141663"/>
            <a:ext cx="6096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5647" name="Line 15"/>
          <p:cNvSpPr>
            <a:spLocks noChangeShapeType="1"/>
          </p:cNvSpPr>
          <p:nvPr/>
        </p:nvSpPr>
        <p:spPr bwMode="auto">
          <a:xfrm flipH="1">
            <a:off x="5486400" y="3141663"/>
            <a:ext cx="9906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5648" name="Line 16"/>
          <p:cNvSpPr>
            <a:spLocks noChangeShapeType="1"/>
          </p:cNvSpPr>
          <p:nvPr/>
        </p:nvSpPr>
        <p:spPr bwMode="auto">
          <a:xfrm flipH="1">
            <a:off x="6324600" y="3141663"/>
            <a:ext cx="152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5649" name="Line 17"/>
          <p:cNvSpPr>
            <a:spLocks noChangeShapeType="1"/>
          </p:cNvSpPr>
          <p:nvPr/>
        </p:nvSpPr>
        <p:spPr bwMode="auto">
          <a:xfrm>
            <a:off x="6477000" y="3141663"/>
            <a:ext cx="7620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5650" name="Text Box 18"/>
          <p:cNvSpPr txBox="1">
            <a:spLocks noChangeArrowheads="1"/>
          </p:cNvSpPr>
          <p:nvPr/>
        </p:nvSpPr>
        <p:spPr bwMode="auto">
          <a:xfrm>
            <a:off x="2555875" y="1508125"/>
            <a:ext cx="34544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/>
              <a:t>Shallow/flat AC after CE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sz="2400"/>
              <a:t>(early post-op period)</a:t>
            </a:r>
          </a:p>
        </p:txBody>
      </p:sp>
      <p:sp>
        <p:nvSpPr>
          <p:cNvPr id="325651" name="Text Box 19"/>
          <p:cNvSpPr txBox="1">
            <a:spLocks noChangeArrowheads="1"/>
          </p:cNvSpPr>
          <p:nvPr/>
        </p:nvSpPr>
        <p:spPr bwMode="auto">
          <a:xfrm>
            <a:off x="208188" y="1447800"/>
            <a:ext cx="5509205" cy="5016758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 dirty="0">
                <a:solidFill>
                  <a:srgbClr val="0000FF"/>
                </a:solidFill>
              </a:rPr>
              <a:t>What is ciliary block glaucoma?</a:t>
            </a:r>
          </a:p>
          <a:p>
            <a:pPr eaLnBrk="1" hangingPunct="1"/>
            <a:r>
              <a:rPr lang="en-US" sz="1600" dirty="0">
                <a:solidFill>
                  <a:srgbClr val="0000FF"/>
                </a:solidFill>
              </a:rPr>
              <a:t>A rare condition in which anterior rotation of the ciliary body causes newly-produced aqueous to be directed posteriorly, toward and perhaps into or behind the vitreous body</a:t>
            </a:r>
          </a:p>
          <a:p>
            <a:pPr eaLnBrk="1" hangingPunct="1"/>
            <a:endParaRPr lang="en-US" sz="1600" dirty="0">
              <a:solidFill>
                <a:srgbClr val="0000FF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0000FF"/>
                </a:solidFill>
              </a:rPr>
              <a:t>Is it common, or rare?</a:t>
            </a:r>
          </a:p>
          <a:p>
            <a:pPr eaLnBrk="1" hangingPunct="1"/>
            <a:r>
              <a:rPr lang="en-US" sz="1600" dirty="0">
                <a:solidFill>
                  <a:srgbClr val="0000FF"/>
                </a:solidFill>
              </a:rPr>
              <a:t>Rare</a:t>
            </a:r>
            <a:endParaRPr lang="en-US" sz="1600" dirty="0">
              <a:solidFill>
                <a:srgbClr val="FFCCFF"/>
              </a:solidFill>
            </a:endParaRPr>
          </a:p>
          <a:p>
            <a:pPr eaLnBrk="1" hangingPunct="1"/>
            <a:endParaRPr lang="en-US" sz="1600" dirty="0">
              <a:solidFill>
                <a:srgbClr val="FFCCFF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FFCCFF"/>
                </a:solidFill>
              </a:rPr>
              <a:t>What is the chief risk factor?</a:t>
            </a:r>
          </a:p>
          <a:p>
            <a:pPr eaLnBrk="1" hangingPunct="1"/>
            <a:r>
              <a:rPr lang="en-US" sz="1600" dirty="0">
                <a:solidFill>
                  <a:srgbClr val="FFCCFF"/>
                </a:solidFill>
              </a:rPr>
              <a:t>Intraocular surgery in an eye with tight angles</a:t>
            </a:r>
          </a:p>
          <a:p>
            <a:pPr eaLnBrk="1" hangingPunct="1"/>
            <a:endParaRPr lang="en-US" sz="1600" i="1" dirty="0">
              <a:solidFill>
                <a:srgbClr val="FFCCFF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FFCCFF"/>
                </a:solidFill>
              </a:rPr>
              <a:t>How is ciliary block glaucoma managed medically?</a:t>
            </a:r>
            <a:endParaRPr lang="en-US" sz="1600" dirty="0">
              <a:solidFill>
                <a:srgbClr val="FFCCFF"/>
              </a:solidFill>
            </a:endParaRPr>
          </a:p>
          <a:p>
            <a:pPr eaLnBrk="1" hangingPunct="1"/>
            <a:r>
              <a:rPr lang="en-US" sz="1600" dirty="0">
                <a:solidFill>
                  <a:srgbClr val="FFCCFF"/>
                </a:solidFill>
              </a:rPr>
              <a:t>--Aqueous suppressants</a:t>
            </a:r>
          </a:p>
          <a:p>
            <a:pPr eaLnBrk="1" hangingPunct="1"/>
            <a:r>
              <a:rPr lang="en-US" sz="1600" dirty="0">
                <a:solidFill>
                  <a:srgbClr val="FFCCFF"/>
                </a:solidFill>
              </a:rPr>
              <a:t>--Aggressive cycloplegia (atropine 1% and phenylephrine 10% </a:t>
            </a:r>
            <a:r>
              <a:rPr lang="en-US" sz="1600" dirty="0" err="1">
                <a:solidFill>
                  <a:srgbClr val="FFCCFF"/>
                </a:solidFill>
              </a:rPr>
              <a:t>qid</a:t>
            </a:r>
            <a:r>
              <a:rPr lang="en-US" sz="1600" dirty="0">
                <a:solidFill>
                  <a:srgbClr val="FFCCFF"/>
                </a:solidFill>
              </a:rPr>
              <a:t>)</a:t>
            </a:r>
          </a:p>
          <a:p>
            <a:pPr eaLnBrk="1" hangingPunct="1"/>
            <a:r>
              <a:rPr lang="en-US" sz="1600" dirty="0">
                <a:solidFill>
                  <a:srgbClr val="FFCCFF"/>
                </a:solidFill>
              </a:rPr>
              <a:t>--Dehydration of the vitreous with hyperosmotic agents</a:t>
            </a:r>
          </a:p>
          <a:p>
            <a:pPr eaLnBrk="1" hangingPunct="1"/>
            <a:endParaRPr lang="en-US" sz="1600" dirty="0">
              <a:solidFill>
                <a:srgbClr val="FFCCFF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FFCCFF"/>
                </a:solidFill>
              </a:rPr>
              <a:t>What about surgical management--is it usually necessary?</a:t>
            </a:r>
          </a:p>
          <a:p>
            <a:pPr eaLnBrk="1" hangingPunct="1"/>
            <a:r>
              <a:rPr lang="en-US" sz="1600" dirty="0">
                <a:solidFill>
                  <a:srgbClr val="FFCCFF"/>
                </a:solidFill>
              </a:rPr>
              <a:t>Yes; surgical or laser disruption of the vitreous face is often required for resolution</a:t>
            </a:r>
            <a:endParaRPr lang="en-US" sz="1600" b="1" dirty="0">
              <a:solidFill>
                <a:srgbClr val="FFCCFF"/>
              </a:solidFill>
            </a:endParaRPr>
          </a:p>
        </p:txBody>
      </p:sp>
      <p:sp>
        <p:nvSpPr>
          <p:cNvPr id="325652" name="Slide Number Placeholder 1"/>
          <p:cNvSpPr txBox="1">
            <a:spLocks noGrp="1"/>
          </p:cNvSpPr>
          <p:nvPr/>
        </p:nvSpPr>
        <p:spPr bwMode="auto">
          <a:xfrm>
            <a:off x="7010400" y="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5E14C62B-A053-4D7C-8BAF-960171DF76C3}" type="slidenum">
              <a:rPr lang="en-US" altLang="en-US" sz="1000"/>
              <a:pPr algn="r" eaLnBrk="1" hangingPunct="1"/>
              <a:t>78</a:t>
            </a:fld>
            <a:endParaRPr lang="en-US" altLang="en-US" sz="1000"/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7281081" y="3827582"/>
            <a:ext cx="1736374" cy="535531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Suprachoroidal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hemorrhage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7127E0C-1A25-4135-AE6B-4AB59117B9FF}"/>
              </a:ext>
            </a:extLst>
          </p:cNvPr>
          <p:cNvSpPr txBox="1"/>
          <p:nvPr/>
        </p:nvSpPr>
        <p:spPr>
          <a:xfrm>
            <a:off x="1477114" y="315059"/>
            <a:ext cx="6189772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FF"/>
                </a:solidFill>
              </a:rPr>
              <a:t>Shallow Anterior Chamber After Cataract Surgery</a:t>
            </a:r>
          </a:p>
        </p:txBody>
      </p:sp>
      <p:sp>
        <p:nvSpPr>
          <p:cNvPr id="23" name="Text Box 9">
            <a:extLst>
              <a:ext uri="{FF2B5EF4-FFF2-40B4-BE49-F238E27FC236}">
                <a16:creationId xmlns:a16="http://schemas.microsoft.com/office/drawing/2014/main" id="{202B64D8-3639-4165-8256-62CAD2C519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0883" y="3838575"/>
            <a:ext cx="889988" cy="535531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b="1" dirty="0"/>
              <a:t>Ciliary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b="1" dirty="0"/>
              <a:t>block</a:t>
            </a:r>
          </a:p>
        </p:txBody>
      </p:sp>
    </p:spTree>
    <p:extLst>
      <p:ext uri="{BB962C8B-B14F-4D97-AF65-F5344CB8AC3E}">
        <p14:creationId xmlns:p14="http://schemas.microsoft.com/office/powerpoint/2010/main" val="326124876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5" name="Text Box 3"/>
          <p:cNvSpPr txBox="1">
            <a:spLocks noChangeArrowheads="1"/>
          </p:cNvSpPr>
          <p:nvPr/>
        </p:nvSpPr>
        <p:spPr bwMode="auto">
          <a:xfrm>
            <a:off x="5429250" y="2738438"/>
            <a:ext cx="2349500" cy="403225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 b="1" i="1">
                <a:solidFill>
                  <a:srgbClr val="0000FF"/>
                </a:solidFill>
              </a:rPr>
              <a:t>Normal</a:t>
            </a:r>
            <a:r>
              <a:rPr lang="en-US" sz="2400" b="1">
                <a:solidFill>
                  <a:srgbClr val="0000FF"/>
                </a:solidFill>
              </a:rPr>
              <a:t> or </a:t>
            </a:r>
            <a:r>
              <a:rPr lang="en-US" sz="2400" b="1" i="1">
                <a:solidFill>
                  <a:srgbClr val="0000FF"/>
                </a:solidFill>
              </a:rPr>
              <a:t>high</a:t>
            </a:r>
          </a:p>
        </p:txBody>
      </p:sp>
      <p:sp>
        <p:nvSpPr>
          <p:cNvPr id="325636" name="Text Box 4"/>
          <p:cNvSpPr txBox="1">
            <a:spLocks noChangeArrowheads="1"/>
          </p:cNvSpPr>
          <p:nvPr/>
        </p:nvSpPr>
        <p:spPr bwMode="auto">
          <a:xfrm>
            <a:off x="1557338" y="2738438"/>
            <a:ext cx="744537" cy="403225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 i="1">
                <a:solidFill>
                  <a:schemeClr val="bg2"/>
                </a:solidFill>
              </a:rPr>
              <a:t>Low</a:t>
            </a:r>
          </a:p>
        </p:txBody>
      </p:sp>
      <p:sp>
        <p:nvSpPr>
          <p:cNvPr id="325637" name="Text Box 5"/>
          <p:cNvSpPr txBox="1">
            <a:spLocks noChangeArrowheads="1"/>
          </p:cNvSpPr>
          <p:nvPr/>
        </p:nvSpPr>
        <p:spPr bwMode="auto">
          <a:xfrm>
            <a:off x="615950" y="3838575"/>
            <a:ext cx="908050" cy="530225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2"/>
                </a:solidFill>
              </a:rPr>
              <a:t>Wound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2"/>
                </a:solidFill>
              </a:rPr>
              <a:t>leak</a:t>
            </a:r>
          </a:p>
        </p:txBody>
      </p:sp>
      <p:sp>
        <p:nvSpPr>
          <p:cNvPr id="325638" name="Text Box 6"/>
          <p:cNvSpPr txBox="1">
            <a:spLocks noChangeArrowheads="1"/>
          </p:cNvSpPr>
          <p:nvPr/>
        </p:nvSpPr>
        <p:spPr bwMode="auto">
          <a:xfrm>
            <a:off x="2054225" y="3838575"/>
            <a:ext cx="1377950" cy="530225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2"/>
                </a:solidFill>
              </a:rPr>
              <a:t>Choroidal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2"/>
                </a:solidFill>
              </a:rPr>
              <a:t>detachment</a:t>
            </a:r>
          </a:p>
        </p:txBody>
      </p:sp>
      <p:sp>
        <p:nvSpPr>
          <p:cNvPr id="325639" name="Text Box 7"/>
          <p:cNvSpPr txBox="1">
            <a:spLocks noChangeArrowheads="1"/>
          </p:cNvSpPr>
          <p:nvPr/>
        </p:nvSpPr>
        <p:spPr bwMode="auto">
          <a:xfrm>
            <a:off x="4419600" y="3838575"/>
            <a:ext cx="1060450" cy="530225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Pupillary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block</a:t>
            </a:r>
          </a:p>
        </p:txBody>
      </p:sp>
      <p:sp>
        <p:nvSpPr>
          <p:cNvPr id="325642" name="Line 10"/>
          <p:cNvSpPr>
            <a:spLocks noChangeShapeType="1"/>
          </p:cNvSpPr>
          <p:nvPr/>
        </p:nvSpPr>
        <p:spPr bwMode="auto">
          <a:xfrm flipH="1">
            <a:off x="2286000" y="2303463"/>
            <a:ext cx="19812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5643" name="Line 11"/>
          <p:cNvSpPr>
            <a:spLocks noChangeShapeType="1"/>
          </p:cNvSpPr>
          <p:nvPr/>
        </p:nvSpPr>
        <p:spPr bwMode="auto">
          <a:xfrm>
            <a:off x="4267200" y="2303463"/>
            <a:ext cx="1295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5644" name="Text Box 12"/>
          <p:cNvSpPr txBox="1">
            <a:spLocks noChangeArrowheads="1"/>
          </p:cNvSpPr>
          <p:nvPr/>
        </p:nvSpPr>
        <p:spPr bwMode="auto">
          <a:xfrm>
            <a:off x="3854450" y="2416175"/>
            <a:ext cx="717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i="1"/>
              <a:t>IOP?</a:t>
            </a:r>
          </a:p>
        </p:txBody>
      </p:sp>
      <p:sp>
        <p:nvSpPr>
          <p:cNvPr id="325645" name="Line 13"/>
          <p:cNvSpPr>
            <a:spLocks noChangeShapeType="1"/>
          </p:cNvSpPr>
          <p:nvPr/>
        </p:nvSpPr>
        <p:spPr bwMode="auto">
          <a:xfrm flipH="1">
            <a:off x="1219200" y="3141663"/>
            <a:ext cx="6858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5646" name="Line 14"/>
          <p:cNvSpPr>
            <a:spLocks noChangeShapeType="1"/>
          </p:cNvSpPr>
          <p:nvPr/>
        </p:nvSpPr>
        <p:spPr bwMode="auto">
          <a:xfrm>
            <a:off x="1905000" y="3141663"/>
            <a:ext cx="6096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5647" name="Line 15"/>
          <p:cNvSpPr>
            <a:spLocks noChangeShapeType="1"/>
          </p:cNvSpPr>
          <p:nvPr/>
        </p:nvSpPr>
        <p:spPr bwMode="auto">
          <a:xfrm flipH="1">
            <a:off x="5486400" y="3141663"/>
            <a:ext cx="9906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5648" name="Line 16"/>
          <p:cNvSpPr>
            <a:spLocks noChangeShapeType="1"/>
          </p:cNvSpPr>
          <p:nvPr/>
        </p:nvSpPr>
        <p:spPr bwMode="auto">
          <a:xfrm flipH="1">
            <a:off x="6324600" y="3141663"/>
            <a:ext cx="152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5649" name="Line 17"/>
          <p:cNvSpPr>
            <a:spLocks noChangeShapeType="1"/>
          </p:cNvSpPr>
          <p:nvPr/>
        </p:nvSpPr>
        <p:spPr bwMode="auto">
          <a:xfrm>
            <a:off x="6477000" y="3141663"/>
            <a:ext cx="7620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5650" name="Text Box 18"/>
          <p:cNvSpPr txBox="1">
            <a:spLocks noChangeArrowheads="1"/>
          </p:cNvSpPr>
          <p:nvPr/>
        </p:nvSpPr>
        <p:spPr bwMode="auto">
          <a:xfrm>
            <a:off x="2555875" y="1508125"/>
            <a:ext cx="34544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/>
              <a:t>Shallow/flat AC after CE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sz="2400"/>
              <a:t>(early post-op period)</a:t>
            </a:r>
          </a:p>
        </p:txBody>
      </p:sp>
      <p:sp>
        <p:nvSpPr>
          <p:cNvPr id="325651" name="Text Box 19"/>
          <p:cNvSpPr txBox="1">
            <a:spLocks noChangeArrowheads="1"/>
          </p:cNvSpPr>
          <p:nvPr/>
        </p:nvSpPr>
        <p:spPr bwMode="auto">
          <a:xfrm>
            <a:off x="208188" y="1447800"/>
            <a:ext cx="5509205" cy="5016758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 dirty="0">
                <a:solidFill>
                  <a:srgbClr val="0000FF"/>
                </a:solidFill>
              </a:rPr>
              <a:t>What is ciliary block glaucoma?</a:t>
            </a:r>
          </a:p>
          <a:p>
            <a:pPr eaLnBrk="1" hangingPunct="1"/>
            <a:r>
              <a:rPr lang="en-US" sz="1600" dirty="0">
                <a:solidFill>
                  <a:srgbClr val="0000FF"/>
                </a:solidFill>
              </a:rPr>
              <a:t>A rare condition in which anterior rotation of the ciliary body causes newly-produced aqueous to be directed posteriorly, toward and perhaps into or behind the vitreous body</a:t>
            </a:r>
          </a:p>
          <a:p>
            <a:pPr eaLnBrk="1" hangingPunct="1"/>
            <a:endParaRPr lang="en-US" sz="1600" dirty="0">
              <a:solidFill>
                <a:srgbClr val="0000FF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0000FF"/>
                </a:solidFill>
              </a:rPr>
              <a:t>Is it common, or rare?</a:t>
            </a:r>
          </a:p>
          <a:p>
            <a:pPr eaLnBrk="1" hangingPunct="1"/>
            <a:r>
              <a:rPr lang="en-US" sz="1600" dirty="0">
                <a:solidFill>
                  <a:srgbClr val="0000FF"/>
                </a:solidFill>
              </a:rPr>
              <a:t>Rare</a:t>
            </a:r>
          </a:p>
          <a:p>
            <a:pPr eaLnBrk="1" hangingPunct="1"/>
            <a:endParaRPr lang="en-US" sz="1600" dirty="0">
              <a:solidFill>
                <a:srgbClr val="0000FF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0000FF"/>
                </a:solidFill>
              </a:rPr>
              <a:t>What is the chief risk factor?</a:t>
            </a:r>
            <a:endParaRPr lang="en-US" sz="1600" i="1" dirty="0">
              <a:solidFill>
                <a:srgbClr val="FFCCFF"/>
              </a:solidFill>
            </a:endParaRPr>
          </a:p>
          <a:p>
            <a:pPr eaLnBrk="1" hangingPunct="1"/>
            <a:r>
              <a:rPr lang="en-US" sz="1600" dirty="0">
                <a:solidFill>
                  <a:srgbClr val="FFCCFF"/>
                </a:solidFill>
              </a:rPr>
              <a:t>Intraocular surgery in an eye with tight angles</a:t>
            </a:r>
          </a:p>
          <a:p>
            <a:pPr eaLnBrk="1" hangingPunct="1"/>
            <a:endParaRPr lang="en-US" sz="1600" i="1" dirty="0">
              <a:solidFill>
                <a:srgbClr val="FFCCFF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FFCCFF"/>
                </a:solidFill>
              </a:rPr>
              <a:t>How is ciliary block glaucoma managed medically?</a:t>
            </a:r>
            <a:endParaRPr lang="en-US" sz="1600" dirty="0">
              <a:solidFill>
                <a:srgbClr val="FFCCFF"/>
              </a:solidFill>
            </a:endParaRPr>
          </a:p>
          <a:p>
            <a:pPr eaLnBrk="1" hangingPunct="1"/>
            <a:r>
              <a:rPr lang="en-US" sz="1600" dirty="0">
                <a:solidFill>
                  <a:srgbClr val="FFCCFF"/>
                </a:solidFill>
              </a:rPr>
              <a:t>--Aqueous suppressants</a:t>
            </a:r>
          </a:p>
          <a:p>
            <a:pPr eaLnBrk="1" hangingPunct="1"/>
            <a:r>
              <a:rPr lang="en-US" sz="1600" dirty="0">
                <a:solidFill>
                  <a:srgbClr val="FFCCFF"/>
                </a:solidFill>
              </a:rPr>
              <a:t>--Aggressive cycloplegia (atropine 1% and phenylephrine 10% </a:t>
            </a:r>
            <a:r>
              <a:rPr lang="en-US" sz="1600" dirty="0" err="1">
                <a:solidFill>
                  <a:srgbClr val="FFCCFF"/>
                </a:solidFill>
              </a:rPr>
              <a:t>qid</a:t>
            </a:r>
            <a:r>
              <a:rPr lang="en-US" sz="1600" dirty="0">
                <a:solidFill>
                  <a:srgbClr val="FFCCFF"/>
                </a:solidFill>
              </a:rPr>
              <a:t>)</a:t>
            </a:r>
          </a:p>
          <a:p>
            <a:pPr eaLnBrk="1" hangingPunct="1"/>
            <a:r>
              <a:rPr lang="en-US" sz="1600" dirty="0">
                <a:solidFill>
                  <a:srgbClr val="FFCCFF"/>
                </a:solidFill>
              </a:rPr>
              <a:t>--Dehydration of the vitreous with hyperosmotic agents</a:t>
            </a:r>
          </a:p>
          <a:p>
            <a:pPr eaLnBrk="1" hangingPunct="1"/>
            <a:endParaRPr lang="en-US" sz="1600" dirty="0">
              <a:solidFill>
                <a:srgbClr val="FFCCFF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FFCCFF"/>
                </a:solidFill>
              </a:rPr>
              <a:t>What about surgical management--is it usually necessary?</a:t>
            </a:r>
          </a:p>
          <a:p>
            <a:pPr eaLnBrk="1" hangingPunct="1"/>
            <a:r>
              <a:rPr lang="en-US" sz="1600" dirty="0">
                <a:solidFill>
                  <a:srgbClr val="FFCCFF"/>
                </a:solidFill>
              </a:rPr>
              <a:t>Yes; surgical or laser disruption of the vitreous face is often required for resolution</a:t>
            </a:r>
            <a:endParaRPr lang="en-US" sz="1600" b="1" dirty="0">
              <a:solidFill>
                <a:srgbClr val="FFCCFF"/>
              </a:solidFill>
            </a:endParaRPr>
          </a:p>
        </p:txBody>
      </p:sp>
      <p:sp>
        <p:nvSpPr>
          <p:cNvPr id="325652" name="Slide Number Placeholder 1"/>
          <p:cNvSpPr txBox="1">
            <a:spLocks noGrp="1"/>
          </p:cNvSpPr>
          <p:nvPr/>
        </p:nvSpPr>
        <p:spPr bwMode="auto">
          <a:xfrm>
            <a:off x="7010400" y="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5E14C62B-A053-4D7C-8BAF-960171DF76C3}" type="slidenum">
              <a:rPr lang="en-US" altLang="en-US" sz="1000"/>
              <a:pPr algn="r" eaLnBrk="1" hangingPunct="1"/>
              <a:t>79</a:t>
            </a:fld>
            <a:endParaRPr lang="en-US" altLang="en-US" sz="1000"/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7281081" y="3827582"/>
            <a:ext cx="1736374" cy="535531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Suprachoroidal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hemorrhage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7127E0C-1A25-4135-AE6B-4AB59117B9FF}"/>
              </a:ext>
            </a:extLst>
          </p:cNvPr>
          <p:cNvSpPr txBox="1"/>
          <p:nvPr/>
        </p:nvSpPr>
        <p:spPr>
          <a:xfrm>
            <a:off x="1477114" y="315059"/>
            <a:ext cx="6189772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FF"/>
                </a:solidFill>
              </a:rPr>
              <a:t>Shallow Anterior Chamber After Cataract Surgery</a:t>
            </a:r>
          </a:p>
        </p:txBody>
      </p:sp>
      <p:sp>
        <p:nvSpPr>
          <p:cNvPr id="23" name="Text Box 9">
            <a:extLst>
              <a:ext uri="{FF2B5EF4-FFF2-40B4-BE49-F238E27FC236}">
                <a16:creationId xmlns:a16="http://schemas.microsoft.com/office/drawing/2014/main" id="{202B64D8-3639-4165-8256-62CAD2C519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0883" y="3838575"/>
            <a:ext cx="889988" cy="535531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b="1" dirty="0"/>
              <a:t>Ciliary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b="1" dirty="0"/>
              <a:t>block</a:t>
            </a:r>
          </a:p>
        </p:txBody>
      </p:sp>
    </p:spTree>
    <p:extLst>
      <p:ext uri="{BB962C8B-B14F-4D97-AF65-F5344CB8AC3E}">
        <p14:creationId xmlns:p14="http://schemas.microsoft.com/office/powerpoint/2010/main" val="12389786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3" name="Line 16"/>
          <p:cNvSpPr>
            <a:spLocks noChangeShapeType="1"/>
          </p:cNvSpPr>
          <p:nvPr/>
        </p:nvSpPr>
        <p:spPr bwMode="auto">
          <a:xfrm flipH="1">
            <a:off x="2286000" y="2303463"/>
            <a:ext cx="1981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1844" name="Line 17"/>
          <p:cNvSpPr>
            <a:spLocks noChangeShapeType="1"/>
          </p:cNvSpPr>
          <p:nvPr/>
        </p:nvSpPr>
        <p:spPr bwMode="auto">
          <a:xfrm>
            <a:off x="4267200" y="2303463"/>
            <a:ext cx="1295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1846" name="Text Box 20"/>
          <p:cNvSpPr txBox="1">
            <a:spLocks noChangeArrowheads="1"/>
          </p:cNvSpPr>
          <p:nvPr/>
        </p:nvSpPr>
        <p:spPr bwMode="auto">
          <a:xfrm>
            <a:off x="2555875" y="1508125"/>
            <a:ext cx="34544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/>
              <a:t>Shallow/flat AC after CE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sz="2400"/>
              <a:t>(early post-op period)</a:t>
            </a:r>
          </a:p>
        </p:txBody>
      </p:sp>
      <p:sp>
        <p:nvSpPr>
          <p:cNvPr id="291847" name="Slide Number Placeholder 1"/>
          <p:cNvSpPr txBox="1">
            <a:spLocks noGrp="1"/>
          </p:cNvSpPr>
          <p:nvPr/>
        </p:nvSpPr>
        <p:spPr bwMode="auto">
          <a:xfrm>
            <a:off x="7010400" y="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2EDF245-2925-445A-B7C4-06851BD695C3}" type="slidenum">
              <a:rPr lang="en-US" altLang="en-US" sz="1000"/>
              <a:pPr algn="r" eaLnBrk="1" hangingPunct="1"/>
              <a:t>8</a:t>
            </a:fld>
            <a:endParaRPr lang="en-US" altLang="en-US" sz="1000"/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5562600" y="2738438"/>
            <a:ext cx="372218" cy="40626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 b="1" i="1" dirty="0"/>
              <a:t>?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989983" y="2738438"/>
            <a:ext cx="372217" cy="40626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 b="1" i="1" dirty="0"/>
              <a:t>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35EC669-AA3F-49CC-8FF2-A5900C2817A6}"/>
              </a:ext>
            </a:extLst>
          </p:cNvPr>
          <p:cNvSpPr txBox="1"/>
          <p:nvPr/>
        </p:nvSpPr>
        <p:spPr>
          <a:xfrm>
            <a:off x="1477114" y="315059"/>
            <a:ext cx="6189772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FF"/>
                </a:solidFill>
              </a:rPr>
              <a:t>Shallow Anterior Chamber After Cataract Surgery</a:t>
            </a:r>
          </a:p>
        </p:txBody>
      </p:sp>
      <p:sp>
        <p:nvSpPr>
          <p:cNvPr id="12" name="Rectangle 19">
            <a:extLst>
              <a:ext uri="{FF2B5EF4-FFF2-40B4-BE49-F238E27FC236}">
                <a16:creationId xmlns:a16="http://schemas.microsoft.com/office/drawing/2014/main" id="{93A4A110-735C-4D6E-9A37-6A42C59175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2341563"/>
            <a:ext cx="60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en-US" sz="1000" b="1" i="1" dirty="0"/>
              <a:t>The</a:t>
            </a:r>
          </a:p>
          <a:p>
            <a:pPr algn="ctr">
              <a:lnSpc>
                <a:spcPct val="80000"/>
              </a:lnSpc>
            </a:pPr>
            <a:r>
              <a:rPr lang="en-US" sz="1000" i="1" dirty="0"/>
              <a:t>question: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DCED092-D527-4576-8F90-50B9957F6CAE}"/>
              </a:ext>
            </a:extLst>
          </p:cNvPr>
          <p:cNvSpPr txBox="1"/>
          <p:nvPr/>
        </p:nvSpPr>
        <p:spPr>
          <a:xfrm>
            <a:off x="375062" y="4397237"/>
            <a:ext cx="7816026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faced with a flat anterior chamber in the immediate post-CE period, your DDx is determined by the answer to one key question:</a:t>
            </a:r>
          </a:p>
        </p:txBody>
      </p:sp>
    </p:spTree>
    <p:extLst>
      <p:ext uri="{BB962C8B-B14F-4D97-AF65-F5344CB8AC3E}">
        <p14:creationId xmlns:p14="http://schemas.microsoft.com/office/powerpoint/2010/main" val="86057455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5" name="Text Box 3"/>
          <p:cNvSpPr txBox="1">
            <a:spLocks noChangeArrowheads="1"/>
          </p:cNvSpPr>
          <p:nvPr/>
        </p:nvSpPr>
        <p:spPr bwMode="auto">
          <a:xfrm>
            <a:off x="5429250" y="2738438"/>
            <a:ext cx="2349500" cy="403225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 b="1" i="1">
                <a:solidFill>
                  <a:srgbClr val="0000FF"/>
                </a:solidFill>
              </a:rPr>
              <a:t>Normal</a:t>
            </a:r>
            <a:r>
              <a:rPr lang="en-US" sz="2400" b="1">
                <a:solidFill>
                  <a:srgbClr val="0000FF"/>
                </a:solidFill>
              </a:rPr>
              <a:t> or </a:t>
            </a:r>
            <a:r>
              <a:rPr lang="en-US" sz="2400" b="1" i="1">
                <a:solidFill>
                  <a:srgbClr val="0000FF"/>
                </a:solidFill>
              </a:rPr>
              <a:t>high</a:t>
            </a:r>
          </a:p>
        </p:txBody>
      </p:sp>
      <p:sp>
        <p:nvSpPr>
          <p:cNvPr id="325636" name="Text Box 4"/>
          <p:cNvSpPr txBox="1">
            <a:spLocks noChangeArrowheads="1"/>
          </p:cNvSpPr>
          <p:nvPr/>
        </p:nvSpPr>
        <p:spPr bwMode="auto">
          <a:xfrm>
            <a:off x="1557338" y="2738438"/>
            <a:ext cx="744537" cy="403225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 i="1">
                <a:solidFill>
                  <a:schemeClr val="bg2"/>
                </a:solidFill>
              </a:rPr>
              <a:t>Low</a:t>
            </a:r>
          </a:p>
        </p:txBody>
      </p:sp>
      <p:sp>
        <p:nvSpPr>
          <p:cNvPr id="325637" name="Text Box 5"/>
          <p:cNvSpPr txBox="1">
            <a:spLocks noChangeArrowheads="1"/>
          </p:cNvSpPr>
          <p:nvPr/>
        </p:nvSpPr>
        <p:spPr bwMode="auto">
          <a:xfrm>
            <a:off x="615950" y="3838575"/>
            <a:ext cx="908050" cy="530225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2"/>
                </a:solidFill>
              </a:rPr>
              <a:t>Wound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2"/>
                </a:solidFill>
              </a:rPr>
              <a:t>leak</a:t>
            </a:r>
          </a:p>
        </p:txBody>
      </p:sp>
      <p:sp>
        <p:nvSpPr>
          <p:cNvPr id="325638" name="Text Box 6"/>
          <p:cNvSpPr txBox="1">
            <a:spLocks noChangeArrowheads="1"/>
          </p:cNvSpPr>
          <p:nvPr/>
        </p:nvSpPr>
        <p:spPr bwMode="auto">
          <a:xfrm>
            <a:off x="2054225" y="3838575"/>
            <a:ext cx="1377950" cy="530225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2"/>
                </a:solidFill>
              </a:rPr>
              <a:t>Choroidal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2"/>
                </a:solidFill>
              </a:rPr>
              <a:t>detachment</a:t>
            </a:r>
          </a:p>
        </p:txBody>
      </p:sp>
      <p:sp>
        <p:nvSpPr>
          <p:cNvPr id="325639" name="Text Box 7"/>
          <p:cNvSpPr txBox="1">
            <a:spLocks noChangeArrowheads="1"/>
          </p:cNvSpPr>
          <p:nvPr/>
        </p:nvSpPr>
        <p:spPr bwMode="auto">
          <a:xfrm>
            <a:off x="4419600" y="3838575"/>
            <a:ext cx="1060450" cy="530225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Pupillary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block</a:t>
            </a:r>
          </a:p>
        </p:txBody>
      </p:sp>
      <p:sp>
        <p:nvSpPr>
          <p:cNvPr id="325642" name="Line 10"/>
          <p:cNvSpPr>
            <a:spLocks noChangeShapeType="1"/>
          </p:cNvSpPr>
          <p:nvPr/>
        </p:nvSpPr>
        <p:spPr bwMode="auto">
          <a:xfrm flipH="1">
            <a:off x="2286000" y="2303463"/>
            <a:ext cx="19812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5643" name="Line 11"/>
          <p:cNvSpPr>
            <a:spLocks noChangeShapeType="1"/>
          </p:cNvSpPr>
          <p:nvPr/>
        </p:nvSpPr>
        <p:spPr bwMode="auto">
          <a:xfrm>
            <a:off x="4267200" y="2303463"/>
            <a:ext cx="1295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5644" name="Text Box 12"/>
          <p:cNvSpPr txBox="1">
            <a:spLocks noChangeArrowheads="1"/>
          </p:cNvSpPr>
          <p:nvPr/>
        </p:nvSpPr>
        <p:spPr bwMode="auto">
          <a:xfrm>
            <a:off x="3854450" y="2416175"/>
            <a:ext cx="717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i="1"/>
              <a:t>IOP?</a:t>
            </a:r>
          </a:p>
        </p:txBody>
      </p:sp>
      <p:sp>
        <p:nvSpPr>
          <p:cNvPr id="325645" name="Line 13"/>
          <p:cNvSpPr>
            <a:spLocks noChangeShapeType="1"/>
          </p:cNvSpPr>
          <p:nvPr/>
        </p:nvSpPr>
        <p:spPr bwMode="auto">
          <a:xfrm flipH="1">
            <a:off x="1219200" y="3141663"/>
            <a:ext cx="6858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5646" name="Line 14"/>
          <p:cNvSpPr>
            <a:spLocks noChangeShapeType="1"/>
          </p:cNvSpPr>
          <p:nvPr/>
        </p:nvSpPr>
        <p:spPr bwMode="auto">
          <a:xfrm>
            <a:off x="1905000" y="3141663"/>
            <a:ext cx="6096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5647" name="Line 15"/>
          <p:cNvSpPr>
            <a:spLocks noChangeShapeType="1"/>
          </p:cNvSpPr>
          <p:nvPr/>
        </p:nvSpPr>
        <p:spPr bwMode="auto">
          <a:xfrm flipH="1">
            <a:off x="5486400" y="3141663"/>
            <a:ext cx="9906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5648" name="Line 16"/>
          <p:cNvSpPr>
            <a:spLocks noChangeShapeType="1"/>
          </p:cNvSpPr>
          <p:nvPr/>
        </p:nvSpPr>
        <p:spPr bwMode="auto">
          <a:xfrm flipH="1">
            <a:off x="6324600" y="3141663"/>
            <a:ext cx="152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5649" name="Line 17"/>
          <p:cNvSpPr>
            <a:spLocks noChangeShapeType="1"/>
          </p:cNvSpPr>
          <p:nvPr/>
        </p:nvSpPr>
        <p:spPr bwMode="auto">
          <a:xfrm>
            <a:off x="6477000" y="3141663"/>
            <a:ext cx="7620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5650" name="Text Box 18"/>
          <p:cNvSpPr txBox="1">
            <a:spLocks noChangeArrowheads="1"/>
          </p:cNvSpPr>
          <p:nvPr/>
        </p:nvSpPr>
        <p:spPr bwMode="auto">
          <a:xfrm>
            <a:off x="2555875" y="1508125"/>
            <a:ext cx="34544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/>
              <a:t>Shallow/flat AC after CE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sz="2400"/>
              <a:t>(early post-op period)</a:t>
            </a:r>
          </a:p>
        </p:txBody>
      </p:sp>
      <p:sp>
        <p:nvSpPr>
          <p:cNvPr id="325651" name="Text Box 19"/>
          <p:cNvSpPr txBox="1">
            <a:spLocks noChangeArrowheads="1"/>
          </p:cNvSpPr>
          <p:nvPr/>
        </p:nvSpPr>
        <p:spPr bwMode="auto">
          <a:xfrm>
            <a:off x="208188" y="1447800"/>
            <a:ext cx="5509205" cy="5016758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 dirty="0">
                <a:solidFill>
                  <a:srgbClr val="0000FF"/>
                </a:solidFill>
              </a:rPr>
              <a:t>What is ciliary block glaucoma?</a:t>
            </a:r>
          </a:p>
          <a:p>
            <a:pPr eaLnBrk="1" hangingPunct="1"/>
            <a:r>
              <a:rPr lang="en-US" sz="1600" dirty="0">
                <a:solidFill>
                  <a:srgbClr val="0000FF"/>
                </a:solidFill>
              </a:rPr>
              <a:t>A rare condition in which anterior rotation of the ciliary body causes newly-produced aqueous to be directed posteriorly, toward and perhaps into or behind the vitreous body</a:t>
            </a:r>
          </a:p>
          <a:p>
            <a:pPr eaLnBrk="1" hangingPunct="1"/>
            <a:endParaRPr lang="en-US" sz="1600" dirty="0">
              <a:solidFill>
                <a:srgbClr val="0000FF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0000FF"/>
                </a:solidFill>
              </a:rPr>
              <a:t>Is it common, or rare?</a:t>
            </a:r>
          </a:p>
          <a:p>
            <a:pPr eaLnBrk="1" hangingPunct="1"/>
            <a:r>
              <a:rPr lang="en-US" sz="1600" dirty="0">
                <a:solidFill>
                  <a:srgbClr val="0000FF"/>
                </a:solidFill>
              </a:rPr>
              <a:t>Rare</a:t>
            </a:r>
          </a:p>
          <a:p>
            <a:pPr eaLnBrk="1" hangingPunct="1"/>
            <a:endParaRPr lang="en-US" sz="1600" dirty="0">
              <a:solidFill>
                <a:srgbClr val="0000FF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0000FF"/>
                </a:solidFill>
              </a:rPr>
              <a:t>What is the chief risk factor?</a:t>
            </a:r>
          </a:p>
          <a:p>
            <a:pPr eaLnBrk="1" hangingPunct="1"/>
            <a:r>
              <a:rPr lang="en-US" sz="1600" dirty="0">
                <a:solidFill>
                  <a:srgbClr val="0000FF"/>
                </a:solidFill>
              </a:rPr>
              <a:t>Intraocular surgery in an eye with tight angles</a:t>
            </a:r>
          </a:p>
          <a:p>
            <a:pPr eaLnBrk="1" hangingPunct="1"/>
            <a:endParaRPr lang="en-US" sz="1600" i="1" dirty="0">
              <a:solidFill>
                <a:srgbClr val="FFCCFF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FFCCFF"/>
                </a:solidFill>
              </a:rPr>
              <a:t>How is ciliary block glaucoma managed medically?</a:t>
            </a:r>
            <a:endParaRPr lang="en-US" sz="1600" dirty="0">
              <a:solidFill>
                <a:srgbClr val="FFCCFF"/>
              </a:solidFill>
            </a:endParaRPr>
          </a:p>
          <a:p>
            <a:pPr eaLnBrk="1" hangingPunct="1"/>
            <a:r>
              <a:rPr lang="en-US" sz="1600" dirty="0">
                <a:solidFill>
                  <a:srgbClr val="FFCCFF"/>
                </a:solidFill>
              </a:rPr>
              <a:t>--Aqueous suppressants</a:t>
            </a:r>
          </a:p>
          <a:p>
            <a:pPr eaLnBrk="1" hangingPunct="1"/>
            <a:r>
              <a:rPr lang="en-US" sz="1600" dirty="0">
                <a:solidFill>
                  <a:srgbClr val="FFCCFF"/>
                </a:solidFill>
              </a:rPr>
              <a:t>--Aggressive cycloplegia (atropine 1% and phenylephrine 10% </a:t>
            </a:r>
            <a:r>
              <a:rPr lang="en-US" sz="1600" dirty="0" err="1">
                <a:solidFill>
                  <a:srgbClr val="FFCCFF"/>
                </a:solidFill>
              </a:rPr>
              <a:t>qid</a:t>
            </a:r>
            <a:r>
              <a:rPr lang="en-US" sz="1600" dirty="0">
                <a:solidFill>
                  <a:srgbClr val="FFCCFF"/>
                </a:solidFill>
              </a:rPr>
              <a:t>)</a:t>
            </a:r>
          </a:p>
          <a:p>
            <a:pPr eaLnBrk="1" hangingPunct="1"/>
            <a:r>
              <a:rPr lang="en-US" sz="1600" dirty="0">
                <a:solidFill>
                  <a:srgbClr val="FFCCFF"/>
                </a:solidFill>
              </a:rPr>
              <a:t>--Dehydration of the vitreous with hyperosmotic agents</a:t>
            </a:r>
          </a:p>
          <a:p>
            <a:pPr eaLnBrk="1" hangingPunct="1"/>
            <a:endParaRPr lang="en-US" sz="1600" dirty="0">
              <a:solidFill>
                <a:srgbClr val="FFCCFF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FFCCFF"/>
                </a:solidFill>
              </a:rPr>
              <a:t>What about surgical management--is it usually necessary?</a:t>
            </a:r>
          </a:p>
          <a:p>
            <a:pPr eaLnBrk="1" hangingPunct="1"/>
            <a:r>
              <a:rPr lang="en-US" sz="1600" dirty="0">
                <a:solidFill>
                  <a:srgbClr val="FFCCFF"/>
                </a:solidFill>
              </a:rPr>
              <a:t>Yes; surgical or laser disruption of the vitreous face is often required for resolution</a:t>
            </a:r>
            <a:endParaRPr lang="en-US" sz="1600" b="1" dirty="0">
              <a:solidFill>
                <a:srgbClr val="FFCCFF"/>
              </a:solidFill>
            </a:endParaRPr>
          </a:p>
        </p:txBody>
      </p:sp>
      <p:sp>
        <p:nvSpPr>
          <p:cNvPr id="325652" name="Slide Number Placeholder 1"/>
          <p:cNvSpPr txBox="1">
            <a:spLocks noGrp="1"/>
          </p:cNvSpPr>
          <p:nvPr/>
        </p:nvSpPr>
        <p:spPr bwMode="auto">
          <a:xfrm>
            <a:off x="7010400" y="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5E14C62B-A053-4D7C-8BAF-960171DF76C3}" type="slidenum">
              <a:rPr lang="en-US" altLang="en-US" sz="1000"/>
              <a:pPr algn="r" eaLnBrk="1" hangingPunct="1"/>
              <a:t>80</a:t>
            </a:fld>
            <a:endParaRPr lang="en-US" altLang="en-US" sz="1000"/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7281081" y="3827582"/>
            <a:ext cx="1736374" cy="535531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Suprachoroidal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hemorrhage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7127E0C-1A25-4135-AE6B-4AB59117B9FF}"/>
              </a:ext>
            </a:extLst>
          </p:cNvPr>
          <p:cNvSpPr txBox="1"/>
          <p:nvPr/>
        </p:nvSpPr>
        <p:spPr>
          <a:xfrm>
            <a:off x="1477114" y="315059"/>
            <a:ext cx="6189772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FF"/>
                </a:solidFill>
              </a:rPr>
              <a:t>Shallow Anterior Chamber After Cataract Surgery</a:t>
            </a:r>
          </a:p>
        </p:txBody>
      </p:sp>
      <p:sp>
        <p:nvSpPr>
          <p:cNvPr id="23" name="Text Box 9">
            <a:extLst>
              <a:ext uri="{FF2B5EF4-FFF2-40B4-BE49-F238E27FC236}">
                <a16:creationId xmlns:a16="http://schemas.microsoft.com/office/drawing/2014/main" id="{202B64D8-3639-4165-8256-62CAD2C519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0883" y="3838575"/>
            <a:ext cx="889988" cy="535531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b="1" dirty="0"/>
              <a:t>Ciliary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b="1" dirty="0"/>
              <a:t>block</a:t>
            </a:r>
          </a:p>
        </p:txBody>
      </p:sp>
    </p:spTree>
    <p:extLst>
      <p:ext uri="{BB962C8B-B14F-4D97-AF65-F5344CB8AC3E}">
        <p14:creationId xmlns:p14="http://schemas.microsoft.com/office/powerpoint/2010/main" val="90243607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5" name="Text Box 3"/>
          <p:cNvSpPr txBox="1">
            <a:spLocks noChangeArrowheads="1"/>
          </p:cNvSpPr>
          <p:nvPr/>
        </p:nvSpPr>
        <p:spPr bwMode="auto">
          <a:xfrm>
            <a:off x="5429250" y="2738438"/>
            <a:ext cx="2349500" cy="403225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 b="1" i="1">
                <a:solidFill>
                  <a:srgbClr val="0000FF"/>
                </a:solidFill>
              </a:rPr>
              <a:t>Normal</a:t>
            </a:r>
            <a:r>
              <a:rPr lang="en-US" sz="2400" b="1">
                <a:solidFill>
                  <a:srgbClr val="0000FF"/>
                </a:solidFill>
              </a:rPr>
              <a:t> or </a:t>
            </a:r>
            <a:r>
              <a:rPr lang="en-US" sz="2400" b="1" i="1">
                <a:solidFill>
                  <a:srgbClr val="0000FF"/>
                </a:solidFill>
              </a:rPr>
              <a:t>high</a:t>
            </a:r>
          </a:p>
        </p:txBody>
      </p:sp>
      <p:sp>
        <p:nvSpPr>
          <p:cNvPr id="325636" name="Text Box 4"/>
          <p:cNvSpPr txBox="1">
            <a:spLocks noChangeArrowheads="1"/>
          </p:cNvSpPr>
          <p:nvPr/>
        </p:nvSpPr>
        <p:spPr bwMode="auto">
          <a:xfrm>
            <a:off x="1557338" y="2738438"/>
            <a:ext cx="744537" cy="403225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 i="1">
                <a:solidFill>
                  <a:schemeClr val="bg2"/>
                </a:solidFill>
              </a:rPr>
              <a:t>Low</a:t>
            </a:r>
          </a:p>
        </p:txBody>
      </p:sp>
      <p:sp>
        <p:nvSpPr>
          <p:cNvPr id="325637" name="Text Box 5"/>
          <p:cNvSpPr txBox="1">
            <a:spLocks noChangeArrowheads="1"/>
          </p:cNvSpPr>
          <p:nvPr/>
        </p:nvSpPr>
        <p:spPr bwMode="auto">
          <a:xfrm>
            <a:off x="615950" y="3838575"/>
            <a:ext cx="908050" cy="530225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2"/>
                </a:solidFill>
              </a:rPr>
              <a:t>Wound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2"/>
                </a:solidFill>
              </a:rPr>
              <a:t>leak</a:t>
            </a:r>
          </a:p>
        </p:txBody>
      </p:sp>
      <p:sp>
        <p:nvSpPr>
          <p:cNvPr id="325638" name="Text Box 6"/>
          <p:cNvSpPr txBox="1">
            <a:spLocks noChangeArrowheads="1"/>
          </p:cNvSpPr>
          <p:nvPr/>
        </p:nvSpPr>
        <p:spPr bwMode="auto">
          <a:xfrm>
            <a:off x="2054225" y="3838575"/>
            <a:ext cx="1377950" cy="530225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2"/>
                </a:solidFill>
              </a:rPr>
              <a:t>Choroidal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2"/>
                </a:solidFill>
              </a:rPr>
              <a:t>detachment</a:t>
            </a:r>
          </a:p>
        </p:txBody>
      </p:sp>
      <p:sp>
        <p:nvSpPr>
          <p:cNvPr id="325639" name="Text Box 7"/>
          <p:cNvSpPr txBox="1">
            <a:spLocks noChangeArrowheads="1"/>
          </p:cNvSpPr>
          <p:nvPr/>
        </p:nvSpPr>
        <p:spPr bwMode="auto">
          <a:xfrm>
            <a:off x="4419600" y="3838575"/>
            <a:ext cx="1060450" cy="530225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Pupillary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block</a:t>
            </a:r>
          </a:p>
        </p:txBody>
      </p:sp>
      <p:sp>
        <p:nvSpPr>
          <p:cNvPr id="325642" name="Line 10"/>
          <p:cNvSpPr>
            <a:spLocks noChangeShapeType="1"/>
          </p:cNvSpPr>
          <p:nvPr/>
        </p:nvSpPr>
        <p:spPr bwMode="auto">
          <a:xfrm flipH="1">
            <a:off x="2286000" y="2303463"/>
            <a:ext cx="19812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5643" name="Line 11"/>
          <p:cNvSpPr>
            <a:spLocks noChangeShapeType="1"/>
          </p:cNvSpPr>
          <p:nvPr/>
        </p:nvSpPr>
        <p:spPr bwMode="auto">
          <a:xfrm>
            <a:off x="4267200" y="2303463"/>
            <a:ext cx="1295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5644" name="Text Box 12"/>
          <p:cNvSpPr txBox="1">
            <a:spLocks noChangeArrowheads="1"/>
          </p:cNvSpPr>
          <p:nvPr/>
        </p:nvSpPr>
        <p:spPr bwMode="auto">
          <a:xfrm>
            <a:off x="3854450" y="2416175"/>
            <a:ext cx="717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i="1"/>
              <a:t>IOP?</a:t>
            </a:r>
          </a:p>
        </p:txBody>
      </p:sp>
      <p:sp>
        <p:nvSpPr>
          <p:cNvPr id="325645" name="Line 13"/>
          <p:cNvSpPr>
            <a:spLocks noChangeShapeType="1"/>
          </p:cNvSpPr>
          <p:nvPr/>
        </p:nvSpPr>
        <p:spPr bwMode="auto">
          <a:xfrm flipH="1">
            <a:off x="1219200" y="3141663"/>
            <a:ext cx="6858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5646" name="Line 14"/>
          <p:cNvSpPr>
            <a:spLocks noChangeShapeType="1"/>
          </p:cNvSpPr>
          <p:nvPr/>
        </p:nvSpPr>
        <p:spPr bwMode="auto">
          <a:xfrm>
            <a:off x="1905000" y="3141663"/>
            <a:ext cx="6096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5647" name="Line 15"/>
          <p:cNvSpPr>
            <a:spLocks noChangeShapeType="1"/>
          </p:cNvSpPr>
          <p:nvPr/>
        </p:nvSpPr>
        <p:spPr bwMode="auto">
          <a:xfrm flipH="1">
            <a:off x="5486400" y="3141663"/>
            <a:ext cx="9906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5648" name="Line 16"/>
          <p:cNvSpPr>
            <a:spLocks noChangeShapeType="1"/>
          </p:cNvSpPr>
          <p:nvPr/>
        </p:nvSpPr>
        <p:spPr bwMode="auto">
          <a:xfrm flipH="1">
            <a:off x="6324600" y="3141663"/>
            <a:ext cx="152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5649" name="Line 17"/>
          <p:cNvSpPr>
            <a:spLocks noChangeShapeType="1"/>
          </p:cNvSpPr>
          <p:nvPr/>
        </p:nvSpPr>
        <p:spPr bwMode="auto">
          <a:xfrm>
            <a:off x="6477000" y="3141663"/>
            <a:ext cx="7620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5650" name="Text Box 18"/>
          <p:cNvSpPr txBox="1">
            <a:spLocks noChangeArrowheads="1"/>
          </p:cNvSpPr>
          <p:nvPr/>
        </p:nvSpPr>
        <p:spPr bwMode="auto">
          <a:xfrm>
            <a:off x="2555875" y="1508125"/>
            <a:ext cx="34544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/>
              <a:t>Shallow/flat AC after CE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sz="2400"/>
              <a:t>(early post-op period)</a:t>
            </a:r>
          </a:p>
        </p:txBody>
      </p:sp>
      <p:sp>
        <p:nvSpPr>
          <p:cNvPr id="325651" name="Text Box 19"/>
          <p:cNvSpPr txBox="1">
            <a:spLocks noChangeArrowheads="1"/>
          </p:cNvSpPr>
          <p:nvPr/>
        </p:nvSpPr>
        <p:spPr bwMode="auto">
          <a:xfrm>
            <a:off x="208188" y="1447800"/>
            <a:ext cx="5509205" cy="5016758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 dirty="0">
                <a:solidFill>
                  <a:srgbClr val="0000FF"/>
                </a:solidFill>
              </a:rPr>
              <a:t>What is ciliary block glaucoma?</a:t>
            </a:r>
          </a:p>
          <a:p>
            <a:pPr eaLnBrk="1" hangingPunct="1"/>
            <a:r>
              <a:rPr lang="en-US" sz="1600" dirty="0">
                <a:solidFill>
                  <a:srgbClr val="0000FF"/>
                </a:solidFill>
              </a:rPr>
              <a:t>A rare condition in which anterior rotation of the ciliary body causes newly-produced aqueous to be directed posteriorly, toward and perhaps into or behind the vitreous body</a:t>
            </a:r>
          </a:p>
          <a:p>
            <a:pPr eaLnBrk="1" hangingPunct="1"/>
            <a:endParaRPr lang="en-US" sz="1600" dirty="0">
              <a:solidFill>
                <a:srgbClr val="0000FF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0000FF"/>
                </a:solidFill>
              </a:rPr>
              <a:t>Is it common, or rare?</a:t>
            </a:r>
          </a:p>
          <a:p>
            <a:pPr eaLnBrk="1" hangingPunct="1"/>
            <a:r>
              <a:rPr lang="en-US" sz="1600" dirty="0">
                <a:solidFill>
                  <a:srgbClr val="0000FF"/>
                </a:solidFill>
              </a:rPr>
              <a:t>Rare</a:t>
            </a:r>
          </a:p>
          <a:p>
            <a:pPr eaLnBrk="1" hangingPunct="1"/>
            <a:endParaRPr lang="en-US" sz="1600" dirty="0">
              <a:solidFill>
                <a:srgbClr val="0000FF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0000FF"/>
                </a:solidFill>
              </a:rPr>
              <a:t>What is the chief risk factor?</a:t>
            </a:r>
          </a:p>
          <a:p>
            <a:pPr eaLnBrk="1" hangingPunct="1"/>
            <a:r>
              <a:rPr lang="en-US" sz="1600" dirty="0">
                <a:solidFill>
                  <a:srgbClr val="0000FF"/>
                </a:solidFill>
              </a:rPr>
              <a:t>Intraocular surgery in an eye with tight angles</a:t>
            </a:r>
          </a:p>
          <a:p>
            <a:pPr eaLnBrk="1" hangingPunct="1"/>
            <a:endParaRPr lang="en-US" sz="1600" i="1" dirty="0">
              <a:solidFill>
                <a:srgbClr val="0000FF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0000FF"/>
                </a:solidFill>
              </a:rPr>
              <a:t>How is ciliary block glaucoma managed medically?</a:t>
            </a:r>
            <a:endParaRPr lang="en-US" sz="1600" dirty="0">
              <a:solidFill>
                <a:srgbClr val="0000FF"/>
              </a:solidFill>
            </a:endParaRPr>
          </a:p>
          <a:p>
            <a:pPr eaLnBrk="1" hangingPunct="1"/>
            <a:r>
              <a:rPr lang="en-US" sz="1600" dirty="0">
                <a:solidFill>
                  <a:srgbClr val="0000FF"/>
                </a:solidFill>
              </a:rPr>
              <a:t>--</a:t>
            </a:r>
          </a:p>
          <a:p>
            <a:pPr eaLnBrk="1" hangingPunct="1"/>
            <a:r>
              <a:rPr lang="en-US" sz="1600" dirty="0">
                <a:solidFill>
                  <a:srgbClr val="0000FF"/>
                </a:solidFill>
              </a:rPr>
              <a:t>--</a:t>
            </a:r>
            <a:r>
              <a:rPr lang="en-US" sz="1600" dirty="0">
                <a:solidFill>
                  <a:srgbClr val="FFCCFF"/>
                </a:solidFill>
              </a:rPr>
              <a:t>Aggressive cycloplegia (atropine 1% and phenylephrine 10% </a:t>
            </a:r>
            <a:r>
              <a:rPr lang="en-US" sz="1600" dirty="0" err="1">
                <a:solidFill>
                  <a:srgbClr val="FFCCFF"/>
                </a:solidFill>
              </a:rPr>
              <a:t>qid</a:t>
            </a:r>
            <a:r>
              <a:rPr lang="en-US" sz="1600" dirty="0">
                <a:solidFill>
                  <a:srgbClr val="FFCCFF"/>
                </a:solidFill>
              </a:rPr>
              <a:t>)</a:t>
            </a:r>
          </a:p>
          <a:p>
            <a:pPr eaLnBrk="1" hangingPunct="1"/>
            <a:r>
              <a:rPr lang="en-US" sz="1600" dirty="0">
                <a:solidFill>
                  <a:srgbClr val="0000FF"/>
                </a:solidFill>
              </a:rPr>
              <a:t>--</a:t>
            </a:r>
            <a:r>
              <a:rPr lang="en-US" sz="1600" dirty="0">
                <a:solidFill>
                  <a:srgbClr val="FFCCFF"/>
                </a:solidFill>
              </a:rPr>
              <a:t>Dehydration of the vitreous with hyperosmotic agents</a:t>
            </a:r>
          </a:p>
          <a:p>
            <a:pPr eaLnBrk="1" hangingPunct="1"/>
            <a:endParaRPr lang="en-US" sz="1600" dirty="0">
              <a:solidFill>
                <a:srgbClr val="FFCCFF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FFCCFF"/>
                </a:solidFill>
              </a:rPr>
              <a:t>What about surgical management--is it usually necessary?</a:t>
            </a:r>
          </a:p>
          <a:p>
            <a:pPr eaLnBrk="1" hangingPunct="1"/>
            <a:r>
              <a:rPr lang="en-US" sz="1600" dirty="0">
                <a:solidFill>
                  <a:srgbClr val="FFCCFF"/>
                </a:solidFill>
              </a:rPr>
              <a:t>Yes; surgical or laser disruption of the vitreous face is often required for resolution</a:t>
            </a:r>
            <a:endParaRPr lang="en-US" sz="1600" b="1" dirty="0">
              <a:solidFill>
                <a:srgbClr val="FFCCFF"/>
              </a:solidFill>
            </a:endParaRPr>
          </a:p>
        </p:txBody>
      </p:sp>
      <p:sp>
        <p:nvSpPr>
          <p:cNvPr id="325652" name="Slide Number Placeholder 1"/>
          <p:cNvSpPr txBox="1">
            <a:spLocks noGrp="1"/>
          </p:cNvSpPr>
          <p:nvPr/>
        </p:nvSpPr>
        <p:spPr bwMode="auto">
          <a:xfrm>
            <a:off x="7010400" y="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5E14C62B-A053-4D7C-8BAF-960171DF76C3}" type="slidenum">
              <a:rPr lang="en-US" altLang="en-US" sz="1000"/>
              <a:pPr algn="r" eaLnBrk="1" hangingPunct="1"/>
              <a:t>81</a:t>
            </a:fld>
            <a:endParaRPr lang="en-US" altLang="en-US" sz="1000"/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7281081" y="3827582"/>
            <a:ext cx="1736374" cy="535531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Suprachoroidal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hemorrhage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7127E0C-1A25-4135-AE6B-4AB59117B9FF}"/>
              </a:ext>
            </a:extLst>
          </p:cNvPr>
          <p:cNvSpPr txBox="1"/>
          <p:nvPr/>
        </p:nvSpPr>
        <p:spPr>
          <a:xfrm>
            <a:off x="1477114" y="315059"/>
            <a:ext cx="6189772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FF"/>
                </a:solidFill>
              </a:rPr>
              <a:t>Shallow Anterior Chamber After Cataract Surgery</a:t>
            </a:r>
          </a:p>
        </p:txBody>
      </p:sp>
      <p:sp>
        <p:nvSpPr>
          <p:cNvPr id="23" name="Text Box 9">
            <a:extLst>
              <a:ext uri="{FF2B5EF4-FFF2-40B4-BE49-F238E27FC236}">
                <a16:creationId xmlns:a16="http://schemas.microsoft.com/office/drawing/2014/main" id="{202B64D8-3639-4165-8256-62CAD2C519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0883" y="3838575"/>
            <a:ext cx="889988" cy="535531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b="1" dirty="0"/>
              <a:t>Ciliary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b="1" dirty="0"/>
              <a:t>block</a:t>
            </a:r>
          </a:p>
        </p:txBody>
      </p:sp>
    </p:spTree>
    <p:extLst>
      <p:ext uri="{BB962C8B-B14F-4D97-AF65-F5344CB8AC3E}">
        <p14:creationId xmlns:p14="http://schemas.microsoft.com/office/powerpoint/2010/main" val="130109291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5" name="Text Box 3"/>
          <p:cNvSpPr txBox="1">
            <a:spLocks noChangeArrowheads="1"/>
          </p:cNvSpPr>
          <p:nvPr/>
        </p:nvSpPr>
        <p:spPr bwMode="auto">
          <a:xfrm>
            <a:off x="5429250" y="2738438"/>
            <a:ext cx="2349500" cy="403225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 b="1" i="1">
                <a:solidFill>
                  <a:srgbClr val="0000FF"/>
                </a:solidFill>
              </a:rPr>
              <a:t>Normal</a:t>
            </a:r>
            <a:r>
              <a:rPr lang="en-US" sz="2400" b="1">
                <a:solidFill>
                  <a:srgbClr val="0000FF"/>
                </a:solidFill>
              </a:rPr>
              <a:t> or </a:t>
            </a:r>
            <a:r>
              <a:rPr lang="en-US" sz="2400" b="1" i="1">
                <a:solidFill>
                  <a:srgbClr val="0000FF"/>
                </a:solidFill>
              </a:rPr>
              <a:t>high</a:t>
            </a:r>
          </a:p>
        </p:txBody>
      </p:sp>
      <p:sp>
        <p:nvSpPr>
          <p:cNvPr id="325636" name="Text Box 4"/>
          <p:cNvSpPr txBox="1">
            <a:spLocks noChangeArrowheads="1"/>
          </p:cNvSpPr>
          <p:nvPr/>
        </p:nvSpPr>
        <p:spPr bwMode="auto">
          <a:xfrm>
            <a:off x="1557338" y="2738438"/>
            <a:ext cx="744537" cy="403225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 i="1">
                <a:solidFill>
                  <a:schemeClr val="bg2"/>
                </a:solidFill>
              </a:rPr>
              <a:t>Low</a:t>
            </a:r>
          </a:p>
        </p:txBody>
      </p:sp>
      <p:sp>
        <p:nvSpPr>
          <p:cNvPr id="325637" name="Text Box 5"/>
          <p:cNvSpPr txBox="1">
            <a:spLocks noChangeArrowheads="1"/>
          </p:cNvSpPr>
          <p:nvPr/>
        </p:nvSpPr>
        <p:spPr bwMode="auto">
          <a:xfrm>
            <a:off x="615950" y="3838575"/>
            <a:ext cx="908050" cy="530225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2"/>
                </a:solidFill>
              </a:rPr>
              <a:t>Wound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2"/>
                </a:solidFill>
              </a:rPr>
              <a:t>leak</a:t>
            </a:r>
          </a:p>
        </p:txBody>
      </p:sp>
      <p:sp>
        <p:nvSpPr>
          <p:cNvPr id="325638" name="Text Box 6"/>
          <p:cNvSpPr txBox="1">
            <a:spLocks noChangeArrowheads="1"/>
          </p:cNvSpPr>
          <p:nvPr/>
        </p:nvSpPr>
        <p:spPr bwMode="auto">
          <a:xfrm>
            <a:off x="2054225" y="3838575"/>
            <a:ext cx="1377950" cy="530225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2"/>
                </a:solidFill>
              </a:rPr>
              <a:t>Choroidal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2"/>
                </a:solidFill>
              </a:rPr>
              <a:t>detachment</a:t>
            </a:r>
          </a:p>
        </p:txBody>
      </p:sp>
      <p:sp>
        <p:nvSpPr>
          <p:cNvPr id="325639" name="Text Box 7"/>
          <p:cNvSpPr txBox="1">
            <a:spLocks noChangeArrowheads="1"/>
          </p:cNvSpPr>
          <p:nvPr/>
        </p:nvSpPr>
        <p:spPr bwMode="auto">
          <a:xfrm>
            <a:off x="4419600" y="3838575"/>
            <a:ext cx="1060450" cy="530225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Pupillary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block</a:t>
            </a:r>
          </a:p>
        </p:txBody>
      </p:sp>
      <p:sp>
        <p:nvSpPr>
          <p:cNvPr id="325642" name="Line 10"/>
          <p:cNvSpPr>
            <a:spLocks noChangeShapeType="1"/>
          </p:cNvSpPr>
          <p:nvPr/>
        </p:nvSpPr>
        <p:spPr bwMode="auto">
          <a:xfrm flipH="1">
            <a:off x="2286000" y="2303463"/>
            <a:ext cx="19812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5643" name="Line 11"/>
          <p:cNvSpPr>
            <a:spLocks noChangeShapeType="1"/>
          </p:cNvSpPr>
          <p:nvPr/>
        </p:nvSpPr>
        <p:spPr bwMode="auto">
          <a:xfrm>
            <a:off x="4267200" y="2303463"/>
            <a:ext cx="1295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5644" name="Text Box 12"/>
          <p:cNvSpPr txBox="1">
            <a:spLocks noChangeArrowheads="1"/>
          </p:cNvSpPr>
          <p:nvPr/>
        </p:nvSpPr>
        <p:spPr bwMode="auto">
          <a:xfrm>
            <a:off x="3854450" y="2416175"/>
            <a:ext cx="717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i="1"/>
              <a:t>IOP?</a:t>
            </a:r>
          </a:p>
        </p:txBody>
      </p:sp>
      <p:sp>
        <p:nvSpPr>
          <p:cNvPr id="325645" name="Line 13"/>
          <p:cNvSpPr>
            <a:spLocks noChangeShapeType="1"/>
          </p:cNvSpPr>
          <p:nvPr/>
        </p:nvSpPr>
        <p:spPr bwMode="auto">
          <a:xfrm flipH="1">
            <a:off x="1219200" y="3141663"/>
            <a:ext cx="6858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5646" name="Line 14"/>
          <p:cNvSpPr>
            <a:spLocks noChangeShapeType="1"/>
          </p:cNvSpPr>
          <p:nvPr/>
        </p:nvSpPr>
        <p:spPr bwMode="auto">
          <a:xfrm>
            <a:off x="1905000" y="3141663"/>
            <a:ext cx="6096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5647" name="Line 15"/>
          <p:cNvSpPr>
            <a:spLocks noChangeShapeType="1"/>
          </p:cNvSpPr>
          <p:nvPr/>
        </p:nvSpPr>
        <p:spPr bwMode="auto">
          <a:xfrm flipH="1">
            <a:off x="5486400" y="3141663"/>
            <a:ext cx="9906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5648" name="Line 16"/>
          <p:cNvSpPr>
            <a:spLocks noChangeShapeType="1"/>
          </p:cNvSpPr>
          <p:nvPr/>
        </p:nvSpPr>
        <p:spPr bwMode="auto">
          <a:xfrm flipH="1">
            <a:off x="6324600" y="3141663"/>
            <a:ext cx="152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5649" name="Line 17"/>
          <p:cNvSpPr>
            <a:spLocks noChangeShapeType="1"/>
          </p:cNvSpPr>
          <p:nvPr/>
        </p:nvSpPr>
        <p:spPr bwMode="auto">
          <a:xfrm>
            <a:off x="6477000" y="3141663"/>
            <a:ext cx="7620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5650" name="Text Box 18"/>
          <p:cNvSpPr txBox="1">
            <a:spLocks noChangeArrowheads="1"/>
          </p:cNvSpPr>
          <p:nvPr/>
        </p:nvSpPr>
        <p:spPr bwMode="auto">
          <a:xfrm>
            <a:off x="2555875" y="1508125"/>
            <a:ext cx="34544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/>
              <a:t>Shallow/flat AC after CE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sz="2400"/>
              <a:t>(early post-op period)</a:t>
            </a:r>
          </a:p>
        </p:txBody>
      </p:sp>
      <p:sp>
        <p:nvSpPr>
          <p:cNvPr id="325651" name="Text Box 19"/>
          <p:cNvSpPr txBox="1">
            <a:spLocks noChangeArrowheads="1"/>
          </p:cNvSpPr>
          <p:nvPr/>
        </p:nvSpPr>
        <p:spPr bwMode="auto">
          <a:xfrm>
            <a:off x="208188" y="1447800"/>
            <a:ext cx="5509205" cy="5016758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 dirty="0">
                <a:solidFill>
                  <a:srgbClr val="0000FF"/>
                </a:solidFill>
              </a:rPr>
              <a:t>What is ciliary block glaucoma?</a:t>
            </a:r>
          </a:p>
          <a:p>
            <a:pPr eaLnBrk="1" hangingPunct="1"/>
            <a:r>
              <a:rPr lang="en-US" sz="1600" dirty="0">
                <a:solidFill>
                  <a:srgbClr val="0000FF"/>
                </a:solidFill>
              </a:rPr>
              <a:t>A rare condition in which anterior rotation of the ciliary body causes newly-produced aqueous to be directed posteriorly, toward and perhaps into or behind the vitreous body</a:t>
            </a:r>
          </a:p>
          <a:p>
            <a:pPr eaLnBrk="1" hangingPunct="1"/>
            <a:endParaRPr lang="en-US" sz="1600" dirty="0">
              <a:solidFill>
                <a:srgbClr val="0000FF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0000FF"/>
                </a:solidFill>
              </a:rPr>
              <a:t>Is it common, or rare?</a:t>
            </a:r>
          </a:p>
          <a:p>
            <a:pPr eaLnBrk="1" hangingPunct="1"/>
            <a:r>
              <a:rPr lang="en-US" sz="1600" dirty="0">
                <a:solidFill>
                  <a:srgbClr val="0000FF"/>
                </a:solidFill>
              </a:rPr>
              <a:t>Rare</a:t>
            </a:r>
          </a:p>
          <a:p>
            <a:pPr eaLnBrk="1" hangingPunct="1"/>
            <a:endParaRPr lang="en-US" sz="1600" dirty="0">
              <a:solidFill>
                <a:srgbClr val="0000FF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0000FF"/>
                </a:solidFill>
              </a:rPr>
              <a:t>What is the chief risk factor?</a:t>
            </a:r>
          </a:p>
          <a:p>
            <a:pPr eaLnBrk="1" hangingPunct="1"/>
            <a:r>
              <a:rPr lang="en-US" sz="1600" dirty="0">
                <a:solidFill>
                  <a:srgbClr val="0000FF"/>
                </a:solidFill>
              </a:rPr>
              <a:t>Intraocular surgery in an eye with tight angles</a:t>
            </a:r>
          </a:p>
          <a:p>
            <a:pPr eaLnBrk="1" hangingPunct="1"/>
            <a:endParaRPr lang="en-US" sz="1600" i="1" dirty="0">
              <a:solidFill>
                <a:srgbClr val="0000FF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0000FF"/>
                </a:solidFill>
              </a:rPr>
              <a:t>How is ciliary block glaucoma managed medically?</a:t>
            </a:r>
            <a:endParaRPr lang="en-US" sz="1600" dirty="0">
              <a:solidFill>
                <a:srgbClr val="0000FF"/>
              </a:solidFill>
            </a:endParaRPr>
          </a:p>
          <a:p>
            <a:pPr eaLnBrk="1" hangingPunct="1"/>
            <a:r>
              <a:rPr lang="en-US" sz="1600" dirty="0">
                <a:solidFill>
                  <a:srgbClr val="0000FF"/>
                </a:solidFill>
              </a:rPr>
              <a:t>--Aqueous suppressants</a:t>
            </a:r>
          </a:p>
          <a:p>
            <a:pPr eaLnBrk="1" hangingPunct="1"/>
            <a:r>
              <a:rPr lang="en-US" sz="1600" dirty="0">
                <a:solidFill>
                  <a:srgbClr val="0000FF"/>
                </a:solidFill>
              </a:rPr>
              <a:t>--Aggressive cycloplegia (atropine 1% and phenylephrine 10% </a:t>
            </a:r>
            <a:r>
              <a:rPr lang="en-US" sz="1600" dirty="0" err="1">
                <a:solidFill>
                  <a:srgbClr val="0000FF"/>
                </a:solidFill>
              </a:rPr>
              <a:t>qid</a:t>
            </a:r>
            <a:r>
              <a:rPr lang="en-US" sz="1600" dirty="0">
                <a:solidFill>
                  <a:srgbClr val="0000FF"/>
                </a:solidFill>
              </a:rPr>
              <a:t>)</a:t>
            </a:r>
          </a:p>
          <a:p>
            <a:pPr eaLnBrk="1" hangingPunct="1"/>
            <a:r>
              <a:rPr lang="en-US" sz="1600" dirty="0">
                <a:solidFill>
                  <a:srgbClr val="0000FF"/>
                </a:solidFill>
              </a:rPr>
              <a:t>--Dehydration of the vitreous with hyperosmotic agents</a:t>
            </a:r>
          </a:p>
          <a:p>
            <a:pPr eaLnBrk="1" hangingPunct="1"/>
            <a:endParaRPr lang="en-US" sz="1600" dirty="0">
              <a:solidFill>
                <a:srgbClr val="FFCCFF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FFCCFF"/>
                </a:solidFill>
              </a:rPr>
              <a:t>What about surgical management--is it usually necessary?</a:t>
            </a:r>
          </a:p>
          <a:p>
            <a:pPr eaLnBrk="1" hangingPunct="1"/>
            <a:r>
              <a:rPr lang="en-US" sz="1600" dirty="0">
                <a:solidFill>
                  <a:srgbClr val="FFCCFF"/>
                </a:solidFill>
              </a:rPr>
              <a:t>Yes; surgical or laser disruption of the vitreous face is often required for resolution</a:t>
            </a:r>
            <a:endParaRPr lang="en-US" sz="1600" b="1" dirty="0">
              <a:solidFill>
                <a:srgbClr val="FFCCFF"/>
              </a:solidFill>
            </a:endParaRPr>
          </a:p>
        </p:txBody>
      </p:sp>
      <p:sp>
        <p:nvSpPr>
          <p:cNvPr id="325652" name="Slide Number Placeholder 1"/>
          <p:cNvSpPr txBox="1">
            <a:spLocks noGrp="1"/>
          </p:cNvSpPr>
          <p:nvPr/>
        </p:nvSpPr>
        <p:spPr bwMode="auto">
          <a:xfrm>
            <a:off x="7010400" y="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5E14C62B-A053-4D7C-8BAF-960171DF76C3}" type="slidenum">
              <a:rPr lang="en-US" altLang="en-US" sz="1000"/>
              <a:pPr algn="r" eaLnBrk="1" hangingPunct="1"/>
              <a:t>82</a:t>
            </a:fld>
            <a:endParaRPr lang="en-US" altLang="en-US" sz="1000"/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7281081" y="3827582"/>
            <a:ext cx="1736374" cy="535531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Suprachoroidal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hemorrhage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7127E0C-1A25-4135-AE6B-4AB59117B9FF}"/>
              </a:ext>
            </a:extLst>
          </p:cNvPr>
          <p:cNvSpPr txBox="1"/>
          <p:nvPr/>
        </p:nvSpPr>
        <p:spPr>
          <a:xfrm>
            <a:off x="1477114" y="315059"/>
            <a:ext cx="6189772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FF"/>
                </a:solidFill>
              </a:rPr>
              <a:t>Shallow Anterior Chamber After Cataract Surgery</a:t>
            </a:r>
          </a:p>
        </p:txBody>
      </p:sp>
      <p:sp>
        <p:nvSpPr>
          <p:cNvPr id="23" name="Text Box 9">
            <a:extLst>
              <a:ext uri="{FF2B5EF4-FFF2-40B4-BE49-F238E27FC236}">
                <a16:creationId xmlns:a16="http://schemas.microsoft.com/office/drawing/2014/main" id="{202B64D8-3639-4165-8256-62CAD2C519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0883" y="3838575"/>
            <a:ext cx="889988" cy="535531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b="1" dirty="0"/>
              <a:t>Ciliary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b="1" dirty="0"/>
              <a:t>block</a:t>
            </a:r>
          </a:p>
        </p:txBody>
      </p:sp>
    </p:spTree>
    <p:extLst>
      <p:ext uri="{BB962C8B-B14F-4D97-AF65-F5344CB8AC3E}">
        <p14:creationId xmlns:p14="http://schemas.microsoft.com/office/powerpoint/2010/main" val="356409958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5" name="Text Box 3"/>
          <p:cNvSpPr txBox="1">
            <a:spLocks noChangeArrowheads="1"/>
          </p:cNvSpPr>
          <p:nvPr/>
        </p:nvSpPr>
        <p:spPr bwMode="auto">
          <a:xfrm>
            <a:off x="5429250" y="2738438"/>
            <a:ext cx="2349500" cy="403225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 b="1" i="1">
                <a:solidFill>
                  <a:srgbClr val="0000FF"/>
                </a:solidFill>
              </a:rPr>
              <a:t>Normal</a:t>
            </a:r>
            <a:r>
              <a:rPr lang="en-US" sz="2400" b="1">
                <a:solidFill>
                  <a:srgbClr val="0000FF"/>
                </a:solidFill>
              </a:rPr>
              <a:t> or </a:t>
            </a:r>
            <a:r>
              <a:rPr lang="en-US" sz="2400" b="1" i="1">
                <a:solidFill>
                  <a:srgbClr val="0000FF"/>
                </a:solidFill>
              </a:rPr>
              <a:t>high</a:t>
            </a:r>
          </a:p>
        </p:txBody>
      </p:sp>
      <p:sp>
        <p:nvSpPr>
          <p:cNvPr id="325636" name="Text Box 4"/>
          <p:cNvSpPr txBox="1">
            <a:spLocks noChangeArrowheads="1"/>
          </p:cNvSpPr>
          <p:nvPr/>
        </p:nvSpPr>
        <p:spPr bwMode="auto">
          <a:xfrm>
            <a:off x="1557338" y="2738438"/>
            <a:ext cx="744537" cy="403225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 i="1">
                <a:solidFill>
                  <a:schemeClr val="bg2"/>
                </a:solidFill>
              </a:rPr>
              <a:t>Low</a:t>
            </a:r>
          </a:p>
        </p:txBody>
      </p:sp>
      <p:sp>
        <p:nvSpPr>
          <p:cNvPr id="325637" name="Text Box 5"/>
          <p:cNvSpPr txBox="1">
            <a:spLocks noChangeArrowheads="1"/>
          </p:cNvSpPr>
          <p:nvPr/>
        </p:nvSpPr>
        <p:spPr bwMode="auto">
          <a:xfrm>
            <a:off x="615950" y="3838575"/>
            <a:ext cx="908050" cy="530225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2"/>
                </a:solidFill>
              </a:rPr>
              <a:t>Wound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2"/>
                </a:solidFill>
              </a:rPr>
              <a:t>leak</a:t>
            </a:r>
          </a:p>
        </p:txBody>
      </p:sp>
      <p:sp>
        <p:nvSpPr>
          <p:cNvPr id="325638" name="Text Box 6"/>
          <p:cNvSpPr txBox="1">
            <a:spLocks noChangeArrowheads="1"/>
          </p:cNvSpPr>
          <p:nvPr/>
        </p:nvSpPr>
        <p:spPr bwMode="auto">
          <a:xfrm>
            <a:off x="2054225" y="3838575"/>
            <a:ext cx="1377950" cy="530225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2"/>
                </a:solidFill>
              </a:rPr>
              <a:t>Choroidal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2"/>
                </a:solidFill>
              </a:rPr>
              <a:t>detachment</a:t>
            </a:r>
          </a:p>
        </p:txBody>
      </p:sp>
      <p:sp>
        <p:nvSpPr>
          <p:cNvPr id="325639" name="Text Box 7"/>
          <p:cNvSpPr txBox="1">
            <a:spLocks noChangeArrowheads="1"/>
          </p:cNvSpPr>
          <p:nvPr/>
        </p:nvSpPr>
        <p:spPr bwMode="auto">
          <a:xfrm>
            <a:off x="4419600" y="3838575"/>
            <a:ext cx="1060450" cy="530225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Pupillary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block</a:t>
            </a:r>
          </a:p>
        </p:txBody>
      </p:sp>
      <p:sp>
        <p:nvSpPr>
          <p:cNvPr id="325642" name="Line 10"/>
          <p:cNvSpPr>
            <a:spLocks noChangeShapeType="1"/>
          </p:cNvSpPr>
          <p:nvPr/>
        </p:nvSpPr>
        <p:spPr bwMode="auto">
          <a:xfrm flipH="1">
            <a:off x="2286000" y="2303463"/>
            <a:ext cx="19812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5643" name="Line 11"/>
          <p:cNvSpPr>
            <a:spLocks noChangeShapeType="1"/>
          </p:cNvSpPr>
          <p:nvPr/>
        </p:nvSpPr>
        <p:spPr bwMode="auto">
          <a:xfrm>
            <a:off x="4267200" y="2303463"/>
            <a:ext cx="1295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5644" name="Text Box 12"/>
          <p:cNvSpPr txBox="1">
            <a:spLocks noChangeArrowheads="1"/>
          </p:cNvSpPr>
          <p:nvPr/>
        </p:nvSpPr>
        <p:spPr bwMode="auto">
          <a:xfrm>
            <a:off x="3854450" y="2416175"/>
            <a:ext cx="717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i="1"/>
              <a:t>IOP?</a:t>
            </a:r>
          </a:p>
        </p:txBody>
      </p:sp>
      <p:sp>
        <p:nvSpPr>
          <p:cNvPr id="325645" name="Line 13"/>
          <p:cNvSpPr>
            <a:spLocks noChangeShapeType="1"/>
          </p:cNvSpPr>
          <p:nvPr/>
        </p:nvSpPr>
        <p:spPr bwMode="auto">
          <a:xfrm flipH="1">
            <a:off x="1219200" y="3141663"/>
            <a:ext cx="6858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5646" name="Line 14"/>
          <p:cNvSpPr>
            <a:spLocks noChangeShapeType="1"/>
          </p:cNvSpPr>
          <p:nvPr/>
        </p:nvSpPr>
        <p:spPr bwMode="auto">
          <a:xfrm>
            <a:off x="1905000" y="3141663"/>
            <a:ext cx="6096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5647" name="Line 15"/>
          <p:cNvSpPr>
            <a:spLocks noChangeShapeType="1"/>
          </p:cNvSpPr>
          <p:nvPr/>
        </p:nvSpPr>
        <p:spPr bwMode="auto">
          <a:xfrm flipH="1">
            <a:off x="5486400" y="3141663"/>
            <a:ext cx="9906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5648" name="Line 16"/>
          <p:cNvSpPr>
            <a:spLocks noChangeShapeType="1"/>
          </p:cNvSpPr>
          <p:nvPr/>
        </p:nvSpPr>
        <p:spPr bwMode="auto">
          <a:xfrm flipH="1">
            <a:off x="6324600" y="3141663"/>
            <a:ext cx="152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5649" name="Line 17"/>
          <p:cNvSpPr>
            <a:spLocks noChangeShapeType="1"/>
          </p:cNvSpPr>
          <p:nvPr/>
        </p:nvSpPr>
        <p:spPr bwMode="auto">
          <a:xfrm>
            <a:off x="6477000" y="3141663"/>
            <a:ext cx="7620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5650" name="Text Box 18"/>
          <p:cNvSpPr txBox="1">
            <a:spLocks noChangeArrowheads="1"/>
          </p:cNvSpPr>
          <p:nvPr/>
        </p:nvSpPr>
        <p:spPr bwMode="auto">
          <a:xfrm>
            <a:off x="2555875" y="1508125"/>
            <a:ext cx="34544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/>
              <a:t>Shallow/flat AC after CE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sz="2400"/>
              <a:t>(early post-op period)</a:t>
            </a:r>
          </a:p>
        </p:txBody>
      </p:sp>
      <p:sp>
        <p:nvSpPr>
          <p:cNvPr id="325651" name="Text Box 19"/>
          <p:cNvSpPr txBox="1">
            <a:spLocks noChangeArrowheads="1"/>
          </p:cNvSpPr>
          <p:nvPr/>
        </p:nvSpPr>
        <p:spPr bwMode="auto">
          <a:xfrm>
            <a:off x="208188" y="1447800"/>
            <a:ext cx="5509205" cy="5016758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 dirty="0">
                <a:solidFill>
                  <a:srgbClr val="0000FF"/>
                </a:solidFill>
              </a:rPr>
              <a:t>What is ciliary block glaucoma?</a:t>
            </a:r>
          </a:p>
          <a:p>
            <a:pPr eaLnBrk="1" hangingPunct="1"/>
            <a:r>
              <a:rPr lang="en-US" sz="1600" dirty="0">
                <a:solidFill>
                  <a:srgbClr val="0000FF"/>
                </a:solidFill>
              </a:rPr>
              <a:t>A rare condition in which anterior rotation of the ciliary body causes newly-produced aqueous to be directed posteriorly, toward and perhaps into or behind the vitreous body</a:t>
            </a:r>
          </a:p>
          <a:p>
            <a:pPr eaLnBrk="1" hangingPunct="1"/>
            <a:endParaRPr lang="en-US" sz="1600" dirty="0">
              <a:solidFill>
                <a:srgbClr val="0000FF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0000FF"/>
                </a:solidFill>
              </a:rPr>
              <a:t>Is it common, or rare?</a:t>
            </a:r>
          </a:p>
          <a:p>
            <a:pPr eaLnBrk="1" hangingPunct="1"/>
            <a:r>
              <a:rPr lang="en-US" sz="1600" dirty="0">
                <a:solidFill>
                  <a:srgbClr val="0000FF"/>
                </a:solidFill>
              </a:rPr>
              <a:t>Rare</a:t>
            </a:r>
          </a:p>
          <a:p>
            <a:pPr eaLnBrk="1" hangingPunct="1"/>
            <a:endParaRPr lang="en-US" sz="1600" dirty="0">
              <a:solidFill>
                <a:srgbClr val="0000FF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0000FF"/>
                </a:solidFill>
              </a:rPr>
              <a:t>What is the chief risk factor?</a:t>
            </a:r>
          </a:p>
          <a:p>
            <a:pPr eaLnBrk="1" hangingPunct="1"/>
            <a:r>
              <a:rPr lang="en-US" sz="1600" dirty="0">
                <a:solidFill>
                  <a:srgbClr val="0000FF"/>
                </a:solidFill>
              </a:rPr>
              <a:t>Intraocular surgery in an eye with tight angles</a:t>
            </a:r>
          </a:p>
          <a:p>
            <a:pPr eaLnBrk="1" hangingPunct="1"/>
            <a:endParaRPr lang="en-US" sz="1600" i="1" dirty="0">
              <a:solidFill>
                <a:srgbClr val="0000FF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0000FF"/>
                </a:solidFill>
              </a:rPr>
              <a:t>How is ciliary block glaucoma managed medically?</a:t>
            </a:r>
            <a:endParaRPr lang="en-US" sz="1600" dirty="0">
              <a:solidFill>
                <a:srgbClr val="0000FF"/>
              </a:solidFill>
            </a:endParaRPr>
          </a:p>
          <a:p>
            <a:pPr eaLnBrk="1" hangingPunct="1"/>
            <a:r>
              <a:rPr lang="en-US" sz="1600" dirty="0">
                <a:solidFill>
                  <a:srgbClr val="0000FF"/>
                </a:solidFill>
              </a:rPr>
              <a:t>--Aqueous suppressants</a:t>
            </a:r>
          </a:p>
          <a:p>
            <a:pPr eaLnBrk="1" hangingPunct="1"/>
            <a:r>
              <a:rPr lang="en-US" sz="1600" dirty="0">
                <a:solidFill>
                  <a:srgbClr val="0000FF"/>
                </a:solidFill>
              </a:rPr>
              <a:t>--Aggressive cycloplegia (atropine 1% and phenylephrine 10% </a:t>
            </a:r>
            <a:r>
              <a:rPr lang="en-US" sz="1600" dirty="0" err="1">
                <a:solidFill>
                  <a:srgbClr val="0000FF"/>
                </a:solidFill>
              </a:rPr>
              <a:t>qid</a:t>
            </a:r>
            <a:r>
              <a:rPr lang="en-US" sz="1600" dirty="0">
                <a:solidFill>
                  <a:srgbClr val="0000FF"/>
                </a:solidFill>
              </a:rPr>
              <a:t>)</a:t>
            </a:r>
          </a:p>
          <a:p>
            <a:pPr eaLnBrk="1" hangingPunct="1"/>
            <a:r>
              <a:rPr lang="en-US" sz="1600" dirty="0">
                <a:solidFill>
                  <a:srgbClr val="0000FF"/>
                </a:solidFill>
              </a:rPr>
              <a:t>--Dehydration of the vitreous with hyperosmotic agents</a:t>
            </a:r>
          </a:p>
          <a:p>
            <a:pPr eaLnBrk="1" hangingPunct="1"/>
            <a:endParaRPr lang="en-US" sz="1600" dirty="0">
              <a:solidFill>
                <a:srgbClr val="0000FF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0000FF"/>
                </a:solidFill>
              </a:rPr>
              <a:t>What about surgical management--is it usually necessary?</a:t>
            </a:r>
          </a:p>
          <a:p>
            <a:pPr eaLnBrk="1" hangingPunct="1"/>
            <a:r>
              <a:rPr lang="en-US" sz="1600" dirty="0">
                <a:solidFill>
                  <a:srgbClr val="FFCCFF"/>
                </a:solidFill>
              </a:rPr>
              <a:t>Yes; surgical or laser disruption of the vitreous face is often required for resolution</a:t>
            </a:r>
            <a:endParaRPr lang="en-US" sz="1600" b="1" dirty="0">
              <a:solidFill>
                <a:srgbClr val="FFCCFF"/>
              </a:solidFill>
            </a:endParaRPr>
          </a:p>
        </p:txBody>
      </p:sp>
      <p:sp>
        <p:nvSpPr>
          <p:cNvPr id="325652" name="Slide Number Placeholder 1"/>
          <p:cNvSpPr txBox="1">
            <a:spLocks noGrp="1"/>
          </p:cNvSpPr>
          <p:nvPr/>
        </p:nvSpPr>
        <p:spPr bwMode="auto">
          <a:xfrm>
            <a:off x="7010400" y="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5E14C62B-A053-4D7C-8BAF-960171DF76C3}" type="slidenum">
              <a:rPr lang="en-US" altLang="en-US" sz="1000"/>
              <a:pPr algn="r" eaLnBrk="1" hangingPunct="1"/>
              <a:t>83</a:t>
            </a:fld>
            <a:endParaRPr lang="en-US" altLang="en-US" sz="1000"/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7281081" y="3827582"/>
            <a:ext cx="1736374" cy="535531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Suprachoroidal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hemorrhage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7127E0C-1A25-4135-AE6B-4AB59117B9FF}"/>
              </a:ext>
            </a:extLst>
          </p:cNvPr>
          <p:cNvSpPr txBox="1"/>
          <p:nvPr/>
        </p:nvSpPr>
        <p:spPr>
          <a:xfrm>
            <a:off x="1477114" y="315059"/>
            <a:ext cx="6189772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FF"/>
                </a:solidFill>
              </a:rPr>
              <a:t>Shallow Anterior Chamber After Cataract Surgery</a:t>
            </a:r>
          </a:p>
        </p:txBody>
      </p:sp>
      <p:sp>
        <p:nvSpPr>
          <p:cNvPr id="23" name="Text Box 9">
            <a:extLst>
              <a:ext uri="{FF2B5EF4-FFF2-40B4-BE49-F238E27FC236}">
                <a16:creationId xmlns:a16="http://schemas.microsoft.com/office/drawing/2014/main" id="{202B64D8-3639-4165-8256-62CAD2C519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0883" y="3838575"/>
            <a:ext cx="889988" cy="535531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b="1" dirty="0"/>
              <a:t>Ciliary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b="1" dirty="0"/>
              <a:t>block</a:t>
            </a:r>
          </a:p>
        </p:txBody>
      </p:sp>
    </p:spTree>
    <p:extLst>
      <p:ext uri="{BB962C8B-B14F-4D97-AF65-F5344CB8AC3E}">
        <p14:creationId xmlns:p14="http://schemas.microsoft.com/office/powerpoint/2010/main" val="349260771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5" name="Text Box 3"/>
          <p:cNvSpPr txBox="1">
            <a:spLocks noChangeArrowheads="1"/>
          </p:cNvSpPr>
          <p:nvPr/>
        </p:nvSpPr>
        <p:spPr bwMode="auto">
          <a:xfrm>
            <a:off x="5429250" y="2738438"/>
            <a:ext cx="2349500" cy="403225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 b="1" i="1">
                <a:solidFill>
                  <a:srgbClr val="0000FF"/>
                </a:solidFill>
              </a:rPr>
              <a:t>Normal</a:t>
            </a:r>
            <a:r>
              <a:rPr lang="en-US" sz="2400" b="1">
                <a:solidFill>
                  <a:srgbClr val="0000FF"/>
                </a:solidFill>
              </a:rPr>
              <a:t> or </a:t>
            </a:r>
            <a:r>
              <a:rPr lang="en-US" sz="2400" b="1" i="1">
                <a:solidFill>
                  <a:srgbClr val="0000FF"/>
                </a:solidFill>
              </a:rPr>
              <a:t>high</a:t>
            </a:r>
          </a:p>
        </p:txBody>
      </p:sp>
      <p:sp>
        <p:nvSpPr>
          <p:cNvPr id="325636" name="Text Box 4"/>
          <p:cNvSpPr txBox="1">
            <a:spLocks noChangeArrowheads="1"/>
          </p:cNvSpPr>
          <p:nvPr/>
        </p:nvSpPr>
        <p:spPr bwMode="auto">
          <a:xfrm>
            <a:off x="1557338" y="2738438"/>
            <a:ext cx="744537" cy="403225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 i="1">
                <a:solidFill>
                  <a:schemeClr val="bg2"/>
                </a:solidFill>
              </a:rPr>
              <a:t>Low</a:t>
            </a:r>
          </a:p>
        </p:txBody>
      </p:sp>
      <p:sp>
        <p:nvSpPr>
          <p:cNvPr id="325637" name="Text Box 5"/>
          <p:cNvSpPr txBox="1">
            <a:spLocks noChangeArrowheads="1"/>
          </p:cNvSpPr>
          <p:nvPr/>
        </p:nvSpPr>
        <p:spPr bwMode="auto">
          <a:xfrm>
            <a:off x="615950" y="3838575"/>
            <a:ext cx="908050" cy="530225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2"/>
                </a:solidFill>
              </a:rPr>
              <a:t>Wound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2"/>
                </a:solidFill>
              </a:rPr>
              <a:t>leak</a:t>
            </a:r>
          </a:p>
        </p:txBody>
      </p:sp>
      <p:sp>
        <p:nvSpPr>
          <p:cNvPr id="325638" name="Text Box 6"/>
          <p:cNvSpPr txBox="1">
            <a:spLocks noChangeArrowheads="1"/>
          </p:cNvSpPr>
          <p:nvPr/>
        </p:nvSpPr>
        <p:spPr bwMode="auto">
          <a:xfrm>
            <a:off x="2054225" y="3838575"/>
            <a:ext cx="1377950" cy="530225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2"/>
                </a:solidFill>
              </a:rPr>
              <a:t>Choroidal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2"/>
                </a:solidFill>
              </a:rPr>
              <a:t>detachment</a:t>
            </a:r>
          </a:p>
        </p:txBody>
      </p:sp>
      <p:sp>
        <p:nvSpPr>
          <p:cNvPr id="325639" name="Text Box 7"/>
          <p:cNvSpPr txBox="1">
            <a:spLocks noChangeArrowheads="1"/>
          </p:cNvSpPr>
          <p:nvPr/>
        </p:nvSpPr>
        <p:spPr bwMode="auto">
          <a:xfrm>
            <a:off x="4419600" y="3838575"/>
            <a:ext cx="1060450" cy="530225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Pupillary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block</a:t>
            </a:r>
          </a:p>
        </p:txBody>
      </p:sp>
      <p:sp>
        <p:nvSpPr>
          <p:cNvPr id="325642" name="Line 10"/>
          <p:cNvSpPr>
            <a:spLocks noChangeShapeType="1"/>
          </p:cNvSpPr>
          <p:nvPr/>
        </p:nvSpPr>
        <p:spPr bwMode="auto">
          <a:xfrm flipH="1">
            <a:off x="2286000" y="2303463"/>
            <a:ext cx="19812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5643" name="Line 11"/>
          <p:cNvSpPr>
            <a:spLocks noChangeShapeType="1"/>
          </p:cNvSpPr>
          <p:nvPr/>
        </p:nvSpPr>
        <p:spPr bwMode="auto">
          <a:xfrm>
            <a:off x="4267200" y="2303463"/>
            <a:ext cx="1295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5644" name="Text Box 12"/>
          <p:cNvSpPr txBox="1">
            <a:spLocks noChangeArrowheads="1"/>
          </p:cNvSpPr>
          <p:nvPr/>
        </p:nvSpPr>
        <p:spPr bwMode="auto">
          <a:xfrm>
            <a:off x="3854450" y="2416175"/>
            <a:ext cx="717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i="1"/>
              <a:t>IOP?</a:t>
            </a:r>
          </a:p>
        </p:txBody>
      </p:sp>
      <p:sp>
        <p:nvSpPr>
          <p:cNvPr id="325645" name="Line 13"/>
          <p:cNvSpPr>
            <a:spLocks noChangeShapeType="1"/>
          </p:cNvSpPr>
          <p:nvPr/>
        </p:nvSpPr>
        <p:spPr bwMode="auto">
          <a:xfrm flipH="1">
            <a:off x="1219200" y="3141663"/>
            <a:ext cx="6858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5646" name="Line 14"/>
          <p:cNvSpPr>
            <a:spLocks noChangeShapeType="1"/>
          </p:cNvSpPr>
          <p:nvPr/>
        </p:nvSpPr>
        <p:spPr bwMode="auto">
          <a:xfrm>
            <a:off x="1905000" y="3141663"/>
            <a:ext cx="6096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5647" name="Line 15"/>
          <p:cNvSpPr>
            <a:spLocks noChangeShapeType="1"/>
          </p:cNvSpPr>
          <p:nvPr/>
        </p:nvSpPr>
        <p:spPr bwMode="auto">
          <a:xfrm flipH="1">
            <a:off x="5486400" y="3141663"/>
            <a:ext cx="9906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5648" name="Line 16"/>
          <p:cNvSpPr>
            <a:spLocks noChangeShapeType="1"/>
          </p:cNvSpPr>
          <p:nvPr/>
        </p:nvSpPr>
        <p:spPr bwMode="auto">
          <a:xfrm flipH="1">
            <a:off x="6324600" y="3141663"/>
            <a:ext cx="152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5649" name="Line 17"/>
          <p:cNvSpPr>
            <a:spLocks noChangeShapeType="1"/>
          </p:cNvSpPr>
          <p:nvPr/>
        </p:nvSpPr>
        <p:spPr bwMode="auto">
          <a:xfrm>
            <a:off x="6477000" y="3141663"/>
            <a:ext cx="7620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5650" name="Text Box 18"/>
          <p:cNvSpPr txBox="1">
            <a:spLocks noChangeArrowheads="1"/>
          </p:cNvSpPr>
          <p:nvPr/>
        </p:nvSpPr>
        <p:spPr bwMode="auto">
          <a:xfrm>
            <a:off x="2555875" y="1508125"/>
            <a:ext cx="34544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/>
              <a:t>Shallow/flat AC after CE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sz="2400"/>
              <a:t>(early post-op period)</a:t>
            </a:r>
          </a:p>
        </p:txBody>
      </p:sp>
      <p:sp>
        <p:nvSpPr>
          <p:cNvPr id="325651" name="Text Box 19"/>
          <p:cNvSpPr txBox="1">
            <a:spLocks noChangeArrowheads="1"/>
          </p:cNvSpPr>
          <p:nvPr/>
        </p:nvSpPr>
        <p:spPr bwMode="auto">
          <a:xfrm>
            <a:off x="208188" y="1447800"/>
            <a:ext cx="5509205" cy="5016758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 dirty="0">
                <a:solidFill>
                  <a:srgbClr val="0000FF"/>
                </a:solidFill>
              </a:rPr>
              <a:t>What is ciliary block glaucoma?</a:t>
            </a:r>
          </a:p>
          <a:p>
            <a:pPr eaLnBrk="1" hangingPunct="1"/>
            <a:r>
              <a:rPr lang="en-US" sz="1600" dirty="0">
                <a:solidFill>
                  <a:srgbClr val="0000FF"/>
                </a:solidFill>
              </a:rPr>
              <a:t>A rare condition in which anterior rotation of the ciliary body causes newly-produced aqueous to be directed posteriorly, toward and perhaps into or behind the vitreous body</a:t>
            </a:r>
          </a:p>
          <a:p>
            <a:pPr eaLnBrk="1" hangingPunct="1"/>
            <a:endParaRPr lang="en-US" sz="1600" dirty="0">
              <a:solidFill>
                <a:srgbClr val="0000FF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0000FF"/>
                </a:solidFill>
              </a:rPr>
              <a:t>Is it common, or rare?</a:t>
            </a:r>
          </a:p>
          <a:p>
            <a:pPr eaLnBrk="1" hangingPunct="1"/>
            <a:r>
              <a:rPr lang="en-US" sz="1600" dirty="0">
                <a:solidFill>
                  <a:srgbClr val="0000FF"/>
                </a:solidFill>
              </a:rPr>
              <a:t>Rare</a:t>
            </a:r>
          </a:p>
          <a:p>
            <a:pPr eaLnBrk="1" hangingPunct="1"/>
            <a:endParaRPr lang="en-US" sz="1600" dirty="0">
              <a:solidFill>
                <a:srgbClr val="0000FF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0000FF"/>
                </a:solidFill>
              </a:rPr>
              <a:t>What is the chief risk factor?</a:t>
            </a:r>
          </a:p>
          <a:p>
            <a:pPr eaLnBrk="1" hangingPunct="1"/>
            <a:r>
              <a:rPr lang="en-US" sz="1600" dirty="0">
                <a:solidFill>
                  <a:srgbClr val="0000FF"/>
                </a:solidFill>
              </a:rPr>
              <a:t>Intraocular surgery in an eye with tight angles</a:t>
            </a:r>
          </a:p>
          <a:p>
            <a:pPr eaLnBrk="1" hangingPunct="1"/>
            <a:endParaRPr lang="en-US" sz="1600" i="1" dirty="0">
              <a:solidFill>
                <a:srgbClr val="0000FF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0000FF"/>
                </a:solidFill>
              </a:rPr>
              <a:t>How is ciliary block glaucoma managed medically?</a:t>
            </a:r>
            <a:endParaRPr lang="en-US" sz="1600" dirty="0">
              <a:solidFill>
                <a:srgbClr val="0000FF"/>
              </a:solidFill>
            </a:endParaRPr>
          </a:p>
          <a:p>
            <a:pPr eaLnBrk="1" hangingPunct="1"/>
            <a:r>
              <a:rPr lang="en-US" sz="1600" dirty="0">
                <a:solidFill>
                  <a:srgbClr val="0000FF"/>
                </a:solidFill>
              </a:rPr>
              <a:t>--Aqueous suppressants</a:t>
            </a:r>
          </a:p>
          <a:p>
            <a:pPr eaLnBrk="1" hangingPunct="1"/>
            <a:r>
              <a:rPr lang="en-US" sz="1600" dirty="0">
                <a:solidFill>
                  <a:srgbClr val="0000FF"/>
                </a:solidFill>
              </a:rPr>
              <a:t>--Aggressive cycloplegia (atropine 1% and phenylephrine 10% </a:t>
            </a:r>
            <a:r>
              <a:rPr lang="en-US" sz="1600" dirty="0" err="1">
                <a:solidFill>
                  <a:srgbClr val="0000FF"/>
                </a:solidFill>
              </a:rPr>
              <a:t>qid</a:t>
            </a:r>
            <a:r>
              <a:rPr lang="en-US" sz="1600" dirty="0">
                <a:solidFill>
                  <a:srgbClr val="0000FF"/>
                </a:solidFill>
              </a:rPr>
              <a:t>)</a:t>
            </a:r>
          </a:p>
          <a:p>
            <a:pPr eaLnBrk="1" hangingPunct="1"/>
            <a:r>
              <a:rPr lang="en-US" sz="1600" dirty="0">
                <a:solidFill>
                  <a:srgbClr val="0000FF"/>
                </a:solidFill>
              </a:rPr>
              <a:t>--Dehydration of the vitreous with hyperosmotic agents</a:t>
            </a:r>
          </a:p>
          <a:p>
            <a:pPr eaLnBrk="1" hangingPunct="1"/>
            <a:endParaRPr lang="en-US" sz="1600" dirty="0">
              <a:solidFill>
                <a:srgbClr val="0000FF"/>
              </a:solidFill>
            </a:endParaRPr>
          </a:p>
          <a:p>
            <a:pPr eaLnBrk="1" hangingPunct="1"/>
            <a:r>
              <a:rPr lang="en-US" sz="1600" i="1" dirty="0">
                <a:solidFill>
                  <a:srgbClr val="0000FF"/>
                </a:solidFill>
              </a:rPr>
              <a:t>What about surgical management--is it usually necessary?</a:t>
            </a:r>
          </a:p>
          <a:p>
            <a:pPr eaLnBrk="1" hangingPunct="1"/>
            <a:r>
              <a:rPr lang="en-US" sz="1600" dirty="0">
                <a:solidFill>
                  <a:srgbClr val="0000FF"/>
                </a:solidFill>
              </a:rPr>
              <a:t>Yes; surgical or laser disruption of the vitreous face is often required for resolution</a:t>
            </a:r>
            <a:endParaRPr lang="en-US" sz="1600" b="1" dirty="0">
              <a:solidFill>
                <a:srgbClr val="0000FF"/>
              </a:solidFill>
            </a:endParaRPr>
          </a:p>
        </p:txBody>
      </p:sp>
      <p:sp>
        <p:nvSpPr>
          <p:cNvPr id="325652" name="Slide Number Placeholder 1"/>
          <p:cNvSpPr txBox="1">
            <a:spLocks noGrp="1"/>
          </p:cNvSpPr>
          <p:nvPr/>
        </p:nvSpPr>
        <p:spPr bwMode="auto">
          <a:xfrm>
            <a:off x="7010400" y="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5E14C62B-A053-4D7C-8BAF-960171DF76C3}" type="slidenum">
              <a:rPr lang="en-US" altLang="en-US" sz="1000"/>
              <a:pPr algn="r" eaLnBrk="1" hangingPunct="1"/>
              <a:t>84</a:t>
            </a:fld>
            <a:endParaRPr lang="en-US" altLang="en-US" sz="1000"/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7281081" y="3827582"/>
            <a:ext cx="1736374" cy="535531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Suprachoroidal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hemorrhage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7127E0C-1A25-4135-AE6B-4AB59117B9FF}"/>
              </a:ext>
            </a:extLst>
          </p:cNvPr>
          <p:cNvSpPr txBox="1"/>
          <p:nvPr/>
        </p:nvSpPr>
        <p:spPr>
          <a:xfrm>
            <a:off x="1477114" y="315059"/>
            <a:ext cx="6189772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FF"/>
                </a:solidFill>
              </a:rPr>
              <a:t>Shallow Anterior Chamber After Cataract Surgery</a:t>
            </a:r>
          </a:p>
        </p:txBody>
      </p:sp>
      <p:sp>
        <p:nvSpPr>
          <p:cNvPr id="23" name="Text Box 9">
            <a:extLst>
              <a:ext uri="{FF2B5EF4-FFF2-40B4-BE49-F238E27FC236}">
                <a16:creationId xmlns:a16="http://schemas.microsoft.com/office/drawing/2014/main" id="{202B64D8-3639-4165-8256-62CAD2C519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0883" y="3838575"/>
            <a:ext cx="889988" cy="535531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b="1" dirty="0"/>
              <a:t>Ciliary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b="1" dirty="0"/>
              <a:t>block</a:t>
            </a:r>
          </a:p>
        </p:txBody>
      </p:sp>
    </p:spTree>
    <p:extLst>
      <p:ext uri="{BB962C8B-B14F-4D97-AF65-F5344CB8AC3E}">
        <p14:creationId xmlns:p14="http://schemas.microsoft.com/office/powerpoint/2010/main" val="261716269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DCE6451-6707-4CAD-8EB7-507E78B195EA}"/>
              </a:ext>
            </a:extLst>
          </p:cNvPr>
          <p:cNvSpPr txBox="1"/>
          <p:nvPr/>
        </p:nvSpPr>
        <p:spPr>
          <a:xfrm>
            <a:off x="1477114" y="315059"/>
            <a:ext cx="6189772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FF"/>
                </a:solidFill>
              </a:rPr>
              <a:t>Shallow Anterior Chamber After Cataract Surgery</a:t>
            </a:r>
          </a:p>
        </p:txBody>
      </p:sp>
      <p:sp>
        <p:nvSpPr>
          <p:cNvPr id="317442" name="Slide Number Placeholder 3"/>
          <p:cNvSpPr txBox="1">
            <a:spLocks noGrp="1"/>
          </p:cNvSpPr>
          <p:nvPr/>
        </p:nvSpPr>
        <p:spPr bwMode="auto">
          <a:xfrm>
            <a:off x="7010400" y="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B77612F8-C5A6-450E-B121-F58B6ECAF7B6}" type="slidenum">
              <a:rPr lang="en-US" altLang="en-US" sz="1000"/>
              <a:pPr algn="r" eaLnBrk="1" hangingPunct="1"/>
              <a:t>85</a:t>
            </a:fld>
            <a:endParaRPr lang="en-US" altLang="en-US" sz="1000"/>
          </a:p>
        </p:txBody>
      </p:sp>
      <p:pic>
        <p:nvPicPr>
          <p:cNvPr id="31744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57200"/>
            <a:ext cx="4729163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44" name="TextBox 5"/>
          <p:cNvSpPr txBox="1">
            <a:spLocks noChangeArrowheads="1"/>
          </p:cNvSpPr>
          <p:nvPr/>
        </p:nvSpPr>
        <p:spPr bwMode="auto">
          <a:xfrm>
            <a:off x="152400" y="1495425"/>
            <a:ext cx="33972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/>
              <a:t>Aqueous misdirection. The anterior chamber is </a:t>
            </a:r>
          </a:p>
          <a:p>
            <a:pPr eaLnBrk="1" hangingPunct="1"/>
            <a:r>
              <a:rPr lang="en-US" sz="1200"/>
              <a:t>shallow. Two patent peripheral iridotomies are</a:t>
            </a:r>
          </a:p>
          <a:p>
            <a:pPr eaLnBrk="1" hangingPunct="1"/>
            <a:r>
              <a:rPr lang="en-US" sz="1200"/>
              <a:t>barely seen at the 10- and 1-o'clock positions. </a:t>
            </a:r>
          </a:p>
          <a:p>
            <a:pPr eaLnBrk="1" hangingPunct="1"/>
            <a:r>
              <a:rPr lang="en-US" sz="1200"/>
              <a:t>Intraocular pressure was 42 mmHg. </a:t>
            </a:r>
          </a:p>
        </p:txBody>
      </p:sp>
      <p:sp>
        <p:nvSpPr>
          <p:cNvPr id="8" name="Rectangle 7"/>
          <p:cNvSpPr/>
          <p:nvPr/>
        </p:nvSpPr>
        <p:spPr>
          <a:xfrm>
            <a:off x="3276600" y="3505200"/>
            <a:ext cx="5410200" cy="3200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81662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D099A96-3791-4E46-90FE-F1C851C1A89B}"/>
              </a:ext>
            </a:extLst>
          </p:cNvPr>
          <p:cNvSpPr txBox="1"/>
          <p:nvPr/>
        </p:nvSpPr>
        <p:spPr>
          <a:xfrm>
            <a:off x="1477114" y="315059"/>
            <a:ext cx="6189772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FF"/>
                </a:solidFill>
              </a:rPr>
              <a:t>Shallow Anterior Chamber After Cataract Surgery</a:t>
            </a:r>
          </a:p>
        </p:txBody>
      </p:sp>
      <p:sp>
        <p:nvSpPr>
          <p:cNvPr id="326658" name="Slide Number Placeholder 3"/>
          <p:cNvSpPr txBox="1">
            <a:spLocks noGrp="1"/>
          </p:cNvSpPr>
          <p:nvPr/>
        </p:nvSpPr>
        <p:spPr bwMode="auto">
          <a:xfrm>
            <a:off x="7010400" y="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DB8E79DB-62D7-4E30-BFCA-3B2E6E0739A2}" type="slidenum">
              <a:rPr lang="en-US" altLang="en-US" sz="1000"/>
              <a:pPr algn="r" eaLnBrk="1" hangingPunct="1"/>
              <a:t>86</a:t>
            </a:fld>
            <a:endParaRPr lang="en-US" altLang="en-US" sz="1000"/>
          </a:p>
        </p:txBody>
      </p:sp>
      <p:pic>
        <p:nvPicPr>
          <p:cNvPr id="326659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57200"/>
            <a:ext cx="4729163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6660" name="TextBox 5"/>
          <p:cNvSpPr txBox="1">
            <a:spLocks noChangeArrowheads="1"/>
          </p:cNvSpPr>
          <p:nvPr/>
        </p:nvSpPr>
        <p:spPr bwMode="auto">
          <a:xfrm>
            <a:off x="152400" y="1495425"/>
            <a:ext cx="33972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/>
              <a:t>Aqueous misdirection. The anterior chamber is </a:t>
            </a:r>
          </a:p>
          <a:p>
            <a:pPr eaLnBrk="1" hangingPunct="1"/>
            <a:r>
              <a:rPr lang="en-US" sz="1200"/>
              <a:t>shallow. Two patent peripheral iridotomies are</a:t>
            </a:r>
          </a:p>
          <a:p>
            <a:pPr eaLnBrk="1" hangingPunct="1"/>
            <a:r>
              <a:rPr lang="en-US" sz="1200"/>
              <a:t>barely seen at the 10- and 1-o'clock positions. </a:t>
            </a:r>
          </a:p>
          <a:p>
            <a:pPr eaLnBrk="1" hangingPunct="1"/>
            <a:r>
              <a:rPr lang="en-US" sz="1200"/>
              <a:t>Intraocular pressure was 42 mmHg. </a:t>
            </a:r>
          </a:p>
        </p:txBody>
      </p:sp>
      <p:sp>
        <p:nvSpPr>
          <p:cNvPr id="326661" name="TextBox 6"/>
          <p:cNvSpPr txBox="1">
            <a:spLocks noChangeArrowheads="1"/>
          </p:cNvSpPr>
          <p:nvPr/>
        </p:nvSpPr>
        <p:spPr bwMode="auto">
          <a:xfrm>
            <a:off x="187325" y="4427538"/>
            <a:ext cx="355441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/>
              <a:t>Same eye 4 weeks after pars plana tube insertion</a:t>
            </a:r>
          </a:p>
          <a:p>
            <a:pPr eaLnBrk="1" hangingPunct="1"/>
            <a:r>
              <a:rPr lang="en-US" sz="1200"/>
              <a:t>of aqueous shunt with vitrectomy. The anterior</a:t>
            </a:r>
          </a:p>
          <a:p>
            <a:pPr eaLnBrk="1" hangingPunct="1"/>
            <a:r>
              <a:rPr lang="en-US" sz="1200"/>
              <a:t>chamber is deep. The temporal iridectomy is</a:t>
            </a:r>
          </a:p>
          <a:p>
            <a:pPr eaLnBrk="1" hangingPunct="1"/>
            <a:r>
              <a:rPr lang="en-US" sz="1200"/>
              <a:t>enlarged. Intraocular pressure was 12 mmHg.</a:t>
            </a:r>
          </a:p>
        </p:txBody>
      </p:sp>
    </p:spTree>
    <p:extLst>
      <p:ext uri="{BB962C8B-B14F-4D97-AF65-F5344CB8AC3E}">
        <p14:creationId xmlns:p14="http://schemas.microsoft.com/office/powerpoint/2010/main" val="2759368685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4" name="Text Box 3"/>
          <p:cNvSpPr txBox="1">
            <a:spLocks noChangeArrowheads="1"/>
          </p:cNvSpPr>
          <p:nvPr/>
        </p:nvSpPr>
        <p:spPr bwMode="auto">
          <a:xfrm>
            <a:off x="5429250" y="2738438"/>
            <a:ext cx="2349500" cy="403225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 b="1" i="1">
                <a:solidFill>
                  <a:srgbClr val="0000FF"/>
                </a:solidFill>
              </a:rPr>
              <a:t>Normal</a:t>
            </a:r>
            <a:r>
              <a:rPr lang="en-US" sz="2400" b="1">
                <a:solidFill>
                  <a:srgbClr val="0000FF"/>
                </a:solidFill>
              </a:rPr>
              <a:t> or </a:t>
            </a:r>
            <a:r>
              <a:rPr lang="en-US" sz="2400" b="1" i="1">
                <a:solidFill>
                  <a:srgbClr val="0000FF"/>
                </a:solidFill>
              </a:rPr>
              <a:t>high</a:t>
            </a:r>
          </a:p>
        </p:txBody>
      </p:sp>
      <p:sp>
        <p:nvSpPr>
          <p:cNvPr id="327685" name="Text Box 4"/>
          <p:cNvSpPr txBox="1">
            <a:spLocks noChangeArrowheads="1"/>
          </p:cNvSpPr>
          <p:nvPr/>
        </p:nvSpPr>
        <p:spPr bwMode="auto">
          <a:xfrm>
            <a:off x="1557338" y="2738438"/>
            <a:ext cx="744537" cy="403225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 i="1">
                <a:solidFill>
                  <a:schemeClr val="bg2"/>
                </a:solidFill>
              </a:rPr>
              <a:t>Low</a:t>
            </a:r>
          </a:p>
        </p:txBody>
      </p:sp>
      <p:sp>
        <p:nvSpPr>
          <p:cNvPr id="327686" name="Text Box 5"/>
          <p:cNvSpPr txBox="1">
            <a:spLocks noChangeArrowheads="1"/>
          </p:cNvSpPr>
          <p:nvPr/>
        </p:nvSpPr>
        <p:spPr bwMode="auto">
          <a:xfrm>
            <a:off x="615950" y="3838575"/>
            <a:ext cx="908050" cy="530225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2"/>
                </a:solidFill>
              </a:rPr>
              <a:t>Wound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2"/>
                </a:solidFill>
              </a:rPr>
              <a:t>leak</a:t>
            </a:r>
          </a:p>
        </p:txBody>
      </p:sp>
      <p:sp>
        <p:nvSpPr>
          <p:cNvPr id="327687" name="Text Box 6"/>
          <p:cNvSpPr txBox="1">
            <a:spLocks noChangeArrowheads="1"/>
          </p:cNvSpPr>
          <p:nvPr/>
        </p:nvSpPr>
        <p:spPr bwMode="auto">
          <a:xfrm>
            <a:off x="2054225" y="3838575"/>
            <a:ext cx="1377950" cy="530225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2"/>
                </a:solidFill>
              </a:rPr>
              <a:t>Choroidal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2"/>
                </a:solidFill>
              </a:rPr>
              <a:t>detachment</a:t>
            </a:r>
          </a:p>
        </p:txBody>
      </p:sp>
      <p:sp>
        <p:nvSpPr>
          <p:cNvPr id="327688" name="Text Box 7"/>
          <p:cNvSpPr txBox="1">
            <a:spLocks noChangeArrowheads="1"/>
          </p:cNvSpPr>
          <p:nvPr/>
        </p:nvSpPr>
        <p:spPr bwMode="auto">
          <a:xfrm>
            <a:off x="4415063" y="3838575"/>
            <a:ext cx="1069524" cy="535531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65000"/>
                  </a:schemeClr>
                </a:solidFill>
              </a:rPr>
              <a:t>Pupillary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65000"/>
                  </a:schemeClr>
                </a:solidFill>
              </a:rPr>
              <a:t>block</a:t>
            </a:r>
          </a:p>
        </p:txBody>
      </p:sp>
      <p:sp>
        <p:nvSpPr>
          <p:cNvPr id="327691" name="Line 10"/>
          <p:cNvSpPr>
            <a:spLocks noChangeShapeType="1"/>
          </p:cNvSpPr>
          <p:nvPr/>
        </p:nvSpPr>
        <p:spPr bwMode="auto">
          <a:xfrm flipH="1">
            <a:off x="2286000" y="2303463"/>
            <a:ext cx="19812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692" name="Line 11"/>
          <p:cNvSpPr>
            <a:spLocks noChangeShapeType="1"/>
          </p:cNvSpPr>
          <p:nvPr/>
        </p:nvSpPr>
        <p:spPr bwMode="auto">
          <a:xfrm>
            <a:off x="4267200" y="2303463"/>
            <a:ext cx="1295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693" name="Text Box 12"/>
          <p:cNvSpPr txBox="1">
            <a:spLocks noChangeArrowheads="1"/>
          </p:cNvSpPr>
          <p:nvPr/>
        </p:nvSpPr>
        <p:spPr bwMode="auto">
          <a:xfrm>
            <a:off x="3854450" y="2416175"/>
            <a:ext cx="717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i="1"/>
              <a:t>IOP?</a:t>
            </a:r>
          </a:p>
        </p:txBody>
      </p:sp>
      <p:sp>
        <p:nvSpPr>
          <p:cNvPr id="327694" name="Line 13"/>
          <p:cNvSpPr>
            <a:spLocks noChangeShapeType="1"/>
          </p:cNvSpPr>
          <p:nvPr/>
        </p:nvSpPr>
        <p:spPr bwMode="auto">
          <a:xfrm flipH="1">
            <a:off x="1219200" y="3141663"/>
            <a:ext cx="6858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695" name="Line 14"/>
          <p:cNvSpPr>
            <a:spLocks noChangeShapeType="1"/>
          </p:cNvSpPr>
          <p:nvPr/>
        </p:nvSpPr>
        <p:spPr bwMode="auto">
          <a:xfrm>
            <a:off x="1905000" y="3141663"/>
            <a:ext cx="6096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696" name="Line 15"/>
          <p:cNvSpPr>
            <a:spLocks noChangeShapeType="1"/>
          </p:cNvSpPr>
          <p:nvPr/>
        </p:nvSpPr>
        <p:spPr bwMode="auto">
          <a:xfrm flipH="1">
            <a:off x="5486400" y="3141663"/>
            <a:ext cx="9906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697" name="Line 16"/>
          <p:cNvSpPr>
            <a:spLocks noChangeShapeType="1"/>
          </p:cNvSpPr>
          <p:nvPr/>
        </p:nvSpPr>
        <p:spPr bwMode="auto">
          <a:xfrm flipH="1">
            <a:off x="6324600" y="3141663"/>
            <a:ext cx="1524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698" name="Line 17"/>
          <p:cNvSpPr>
            <a:spLocks noChangeShapeType="1"/>
          </p:cNvSpPr>
          <p:nvPr/>
        </p:nvSpPr>
        <p:spPr bwMode="auto">
          <a:xfrm>
            <a:off x="6477000" y="3141663"/>
            <a:ext cx="762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699" name="Text Box 19"/>
          <p:cNvSpPr txBox="1">
            <a:spLocks noChangeArrowheads="1"/>
          </p:cNvSpPr>
          <p:nvPr/>
        </p:nvSpPr>
        <p:spPr bwMode="auto">
          <a:xfrm>
            <a:off x="2555875" y="1508125"/>
            <a:ext cx="34544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/>
              <a:t>Shallow/flat AC after CE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sz="2400"/>
              <a:t>(early post-op period)</a:t>
            </a:r>
          </a:p>
        </p:txBody>
      </p:sp>
      <p:sp>
        <p:nvSpPr>
          <p:cNvPr id="327700" name="Slide Number Placeholder 1"/>
          <p:cNvSpPr txBox="1">
            <a:spLocks noGrp="1"/>
          </p:cNvSpPr>
          <p:nvPr/>
        </p:nvSpPr>
        <p:spPr bwMode="auto">
          <a:xfrm>
            <a:off x="7010400" y="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F4AD29BF-010D-4CD9-8F9A-B605603BD211}" type="slidenum">
              <a:rPr lang="en-US" altLang="en-US" sz="1000"/>
              <a:pPr algn="r" eaLnBrk="1" hangingPunct="1"/>
              <a:t>87</a:t>
            </a:fld>
            <a:endParaRPr lang="en-US" altLang="en-US" sz="1000"/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7210549" y="3827582"/>
            <a:ext cx="1877438" cy="535531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b="1" dirty="0" err="1">
                <a:solidFill>
                  <a:srgbClr val="0000FF"/>
                </a:solidFill>
              </a:rPr>
              <a:t>Suprachoroidal</a:t>
            </a:r>
            <a:endParaRPr lang="en-US" b="1" dirty="0">
              <a:solidFill>
                <a:srgbClr val="0000FF"/>
              </a:solidFill>
            </a:endParaRPr>
          </a:p>
          <a:p>
            <a:pPr algn="ctr" eaLnBrk="1" hangingPunct="1">
              <a:lnSpc>
                <a:spcPct val="80000"/>
              </a:lnSpc>
            </a:pPr>
            <a:r>
              <a:rPr lang="en-US" b="1" dirty="0">
                <a:solidFill>
                  <a:srgbClr val="0000FF"/>
                </a:solidFill>
              </a:rPr>
              <a:t>hemorrhage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65988" y="4834025"/>
            <a:ext cx="7473212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</a:rPr>
              <a:t>What is the classic presentation of a post-op </a:t>
            </a:r>
            <a:r>
              <a:rPr lang="en-US" sz="1600" i="1" dirty="0" err="1">
                <a:solidFill>
                  <a:srgbClr val="0000FF"/>
                </a:solidFill>
              </a:rPr>
              <a:t>suprachoroidal</a:t>
            </a:r>
            <a:r>
              <a:rPr lang="en-US" sz="1600" i="1" dirty="0">
                <a:solidFill>
                  <a:srgbClr val="0000FF"/>
                </a:solidFill>
              </a:rPr>
              <a:t> hemorrhage, </a:t>
            </a:r>
            <a:r>
              <a:rPr lang="en-US" sz="1600" i="1" dirty="0" err="1">
                <a:solidFill>
                  <a:srgbClr val="0000FF"/>
                </a:solidFill>
              </a:rPr>
              <a:t>ie</a:t>
            </a:r>
            <a:r>
              <a:rPr lang="en-US" sz="1600" i="1" dirty="0">
                <a:solidFill>
                  <a:srgbClr val="0000FF"/>
                </a:solidFill>
              </a:rPr>
              <a:t>, what will the </a:t>
            </a:r>
            <a:r>
              <a:rPr lang="en-US" sz="1600" i="1" dirty="0" err="1">
                <a:solidFill>
                  <a:srgbClr val="0000FF"/>
                </a:solidFill>
              </a:rPr>
              <a:t>pt</a:t>
            </a:r>
            <a:r>
              <a:rPr lang="en-US" sz="1600" i="1" dirty="0">
                <a:solidFill>
                  <a:srgbClr val="0000FF"/>
                </a:solidFill>
              </a:rPr>
              <a:t> complain of?</a:t>
            </a:r>
            <a:endParaRPr lang="en-US" sz="1600" i="1" dirty="0">
              <a:solidFill>
                <a:srgbClr val="FFC000"/>
              </a:solidFill>
            </a:endParaRPr>
          </a:p>
          <a:p>
            <a:r>
              <a:rPr lang="en-US" sz="1600" dirty="0">
                <a:solidFill>
                  <a:srgbClr val="FFC000"/>
                </a:solidFill>
              </a:rPr>
              <a:t>The </a:t>
            </a:r>
            <a:r>
              <a:rPr lang="en-US" sz="1600" dirty="0" err="1">
                <a:solidFill>
                  <a:srgbClr val="FFC000"/>
                </a:solidFill>
              </a:rPr>
              <a:t>pt</a:t>
            </a:r>
            <a:r>
              <a:rPr lang="en-US" sz="1600" dirty="0">
                <a:solidFill>
                  <a:srgbClr val="FFC000"/>
                </a:solidFill>
              </a:rPr>
              <a:t> will complain of the sudden onset of </a:t>
            </a:r>
            <a:r>
              <a:rPr lang="en-US" sz="1600" b="1" dirty="0">
                <a:solidFill>
                  <a:srgbClr val="FFC000"/>
                </a:solidFill>
              </a:rPr>
              <a:t>vision loss </a:t>
            </a:r>
            <a:r>
              <a:rPr lang="en-US" sz="1600" dirty="0">
                <a:solidFill>
                  <a:srgbClr val="FFC000"/>
                </a:solidFill>
              </a:rPr>
              <a:t>and </a:t>
            </a:r>
            <a:r>
              <a:rPr lang="en-US" sz="1600" b="1" dirty="0">
                <a:solidFill>
                  <a:srgbClr val="FFC000"/>
                </a:solidFill>
              </a:rPr>
              <a:t>excruciating pain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4F7F3FC-D9BF-4B99-B8A4-1E8DCE6964FC}"/>
              </a:ext>
            </a:extLst>
          </p:cNvPr>
          <p:cNvSpPr txBox="1"/>
          <p:nvPr/>
        </p:nvSpPr>
        <p:spPr>
          <a:xfrm>
            <a:off x="1477114" y="315059"/>
            <a:ext cx="6189772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FF"/>
                </a:solidFill>
              </a:rPr>
              <a:t>Shallow Anterior Chamber After Cataract Surgery</a:t>
            </a:r>
          </a:p>
        </p:txBody>
      </p:sp>
      <p:sp>
        <p:nvSpPr>
          <p:cNvPr id="23" name="Text Box 9">
            <a:extLst>
              <a:ext uri="{FF2B5EF4-FFF2-40B4-BE49-F238E27FC236}">
                <a16:creationId xmlns:a16="http://schemas.microsoft.com/office/drawing/2014/main" id="{F2088BDA-05DC-414D-918E-EB7B8D2E6B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2943" y="3838575"/>
            <a:ext cx="825867" cy="535531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Ciliary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block</a:t>
            </a:r>
          </a:p>
        </p:txBody>
      </p:sp>
    </p:spTree>
    <p:extLst>
      <p:ext uri="{BB962C8B-B14F-4D97-AF65-F5344CB8AC3E}">
        <p14:creationId xmlns:p14="http://schemas.microsoft.com/office/powerpoint/2010/main" val="2941697632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4" name="Text Box 3"/>
          <p:cNvSpPr txBox="1">
            <a:spLocks noChangeArrowheads="1"/>
          </p:cNvSpPr>
          <p:nvPr/>
        </p:nvSpPr>
        <p:spPr bwMode="auto">
          <a:xfrm>
            <a:off x="5429250" y="2738438"/>
            <a:ext cx="2349500" cy="403225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 b="1" i="1">
                <a:solidFill>
                  <a:srgbClr val="0000FF"/>
                </a:solidFill>
              </a:rPr>
              <a:t>Normal</a:t>
            </a:r>
            <a:r>
              <a:rPr lang="en-US" sz="2400" b="1">
                <a:solidFill>
                  <a:srgbClr val="0000FF"/>
                </a:solidFill>
              </a:rPr>
              <a:t> or </a:t>
            </a:r>
            <a:r>
              <a:rPr lang="en-US" sz="2400" b="1" i="1">
                <a:solidFill>
                  <a:srgbClr val="0000FF"/>
                </a:solidFill>
              </a:rPr>
              <a:t>high</a:t>
            </a:r>
          </a:p>
        </p:txBody>
      </p:sp>
      <p:sp>
        <p:nvSpPr>
          <p:cNvPr id="327685" name="Text Box 4"/>
          <p:cNvSpPr txBox="1">
            <a:spLocks noChangeArrowheads="1"/>
          </p:cNvSpPr>
          <p:nvPr/>
        </p:nvSpPr>
        <p:spPr bwMode="auto">
          <a:xfrm>
            <a:off x="1557338" y="2738438"/>
            <a:ext cx="744537" cy="403225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 i="1">
                <a:solidFill>
                  <a:schemeClr val="bg2"/>
                </a:solidFill>
              </a:rPr>
              <a:t>Low</a:t>
            </a:r>
          </a:p>
        </p:txBody>
      </p:sp>
      <p:sp>
        <p:nvSpPr>
          <p:cNvPr id="327686" name="Text Box 5"/>
          <p:cNvSpPr txBox="1">
            <a:spLocks noChangeArrowheads="1"/>
          </p:cNvSpPr>
          <p:nvPr/>
        </p:nvSpPr>
        <p:spPr bwMode="auto">
          <a:xfrm>
            <a:off x="615950" y="3838575"/>
            <a:ext cx="908050" cy="530225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2"/>
                </a:solidFill>
              </a:rPr>
              <a:t>Wound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2"/>
                </a:solidFill>
              </a:rPr>
              <a:t>leak</a:t>
            </a:r>
          </a:p>
        </p:txBody>
      </p:sp>
      <p:sp>
        <p:nvSpPr>
          <p:cNvPr id="327687" name="Text Box 6"/>
          <p:cNvSpPr txBox="1">
            <a:spLocks noChangeArrowheads="1"/>
          </p:cNvSpPr>
          <p:nvPr/>
        </p:nvSpPr>
        <p:spPr bwMode="auto">
          <a:xfrm>
            <a:off x="2054225" y="3838575"/>
            <a:ext cx="1377950" cy="530225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2"/>
                </a:solidFill>
              </a:rPr>
              <a:t>Choroidal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2"/>
                </a:solidFill>
              </a:rPr>
              <a:t>detachment</a:t>
            </a:r>
          </a:p>
        </p:txBody>
      </p:sp>
      <p:sp>
        <p:nvSpPr>
          <p:cNvPr id="327688" name="Text Box 7"/>
          <p:cNvSpPr txBox="1">
            <a:spLocks noChangeArrowheads="1"/>
          </p:cNvSpPr>
          <p:nvPr/>
        </p:nvSpPr>
        <p:spPr bwMode="auto">
          <a:xfrm>
            <a:off x="4415063" y="3838575"/>
            <a:ext cx="1069524" cy="535531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65000"/>
                  </a:schemeClr>
                </a:solidFill>
              </a:rPr>
              <a:t>Pupillary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65000"/>
                  </a:schemeClr>
                </a:solidFill>
              </a:rPr>
              <a:t>block</a:t>
            </a:r>
          </a:p>
        </p:txBody>
      </p:sp>
      <p:sp>
        <p:nvSpPr>
          <p:cNvPr id="327691" name="Line 10"/>
          <p:cNvSpPr>
            <a:spLocks noChangeShapeType="1"/>
          </p:cNvSpPr>
          <p:nvPr/>
        </p:nvSpPr>
        <p:spPr bwMode="auto">
          <a:xfrm flipH="1">
            <a:off x="2286000" y="2303463"/>
            <a:ext cx="19812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692" name="Line 11"/>
          <p:cNvSpPr>
            <a:spLocks noChangeShapeType="1"/>
          </p:cNvSpPr>
          <p:nvPr/>
        </p:nvSpPr>
        <p:spPr bwMode="auto">
          <a:xfrm>
            <a:off x="4267200" y="2303463"/>
            <a:ext cx="1295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693" name="Text Box 12"/>
          <p:cNvSpPr txBox="1">
            <a:spLocks noChangeArrowheads="1"/>
          </p:cNvSpPr>
          <p:nvPr/>
        </p:nvSpPr>
        <p:spPr bwMode="auto">
          <a:xfrm>
            <a:off x="3854450" y="2416175"/>
            <a:ext cx="717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i="1"/>
              <a:t>IOP?</a:t>
            </a:r>
          </a:p>
        </p:txBody>
      </p:sp>
      <p:sp>
        <p:nvSpPr>
          <p:cNvPr id="327694" name="Line 13"/>
          <p:cNvSpPr>
            <a:spLocks noChangeShapeType="1"/>
          </p:cNvSpPr>
          <p:nvPr/>
        </p:nvSpPr>
        <p:spPr bwMode="auto">
          <a:xfrm flipH="1">
            <a:off x="1219200" y="3141663"/>
            <a:ext cx="6858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695" name="Line 14"/>
          <p:cNvSpPr>
            <a:spLocks noChangeShapeType="1"/>
          </p:cNvSpPr>
          <p:nvPr/>
        </p:nvSpPr>
        <p:spPr bwMode="auto">
          <a:xfrm>
            <a:off x="1905000" y="3141663"/>
            <a:ext cx="6096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696" name="Line 15"/>
          <p:cNvSpPr>
            <a:spLocks noChangeShapeType="1"/>
          </p:cNvSpPr>
          <p:nvPr/>
        </p:nvSpPr>
        <p:spPr bwMode="auto">
          <a:xfrm flipH="1">
            <a:off x="5486400" y="3141663"/>
            <a:ext cx="9906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697" name="Line 16"/>
          <p:cNvSpPr>
            <a:spLocks noChangeShapeType="1"/>
          </p:cNvSpPr>
          <p:nvPr/>
        </p:nvSpPr>
        <p:spPr bwMode="auto">
          <a:xfrm flipH="1">
            <a:off x="6324600" y="3141663"/>
            <a:ext cx="1524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698" name="Line 17"/>
          <p:cNvSpPr>
            <a:spLocks noChangeShapeType="1"/>
          </p:cNvSpPr>
          <p:nvPr/>
        </p:nvSpPr>
        <p:spPr bwMode="auto">
          <a:xfrm>
            <a:off x="6477000" y="3141663"/>
            <a:ext cx="762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699" name="Text Box 19"/>
          <p:cNvSpPr txBox="1">
            <a:spLocks noChangeArrowheads="1"/>
          </p:cNvSpPr>
          <p:nvPr/>
        </p:nvSpPr>
        <p:spPr bwMode="auto">
          <a:xfrm>
            <a:off x="2555875" y="1508125"/>
            <a:ext cx="34544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/>
              <a:t>Shallow/flat AC after CE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sz="2400"/>
              <a:t>(early post-op period)</a:t>
            </a:r>
          </a:p>
        </p:txBody>
      </p:sp>
      <p:sp>
        <p:nvSpPr>
          <p:cNvPr id="327700" name="Slide Number Placeholder 1"/>
          <p:cNvSpPr txBox="1">
            <a:spLocks noGrp="1"/>
          </p:cNvSpPr>
          <p:nvPr/>
        </p:nvSpPr>
        <p:spPr bwMode="auto">
          <a:xfrm>
            <a:off x="7010400" y="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F4AD29BF-010D-4CD9-8F9A-B605603BD211}" type="slidenum">
              <a:rPr lang="en-US" altLang="en-US" sz="1000"/>
              <a:pPr algn="r" eaLnBrk="1" hangingPunct="1"/>
              <a:t>88</a:t>
            </a:fld>
            <a:endParaRPr lang="en-US" altLang="en-US" sz="1000"/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7210549" y="3827582"/>
            <a:ext cx="1877438" cy="535531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b="1" dirty="0" err="1">
                <a:solidFill>
                  <a:srgbClr val="0000FF"/>
                </a:solidFill>
              </a:rPr>
              <a:t>Suprachoroidal</a:t>
            </a:r>
            <a:endParaRPr lang="en-US" b="1" dirty="0">
              <a:solidFill>
                <a:srgbClr val="0000FF"/>
              </a:solidFill>
            </a:endParaRPr>
          </a:p>
          <a:p>
            <a:pPr algn="ctr" eaLnBrk="1" hangingPunct="1">
              <a:lnSpc>
                <a:spcPct val="80000"/>
              </a:lnSpc>
            </a:pPr>
            <a:r>
              <a:rPr lang="en-US" b="1" dirty="0">
                <a:solidFill>
                  <a:srgbClr val="0000FF"/>
                </a:solidFill>
              </a:rPr>
              <a:t>hemorrhage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65988" y="4834025"/>
            <a:ext cx="7473212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</a:rPr>
              <a:t>What is the classic presentation of a post-op </a:t>
            </a:r>
            <a:r>
              <a:rPr lang="en-US" sz="1600" i="1" dirty="0" err="1">
                <a:solidFill>
                  <a:srgbClr val="0000FF"/>
                </a:solidFill>
              </a:rPr>
              <a:t>suprachoroidal</a:t>
            </a:r>
            <a:r>
              <a:rPr lang="en-US" sz="1600" i="1" dirty="0">
                <a:solidFill>
                  <a:srgbClr val="0000FF"/>
                </a:solidFill>
              </a:rPr>
              <a:t> hemorrhage, </a:t>
            </a:r>
            <a:r>
              <a:rPr lang="en-US" sz="1600" i="1" dirty="0" err="1">
                <a:solidFill>
                  <a:srgbClr val="0000FF"/>
                </a:solidFill>
              </a:rPr>
              <a:t>ie</a:t>
            </a:r>
            <a:r>
              <a:rPr lang="en-US" sz="1600" i="1" dirty="0">
                <a:solidFill>
                  <a:srgbClr val="0000FF"/>
                </a:solidFill>
              </a:rPr>
              <a:t>, what will the </a:t>
            </a:r>
            <a:r>
              <a:rPr lang="en-US" sz="1600" i="1" dirty="0" err="1">
                <a:solidFill>
                  <a:srgbClr val="0000FF"/>
                </a:solidFill>
              </a:rPr>
              <a:t>pt</a:t>
            </a:r>
            <a:r>
              <a:rPr lang="en-US" sz="1600" i="1" dirty="0">
                <a:solidFill>
                  <a:srgbClr val="0000FF"/>
                </a:solidFill>
              </a:rPr>
              <a:t> complain of?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The </a:t>
            </a:r>
            <a:r>
              <a:rPr lang="en-US" sz="1600" dirty="0" err="1">
                <a:solidFill>
                  <a:srgbClr val="0000FF"/>
                </a:solidFill>
              </a:rPr>
              <a:t>pt</a:t>
            </a:r>
            <a:r>
              <a:rPr lang="en-US" sz="1600" dirty="0">
                <a:solidFill>
                  <a:srgbClr val="0000FF"/>
                </a:solidFill>
              </a:rPr>
              <a:t> will complain of the sudden onset of  </a:t>
            </a:r>
            <a:r>
              <a:rPr lang="en-US" sz="1600" b="1" dirty="0">
                <a:solidFill>
                  <a:srgbClr val="0000FF"/>
                </a:solidFill>
              </a:rPr>
              <a:t>vision loss  </a:t>
            </a:r>
            <a:r>
              <a:rPr lang="en-US" sz="1600" dirty="0">
                <a:solidFill>
                  <a:srgbClr val="0000FF"/>
                </a:solidFill>
              </a:rPr>
              <a:t>and  </a:t>
            </a:r>
            <a:r>
              <a:rPr lang="en-US" sz="1600" b="1" dirty="0">
                <a:solidFill>
                  <a:srgbClr val="0000FF"/>
                </a:solidFill>
              </a:rPr>
              <a:t>excruciating pain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567DEE2-539D-45C0-9922-21AB042C7C0B}"/>
              </a:ext>
            </a:extLst>
          </p:cNvPr>
          <p:cNvSpPr txBox="1"/>
          <p:nvPr/>
        </p:nvSpPr>
        <p:spPr>
          <a:xfrm>
            <a:off x="1477114" y="315059"/>
            <a:ext cx="6189772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FF"/>
                </a:solidFill>
              </a:rPr>
              <a:t>Shallow Anterior Chamber After Cataract Surgery</a:t>
            </a:r>
          </a:p>
        </p:txBody>
      </p:sp>
      <p:sp>
        <p:nvSpPr>
          <p:cNvPr id="24" name="Text Box 9">
            <a:extLst>
              <a:ext uri="{FF2B5EF4-FFF2-40B4-BE49-F238E27FC236}">
                <a16:creationId xmlns:a16="http://schemas.microsoft.com/office/drawing/2014/main" id="{82953D8D-2FFF-44C9-8C36-B3758FC6B4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2943" y="3838575"/>
            <a:ext cx="825867" cy="535531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Ciliary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block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DA864F2-5DBA-4017-B2C5-58786A915FB8}"/>
              </a:ext>
            </a:extLst>
          </p:cNvPr>
          <p:cNvSpPr/>
          <p:nvPr/>
        </p:nvSpPr>
        <p:spPr>
          <a:xfrm>
            <a:off x="5410200" y="5334000"/>
            <a:ext cx="1066800" cy="2548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two words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2260329-6CA5-45E7-A448-A133FA80530B}"/>
              </a:ext>
            </a:extLst>
          </p:cNvPr>
          <p:cNvSpPr/>
          <p:nvPr/>
        </p:nvSpPr>
        <p:spPr>
          <a:xfrm>
            <a:off x="7010400" y="5334000"/>
            <a:ext cx="1752600" cy="2548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two diff words</a:t>
            </a:r>
          </a:p>
        </p:txBody>
      </p:sp>
    </p:spTree>
    <p:extLst>
      <p:ext uri="{BB962C8B-B14F-4D97-AF65-F5344CB8AC3E}">
        <p14:creationId xmlns:p14="http://schemas.microsoft.com/office/powerpoint/2010/main" val="4276639004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4" name="Text Box 3"/>
          <p:cNvSpPr txBox="1">
            <a:spLocks noChangeArrowheads="1"/>
          </p:cNvSpPr>
          <p:nvPr/>
        </p:nvSpPr>
        <p:spPr bwMode="auto">
          <a:xfrm>
            <a:off x="5429250" y="2738438"/>
            <a:ext cx="2349500" cy="403225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 b="1" i="1">
                <a:solidFill>
                  <a:srgbClr val="0000FF"/>
                </a:solidFill>
              </a:rPr>
              <a:t>Normal</a:t>
            </a:r>
            <a:r>
              <a:rPr lang="en-US" sz="2400" b="1">
                <a:solidFill>
                  <a:srgbClr val="0000FF"/>
                </a:solidFill>
              </a:rPr>
              <a:t> or </a:t>
            </a:r>
            <a:r>
              <a:rPr lang="en-US" sz="2400" b="1" i="1">
                <a:solidFill>
                  <a:srgbClr val="0000FF"/>
                </a:solidFill>
              </a:rPr>
              <a:t>high</a:t>
            </a:r>
          </a:p>
        </p:txBody>
      </p:sp>
      <p:sp>
        <p:nvSpPr>
          <p:cNvPr id="327685" name="Text Box 4"/>
          <p:cNvSpPr txBox="1">
            <a:spLocks noChangeArrowheads="1"/>
          </p:cNvSpPr>
          <p:nvPr/>
        </p:nvSpPr>
        <p:spPr bwMode="auto">
          <a:xfrm>
            <a:off x="1557338" y="2738438"/>
            <a:ext cx="744537" cy="403225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 i="1">
                <a:solidFill>
                  <a:schemeClr val="bg2"/>
                </a:solidFill>
              </a:rPr>
              <a:t>Low</a:t>
            </a:r>
          </a:p>
        </p:txBody>
      </p:sp>
      <p:sp>
        <p:nvSpPr>
          <p:cNvPr id="327686" name="Text Box 5"/>
          <p:cNvSpPr txBox="1">
            <a:spLocks noChangeArrowheads="1"/>
          </p:cNvSpPr>
          <p:nvPr/>
        </p:nvSpPr>
        <p:spPr bwMode="auto">
          <a:xfrm>
            <a:off x="615950" y="3838575"/>
            <a:ext cx="908050" cy="530225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2"/>
                </a:solidFill>
              </a:rPr>
              <a:t>Wound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2"/>
                </a:solidFill>
              </a:rPr>
              <a:t>leak</a:t>
            </a:r>
          </a:p>
        </p:txBody>
      </p:sp>
      <p:sp>
        <p:nvSpPr>
          <p:cNvPr id="327687" name="Text Box 6"/>
          <p:cNvSpPr txBox="1">
            <a:spLocks noChangeArrowheads="1"/>
          </p:cNvSpPr>
          <p:nvPr/>
        </p:nvSpPr>
        <p:spPr bwMode="auto">
          <a:xfrm>
            <a:off x="2054225" y="3838575"/>
            <a:ext cx="1377950" cy="530225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2"/>
                </a:solidFill>
              </a:rPr>
              <a:t>Choroidal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2"/>
                </a:solidFill>
              </a:rPr>
              <a:t>detachment</a:t>
            </a:r>
          </a:p>
        </p:txBody>
      </p:sp>
      <p:sp>
        <p:nvSpPr>
          <p:cNvPr id="327688" name="Text Box 7"/>
          <p:cNvSpPr txBox="1">
            <a:spLocks noChangeArrowheads="1"/>
          </p:cNvSpPr>
          <p:nvPr/>
        </p:nvSpPr>
        <p:spPr bwMode="auto">
          <a:xfrm>
            <a:off x="4415063" y="3838575"/>
            <a:ext cx="1069524" cy="535531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65000"/>
                  </a:schemeClr>
                </a:solidFill>
              </a:rPr>
              <a:t>Pupillary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65000"/>
                  </a:schemeClr>
                </a:solidFill>
              </a:rPr>
              <a:t>block</a:t>
            </a:r>
          </a:p>
        </p:txBody>
      </p:sp>
      <p:sp>
        <p:nvSpPr>
          <p:cNvPr id="327691" name="Line 10"/>
          <p:cNvSpPr>
            <a:spLocks noChangeShapeType="1"/>
          </p:cNvSpPr>
          <p:nvPr/>
        </p:nvSpPr>
        <p:spPr bwMode="auto">
          <a:xfrm flipH="1">
            <a:off x="2286000" y="2303463"/>
            <a:ext cx="19812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692" name="Line 11"/>
          <p:cNvSpPr>
            <a:spLocks noChangeShapeType="1"/>
          </p:cNvSpPr>
          <p:nvPr/>
        </p:nvSpPr>
        <p:spPr bwMode="auto">
          <a:xfrm>
            <a:off x="4267200" y="2303463"/>
            <a:ext cx="1295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693" name="Text Box 12"/>
          <p:cNvSpPr txBox="1">
            <a:spLocks noChangeArrowheads="1"/>
          </p:cNvSpPr>
          <p:nvPr/>
        </p:nvSpPr>
        <p:spPr bwMode="auto">
          <a:xfrm>
            <a:off x="3854450" y="2416175"/>
            <a:ext cx="717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i="1"/>
              <a:t>IOP?</a:t>
            </a:r>
          </a:p>
        </p:txBody>
      </p:sp>
      <p:sp>
        <p:nvSpPr>
          <p:cNvPr id="327694" name="Line 13"/>
          <p:cNvSpPr>
            <a:spLocks noChangeShapeType="1"/>
          </p:cNvSpPr>
          <p:nvPr/>
        </p:nvSpPr>
        <p:spPr bwMode="auto">
          <a:xfrm flipH="1">
            <a:off x="1219200" y="3141663"/>
            <a:ext cx="6858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695" name="Line 14"/>
          <p:cNvSpPr>
            <a:spLocks noChangeShapeType="1"/>
          </p:cNvSpPr>
          <p:nvPr/>
        </p:nvSpPr>
        <p:spPr bwMode="auto">
          <a:xfrm>
            <a:off x="1905000" y="3141663"/>
            <a:ext cx="6096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696" name="Line 15"/>
          <p:cNvSpPr>
            <a:spLocks noChangeShapeType="1"/>
          </p:cNvSpPr>
          <p:nvPr/>
        </p:nvSpPr>
        <p:spPr bwMode="auto">
          <a:xfrm flipH="1">
            <a:off x="5486400" y="3141663"/>
            <a:ext cx="9906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697" name="Line 16"/>
          <p:cNvSpPr>
            <a:spLocks noChangeShapeType="1"/>
          </p:cNvSpPr>
          <p:nvPr/>
        </p:nvSpPr>
        <p:spPr bwMode="auto">
          <a:xfrm flipH="1">
            <a:off x="6324600" y="3141663"/>
            <a:ext cx="1524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698" name="Line 17"/>
          <p:cNvSpPr>
            <a:spLocks noChangeShapeType="1"/>
          </p:cNvSpPr>
          <p:nvPr/>
        </p:nvSpPr>
        <p:spPr bwMode="auto">
          <a:xfrm>
            <a:off x="6477000" y="3141663"/>
            <a:ext cx="762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699" name="Text Box 19"/>
          <p:cNvSpPr txBox="1">
            <a:spLocks noChangeArrowheads="1"/>
          </p:cNvSpPr>
          <p:nvPr/>
        </p:nvSpPr>
        <p:spPr bwMode="auto">
          <a:xfrm>
            <a:off x="2555875" y="1508125"/>
            <a:ext cx="34544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/>
              <a:t>Shallow/flat AC after CE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sz="2400"/>
              <a:t>(early post-op period)</a:t>
            </a:r>
          </a:p>
        </p:txBody>
      </p:sp>
      <p:sp>
        <p:nvSpPr>
          <p:cNvPr id="327700" name="Slide Number Placeholder 1"/>
          <p:cNvSpPr txBox="1">
            <a:spLocks noGrp="1"/>
          </p:cNvSpPr>
          <p:nvPr/>
        </p:nvSpPr>
        <p:spPr bwMode="auto">
          <a:xfrm>
            <a:off x="7010400" y="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F4AD29BF-010D-4CD9-8F9A-B605603BD211}" type="slidenum">
              <a:rPr lang="en-US" altLang="en-US" sz="1000"/>
              <a:pPr algn="r" eaLnBrk="1" hangingPunct="1"/>
              <a:t>89</a:t>
            </a:fld>
            <a:endParaRPr lang="en-US" altLang="en-US" sz="1000"/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7210549" y="3827582"/>
            <a:ext cx="1877438" cy="535531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b="1" dirty="0" err="1">
                <a:solidFill>
                  <a:srgbClr val="0000FF"/>
                </a:solidFill>
              </a:rPr>
              <a:t>Suprachoroidal</a:t>
            </a:r>
            <a:endParaRPr lang="en-US" b="1" dirty="0">
              <a:solidFill>
                <a:srgbClr val="0000FF"/>
              </a:solidFill>
            </a:endParaRPr>
          </a:p>
          <a:p>
            <a:pPr algn="ctr" eaLnBrk="1" hangingPunct="1">
              <a:lnSpc>
                <a:spcPct val="80000"/>
              </a:lnSpc>
            </a:pPr>
            <a:r>
              <a:rPr lang="en-US" b="1" dirty="0">
                <a:solidFill>
                  <a:srgbClr val="0000FF"/>
                </a:solidFill>
              </a:rPr>
              <a:t>hemorrhage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65988" y="4834025"/>
            <a:ext cx="7473212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</a:rPr>
              <a:t>What is the classic presentation of a post-op </a:t>
            </a:r>
            <a:r>
              <a:rPr lang="en-US" sz="1600" i="1" dirty="0" err="1">
                <a:solidFill>
                  <a:srgbClr val="0000FF"/>
                </a:solidFill>
              </a:rPr>
              <a:t>suprachoroidal</a:t>
            </a:r>
            <a:r>
              <a:rPr lang="en-US" sz="1600" i="1" dirty="0">
                <a:solidFill>
                  <a:srgbClr val="0000FF"/>
                </a:solidFill>
              </a:rPr>
              <a:t> hemorrhage, </a:t>
            </a:r>
            <a:r>
              <a:rPr lang="en-US" sz="1600" i="1" dirty="0" err="1">
                <a:solidFill>
                  <a:srgbClr val="0000FF"/>
                </a:solidFill>
              </a:rPr>
              <a:t>ie</a:t>
            </a:r>
            <a:r>
              <a:rPr lang="en-US" sz="1600" i="1" dirty="0">
                <a:solidFill>
                  <a:srgbClr val="0000FF"/>
                </a:solidFill>
              </a:rPr>
              <a:t>, what will the </a:t>
            </a:r>
            <a:r>
              <a:rPr lang="en-US" sz="1600" i="1" dirty="0" err="1">
                <a:solidFill>
                  <a:srgbClr val="0000FF"/>
                </a:solidFill>
              </a:rPr>
              <a:t>pt</a:t>
            </a:r>
            <a:r>
              <a:rPr lang="en-US" sz="1600" i="1" dirty="0">
                <a:solidFill>
                  <a:srgbClr val="0000FF"/>
                </a:solidFill>
              </a:rPr>
              <a:t> complain of?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The </a:t>
            </a:r>
            <a:r>
              <a:rPr lang="en-US" sz="1600" dirty="0" err="1">
                <a:solidFill>
                  <a:srgbClr val="0000FF"/>
                </a:solidFill>
              </a:rPr>
              <a:t>pt</a:t>
            </a:r>
            <a:r>
              <a:rPr lang="en-US" sz="1600" dirty="0">
                <a:solidFill>
                  <a:srgbClr val="0000FF"/>
                </a:solidFill>
              </a:rPr>
              <a:t> will complain of the sudden onset of  </a:t>
            </a:r>
            <a:r>
              <a:rPr lang="en-US" sz="1600" b="1" dirty="0">
                <a:solidFill>
                  <a:srgbClr val="0000FF"/>
                </a:solidFill>
              </a:rPr>
              <a:t>vision loss  </a:t>
            </a:r>
            <a:r>
              <a:rPr lang="en-US" sz="1600" dirty="0">
                <a:solidFill>
                  <a:srgbClr val="0000FF"/>
                </a:solidFill>
              </a:rPr>
              <a:t>and  </a:t>
            </a:r>
            <a:r>
              <a:rPr lang="en-US" sz="1600" b="1" dirty="0">
                <a:solidFill>
                  <a:srgbClr val="0000FF"/>
                </a:solidFill>
              </a:rPr>
              <a:t>excruciating pain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D4CAD23-7EF0-4E89-8674-BAFBC9BF69EF}"/>
              </a:ext>
            </a:extLst>
          </p:cNvPr>
          <p:cNvSpPr txBox="1"/>
          <p:nvPr/>
        </p:nvSpPr>
        <p:spPr>
          <a:xfrm>
            <a:off x="1477114" y="315059"/>
            <a:ext cx="6189772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FF"/>
                </a:solidFill>
              </a:rPr>
              <a:t>Shallow Anterior Chamber After Cataract Surgery</a:t>
            </a:r>
          </a:p>
        </p:txBody>
      </p:sp>
      <p:sp>
        <p:nvSpPr>
          <p:cNvPr id="23" name="Text Box 9">
            <a:extLst>
              <a:ext uri="{FF2B5EF4-FFF2-40B4-BE49-F238E27FC236}">
                <a16:creationId xmlns:a16="http://schemas.microsoft.com/office/drawing/2014/main" id="{9DC9E075-12A7-49A7-9752-B887936C86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2943" y="3838575"/>
            <a:ext cx="825867" cy="535531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Ciliary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block</a:t>
            </a:r>
          </a:p>
        </p:txBody>
      </p:sp>
    </p:spTree>
    <p:extLst>
      <p:ext uri="{BB962C8B-B14F-4D97-AF65-F5344CB8AC3E}">
        <p14:creationId xmlns:p14="http://schemas.microsoft.com/office/powerpoint/2010/main" val="3045806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7" name="Text Box 3"/>
          <p:cNvSpPr txBox="1">
            <a:spLocks noChangeArrowheads="1"/>
          </p:cNvSpPr>
          <p:nvPr/>
        </p:nvSpPr>
        <p:spPr bwMode="auto">
          <a:xfrm>
            <a:off x="2555875" y="1508125"/>
            <a:ext cx="34544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/>
              <a:t>Shallow/flat AC after CE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sz="2400"/>
              <a:t>(early post-op period)</a:t>
            </a:r>
          </a:p>
        </p:txBody>
      </p:sp>
      <p:sp>
        <p:nvSpPr>
          <p:cNvPr id="292868" name="Text Box 4"/>
          <p:cNvSpPr txBox="1">
            <a:spLocks noChangeArrowheads="1"/>
          </p:cNvSpPr>
          <p:nvPr/>
        </p:nvSpPr>
        <p:spPr bwMode="auto">
          <a:xfrm>
            <a:off x="5510213" y="2738438"/>
            <a:ext cx="2185987" cy="403225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 i="1"/>
              <a:t>Normal</a:t>
            </a:r>
            <a:r>
              <a:rPr lang="en-US" sz="2400"/>
              <a:t> or </a:t>
            </a:r>
            <a:r>
              <a:rPr lang="en-US" sz="2400" i="1"/>
              <a:t>high</a:t>
            </a:r>
          </a:p>
        </p:txBody>
      </p:sp>
      <p:sp>
        <p:nvSpPr>
          <p:cNvPr id="292869" name="Text Box 5"/>
          <p:cNvSpPr txBox="1">
            <a:spLocks noChangeArrowheads="1"/>
          </p:cNvSpPr>
          <p:nvPr/>
        </p:nvSpPr>
        <p:spPr bwMode="auto">
          <a:xfrm>
            <a:off x="1557338" y="2738438"/>
            <a:ext cx="744537" cy="403225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 i="1"/>
              <a:t>Low</a:t>
            </a:r>
          </a:p>
        </p:txBody>
      </p:sp>
      <p:sp>
        <p:nvSpPr>
          <p:cNvPr id="292870" name="Line 12"/>
          <p:cNvSpPr>
            <a:spLocks noChangeShapeType="1"/>
          </p:cNvSpPr>
          <p:nvPr/>
        </p:nvSpPr>
        <p:spPr bwMode="auto">
          <a:xfrm flipH="1">
            <a:off x="2286000" y="2303463"/>
            <a:ext cx="1981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2871" name="Line 13"/>
          <p:cNvSpPr>
            <a:spLocks noChangeShapeType="1"/>
          </p:cNvSpPr>
          <p:nvPr/>
        </p:nvSpPr>
        <p:spPr bwMode="auto">
          <a:xfrm>
            <a:off x="4267200" y="2303463"/>
            <a:ext cx="1295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2873" name="Slide Number Placeholder 1"/>
          <p:cNvSpPr txBox="1">
            <a:spLocks noGrp="1"/>
          </p:cNvSpPr>
          <p:nvPr/>
        </p:nvSpPr>
        <p:spPr bwMode="auto">
          <a:xfrm>
            <a:off x="7010400" y="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7ACF384A-66CC-4BF2-83F9-98CD0939A941}" type="slidenum">
              <a:rPr lang="en-US" altLang="en-US" sz="1000"/>
              <a:pPr algn="r" eaLnBrk="1" hangingPunct="1"/>
              <a:t>9</a:t>
            </a:fld>
            <a:endParaRPr lang="en-US" altLang="en-US" sz="10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50BA48-5362-4AB8-8EE1-DD6B3DAEE454}"/>
              </a:ext>
            </a:extLst>
          </p:cNvPr>
          <p:cNvSpPr txBox="1"/>
          <p:nvPr/>
        </p:nvSpPr>
        <p:spPr>
          <a:xfrm>
            <a:off x="1477114" y="315059"/>
            <a:ext cx="6189772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FF"/>
                </a:solidFill>
              </a:rPr>
              <a:t>Shallow Anterior Chamber After Cataract Surgery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1CB26F-76FF-40B4-BC9D-1A3B173FBAB7}"/>
              </a:ext>
            </a:extLst>
          </p:cNvPr>
          <p:cNvSpPr txBox="1"/>
          <p:nvPr/>
        </p:nvSpPr>
        <p:spPr>
          <a:xfrm>
            <a:off x="375062" y="4397237"/>
            <a:ext cx="7816026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faced with a flat anterior chamber in the immediate post-CE period, your DDx is determined by the answer to one key question:</a:t>
            </a:r>
          </a:p>
          <a:p>
            <a:pPr algn="ctr"/>
            <a:r>
              <a: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the IOP </a:t>
            </a:r>
            <a:r>
              <a:rPr lang="en-US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</a:t>
            </a:r>
            <a:r>
              <a: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or </a:t>
            </a:r>
            <a:r>
              <a:rPr lang="en-US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normal/high</a:t>
            </a:r>
            <a:r>
              <a: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13" name="Text Box 14">
            <a:extLst>
              <a:ext uri="{FF2B5EF4-FFF2-40B4-BE49-F238E27FC236}">
                <a16:creationId xmlns:a16="http://schemas.microsoft.com/office/drawing/2014/main" id="{81ECCA61-0CBC-4110-BF19-76181F25FB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4450" y="2416175"/>
            <a:ext cx="717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i="1"/>
              <a:t>IOP?</a:t>
            </a:r>
          </a:p>
        </p:txBody>
      </p:sp>
    </p:spTree>
    <p:extLst>
      <p:ext uri="{BB962C8B-B14F-4D97-AF65-F5344CB8AC3E}">
        <p14:creationId xmlns:p14="http://schemas.microsoft.com/office/powerpoint/2010/main" val="896691394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E14B045-38A5-4B3A-B575-A50163C1C9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47" b="21001"/>
          <a:stretch/>
        </p:blipFill>
        <p:spPr bwMode="auto">
          <a:xfrm>
            <a:off x="1588082" y="2055978"/>
            <a:ext cx="5967835" cy="2746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6C67C01-705C-4B8E-9AED-4E5814E84BC1}"/>
              </a:ext>
            </a:extLst>
          </p:cNvPr>
          <p:cNvSpPr txBox="1"/>
          <p:nvPr/>
        </p:nvSpPr>
        <p:spPr>
          <a:xfrm>
            <a:off x="3095532" y="5961019"/>
            <a:ext cx="27254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Suprachoroidal hemorrhage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BF72B3-CA52-4C8E-B54B-CC1E7EBD8C39}"/>
              </a:ext>
            </a:extLst>
          </p:cNvPr>
          <p:cNvSpPr txBox="1"/>
          <p:nvPr/>
        </p:nvSpPr>
        <p:spPr>
          <a:xfrm>
            <a:off x="1477114" y="315059"/>
            <a:ext cx="6189772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FF"/>
                </a:solidFill>
              </a:rPr>
              <a:t>Shallow Anterior Chamber After Cataract Surgery</a:t>
            </a:r>
          </a:p>
        </p:txBody>
      </p:sp>
    </p:spTree>
    <p:extLst>
      <p:ext uri="{BB962C8B-B14F-4D97-AF65-F5344CB8AC3E}">
        <p14:creationId xmlns:p14="http://schemas.microsoft.com/office/powerpoint/2010/main" val="2528888987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4" name="Text Box 3"/>
          <p:cNvSpPr txBox="1">
            <a:spLocks noChangeArrowheads="1"/>
          </p:cNvSpPr>
          <p:nvPr/>
        </p:nvSpPr>
        <p:spPr bwMode="auto">
          <a:xfrm>
            <a:off x="5429250" y="2738438"/>
            <a:ext cx="2349500" cy="403225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 b="1" i="1">
                <a:solidFill>
                  <a:srgbClr val="0000FF"/>
                </a:solidFill>
              </a:rPr>
              <a:t>Normal</a:t>
            </a:r>
            <a:r>
              <a:rPr lang="en-US" sz="2400" b="1">
                <a:solidFill>
                  <a:srgbClr val="0000FF"/>
                </a:solidFill>
              </a:rPr>
              <a:t> or </a:t>
            </a:r>
            <a:r>
              <a:rPr lang="en-US" sz="2400" b="1" i="1">
                <a:solidFill>
                  <a:srgbClr val="0000FF"/>
                </a:solidFill>
              </a:rPr>
              <a:t>high</a:t>
            </a:r>
          </a:p>
        </p:txBody>
      </p:sp>
      <p:sp>
        <p:nvSpPr>
          <p:cNvPr id="327685" name="Text Box 4"/>
          <p:cNvSpPr txBox="1">
            <a:spLocks noChangeArrowheads="1"/>
          </p:cNvSpPr>
          <p:nvPr/>
        </p:nvSpPr>
        <p:spPr bwMode="auto">
          <a:xfrm>
            <a:off x="1557338" y="2738438"/>
            <a:ext cx="744537" cy="403225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 i="1">
                <a:solidFill>
                  <a:schemeClr val="bg2"/>
                </a:solidFill>
              </a:rPr>
              <a:t>Low</a:t>
            </a:r>
          </a:p>
        </p:txBody>
      </p:sp>
      <p:sp>
        <p:nvSpPr>
          <p:cNvPr id="327686" name="Text Box 5"/>
          <p:cNvSpPr txBox="1">
            <a:spLocks noChangeArrowheads="1"/>
          </p:cNvSpPr>
          <p:nvPr/>
        </p:nvSpPr>
        <p:spPr bwMode="auto">
          <a:xfrm>
            <a:off x="615950" y="3838575"/>
            <a:ext cx="908050" cy="530225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2"/>
                </a:solidFill>
              </a:rPr>
              <a:t>Wound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2"/>
                </a:solidFill>
              </a:rPr>
              <a:t>leak</a:t>
            </a:r>
          </a:p>
        </p:txBody>
      </p:sp>
      <p:sp>
        <p:nvSpPr>
          <p:cNvPr id="327687" name="Text Box 6"/>
          <p:cNvSpPr txBox="1">
            <a:spLocks noChangeArrowheads="1"/>
          </p:cNvSpPr>
          <p:nvPr/>
        </p:nvSpPr>
        <p:spPr bwMode="auto">
          <a:xfrm>
            <a:off x="2054225" y="3838575"/>
            <a:ext cx="1377950" cy="530225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2"/>
                </a:solidFill>
              </a:rPr>
              <a:t>Choroidal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2"/>
                </a:solidFill>
              </a:rPr>
              <a:t>detachment</a:t>
            </a:r>
          </a:p>
        </p:txBody>
      </p:sp>
      <p:sp>
        <p:nvSpPr>
          <p:cNvPr id="327688" name="Text Box 7"/>
          <p:cNvSpPr txBox="1">
            <a:spLocks noChangeArrowheads="1"/>
          </p:cNvSpPr>
          <p:nvPr/>
        </p:nvSpPr>
        <p:spPr bwMode="auto">
          <a:xfrm>
            <a:off x="4415063" y="3838575"/>
            <a:ext cx="1069524" cy="535531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65000"/>
                  </a:schemeClr>
                </a:solidFill>
              </a:rPr>
              <a:t>Pupillary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65000"/>
                  </a:schemeClr>
                </a:solidFill>
              </a:rPr>
              <a:t>block</a:t>
            </a:r>
          </a:p>
        </p:txBody>
      </p:sp>
      <p:sp>
        <p:nvSpPr>
          <p:cNvPr id="327691" name="Line 10"/>
          <p:cNvSpPr>
            <a:spLocks noChangeShapeType="1"/>
          </p:cNvSpPr>
          <p:nvPr/>
        </p:nvSpPr>
        <p:spPr bwMode="auto">
          <a:xfrm flipH="1">
            <a:off x="2286000" y="2303463"/>
            <a:ext cx="19812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692" name="Line 11"/>
          <p:cNvSpPr>
            <a:spLocks noChangeShapeType="1"/>
          </p:cNvSpPr>
          <p:nvPr/>
        </p:nvSpPr>
        <p:spPr bwMode="auto">
          <a:xfrm>
            <a:off x="4267200" y="2303463"/>
            <a:ext cx="1295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693" name="Text Box 12"/>
          <p:cNvSpPr txBox="1">
            <a:spLocks noChangeArrowheads="1"/>
          </p:cNvSpPr>
          <p:nvPr/>
        </p:nvSpPr>
        <p:spPr bwMode="auto">
          <a:xfrm>
            <a:off x="3854450" y="2416175"/>
            <a:ext cx="717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i="1"/>
              <a:t>IOP?</a:t>
            </a:r>
          </a:p>
        </p:txBody>
      </p:sp>
      <p:sp>
        <p:nvSpPr>
          <p:cNvPr id="327694" name="Line 13"/>
          <p:cNvSpPr>
            <a:spLocks noChangeShapeType="1"/>
          </p:cNvSpPr>
          <p:nvPr/>
        </p:nvSpPr>
        <p:spPr bwMode="auto">
          <a:xfrm flipH="1">
            <a:off x="1219200" y="3141663"/>
            <a:ext cx="6858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695" name="Line 14"/>
          <p:cNvSpPr>
            <a:spLocks noChangeShapeType="1"/>
          </p:cNvSpPr>
          <p:nvPr/>
        </p:nvSpPr>
        <p:spPr bwMode="auto">
          <a:xfrm>
            <a:off x="1905000" y="3141663"/>
            <a:ext cx="6096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696" name="Line 15"/>
          <p:cNvSpPr>
            <a:spLocks noChangeShapeType="1"/>
          </p:cNvSpPr>
          <p:nvPr/>
        </p:nvSpPr>
        <p:spPr bwMode="auto">
          <a:xfrm flipH="1">
            <a:off x="5486400" y="3141663"/>
            <a:ext cx="9906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697" name="Line 16"/>
          <p:cNvSpPr>
            <a:spLocks noChangeShapeType="1"/>
          </p:cNvSpPr>
          <p:nvPr/>
        </p:nvSpPr>
        <p:spPr bwMode="auto">
          <a:xfrm flipH="1">
            <a:off x="6324600" y="3141663"/>
            <a:ext cx="1524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698" name="Line 17"/>
          <p:cNvSpPr>
            <a:spLocks noChangeShapeType="1"/>
          </p:cNvSpPr>
          <p:nvPr/>
        </p:nvSpPr>
        <p:spPr bwMode="auto">
          <a:xfrm>
            <a:off x="6477000" y="3141663"/>
            <a:ext cx="762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699" name="Text Box 19"/>
          <p:cNvSpPr txBox="1">
            <a:spLocks noChangeArrowheads="1"/>
          </p:cNvSpPr>
          <p:nvPr/>
        </p:nvSpPr>
        <p:spPr bwMode="auto">
          <a:xfrm>
            <a:off x="2555875" y="1508125"/>
            <a:ext cx="34544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/>
              <a:t>Shallow/flat AC after CE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sz="2400"/>
              <a:t>(early post-op period)</a:t>
            </a:r>
          </a:p>
        </p:txBody>
      </p:sp>
      <p:sp>
        <p:nvSpPr>
          <p:cNvPr id="327700" name="Slide Number Placeholder 1"/>
          <p:cNvSpPr txBox="1">
            <a:spLocks noGrp="1"/>
          </p:cNvSpPr>
          <p:nvPr/>
        </p:nvSpPr>
        <p:spPr bwMode="auto">
          <a:xfrm>
            <a:off x="7010400" y="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F4AD29BF-010D-4CD9-8F9A-B605603BD211}" type="slidenum">
              <a:rPr lang="en-US" altLang="en-US" sz="1000"/>
              <a:pPr algn="r" eaLnBrk="1" hangingPunct="1"/>
              <a:t>91</a:t>
            </a:fld>
            <a:endParaRPr lang="en-US" altLang="en-US" sz="1000"/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7210549" y="3827582"/>
            <a:ext cx="1877438" cy="535531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b="1" dirty="0" err="1">
                <a:solidFill>
                  <a:srgbClr val="0000FF"/>
                </a:solidFill>
              </a:rPr>
              <a:t>Suprachoroidal</a:t>
            </a:r>
            <a:endParaRPr lang="en-US" b="1" dirty="0">
              <a:solidFill>
                <a:srgbClr val="0000FF"/>
              </a:solidFill>
            </a:endParaRPr>
          </a:p>
          <a:p>
            <a:pPr algn="ctr" eaLnBrk="1" hangingPunct="1">
              <a:lnSpc>
                <a:spcPct val="80000"/>
              </a:lnSpc>
            </a:pPr>
            <a:r>
              <a:rPr lang="en-US" b="1" dirty="0">
                <a:solidFill>
                  <a:srgbClr val="0000FF"/>
                </a:solidFill>
              </a:rPr>
              <a:t>hemorrhage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65988" y="4834025"/>
            <a:ext cx="7473212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What is the classic presentation of a post-op </a:t>
            </a:r>
            <a:r>
              <a:rPr lang="en-US" sz="1600" i="1" dirty="0" err="1">
                <a:solidFill>
                  <a:schemeClr val="bg1">
                    <a:lumMod val="50000"/>
                  </a:schemeClr>
                </a:solidFill>
              </a:rPr>
              <a:t>suprachoroidal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 hemorrhage, </a:t>
            </a:r>
            <a:r>
              <a:rPr lang="en-US" sz="1600" i="1" dirty="0" err="1">
                <a:solidFill>
                  <a:schemeClr val="bg1">
                    <a:lumMod val="50000"/>
                  </a:schemeClr>
                </a:solidFill>
              </a:rPr>
              <a:t>ie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, what will the </a:t>
            </a:r>
            <a:r>
              <a:rPr lang="en-US" sz="1600" i="1" dirty="0" err="1">
                <a:solidFill>
                  <a:schemeClr val="bg1">
                    <a:lumMod val="50000"/>
                  </a:schemeClr>
                </a:solidFill>
              </a:rPr>
              <a:t>pt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 complain of?</a:t>
            </a: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The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pt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will complain of the sudden onset of  </a:t>
            </a:r>
            <a:r>
              <a:rPr lang="en-US" sz="1600" b="1" dirty="0">
                <a:solidFill>
                  <a:srgbClr val="0000FF"/>
                </a:solidFill>
              </a:rPr>
              <a:t>vision loss 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and  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excruciating pain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72352" y="5793865"/>
            <a:ext cx="3429144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Is the vision loss usually mild, or severe?</a:t>
            </a:r>
          </a:p>
          <a:p>
            <a:r>
              <a:rPr lang="en-US" sz="1400" b="1" dirty="0">
                <a:solidFill>
                  <a:srgbClr val="FFFF00"/>
                </a:solidFill>
              </a:rPr>
              <a:t>Severe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0A712DD-F0B2-4224-B853-FB9DF2E8740E}"/>
              </a:ext>
            </a:extLst>
          </p:cNvPr>
          <p:cNvSpPr txBox="1"/>
          <p:nvPr/>
        </p:nvSpPr>
        <p:spPr>
          <a:xfrm>
            <a:off x="1477114" y="315059"/>
            <a:ext cx="6189772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FF"/>
                </a:solidFill>
              </a:rPr>
              <a:t>Shallow Anterior Chamber After Cataract Surgery</a:t>
            </a:r>
          </a:p>
        </p:txBody>
      </p:sp>
      <p:sp>
        <p:nvSpPr>
          <p:cNvPr id="23" name="Text Box 9">
            <a:extLst>
              <a:ext uri="{FF2B5EF4-FFF2-40B4-BE49-F238E27FC236}">
                <a16:creationId xmlns:a16="http://schemas.microsoft.com/office/drawing/2014/main" id="{ADCC21F8-7CDA-4511-A1F0-D8C43BB41F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2943" y="3838575"/>
            <a:ext cx="825867" cy="535531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Ciliary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block</a:t>
            </a:r>
          </a:p>
        </p:txBody>
      </p:sp>
    </p:spTree>
    <p:extLst>
      <p:ext uri="{BB962C8B-B14F-4D97-AF65-F5344CB8AC3E}">
        <p14:creationId xmlns:p14="http://schemas.microsoft.com/office/powerpoint/2010/main" val="1100174395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4" name="Text Box 3"/>
          <p:cNvSpPr txBox="1">
            <a:spLocks noChangeArrowheads="1"/>
          </p:cNvSpPr>
          <p:nvPr/>
        </p:nvSpPr>
        <p:spPr bwMode="auto">
          <a:xfrm>
            <a:off x="5429250" y="2738438"/>
            <a:ext cx="2349500" cy="403225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 b="1" i="1">
                <a:solidFill>
                  <a:srgbClr val="0000FF"/>
                </a:solidFill>
              </a:rPr>
              <a:t>Normal</a:t>
            </a:r>
            <a:r>
              <a:rPr lang="en-US" sz="2400" b="1">
                <a:solidFill>
                  <a:srgbClr val="0000FF"/>
                </a:solidFill>
              </a:rPr>
              <a:t> or </a:t>
            </a:r>
            <a:r>
              <a:rPr lang="en-US" sz="2400" b="1" i="1">
                <a:solidFill>
                  <a:srgbClr val="0000FF"/>
                </a:solidFill>
              </a:rPr>
              <a:t>high</a:t>
            </a:r>
          </a:p>
        </p:txBody>
      </p:sp>
      <p:sp>
        <p:nvSpPr>
          <p:cNvPr id="327685" name="Text Box 4"/>
          <p:cNvSpPr txBox="1">
            <a:spLocks noChangeArrowheads="1"/>
          </p:cNvSpPr>
          <p:nvPr/>
        </p:nvSpPr>
        <p:spPr bwMode="auto">
          <a:xfrm>
            <a:off x="1557338" y="2738438"/>
            <a:ext cx="744537" cy="403225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 i="1">
                <a:solidFill>
                  <a:schemeClr val="bg2"/>
                </a:solidFill>
              </a:rPr>
              <a:t>Low</a:t>
            </a:r>
          </a:p>
        </p:txBody>
      </p:sp>
      <p:sp>
        <p:nvSpPr>
          <p:cNvPr id="327686" name="Text Box 5"/>
          <p:cNvSpPr txBox="1">
            <a:spLocks noChangeArrowheads="1"/>
          </p:cNvSpPr>
          <p:nvPr/>
        </p:nvSpPr>
        <p:spPr bwMode="auto">
          <a:xfrm>
            <a:off x="615950" y="3838575"/>
            <a:ext cx="908050" cy="530225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2"/>
                </a:solidFill>
              </a:rPr>
              <a:t>Wound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2"/>
                </a:solidFill>
              </a:rPr>
              <a:t>leak</a:t>
            </a:r>
          </a:p>
        </p:txBody>
      </p:sp>
      <p:sp>
        <p:nvSpPr>
          <p:cNvPr id="327687" name="Text Box 6"/>
          <p:cNvSpPr txBox="1">
            <a:spLocks noChangeArrowheads="1"/>
          </p:cNvSpPr>
          <p:nvPr/>
        </p:nvSpPr>
        <p:spPr bwMode="auto">
          <a:xfrm>
            <a:off x="2054225" y="3838575"/>
            <a:ext cx="1377950" cy="530225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2"/>
                </a:solidFill>
              </a:rPr>
              <a:t>Choroidal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2"/>
                </a:solidFill>
              </a:rPr>
              <a:t>detachment</a:t>
            </a:r>
          </a:p>
        </p:txBody>
      </p:sp>
      <p:sp>
        <p:nvSpPr>
          <p:cNvPr id="327688" name="Text Box 7"/>
          <p:cNvSpPr txBox="1">
            <a:spLocks noChangeArrowheads="1"/>
          </p:cNvSpPr>
          <p:nvPr/>
        </p:nvSpPr>
        <p:spPr bwMode="auto">
          <a:xfrm>
            <a:off x="4415063" y="3838575"/>
            <a:ext cx="1069524" cy="535531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65000"/>
                  </a:schemeClr>
                </a:solidFill>
              </a:rPr>
              <a:t>Pupillary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65000"/>
                  </a:schemeClr>
                </a:solidFill>
              </a:rPr>
              <a:t>block</a:t>
            </a:r>
          </a:p>
        </p:txBody>
      </p:sp>
      <p:sp>
        <p:nvSpPr>
          <p:cNvPr id="327691" name="Line 10"/>
          <p:cNvSpPr>
            <a:spLocks noChangeShapeType="1"/>
          </p:cNvSpPr>
          <p:nvPr/>
        </p:nvSpPr>
        <p:spPr bwMode="auto">
          <a:xfrm flipH="1">
            <a:off x="2286000" y="2303463"/>
            <a:ext cx="19812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692" name="Line 11"/>
          <p:cNvSpPr>
            <a:spLocks noChangeShapeType="1"/>
          </p:cNvSpPr>
          <p:nvPr/>
        </p:nvSpPr>
        <p:spPr bwMode="auto">
          <a:xfrm>
            <a:off x="4267200" y="2303463"/>
            <a:ext cx="1295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693" name="Text Box 12"/>
          <p:cNvSpPr txBox="1">
            <a:spLocks noChangeArrowheads="1"/>
          </p:cNvSpPr>
          <p:nvPr/>
        </p:nvSpPr>
        <p:spPr bwMode="auto">
          <a:xfrm>
            <a:off x="3854450" y="2416175"/>
            <a:ext cx="717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i="1"/>
              <a:t>IOP?</a:t>
            </a:r>
          </a:p>
        </p:txBody>
      </p:sp>
      <p:sp>
        <p:nvSpPr>
          <p:cNvPr id="327694" name="Line 13"/>
          <p:cNvSpPr>
            <a:spLocks noChangeShapeType="1"/>
          </p:cNvSpPr>
          <p:nvPr/>
        </p:nvSpPr>
        <p:spPr bwMode="auto">
          <a:xfrm flipH="1">
            <a:off x="1219200" y="3141663"/>
            <a:ext cx="6858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695" name="Line 14"/>
          <p:cNvSpPr>
            <a:spLocks noChangeShapeType="1"/>
          </p:cNvSpPr>
          <p:nvPr/>
        </p:nvSpPr>
        <p:spPr bwMode="auto">
          <a:xfrm>
            <a:off x="1905000" y="3141663"/>
            <a:ext cx="6096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696" name="Line 15"/>
          <p:cNvSpPr>
            <a:spLocks noChangeShapeType="1"/>
          </p:cNvSpPr>
          <p:nvPr/>
        </p:nvSpPr>
        <p:spPr bwMode="auto">
          <a:xfrm flipH="1">
            <a:off x="5486400" y="3141663"/>
            <a:ext cx="9906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697" name="Line 16"/>
          <p:cNvSpPr>
            <a:spLocks noChangeShapeType="1"/>
          </p:cNvSpPr>
          <p:nvPr/>
        </p:nvSpPr>
        <p:spPr bwMode="auto">
          <a:xfrm flipH="1">
            <a:off x="6324600" y="3141663"/>
            <a:ext cx="1524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698" name="Line 17"/>
          <p:cNvSpPr>
            <a:spLocks noChangeShapeType="1"/>
          </p:cNvSpPr>
          <p:nvPr/>
        </p:nvSpPr>
        <p:spPr bwMode="auto">
          <a:xfrm>
            <a:off x="6477000" y="3141663"/>
            <a:ext cx="762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699" name="Text Box 19"/>
          <p:cNvSpPr txBox="1">
            <a:spLocks noChangeArrowheads="1"/>
          </p:cNvSpPr>
          <p:nvPr/>
        </p:nvSpPr>
        <p:spPr bwMode="auto">
          <a:xfrm>
            <a:off x="2555875" y="1508125"/>
            <a:ext cx="34544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/>
              <a:t>Shallow/flat AC after CE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sz="2400"/>
              <a:t>(early post-op period)</a:t>
            </a:r>
          </a:p>
        </p:txBody>
      </p:sp>
      <p:sp>
        <p:nvSpPr>
          <p:cNvPr id="327700" name="Slide Number Placeholder 1"/>
          <p:cNvSpPr txBox="1">
            <a:spLocks noGrp="1"/>
          </p:cNvSpPr>
          <p:nvPr/>
        </p:nvSpPr>
        <p:spPr bwMode="auto">
          <a:xfrm>
            <a:off x="7010400" y="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F4AD29BF-010D-4CD9-8F9A-B605603BD211}" type="slidenum">
              <a:rPr lang="en-US" altLang="en-US" sz="1000"/>
              <a:pPr algn="r" eaLnBrk="1" hangingPunct="1"/>
              <a:t>92</a:t>
            </a:fld>
            <a:endParaRPr lang="en-US" altLang="en-US" sz="1000"/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7210549" y="3827582"/>
            <a:ext cx="1877438" cy="535531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b="1" dirty="0" err="1">
                <a:solidFill>
                  <a:srgbClr val="0000FF"/>
                </a:solidFill>
              </a:rPr>
              <a:t>Suprachoroidal</a:t>
            </a:r>
            <a:endParaRPr lang="en-US" b="1" dirty="0">
              <a:solidFill>
                <a:srgbClr val="0000FF"/>
              </a:solidFill>
            </a:endParaRPr>
          </a:p>
          <a:p>
            <a:pPr algn="ctr" eaLnBrk="1" hangingPunct="1">
              <a:lnSpc>
                <a:spcPct val="80000"/>
              </a:lnSpc>
            </a:pPr>
            <a:r>
              <a:rPr lang="en-US" b="1" dirty="0">
                <a:solidFill>
                  <a:srgbClr val="0000FF"/>
                </a:solidFill>
              </a:rPr>
              <a:t>hemorrhage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65988" y="4834025"/>
            <a:ext cx="7473212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What is the classic presentation of a post-op </a:t>
            </a:r>
            <a:r>
              <a:rPr lang="en-US" sz="1600" i="1" dirty="0" err="1">
                <a:solidFill>
                  <a:schemeClr val="bg1">
                    <a:lumMod val="50000"/>
                  </a:schemeClr>
                </a:solidFill>
              </a:rPr>
              <a:t>suprachoroidal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 hemorrhage, </a:t>
            </a:r>
            <a:r>
              <a:rPr lang="en-US" sz="1600" i="1" dirty="0" err="1">
                <a:solidFill>
                  <a:schemeClr val="bg1">
                    <a:lumMod val="50000"/>
                  </a:schemeClr>
                </a:solidFill>
              </a:rPr>
              <a:t>ie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, what will the </a:t>
            </a:r>
            <a:r>
              <a:rPr lang="en-US" sz="1600" i="1" dirty="0" err="1">
                <a:solidFill>
                  <a:schemeClr val="bg1">
                    <a:lumMod val="50000"/>
                  </a:schemeClr>
                </a:solidFill>
              </a:rPr>
              <a:t>pt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 complain of?</a:t>
            </a: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The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pt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will complain of the sudden onset of  </a:t>
            </a:r>
            <a:r>
              <a:rPr lang="en-US" sz="1600" b="1" dirty="0">
                <a:solidFill>
                  <a:srgbClr val="0000FF"/>
                </a:solidFill>
              </a:rPr>
              <a:t>vision loss 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and  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excruciating pain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72352" y="5793865"/>
            <a:ext cx="3429144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Is the vision loss usually mild, or severe?</a:t>
            </a:r>
          </a:p>
          <a:p>
            <a:r>
              <a:rPr lang="en-US" sz="1400" b="1" dirty="0">
                <a:solidFill>
                  <a:srgbClr val="0000FF"/>
                </a:solidFill>
              </a:rPr>
              <a:t>Severe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3394A35-287E-4447-8F1E-2EABCD31133D}"/>
              </a:ext>
            </a:extLst>
          </p:cNvPr>
          <p:cNvSpPr txBox="1"/>
          <p:nvPr/>
        </p:nvSpPr>
        <p:spPr>
          <a:xfrm>
            <a:off x="1477114" y="315059"/>
            <a:ext cx="6189772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FF"/>
                </a:solidFill>
              </a:rPr>
              <a:t>Shallow Anterior Chamber After Cataract Surgery</a:t>
            </a:r>
          </a:p>
        </p:txBody>
      </p:sp>
      <p:sp>
        <p:nvSpPr>
          <p:cNvPr id="23" name="Text Box 9">
            <a:extLst>
              <a:ext uri="{FF2B5EF4-FFF2-40B4-BE49-F238E27FC236}">
                <a16:creationId xmlns:a16="http://schemas.microsoft.com/office/drawing/2014/main" id="{D68F9E3C-18D4-4A8A-B729-549CB5DD92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2943" y="3838575"/>
            <a:ext cx="825867" cy="535531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Ciliary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block</a:t>
            </a:r>
          </a:p>
        </p:txBody>
      </p:sp>
    </p:spTree>
    <p:extLst>
      <p:ext uri="{BB962C8B-B14F-4D97-AF65-F5344CB8AC3E}">
        <p14:creationId xmlns:p14="http://schemas.microsoft.com/office/powerpoint/2010/main" val="3889492259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4" name="Text Box 3"/>
          <p:cNvSpPr txBox="1">
            <a:spLocks noChangeArrowheads="1"/>
          </p:cNvSpPr>
          <p:nvPr/>
        </p:nvSpPr>
        <p:spPr bwMode="auto">
          <a:xfrm>
            <a:off x="5429250" y="2738438"/>
            <a:ext cx="2349500" cy="403225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 b="1" i="1">
                <a:solidFill>
                  <a:srgbClr val="0000FF"/>
                </a:solidFill>
              </a:rPr>
              <a:t>Normal</a:t>
            </a:r>
            <a:r>
              <a:rPr lang="en-US" sz="2400" b="1">
                <a:solidFill>
                  <a:srgbClr val="0000FF"/>
                </a:solidFill>
              </a:rPr>
              <a:t> or </a:t>
            </a:r>
            <a:r>
              <a:rPr lang="en-US" sz="2400" b="1" i="1">
                <a:solidFill>
                  <a:srgbClr val="0000FF"/>
                </a:solidFill>
              </a:rPr>
              <a:t>high</a:t>
            </a:r>
          </a:p>
        </p:txBody>
      </p:sp>
      <p:sp>
        <p:nvSpPr>
          <p:cNvPr id="327685" name="Text Box 4"/>
          <p:cNvSpPr txBox="1">
            <a:spLocks noChangeArrowheads="1"/>
          </p:cNvSpPr>
          <p:nvPr/>
        </p:nvSpPr>
        <p:spPr bwMode="auto">
          <a:xfrm>
            <a:off x="1557338" y="2738438"/>
            <a:ext cx="744537" cy="403225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 i="1">
                <a:solidFill>
                  <a:schemeClr val="bg2"/>
                </a:solidFill>
              </a:rPr>
              <a:t>Low</a:t>
            </a:r>
          </a:p>
        </p:txBody>
      </p:sp>
      <p:sp>
        <p:nvSpPr>
          <p:cNvPr id="327686" name="Text Box 5"/>
          <p:cNvSpPr txBox="1">
            <a:spLocks noChangeArrowheads="1"/>
          </p:cNvSpPr>
          <p:nvPr/>
        </p:nvSpPr>
        <p:spPr bwMode="auto">
          <a:xfrm>
            <a:off x="615950" y="3838575"/>
            <a:ext cx="908050" cy="530225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2"/>
                </a:solidFill>
              </a:rPr>
              <a:t>Wound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2"/>
                </a:solidFill>
              </a:rPr>
              <a:t>leak</a:t>
            </a:r>
          </a:p>
        </p:txBody>
      </p:sp>
      <p:sp>
        <p:nvSpPr>
          <p:cNvPr id="327687" name="Text Box 6"/>
          <p:cNvSpPr txBox="1">
            <a:spLocks noChangeArrowheads="1"/>
          </p:cNvSpPr>
          <p:nvPr/>
        </p:nvSpPr>
        <p:spPr bwMode="auto">
          <a:xfrm>
            <a:off x="2054225" y="3838575"/>
            <a:ext cx="1377950" cy="530225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2"/>
                </a:solidFill>
              </a:rPr>
              <a:t>Choroidal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2"/>
                </a:solidFill>
              </a:rPr>
              <a:t>detachment</a:t>
            </a:r>
          </a:p>
        </p:txBody>
      </p:sp>
      <p:sp>
        <p:nvSpPr>
          <p:cNvPr id="327688" name="Text Box 7"/>
          <p:cNvSpPr txBox="1">
            <a:spLocks noChangeArrowheads="1"/>
          </p:cNvSpPr>
          <p:nvPr/>
        </p:nvSpPr>
        <p:spPr bwMode="auto">
          <a:xfrm>
            <a:off x="4415063" y="3838575"/>
            <a:ext cx="1069524" cy="535531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65000"/>
                  </a:schemeClr>
                </a:solidFill>
              </a:rPr>
              <a:t>Pupillary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65000"/>
                  </a:schemeClr>
                </a:solidFill>
              </a:rPr>
              <a:t>block</a:t>
            </a:r>
          </a:p>
        </p:txBody>
      </p:sp>
      <p:sp>
        <p:nvSpPr>
          <p:cNvPr id="327691" name="Line 10"/>
          <p:cNvSpPr>
            <a:spLocks noChangeShapeType="1"/>
          </p:cNvSpPr>
          <p:nvPr/>
        </p:nvSpPr>
        <p:spPr bwMode="auto">
          <a:xfrm flipH="1">
            <a:off x="2286000" y="2303463"/>
            <a:ext cx="19812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692" name="Line 11"/>
          <p:cNvSpPr>
            <a:spLocks noChangeShapeType="1"/>
          </p:cNvSpPr>
          <p:nvPr/>
        </p:nvSpPr>
        <p:spPr bwMode="auto">
          <a:xfrm>
            <a:off x="4267200" y="2303463"/>
            <a:ext cx="1295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693" name="Text Box 12"/>
          <p:cNvSpPr txBox="1">
            <a:spLocks noChangeArrowheads="1"/>
          </p:cNvSpPr>
          <p:nvPr/>
        </p:nvSpPr>
        <p:spPr bwMode="auto">
          <a:xfrm>
            <a:off x="3854450" y="2416175"/>
            <a:ext cx="717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i="1"/>
              <a:t>IOP?</a:t>
            </a:r>
          </a:p>
        </p:txBody>
      </p:sp>
      <p:sp>
        <p:nvSpPr>
          <p:cNvPr id="327694" name="Line 13"/>
          <p:cNvSpPr>
            <a:spLocks noChangeShapeType="1"/>
          </p:cNvSpPr>
          <p:nvPr/>
        </p:nvSpPr>
        <p:spPr bwMode="auto">
          <a:xfrm flipH="1">
            <a:off x="1219200" y="3141663"/>
            <a:ext cx="6858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695" name="Line 14"/>
          <p:cNvSpPr>
            <a:spLocks noChangeShapeType="1"/>
          </p:cNvSpPr>
          <p:nvPr/>
        </p:nvSpPr>
        <p:spPr bwMode="auto">
          <a:xfrm>
            <a:off x="1905000" y="3141663"/>
            <a:ext cx="6096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696" name="Line 15"/>
          <p:cNvSpPr>
            <a:spLocks noChangeShapeType="1"/>
          </p:cNvSpPr>
          <p:nvPr/>
        </p:nvSpPr>
        <p:spPr bwMode="auto">
          <a:xfrm flipH="1">
            <a:off x="5486400" y="3141663"/>
            <a:ext cx="9906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697" name="Line 16"/>
          <p:cNvSpPr>
            <a:spLocks noChangeShapeType="1"/>
          </p:cNvSpPr>
          <p:nvPr/>
        </p:nvSpPr>
        <p:spPr bwMode="auto">
          <a:xfrm flipH="1">
            <a:off x="6324600" y="3141663"/>
            <a:ext cx="1524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698" name="Line 17"/>
          <p:cNvSpPr>
            <a:spLocks noChangeShapeType="1"/>
          </p:cNvSpPr>
          <p:nvPr/>
        </p:nvSpPr>
        <p:spPr bwMode="auto">
          <a:xfrm>
            <a:off x="6477000" y="3141663"/>
            <a:ext cx="762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699" name="Text Box 19"/>
          <p:cNvSpPr txBox="1">
            <a:spLocks noChangeArrowheads="1"/>
          </p:cNvSpPr>
          <p:nvPr/>
        </p:nvSpPr>
        <p:spPr bwMode="auto">
          <a:xfrm>
            <a:off x="2555875" y="1508125"/>
            <a:ext cx="34544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/>
              <a:t>Shallow/flat AC after CE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sz="2400"/>
              <a:t>(early post-op period)</a:t>
            </a:r>
          </a:p>
        </p:txBody>
      </p:sp>
      <p:sp>
        <p:nvSpPr>
          <p:cNvPr id="327700" name="Slide Number Placeholder 1"/>
          <p:cNvSpPr txBox="1">
            <a:spLocks noGrp="1"/>
          </p:cNvSpPr>
          <p:nvPr/>
        </p:nvSpPr>
        <p:spPr bwMode="auto">
          <a:xfrm>
            <a:off x="7010400" y="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F4AD29BF-010D-4CD9-8F9A-B605603BD211}" type="slidenum">
              <a:rPr lang="en-US" altLang="en-US" sz="1000"/>
              <a:pPr algn="r" eaLnBrk="1" hangingPunct="1"/>
              <a:t>93</a:t>
            </a:fld>
            <a:endParaRPr lang="en-US" altLang="en-US" sz="1000"/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7210549" y="3827582"/>
            <a:ext cx="1877438" cy="535531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b="1" dirty="0" err="1">
                <a:solidFill>
                  <a:srgbClr val="0000FF"/>
                </a:solidFill>
              </a:rPr>
              <a:t>Suprachoroidal</a:t>
            </a:r>
            <a:endParaRPr lang="en-US" b="1" dirty="0">
              <a:solidFill>
                <a:srgbClr val="0000FF"/>
              </a:solidFill>
            </a:endParaRPr>
          </a:p>
          <a:p>
            <a:pPr algn="ctr" eaLnBrk="1" hangingPunct="1">
              <a:lnSpc>
                <a:spcPct val="80000"/>
              </a:lnSpc>
            </a:pPr>
            <a:r>
              <a:rPr lang="en-US" b="1" dirty="0">
                <a:solidFill>
                  <a:srgbClr val="0000FF"/>
                </a:solidFill>
              </a:rPr>
              <a:t>hemorrhage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65988" y="4834025"/>
            <a:ext cx="7473212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What is the classic presentation of a post-op </a:t>
            </a:r>
            <a:r>
              <a:rPr lang="en-US" sz="1600" i="1" dirty="0" err="1">
                <a:solidFill>
                  <a:schemeClr val="bg1">
                    <a:lumMod val="50000"/>
                  </a:schemeClr>
                </a:solidFill>
              </a:rPr>
              <a:t>suprachoroidal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 hemorrhage, </a:t>
            </a:r>
            <a:r>
              <a:rPr lang="en-US" sz="1600" i="1" dirty="0" err="1">
                <a:solidFill>
                  <a:schemeClr val="bg1">
                    <a:lumMod val="50000"/>
                  </a:schemeClr>
                </a:solidFill>
              </a:rPr>
              <a:t>ie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, what will the </a:t>
            </a:r>
            <a:r>
              <a:rPr lang="en-US" sz="1600" i="1" dirty="0" err="1">
                <a:solidFill>
                  <a:schemeClr val="bg1">
                    <a:lumMod val="50000"/>
                  </a:schemeClr>
                </a:solidFill>
              </a:rPr>
              <a:t>pt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 complain of?</a:t>
            </a: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The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pt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will complain of the sudden onset of 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vision loss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and </a:t>
            </a:r>
            <a:r>
              <a:rPr lang="en-US" sz="1600" b="1" dirty="0">
                <a:solidFill>
                  <a:srgbClr val="0000FF"/>
                </a:solidFill>
              </a:rPr>
              <a:t>excruciating pain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114800" y="5793865"/>
            <a:ext cx="4851008" cy="523220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What word classically characterizes the nature of the pain?</a:t>
            </a:r>
          </a:p>
          <a:p>
            <a:r>
              <a:rPr lang="en-US" sz="1400" b="1" dirty="0">
                <a:solidFill>
                  <a:srgbClr val="CCFFCC"/>
                </a:solidFill>
              </a:rPr>
              <a:t>‘Throbbing’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C91420F-9EE3-4585-9F5B-5EFAE6726706}"/>
              </a:ext>
            </a:extLst>
          </p:cNvPr>
          <p:cNvSpPr txBox="1"/>
          <p:nvPr/>
        </p:nvSpPr>
        <p:spPr>
          <a:xfrm>
            <a:off x="1477114" y="315059"/>
            <a:ext cx="6189772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FF"/>
                </a:solidFill>
              </a:rPr>
              <a:t>Shallow Anterior Chamber After Cataract Surgery</a:t>
            </a:r>
          </a:p>
        </p:txBody>
      </p:sp>
      <p:sp>
        <p:nvSpPr>
          <p:cNvPr id="24" name="Text Box 9">
            <a:extLst>
              <a:ext uri="{FF2B5EF4-FFF2-40B4-BE49-F238E27FC236}">
                <a16:creationId xmlns:a16="http://schemas.microsoft.com/office/drawing/2014/main" id="{71E8F7B9-D41A-42A8-8291-3192A927AC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2943" y="3838575"/>
            <a:ext cx="825867" cy="535531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Ciliary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block</a:t>
            </a:r>
          </a:p>
        </p:txBody>
      </p:sp>
    </p:spTree>
    <p:extLst>
      <p:ext uri="{BB962C8B-B14F-4D97-AF65-F5344CB8AC3E}">
        <p14:creationId xmlns:p14="http://schemas.microsoft.com/office/powerpoint/2010/main" val="1264706108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4" name="Text Box 3"/>
          <p:cNvSpPr txBox="1">
            <a:spLocks noChangeArrowheads="1"/>
          </p:cNvSpPr>
          <p:nvPr/>
        </p:nvSpPr>
        <p:spPr bwMode="auto">
          <a:xfrm>
            <a:off x="5429250" y="2738438"/>
            <a:ext cx="2349500" cy="403225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 b="1" i="1">
                <a:solidFill>
                  <a:srgbClr val="0000FF"/>
                </a:solidFill>
              </a:rPr>
              <a:t>Normal</a:t>
            </a:r>
            <a:r>
              <a:rPr lang="en-US" sz="2400" b="1">
                <a:solidFill>
                  <a:srgbClr val="0000FF"/>
                </a:solidFill>
              </a:rPr>
              <a:t> or </a:t>
            </a:r>
            <a:r>
              <a:rPr lang="en-US" sz="2400" b="1" i="1">
                <a:solidFill>
                  <a:srgbClr val="0000FF"/>
                </a:solidFill>
              </a:rPr>
              <a:t>high</a:t>
            </a:r>
          </a:p>
        </p:txBody>
      </p:sp>
      <p:sp>
        <p:nvSpPr>
          <p:cNvPr id="327685" name="Text Box 4"/>
          <p:cNvSpPr txBox="1">
            <a:spLocks noChangeArrowheads="1"/>
          </p:cNvSpPr>
          <p:nvPr/>
        </p:nvSpPr>
        <p:spPr bwMode="auto">
          <a:xfrm>
            <a:off x="1557338" y="2738438"/>
            <a:ext cx="744537" cy="403225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 i="1">
                <a:solidFill>
                  <a:schemeClr val="bg2"/>
                </a:solidFill>
              </a:rPr>
              <a:t>Low</a:t>
            </a:r>
          </a:p>
        </p:txBody>
      </p:sp>
      <p:sp>
        <p:nvSpPr>
          <p:cNvPr id="327686" name="Text Box 5"/>
          <p:cNvSpPr txBox="1">
            <a:spLocks noChangeArrowheads="1"/>
          </p:cNvSpPr>
          <p:nvPr/>
        </p:nvSpPr>
        <p:spPr bwMode="auto">
          <a:xfrm>
            <a:off x="615950" y="3838575"/>
            <a:ext cx="908050" cy="530225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2"/>
                </a:solidFill>
              </a:rPr>
              <a:t>Wound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2"/>
                </a:solidFill>
              </a:rPr>
              <a:t>leak</a:t>
            </a:r>
          </a:p>
        </p:txBody>
      </p:sp>
      <p:sp>
        <p:nvSpPr>
          <p:cNvPr id="327687" name="Text Box 6"/>
          <p:cNvSpPr txBox="1">
            <a:spLocks noChangeArrowheads="1"/>
          </p:cNvSpPr>
          <p:nvPr/>
        </p:nvSpPr>
        <p:spPr bwMode="auto">
          <a:xfrm>
            <a:off x="2054225" y="3838575"/>
            <a:ext cx="1377950" cy="530225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chemeClr val="bg2"/>
                </a:solidFill>
              </a:rPr>
              <a:t>Choroidal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chemeClr val="bg2"/>
                </a:solidFill>
              </a:rPr>
              <a:t>detachment</a:t>
            </a:r>
          </a:p>
        </p:txBody>
      </p:sp>
      <p:sp>
        <p:nvSpPr>
          <p:cNvPr id="327688" name="Text Box 7"/>
          <p:cNvSpPr txBox="1">
            <a:spLocks noChangeArrowheads="1"/>
          </p:cNvSpPr>
          <p:nvPr/>
        </p:nvSpPr>
        <p:spPr bwMode="auto">
          <a:xfrm>
            <a:off x="4415063" y="3838575"/>
            <a:ext cx="1069524" cy="535531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65000"/>
                  </a:schemeClr>
                </a:solidFill>
              </a:rPr>
              <a:t>Pupillary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1">
                    <a:lumMod val="65000"/>
                  </a:schemeClr>
                </a:solidFill>
              </a:rPr>
              <a:t>block</a:t>
            </a:r>
          </a:p>
        </p:txBody>
      </p:sp>
      <p:sp>
        <p:nvSpPr>
          <p:cNvPr id="327691" name="Line 10"/>
          <p:cNvSpPr>
            <a:spLocks noChangeShapeType="1"/>
          </p:cNvSpPr>
          <p:nvPr/>
        </p:nvSpPr>
        <p:spPr bwMode="auto">
          <a:xfrm flipH="1">
            <a:off x="2286000" y="2303463"/>
            <a:ext cx="19812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692" name="Line 11"/>
          <p:cNvSpPr>
            <a:spLocks noChangeShapeType="1"/>
          </p:cNvSpPr>
          <p:nvPr/>
        </p:nvSpPr>
        <p:spPr bwMode="auto">
          <a:xfrm>
            <a:off x="4267200" y="2303463"/>
            <a:ext cx="1295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693" name="Text Box 12"/>
          <p:cNvSpPr txBox="1">
            <a:spLocks noChangeArrowheads="1"/>
          </p:cNvSpPr>
          <p:nvPr/>
        </p:nvSpPr>
        <p:spPr bwMode="auto">
          <a:xfrm>
            <a:off x="3854450" y="2416175"/>
            <a:ext cx="717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i="1"/>
              <a:t>IOP?</a:t>
            </a:r>
          </a:p>
        </p:txBody>
      </p:sp>
      <p:sp>
        <p:nvSpPr>
          <p:cNvPr id="327694" name="Line 13"/>
          <p:cNvSpPr>
            <a:spLocks noChangeShapeType="1"/>
          </p:cNvSpPr>
          <p:nvPr/>
        </p:nvSpPr>
        <p:spPr bwMode="auto">
          <a:xfrm flipH="1">
            <a:off x="1219200" y="3141663"/>
            <a:ext cx="6858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695" name="Line 14"/>
          <p:cNvSpPr>
            <a:spLocks noChangeShapeType="1"/>
          </p:cNvSpPr>
          <p:nvPr/>
        </p:nvSpPr>
        <p:spPr bwMode="auto">
          <a:xfrm>
            <a:off x="1905000" y="3141663"/>
            <a:ext cx="6096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696" name="Line 15"/>
          <p:cNvSpPr>
            <a:spLocks noChangeShapeType="1"/>
          </p:cNvSpPr>
          <p:nvPr/>
        </p:nvSpPr>
        <p:spPr bwMode="auto">
          <a:xfrm flipH="1">
            <a:off x="5486400" y="3141663"/>
            <a:ext cx="9906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697" name="Line 16"/>
          <p:cNvSpPr>
            <a:spLocks noChangeShapeType="1"/>
          </p:cNvSpPr>
          <p:nvPr/>
        </p:nvSpPr>
        <p:spPr bwMode="auto">
          <a:xfrm flipH="1">
            <a:off x="6324600" y="3141663"/>
            <a:ext cx="1524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698" name="Line 17"/>
          <p:cNvSpPr>
            <a:spLocks noChangeShapeType="1"/>
          </p:cNvSpPr>
          <p:nvPr/>
        </p:nvSpPr>
        <p:spPr bwMode="auto">
          <a:xfrm>
            <a:off x="6477000" y="3141663"/>
            <a:ext cx="762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699" name="Text Box 19"/>
          <p:cNvSpPr txBox="1">
            <a:spLocks noChangeArrowheads="1"/>
          </p:cNvSpPr>
          <p:nvPr/>
        </p:nvSpPr>
        <p:spPr bwMode="auto">
          <a:xfrm>
            <a:off x="2555875" y="1508125"/>
            <a:ext cx="34544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/>
              <a:t>Shallow/flat AC after CE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sz="2400"/>
              <a:t>(early post-op period)</a:t>
            </a:r>
          </a:p>
        </p:txBody>
      </p:sp>
      <p:sp>
        <p:nvSpPr>
          <p:cNvPr id="327700" name="Slide Number Placeholder 1"/>
          <p:cNvSpPr txBox="1">
            <a:spLocks noGrp="1"/>
          </p:cNvSpPr>
          <p:nvPr/>
        </p:nvSpPr>
        <p:spPr bwMode="auto">
          <a:xfrm>
            <a:off x="7010400" y="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F4AD29BF-010D-4CD9-8F9A-B605603BD211}" type="slidenum">
              <a:rPr lang="en-US" altLang="en-US" sz="1000"/>
              <a:pPr algn="r" eaLnBrk="1" hangingPunct="1"/>
              <a:t>94</a:t>
            </a:fld>
            <a:endParaRPr lang="en-US" altLang="en-US" sz="1000"/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7210549" y="3827582"/>
            <a:ext cx="1877438" cy="535531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b="1" dirty="0" err="1">
                <a:solidFill>
                  <a:srgbClr val="0000FF"/>
                </a:solidFill>
              </a:rPr>
              <a:t>Suprachoroidal</a:t>
            </a:r>
            <a:endParaRPr lang="en-US" b="1" dirty="0">
              <a:solidFill>
                <a:srgbClr val="0000FF"/>
              </a:solidFill>
            </a:endParaRPr>
          </a:p>
          <a:p>
            <a:pPr algn="ctr" eaLnBrk="1" hangingPunct="1">
              <a:lnSpc>
                <a:spcPct val="80000"/>
              </a:lnSpc>
            </a:pPr>
            <a:r>
              <a:rPr lang="en-US" b="1" dirty="0">
                <a:solidFill>
                  <a:srgbClr val="0000FF"/>
                </a:solidFill>
              </a:rPr>
              <a:t>hemorrhage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65988" y="4834025"/>
            <a:ext cx="7473212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What is the classic presentation of a post-op </a:t>
            </a:r>
            <a:r>
              <a:rPr lang="en-US" sz="1600" i="1" dirty="0" err="1">
                <a:solidFill>
                  <a:schemeClr val="bg1">
                    <a:lumMod val="50000"/>
                  </a:schemeClr>
                </a:solidFill>
              </a:rPr>
              <a:t>suprachoroidal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 hemorrhage, </a:t>
            </a:r>
            <a:r>
              <a:rPr lang="en-US" sz="1600" i="1" dirty="0" err="1">
                <a:solidFill>
                  <a:schemeClr val="bg1">
                    <a:lumMod val="50000"/>
                  </a:schemeClr>
                </a:solidFill>
              </a:rPr>
              <a:t>ie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, what will the </a:t>
            </a:r>
            <a:r>
              <a:rPr lang="en-US" sz="1600" i="1" dirty="0" err="1">
                <a:solidFill>
                  <a:schemeClr val="bg1">
                    <a:lumMod val="50000"/>
                  </a:schemeClr>
                </a:solidFill>
              </a:rPr>
              <a:t>pt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 complain of?</a:t>
            </a: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The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pt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will complain of the sudden onset of 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vision loss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and </a:t>
            </a:r>
            <a:r>
              <a:rPr lang="en-US" sz="1600" b="1" dirty="0">
                <a:solidFill>
                  <a:srgbClr val="0000FF"/>
                </a:solidFill>
              </a:rPr>
              <a:t>excruciating pain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114800" y="5793865"/>
            <a:ext cx="4851008" cy="523220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What word classically characterizes the nature of the pain?</a:t>
            </a:r>
          </a:p>
          <a:p>
            <a:r>
              <a:rPr lang="en-US" sz="1400" b="1" dirty="0">
                <a:solidFill>
                  <a:srgbClr val="0000FF"/>
                </a:solidFill>
              </a:rPr>
              <a:t>‘Throbbing’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187250F-D337-44CD-9B1D-C245EC715B83}"/>
              </a:ext>
            </a:extLst>
          </p:cNvPr>
          <p:cNvSpPr txBox="1"/>
          <p:nvPr/>
        </p:nvSpPr>
        <p:spPr>
          <a:xfrm>
            <a:off x="1477114" y="315059"/>
            <a:ext cx="6189772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FF"/>
                </a:solidFill>
              </a:rPr>
              <a:t>Shallow Anterior Chamber After Cataract Surgery</a:t>
            </a:r>
          </a:p>
        </p:txBody>
      </p:sp>
      <p:sp>
        <p:nvSpPr>
          <p:cNvPr id="24" name="Text Box 9">
            <a:extLst>
              <a:ext uri="{FF2B5EF4-FFF2-40B4-BE49-F238E27FC236}">
                <a16:creationId xmlns:a16="http://schemas.microsoft.com/office/drawing/2014/main" id="{65F23C21-5485-4A10-B899-B75670BF37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2943" y="3838575"/>
            <a:ext cx="825867" cy="535531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Ciliary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block</a:t>
            </a:r>
          </a:p>
        </p:txBody>
      </p:sp>
    </p:spTree>
    <p:extLst>
      <p:ext uri="{BB962C8B-B14F-4D97-AF65-F5344CB8AC3E}">
        <p14:creationId xmlns:p14="http://schemas.microsoft.com/office/powerpoint/2010/main" val="1342299035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4" name="Text Box 3"/>
          <p:cNvSpPr txBox="1">
            <a:spLocks noChangeArrowheads="1"/>
          </p:cNvSpPr>
          <p:nvPr/>
        </p:nvSpPr>
        <p:spPr bwMode="auto">
          <a:xfrm>
            <a:off x="5500974" y="2738438"/>
            <a:ext cx="2206052" cy="406265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 i="1">
                <a:solidFill>
                  <a:srgbClr val="B2B2B2"/>
                </a:solidFill>
              </a:rPr>
              <a:t>Normal</a:t>
            </a:r>
            <a:r>
              <a:rPr lang="en-US" sz="2400">
                <a:solidFill>
                  <a:srgbClr val="B2B2B2"/>
                </a:solidFill>
              </a:rPr>
              <a:t> or </a:t>
            </a:r>
            <a:r>
              <a:rPr lang="en-US" sz="2400" i="1">
                <a:solidFill>
                  <a:srgbClr val="B2B2B2"/>
                </a:solidFill>
              </a:rPr>
              <a:t>high</a:t>
            </a:r>
          </a:p>
        </p:txBody>
      </p:sp>
      <p:sp>
        <p:nvSpPr>
          <p:cNvPr id="327685" name="Text Box 4"/>
          <p:cNvSpPr txBox="1">
            <a:spLocks noChangeArrowheads="1"/>
          </p:cNvSpPr>
          <p:nvPr/>
        </p:nvSpPr>
        <p:spPr bwMode="auto">
          <a:xfrm>
            <a:off x="1557338" y="2738438"/>
            <a:ext cx="744537" cy="403225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 i="1">
                <a:solidFill>
                  <a:schemeClr val="bg2"/>
                </a:solidFill>
              </a:rPr>
              <a:t>Low</a:t>
            </a:r>
          </a:p>
        </p:txBody>
      </p:sp>
      <p:sp>
        <p:nvSpPr>
          <p:cNvPr id="327686" name="Text Box 5"/>
          <p:cNvSpPr txBox="1">
            <a:spLocks noChangeArrowheads="1"/>
          </p:cNvSpPr>
          <p:nvPr/>
        </p:nvSpPr>
        <p:spPr bwMode="auto">
          <a:xfrm>
            <a:off x="615950" y="3838575"/>
            <a:ext cx="908050" cy="530225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2"/>
                </a:solidFill>
              </a:rPr>
              <a:t>Wound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2"/>
                </a:solidFill>
              </a:rPr>
              <a:t>leak</a:t>
            </a:r>
          </a:p>
        </p:txBody>
      </p:sp>
      <p:sp>
        <p:nvSpPr>
          <p:cNvPr id="327687" name="Text Box 6"/>
          <p:cNvSpPr txBox="1">
            <a:spLocks noChangeArrowheads="1"/>
          </p:cNvSpPr>
          <p:nvPr/>
        </p:nvSpPr>
        <p:spPr bwMode="auto">
          <a:xfrm>
            <a:off x="2003254" y="3838575"/>
            <a:ext cx="1479892" cy="535531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b="1" dirty="0">
                <a:solidFill>
                  <a:srgbClr val="0000FF"/>
                </a:solidFill>
              </a:rPr>
              <a:t>Choroidal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b="1" dirty="0">
                <a:solidFill>
                  <a:srgbClr val="0000FF"/>
                </a:solidFill>
              </a:rPr>
              <a:t>detachment</a:t>
            </a:r>
          </a:p>
        </p:txBody>
      </p:sp>
      <p:sp>
        <p:nvSpPr>
          <p:cNvPr id="327688" name="Text Box 7"/>
          <p:cNvSpPr txBox="1">
            <a:spLocks noChangeArrowheads="1"/>
          </p:cNvSpPr>
          <p:nvPr/>
        </p:nvSpPr>
        <p:spPr bwMode="auto">
          <a:xfrm>
            <a:off x="4419600" y="3838575"/>
            <a:ext cx="1060450" cy="530225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Pupillary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block</a:t>
            </a:r>
          </a:p>
        </p:txBody>
      </p:sp>
      <p:sp>
        <p:nvSpPr>
          <p:cNvPr id="327690" name="Text Box 9"/>
          <p:cNvSpPr txBox="1">
            <a:spLocks noChangeArrowheads="1"/>
          </p:cNvSpPr>
          <p:nvPr/>
        </p:nvSpPr>
        <p:spPr bwMode="auto">
          <a:xfrm>
            <a:off x="5657989" y="3838575"/>
            <a:ext cx="1415772" cy="535531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rgbClr val="B2B2B2"/>
                </a:solidFill>
              </a:rPr>
              <a:t>Aqueous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rgbClr val="B2B2B2"/>
                </a:solidFill>
              </a:rPr>
              <a:t>misdirection</a:t>
            </a:r>
          </a:p>
        </p:txBody>
      </p:sp>
      <p:sp>
        <p:nvSpPr>
          <p:cNvPr id="327691" name="Line 10"/>
          <p:cNvSpPr>
            <a:spLocks noChangeShapeType="1"/>
          </p:cNvSpPr>
          <p:nvPr/>
        </p:nvSpPr>
        <p:spPr bwMode="auto">
          <a:xfrm flipH="1">
            <a:off x="2286000" y="2303463"/>
            <a:ext cx="19812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692" name="Line 11"/>
          <p:cNvSpPr>
            <a:spLocks noChangeShapeType="1"/>
          </p:cNvSpPr>
          <p:nvPr/>
        </p:nvSpPr>
        <p:spPr bwMode="auto">
          <a:xfrm>
            <a:off x="4267200" y="2303463"/>
            <a:ext cx="1295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693" name="Text Box 12"/>
          <p:cNvSpPr txBox="1">
            <a:spLocks noChangeArrowheads="1"/>
          </p:cNvSpPr>
          <p:nvPr/>
        </p:nvSpPr>
        <p:spPr bwMode="auto">
          <a:xfrm>
            <a:off x="3854450" y="2416175"/>
            <a:ext cx="717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i="1"/>
              <a:t>IOP?</a:t>
            </a:r>
          </a:p>
        </p:txBody>
      </p:sp>
      <p:sp>
        <p:nvSpPr>
          <p:cNvPr id="327694" name="Line 13"/>
          <p:cNvSpPr>
            <a:spLocks noChangeShapeType="1"/>
          </p:cNvSpPr>
          <p:nvPr/>
        </p:nvSpPr>
        <p:spPr bwMode="auto">
          <a:xfrm flipH="1">
            <a:off x="1219200" y="3141663"/>
            <a:ext cx="6858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695" name="Line 14"/>
          <p:cNvSpPr>
            <a:spLocks noChangeShapeType="1"/>
          </p:cNvSpPr>
          <p:nvPr/>
        </p:nvSpPr>
        <p:spPr bwMode="auto">
          <a:xfrm>
            <a:off x="1905000" y="3141663"/>
            <a:ext cx="6096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696" name="Line 15"/>
          <p:cNvSpPr>
            <a:spLocks noChangeShapeType="1"/>
          </p:cNvSpPr>
          <p:nvPr/>
        </p:nvSpPr>
        <p:spPr bwMode="auto">
          <a:xfrm flipH="1">
            <a:off x="5486400" y="3141663"/>
            <a:ext cx="9906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697" name="Line 16"/>
          <p:cNvSpPr>
            <a:spLocks noChangeShapeType="1"/>
          </p:cNvSpPr>
          <p:nvPr/>
        </p:nvSpPr>
        <p:spPr bwMode="auto">
          <a:xfrm flipH="1">
            <a:off x="6324600" y="3141663"/>
            <a:ext cx="1524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698" name="Line 17"/>
          <p:cNvSpPr>
            <a:spLocks noChangeShapeType="1"/>
          </p:cNvSpPr>
          <p:nvPr/>
        </p:nvSpPr>
        <p:spPr bwMode="auto">
          <a:xfrm>
            <a:off x="6477000" y="3141663"/>
            <a:ext cx="7620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699" name="Text Box 19"/>
          <p:cNvSpPr txBox="1">
            <a:spLocks noChangeArrowheads="1"/>
          </p:cNvSpPr>
          <p:nvPr/>
        </p:nvSpPr>
        <p:spPr bwMode="auto">
          <a:xfrm>
            <a:off x="2555875" y="1508125"/>
            <a:ext cx="34544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/>
              <a:t>Shallow/flat AC after CE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sz="2400"/>
              <a:t>(early post-op period)</a:t>
            </a:r>
          </a:p>
        </p:txBody>
      </p:sp>
      <p:sp>
        <p:nvSpPr>
          <p:cNvPr id="327700" name="Slide Number Placeholder 1"/>
          <p:cNvSpPr txBox="1">
            <a:spLocks noGrp="1"/>
          </p:cNvSpPr>
          <p:nvPr/>
        </p:nvSpPr>
        <p:spPr bwMode="auto">
          <a:xfrm>
            <a:off x="7010400" y="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F4AD29BF-010D-4CD9-8F9A-B605603BD211}" type="slidenum">
              <a:rPr lang="en-US" altLang="en-US" sz="1000"/>
              <a:pPr algn="r" eaLnBrk="1" hangingPunct="1"/>
              <a:t>95</a:t>
            </a:fld>
            <a:endParaRPr lang="en-US" altLang="en-US" sz="1000"/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7281081" y="3827582"/>
            <a:ext cx="1736373" cy="535531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dirty="0" err="1">
                <a:solidFill>
                  <a:srgbClr val="B2B2B2"/>
                </a:solidFill>
              </a:rPr>
              <a:t>Suprachoroidal</a:t>
            </a:r>
            <a:endParaRPr lang="en-US" dirty="0">
              <a:solidFill>
                <a:srgbClr val="B2B2B2"/>
              </a:solidFill>
            </a:endParaRPr>
          </a:p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rgbClr val="B2B2B2"/>
                </a:solidFill>
              </a:rPr>
              <a:t>hemorrhage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65988" y="4834025"/>
            <a:ext cx="7473212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What is the classic presentation of a post-op </a:t>
            </a:r>
            <a:r>
              <a:rPr lang="en-US" sz="1600" i="1" dirty="0" err="1">
                <a:solidFill>
                  <a:schemeClr val="bg1">
                    <a:lumMod val="50000"/>
                  </a:schemeClr>
                </a:solidFill>
              </a:rPr>
              <a:t>suprachoroidal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 hemorrhage, </a:t>
            </a:r>
            <a:r>
              <a:rPr lang="en-US" sz="1600" i="1" dirty="0" err="1">
                <a:solidFill>
                  <a:schemeClr val="bg1">
                    <a:lumMod val="50000"/>
                  </a:schemeClr>
                </a:solidFill>
              </a:rPr>
              <a:t>ie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, what will the </a:t>
            </a:r>
            <a:r>
              <a:rPr lang="en-US" sz="1600" i="1" dirty="0" err="1">
                <a:solidFill>
                  <a:schemeClr val="bg1">
                    <a:lumMod val="50000"/>
                  </a:schemeClr>
                </a:solidFill>
              </a:rPr>
              <a:t>pt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 complain of?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The </a:t>
            </a:r>
            <a:r>
              <a:rPr lang="en-US" sz="1600" dirty="0" err="1">
                <a:solidFill>
                  <a:srgbClr val="0000FF"/>
                </a:solidFill>
              </a:rPr>
              <a:t>pt</a:t>
            </a:r>
            <a:r>
              <a:rPr lang="en-US" sz="1600" dirty="0">
                <a:solidFill>
                  <a:srgbClr val="0000FF"/>
                </a:solidFill>
              </a:rPr>
              <a:t> will complain of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the sudden onset of vision loss and </a:t>
            </a:r>
            <a:r>
              <a:rPr lang="en-US" sz="1600" b="1" i="1" dirty="0">
                <a:solidFill>
                  <a:srgbClr val="0000FF"/>
                </a:solidFill>
              </a:rPr>
              <a:t>excruciating pain?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810000" y="3200162"/>
            <a:ext cx="5186176" cy="160043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Is a </a:t>
            </a:r>
            <a:r>
              <a:rPr lang="en-US" sz="1400" b="1" dirty="0">
                <a:solidFill>
                  <a:srgbClr val="0000FF"/>
                </a:solidFill>
              </a:rPr>
              <a:t>serous</a:t>
            </a:r>
            <a:r>
              <a:rPr lang="en-US" sz="1400" i="1" dirty="0">
                <a:solidFill>
                  <a:srgbClr val="0000FF"/>
                </a:solidFill>
              </a:rPr>
              <a:t> choroidal detachment associated with pain?</a:t>
            </a:r>
          </a:p>
          <a:p>
            <a:r>
              <a:rPr lang="en-US" sz="1400" dirty="0">
                <a:solidFill>
                  <a:srgbClr val="FFFF00"/>
                </a:solidFill>
              </a:rPr>
              <a:t>No</a:t>
            </a:r>
          </a:p>
          <a:p>
            <a:endParaRPr lang="en-US" sz="1400" b="1" dirty="0">
              <a:solidFill>
                <a:srgbClr val="FFFF00"/>
              </a:solidFill>
            </a:endParaRPr>
          </a:p>
          <a:p>
            <a:r>
              <a:rPr lang="en-US" sz="1400" i="1" dirty="0">
                <a:solidFill>
                  <a:srgbClr val="FFFF00"/>
                </a:solidFill>
              </a:rPr>
              <a:t>Is it associated with severe vision loss?</a:t>
            </a:r>
          </a:p>
          <a:p>
            <a:r>
              <a:rPr lang="en-US" sz="1400" dirty="0">
                <a:solidFill>
                  <a:srgbClr val="FFFF00"/>
                </a:solidFill>
              </a:rPr>
              <a:t>It depends. If a serous choroidal detachment is very extensive, it can prevent light from reaching the fovea, in which case SVL would result</a:t>
            </a:r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1524000" y="3626674"/>
            <a:ext cx="971741" cy="32778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b="1" dirty="0">
                <a:solidFill>
                  <a:srgbClr val="0000FF"/>
                </a:solidFill>
                <a:latin typeface="Segoe Script" panose="020B0504020000000003" pitchFamily="34" charset="0"/>
              </a:rPr>
              <a:t>Serous</a:t>
            </a:r>
          </a:p>
        </p:txBody>
      </p:sp>
      <p:sp>
        <p:nvSpPr>
          <p:cNvPr id="3" name="Oval 2"/>
          <p:cNvSpPr/>
          <p:nvPr/>
        </p:nvSpPr>
        <p:spPr>
          <a:xfrm>
            <a:off x="1365988" y="3260638"/>
            <a:ext cx="2336062" cy="157338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80F2BCE-DC68-4400-93F2-DFB38F7D1C39}"/>
              </a:ext>
            </a:extLst>
          </p:cNvPr>
          <p:cNvSpPr txBox="1"/>
          <p:nvPr/>
        </p:nvSpPr>
        <p:spPr>
          <a:xfrm>
            <a:off x="1477114" y="315059"/>
            <a:ext cx="6189772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FF"/>
                </a:solidFill>
              </a:rPr>
              <a:t>Shallow Anterior Chamber After Cataract Surgery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38B3E8-ABFA-443E-ADEF-841C6F263243}"/>
              </a:ext>
            </a:extLst>
          </p:cNvPr>
          <p:cNvSpPr txBox="1"/>
          <p:nvPr/>
        </p:nvSpPr>
        <p:spPr>
          <a:xfrm>
            <a:off x="1990002" y="3872756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^</a:t>
            </a:r>
          </a:p>
        </p:txBody>
      </p:sp>
      <p:sp>
        <p:nvSpPr>
          <p:cNvPr id="25" name="Text Box 6">
            <a:extLst>
              <a:ext uri="{FF2B5EF4-FFF2-40B4-BE49-F238E27FC236}">
                <a16:creationId xmlns:a16="http://schemas.microsoft.com/office/drawing/2014/main" id="{62CD9363-D1B5-4E1D-A46E-FE28513345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8886" y="4750088"/>
            <a:ext cx="3413114" cy="301621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1600" dirty="0">
                <a:solidFill>
                  <a:srgbClr val="0000FF"/>
                </a:solidFill>
                <a:latin typeface="Segoe Script" panose="020B0504020000000003" pitchFamily="34" charset="0"/>
              </a:rPr>
              <a:t>Serous choroidal detachment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101804B-B542-4A7D-AB14-ADEFD16E9A63}"/>
              </a:ext>
            </a:extLst>
          </p:cNvPr>
          <p:cNvCxnSpPr/>
          <p:nvPr/>
        </p:nvCxnSpPr>
        <p:spPr>
          <a:xfrm>
            <a:off x="5486400" y="5029200"/>
            <a:ext cx="2438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0554648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4" name="Text Box 3"/>
          <p:cNvSpPr txBox="1">
            <a:spLocks noChangeArrowheads="1"/>
          </p:cNvSpPr>
          <p:nvPr/>
        </p:nvSpPr>
        <p:spPr bwMode="auto">
          <a:xfrm>
            <a:off x="5500974" y="2738438"/>
            <a:ext cx="2206052" cy="406265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 i="1">
                <a:solidFill>
                  <a:srgbClr val="B2B2B2"/>
                </a:solidFill>
              </a:rPr>
              <a:t>Normal</a:t>
            </a:r>
            <a:r>
              <a:rPr lang="en-US" sz="2400">
                <a:solidFill>
                  <a:srgbClr val="B2B2B2"/>
                </a:solidFill>
              </a:rPr>
              <a:t> or </a:t>
            </a:r>
            <a:r>
              <a:rPr lang="en-US" sz="2400" i="1">
                <a:solidFill>
                  <a:srgbClr val="B2B2B2"/>
                </a:solidFill>
              </a:rPr>
              <a:t>high</a:t>
            </a:r>
          </a:p>
        </p:txBody>
      </p:sp>
      <p:sp>
        <p:nvSpPr>
          <p:cNvPr id="327685" name="Text Box 4"/>
          <p:cNvSpPr txBox="1">
            <a:spLocks noChangeArrowheads="1"/>
          </p:cNvSpPr>
          <p:nvPr/>
        </p:nvSpPr>
        <p:spPr bwMode="auto">
          <a:xfrm>
            <a:off x="1557338" y="2738438"/>
            <a:ext cx="744537" cy="403225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 i="1">
                <a:solidFill>
                  <a:schemeClr val="bg2"/>
                </a:solidFill>
              </a:rPr>
              <a:t>Low</a:t>
            </a:r>
          </a:p>
        </p:txBody>
      </p:sp>
      <p:sp>
        <p:nvSpPr>
          <p:cNvPr id="327686" name="Text Box 5"/>
          <p:cNvSpPr txBox="1">
            <a:spLocks noChangeArrowheads="1"/>
          </p:cNvSpPr>
          <p:nvPr/>
        </p:nvSpPr>
        <p:spPr bwMode="auto">
          <a:xfrm>
            <a:off x="615950" y="3838575"/>
            <a:ext cx="908050" cy="530225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2"/>
                </a:solidFill>
              </a:rPr>
              <a:t>Wound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2"/>
                </a:solidFill>
              </a:rPr>
              <a:t>leak</a:t>
            </a:r>
          </a:p>
        </p:txBody>
      </p:sp>
      <p:sp>
        <p:nvSpPr>
          <p:cNvPr id="327687" name="Text Box 6"/>
          <p:cNvSpPr txBox="1">
            <a:spLocks noChangeArrowheads="1"/>
          </p:cNvSpPr>
          <p:nvPr/>
        </p:nvSpPr>
        <p:spPr bwMode="auto">
          <a:xfrm>
            <a:off x="2003254" y="3838575"/>
            <a:ext cx="1479892" cy="535531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b="1" dirty="0">
                <a:solidFill>
                  <a:srgbClr val="0000FF"/>
                </a:solidFill>
              </a:rPr>
              <a:t>Choroidal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b="1" dirty="0">
                <a:solidFill>
                  <a:srgbClr val="0000FF"/>
                </a:solidFill>
              </a:rPr>
              <a:t>detachment</a:t>
            </a:r>
          </a:p>
        </p:txBody>
      </p:sp>
      <p:sp>
        <p:nvSpPr>
          <p:cNvPr id="327688" name="Text Box 7"/>
          <p:cNvSpPr txBox="1">
            <a:spLocks noChangeArrowheads="1"/>
          </p:cNvSpPr>
          <p:nvPr/>
        </p:nvSpPr>
        <p:spPr bwMode="auto">
          <a:xfrm>
            <a:off x="4419600" y="3838575"/>
            <a:ext cx="1060450" cy="530225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Pupillary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block</a:t>
            </a:r>
          </a:p>
        </p:txBody>
      </p:sp>
      <p:sp>
        <p:nvSpPr>
          <p:cNvPr id="327690" name="Text Box 9"/>
          <p:cNvSpPr txBox="1">
            <a:spLocks noChangeArrowheads="1"/>
          </p:cNvSpPr>
          <p:nvPr/>
        </p:nvSpPr>
        <p:spPr bwMode="auto">
          <a:xfrm>
            <a:off x="5657989" y="3838575"/>
            <a:ext cx="1415772" cy="535531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rgbClr val="B2B2B2"/>
                </a:solidFill>
              </a:rPr>
              <a:t>Aqueous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rgbClr val="B2B2B2"/>
                </a:solidFill>
              </a:rPr>
              <a:t>misdirection</a:t>
            </a:r>
          </a:p>
        </p:txBody>
      </p:sp>
      <p:sp>
        <p:nvSpPr>
          <p:cNvPr id="327691" name="Line 10"/>
          <p:cNvSpPr>
            <a:spLocks noChangeShapeType="1"/>
          </p:cNvSpPr>
          <p:nvPr/>
        </p:nvSpPr>
        <p:spPr bwMode="auto">
          <a:xfrm flipH="1">
            <a:off x="2286000" y="2303463"/>
            <a:ext cx="19812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692" name="Line 11"/>
          <p:cNvSpPr>
            <a:spLocks noChangeShapeType="1"/>
          </p:cNvSpPr>
          <p:nvPr/>
        </p:nvSpPr>
        <p:spPr bwMode="auto">
          <a:xfrm>
            <a:off x="4267200" y="2303463"/>
            <a:ext cx="1295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693" name="Text Box 12"/>
          <p:cNvSpPr txBox="1">
            <a:spLocks noChangeArrowheads="1"/>
          </p:cNvSpPr>
          <p:nvPr/>
        </p:nvSpPr>
        <p:spPr bwMode="auto">
          <a:xfrm>
            <a:off x="3854450" y="2416175"/>
            <a:ext cx="717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i="1"/>
              <a:t>IOP?</a:t>
            </a:r>
          </a:p>
        </p:txBody>
      </p:sp>
      <p:sp>
        <p:nvSpPr>
          <p:cNvPr id="327694" name="Line 13"/>
          <p:cNvSpPr>
            <a:spLocks noChangeShapeType="1"/>
          </p:cNvSpPr>
          <p:nvPr/>
        </p:nvSpPr>
        <p:spPr bwMode="auto">
          <a:xfrm flipH="1">
            <a:off x="1219200" y="3141663"/>
            <a:ext cx="6858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695" name="Line 14"/>
          <p:cNvSpPr>
            <a:spLocks noChangeShapeType="1"/>
          </p:cNvSpPr>
          <p:nvPr/>
        </p:nvSpPr>
        <p:spPr bwMode="auto">
          <a:xfrm>
            <a:off x="1905000" y="3141663"/>
            <a:ext cx="6096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696" name="Line 15"/>
          <p:cNvSpPr>
            <a:spLocks noChangeShapeType="1"/>
          </p:cNvSpPr>
          <p:nvPr/>
        </p:nvSpPr>
        <p:spPr bwMode="auto">
          <a:xfrm flipH="1">
            <a:off x="5486400" y="3141663"/>
            <a:ext cx="9906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697" name="Line 16"/>
          <p:cNvSpPr>
            <a:spLocks noChangeShapeType="1"/>
          </p:cNvSpPr>
          <p:nvPr/>
        </p:nvSpPr>
        <p:spPr bwMode="auto">
          <a:xfrm flipH="1">
            <a:off x="6324600" y="3141663"/>
            <a:ext cx="1524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698" name="Line 17"/>
          <p:cNvSpPr>
            <a:spLocks noChangeShapeType="1"/>
          </p:cNvSpPr>
          <p:nvPr/>
        </p:nvSpPr>
        <p:spPr bwMode="auto">
          <a:xfrm>
            <a:off x="6477000" y="3141663"/>
            <a:ext cx="7620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699" name="Text Box 19"/>
          <p:cNvSpPr txBox="1">
            <a:spLocks noChangeArrowheads="1"/>
          </p:cNvSpPr>
          <p:nvPr/>
        </p:nvSpPr>
        <p:spPr bwMode="auto">
          <a:xfrm>
            <a:off x="2555875" y="1508125"/>
            <a:ext cx="34544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/>
              <a:t>Shallow/flat AC after CE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sz="2400"/>
              <a:t>(early post-op period)</a:t>
            </a:r>
          </a:p>
        </p:txBody>
      </p:sp>
      <p:sp>
        <p:nvSpPr>
          <p:cNvPr id="327700" name="Slide Number Placeholder 1"/>
          <p:cNvSpPr txBox="1">
            <a:spLocks noGrp="1"/>
          </p:cNvSpPr>
          <p:nvPr/>
        </p:nvSpPr>
        <p:spPr bwMode="auto">
          <a:xfrm>
            <a:off x="7010400" y="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F4AD29BF-010D-4CD9-8F9A-B605603BD211}" type="slidenum">
              <a:rPr lang="en-US" altLang="en-US" sz="1000"/>
              <a:pPr algn="r" eaLnBrk="1" hangingPunct="1"/>
              <a:t>96</a:t>
            </a:fld>
            <a:endParaRPr lang="en-US" altLang="en-US" sz="1000"/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7281081" y="3827582"/>
            <a:ext cx="1736373" cy="535531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dirty="0" err="1">
                <a:solidFill>
                  <a:srgbClr val="B2B2B2"/>
                </a:solidFill>
              </a:rPr>
              <a:t>Suprachoroidal</a:t>
            </a:r>
            <a:endParaRPr lang="en-US" dirty="0">
              <a:solidFill>
                <a:srgbClr val="B2B2B2"/>
              </a:solidFill>
            </a:endParaRPr>
          </a:p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rgbClr val="B2B2B2"/>
                </a:solidFill>
              </a:rPr>
              <a:t>hemorrhage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65988" y="4834025"/>
            <a:ext cx="7473212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What is the classic presentation of a post-op </a:t>
            </a:r>
            <a:r>
              <a:rPr lang="en-US" sz="1600" i="1" dirty="0" err="1">
                <a:solidFill>
                  <a:schemeClr val="bg1">
                    <a:lumMod val="50000"/>
                  </a:schemeClr>
                </a:solidFill>
              </a:rPr>
              <a:t>suprachoroidal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 hemorrhage, </a:t>
            </a:r>
            <a:r>
              <a:rPr lang="en-US" sz="1600" i="1" dirty="0" err="1">
                <a:solidFill>
                  <a:schemeClr val="bg1">
                    <a:lumMod val="50000"/>
                  </a:schemeClr>
                </a:solidFill>
              </a:rPr>
              <a:t>ie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, what will the </a:t>
            </a:r>
            <a:r>
              <a:rPr lang="en-US" sz="1600" i="1" dirty="0" err="1">
                <a:solidFill>
                  <a:schemeClr val="bg1">
                    <a:lumMod val="50000"/>
                  </a:schemeClr>
                </a:solidFill>
              </a:rPr>
              <a:t>pt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 complain of?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The </a:t>
            </a:r>
            <a:r>
              <a:rPr lang="en-US" sz="1600" dirty="0" err="1">
                <a:solidFill>
                  <a:srgbClr val="0000FF"/>
                </a:solidFill>
              </a:rPr>
              <a:t>pt</a:t>
            </a:r>
            <a:r>
              <a:rPr lang="en-US" sz="1600" dirty="0">
                <a:solidFill>
                  <a:srgbClr val="0000FF"/>
                </a:solidFill>
              </a:rPr>
              <a:t> will complain of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the sudden onset of vision loss and </a:t>
            </a:r>
            <a:r>
              <a:rPr lang="en-US" sz="1600" b="1" i="1" dirty="0">
                <a:solidFill>
                  <a:srgbClr val="0000FF"/>
                </a:solidFill>
              </a:rPr>
              <a:t>excruciating pain?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810000" y="3200162"/>
            <a:ext cx="5186176" cy="160043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Is a </a:t>
            </a:r>
            <a:r>
              <a:rPr lang="en-US" sz="1400" b="1" dirty="0">
                <a:solidFill>
                  <a:srgbClr val="0000FF"/>
                </a:solidFill>
              </a:rPr>
              <a:t>serous</a:t>
            </a:r>
            <a:r>
              <a:rPr lang="en-US" sz="1400" i="1" dirty="0">
                <a:solidFill>
                  <a:srgbClr val="0000FF"/>
                </a:solidFill>
              </a:rPr>
              <a:t> choroidal detachment associated with pain?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No, it is almost always painless</a:t>
            </a:r>
          </a:p>
          <a:p>
            <a:endParaRPr lang="en-US" sz="1400" b="1" dirty="0">
              <a:solidFill>
                <a:srgbClr val="FFFF00"/>
              </a:solidFill>
            </a:endParaRPr>
          </a:p>
          <a:p>
            <a:r>
              <a:rPr lang="en-US" sz="1400" i="1" dirty="0">
                <a:solidFill>
                  <a:srgbClr val="FFFF00"/>
                </a:solidFill>
              </a:rPr>
              <a:t>Is it associated with severe vision loss?</a:t>
            </a:r>
          </a:p>
          <a:p>
            <a:r>
              <a:rPr lang="en-US" sz="1400" dirty="0">
                <a:solidFill>
                  <a:srgbClr val="FFFF00"/>
                </a:solidFill>
              </a:rPr>
              <a:t>It depends. If a serous choroidal detachment is very extensive, it can prevent light from reaching the fovea, in which case SVL would result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F751E2A-23F9-4B9C-977D-5ACE920F90F4}"/>
              </a:ext>
            </a:extLst>
          </p:cNvPr>
          <p:cNvSpPr txBox="1"/>
          <p:nvPr/>
        </p:nvSpPr>
        <p:spPr>
          <a:xfrm>
            <a:off x="1477114" y="315059"/>
            <a:ext cx="6189772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FF"/>
                </a:solidFill>
              </a:rPr>
              <a:t>Shallow Anterior Chamber After Cataract Surgery</a:t>
            </a:r>
          </a:p>
        </p:txBody>
      </p:sp>
      <p:sp>
        <p:nvSpPr>
          <p:cNvPr id="25" name="Text Box 6">
            <a:extLst>
              <a:ext uri="{FF2B5EF4-FFF2-40B4-BE49-F238E27FC236}">
                <a16:creationId xmlns:a16="http://schemas.microsoft.com/office/drawing/2014/main" id="{91D375DA-0158-4461-A8EC-3FDA674483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626674"/>
            <a:ext cx="971741" cy="32778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b="1" dirty="0">
                <a:solidFill>
                  <a:srgbClr val="0000FF"/>
                </a:solidFill>
                <a:latin typeface="Segoe Script" panose="020B0504020000000003" pitchFamily="34" charset="0"/>
              </a:rPr>
              <a:t>Serous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E95FAD3-0D23-46CD-A007-E1D04DCA9B55}"/>
              </a:ext>
            </a:extLst>
          </p:cNvPr>
          <p:cNvSpPr/>
          <p:nvPr/>
        </p:nvSpPr>
        <p:spPr>
          <a:xfrm>
            <a:off x="1365988" y="3260638"/>
            <a:ext cx="2336062" cy="157338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9CE6826-CC5C-49D4-92D5-90BB0A069E02}"/>
              </a:ext>
            </a:extLst>
          </p:cNvPr>
          <p:cNvSpPr txBox="1"/>
          <p:nvPr/>
        </p:nvSpPr>
        <p:spPr>
          <a:xfrm>
            <a:off x="1990002" y="3872756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^</a:t>
            </a:r>
          </a:p>
        </p:txBody>
      </p:sp>
      <p:sp>
        <p:nvSpPr>
          <p:cNvPr id="28" name="Text Box 6">
            <a:extLst>
              <a:ext uri="{FF2B5EF4-FFF2-40B4-BE49-F238E27FC236}">
                <a16:creationId xmlns:a16="http://schemas.microsoft.com/office/drawing/2014/main" id="{F78CD10F-30DE-4C43-8330-04D93AA4E3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8886" y="4750088"/>
            <a:ext cx="3413114" cy="301621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1600" dirty="0">
                <a:solidFill>
                  <a:srgbClr val="0000FF"/>
                </a:solidFill>
                <a:latin typeface="Segoe Script" panose="020B0504020000000003" pitchFamily="34" charset="0"/>
              </a:rPr>
              <a:t>Serous choroidal detachment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86C3AAA-80D3-42D7-9687-1590DB841F32}"/>
              </a:ext>
            </a:extLst>
          </p:cNvPr>
          <p:cNvCxnSpPr/>
          <p:nvPr/>
        </p:nvCxnSpPr>
        <p:spPr>
          <a:xfrm>
            <a:off x="5486400" y="5029200"/>
            <a:ext cx="2438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01504A48-8FEB-44F6-9E43-DFB74373F222}"/>
              </a:ext>
            </a:extLst>
          </p:cNvPr>
          <p:cNvSpPr txBox="1"/>
          <p:nvPr/>
        </p:nvSpPr>
        <p:spPr>
          <a:xfrm>
            <a:off x="8516790" y="5359893"/>
            <a:ext cx="4748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Segoe Script" panose="030B0504020000000003" pitchFamily="66" charset="0"/>
              </a:rPr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val="3883622308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4" name="Text Box 3"/>
          <p:cNvSpPr txBox="1">
            <a:spLocks noChangeArrowheads="1"/>
          </p:cNvSpPr>
          <p:nvPr/>
        </p:nvSpPr>
        <p:spPr bwMode="auto">
          <a:xfrm>
            <a:off x="5500974" y="2738438"/>
            <a:ext cx="2206052" cy="406265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 i="1">
                <a:solidFill>
                  <a:srgbClr val="B2B2B2"/>
                </a:solidFill>
              </a:rPr>
              <a:t>Normal</a:t>
            </a:r>
            <a:r>
              <a:rPr lang="en-US" sz="2400">
                <a:solidFill>
                  <a:srgbClr val="B2B2B2"/>
                </a:solidFill>
              </a:rPr>
              <a:t> or </a:t>
            </a:r>
            <a:r>
              <a:rPr lang="en-US" sz="2400" i="1">
                <a:solidFill>
                  <a:srgbClr val="B2B2B2"/>
                </a:solidFill>
              </a:rPr>
              <a:t>high</a:t>
            </a:r>
          </a:p>
        </p:txBody>
      </p:sp>
      <p:sp>
        <p:nvSpPr>
          <p:cNvPr id="327685" name="Text Box 4"/>
          <p:cNvSpPr txBox="1">
            <a:spLocks noChangeArrowheads="1"/>
          </p:cNvSpPr>
          <p:nvPr/>
        </p:nvSpPr>
        <p:spPr bwMode="auto">
          <a:xfrm>
            <a:off x="1557338" y="2738438"/>
            <a:ext cx="744537" cy="403225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 i="1">
                <a:solidFill>
                  <a:schemeClr val="bg2"/>
                </a:solidFill>
              </a:rPr>
              <a:t>Low</a:t>
            </a:r>
          </a:p>
        </p:txBody>
      </p:sp>
      <p:sp>
        <p:nvSpPr>
          <p:cNvPr id="327686" name="Text Box 5"/>
          <p:cNvSpPr txBox="1">
            <a:spLocks noChangeArrowheads="1"/>
          </p:cNvSpPr>
          <p:nvPr/>
        </p:nvSpPr>
        <p:spPr bwMode="auto">
          <a:xfrm>
            <a:off x="615950" y="3838575"/>
            <a:ext cx="908050" cy="530225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2"/>
                </a:solidFill>
              </a:rPr>
              <a:t>Wound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2"/>
                </a:solidFill>
              </a:rPr>
              <a:t>leak</a:t>
            </a:r>
          </a:p>
        </p:txBody>
      </p:sp>
      <p:sp>
        <p:nvSpPr>
          <p:cNvPr id="327687" name="Text Box 6"/>
          <p:cNvSpPr txBox="1">
            <a:spLocks noChangeArrowheads="1"/>
          </p:cNvSpPr>
          <p:nvPr/>
        </p:nvSpPr>
        <p:spPr bwMode="auto">
          <a:xfrm>
            <a:off x="2003254" y="3838575"/>
            <a:ext cx="1479892" cy="535531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b="1" dirty="0">
                <a:solidFill>
                  <a:srgbClr val="0000FF"/>
                </a:solidFill>
              </a:rPr>
              <a:t>Choroidal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b="1" dirty="0">
                <a:solidFill>
                  <a:srgbClr val="0000FF"/>
                </a:solidFill>
              </a:rPr>
              <a:t>detachment</a:t>
            </a:r>
          </a:p>
        </p:txBody>
      </p:sp>
      <p:sp>
        <p:nvSpPr>
          <p:cNvPr id="327688" name="Text Box 7"/>
          <p:cNvSpPr txBox="1">
            <a:spLocks noChangeArrowheads="1"/>
          </p:cNvSpPr>
          <p:nvPr/>
        </p:nvSpPr>
        <p:spPr bwMode="auto">
          <a:xfrm>
            <a:off x="4419600" y="3838575"/>
            <a:ext cx="1060450" cy="530225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Pupillary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block</a:t>
            </a:r>
          </a:p>
        </p:txBody>
      </p:sp>
      <p:sp>
        <p:nvSpPr>
          <p:cNvPr id="327690" name="Text Box 9"/>
          <p:cNvSpPr txBox="1">
            <a:spLocks noChangeArrowheads="1"/>
          </p:cNvSpPr>
          <p:nvPr/>
        </p:nvSpPr>
        <p:spPr bwMode="auto">
          <a:xfrm>
            <a:off x="5657989" y="3838575"/>
            <a:ext cx="1415772" cy="535531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rgbClr val="B2B2B2"/>
                </a:solidFill>
              </a:rPr>
              <a:t>Aqueous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rgbClr val="B2B2B2"/>
                </a:solidFill>
              </a:rPr>
              <a:t>misdirection</a:t>
            </a:r>
          </a:p>
        </p:txBody>
      </p:sp>
      <p:sp>
        <p:nvSpPr>
          <p:cNvPr id="327691" name="Line 10"/>
          <p:cNvSpPr>
            <a:spLocks noChangeShapeType="1"/>
          </p:cNvSpPr>
          <p:nvPr/>
        </p:nvSpPr>
        <p:spPr bwMode="auto">
          <a:xfrm flipH="1">
            <a:off x="2286000" y="2303463"/>
            <a:ext cx="19812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692" name="Line 11"/>
          <p:cNvSpPr>
            <a:spLocks noChangeShapeType="1"/>
          </p:cNvSpPr>
          <p:nvPr/>
        </p:nvSpPr>
        <p:spPr bwMode="auto">
          <a:xfrm>
            <a:off x="4267200" y="2303463"/>
            <a:ext cx="1295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693" name="Text Box 12"/>
          <p:cNvSpPr txBox="1">
            <a:spLocks noChangeArrowheads="1"/>
          </p:cNvSpPr>
          <p:nvPr/>
        </p:nvSpPr>
        <p:spPr bwMode="auto">
          <a:xfrm>
            <a:off x="3854450" y="2416175"/>
            <a:ext cx="717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i="1"/>
              <a:t>IOP?</a:t>
            </a:r>
          </a:p>
        </p:txBody>
      </p:sp>
      <p:sp>
        <p:nvSpPr>
          <p:cNvPr id="327694" name="Line 13"/>
          <p:cNvSpPr>
            <a:spLocks noChangeShapeType="1"/>
          </p:cNvSpPr>
          <p:nvPr/>
        </p:nvSpPr>
        <p:spPr bwMode="auto">
          <a:xfrm flipH="1">
            <a:off x="1219200" y="3141663"/>
            <a:ext cx="6858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695" name="Line 14"/>
          <p:cNvSpPr>
            <a:spLocks noChangeShapeType="1"/>
          </p:cNvSpPr>
          <p:nvPr/>
        </p:nvSpPr>
        <p:spPr bwMode="auto">
          <a:xfrm>
            <a:off x="1905000" y="3141663"/>
            <a:ext cx="6096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696" name="Line 15"/>
          <p:cNvSpPr>
            <a:spLocks noChangeShapeType="1"/>
          </p:cNvSpPr>
          <p:nvPr/>
        </p:nvSpPr>
        <p:spPr bwMode="auto">
          <a:xfrm flipH="1">
            <a:off x="5486400" y="3141663"/>
            <a:ext cx="9906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697" name="Line 16"/>
          <p:cNvSpPr>
            <a:spLocks noChangeShapeType="1"/>
          </p:cNvSpPr>
          <p:nvPr/>
        </p:nvSpPr>
        <p:spPr bwMode="auto">
          <a:xfrm flipH="1">
            <a:off x="6324600" y="3141663"/>
            <a:ext cx="1524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698" name="Line 17"/>
          <p:cNvSpPr>
            <a:spLocks noChangeShapeType="1"/>
          </p:cNvSpPr>
          <p:nvPr/>
        </p:nvSpPr>
        <p:spPr bwMode="auto">
          <a:xfrm>
            <a:off x="6477000" y="3141663"/>
            <a:ext cx="7620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699" name="Text Box 19"/>
          <p:cNvSpPr txBox="1">
            <a:spLocks noChangeArrowheads="1"/>
          </p:cNvSpPr>
          <p:nvPr/>
        </p:nvSpPr>
        <p:spPr bwMode="auto">
          <a:xfrm>
            <a:off x="2555875" y="1508125"/>
            <a:ext cx="34544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/>
              <a:t>Shallow/flat AC after CE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sz="2400"/>
              <a:t>(early post-op period)</a:t>
            </a:r>
          </a:p>
        </p:txBody>
      </p:sp>
      <p:sp>
        <p:nvSpPr>
          <p:cNvPr id="327700" name="Slide Number Placeholder 1"/>
          <p:cNvSpPr txBox="1">
            <a:spLocks noGrp="1"/>
          </p:cNvSpPr>
          <p:nvPr/>
        </p:nvSpPr>
        <p:spPr bwMode="auto">
          <a:xfrm>
            <a:off x="7010400" y="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F4AD29BF-010D-4CD9-8F9A-B605603BD211}" type="slidenum">
              <a:rPr lang="en-US" altLang="en-US" sz="1000"/>
              <a:pPr algn="r" eaLnBrk="1" hangingPunct="1"/>
              <a:t>97</a:t>
            </a:fld>
            <a:endParaRPr lang="en-US" altLang="en-US" sz="1000"/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7281081" y="3827582"/>
            <a:ext cx="1736373" cy="535531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dirty="0" err="1">
                <a:solidFill>
                  <a:srgbClr val="B2B2B2"/>
                </a:solidFill>
              </a:rPr>
              <a:t>Suprachoroidal</a:t>
            </a:r>
            <a:endParaRPr lang="en-US" dirty="0">
              <a:solidFill>
                <a:srgbClr val="B2B2B2"/>
              </a:solidFill>
            </a:endParaRPr>
          </a:p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rgbClr val="B2B2B2"/>
                </a:solidFill>
              </a:rPr>
              <a:t>hemorrhage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65988" y="4834025"/>
            <a:ext cx="7473212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What is the classic presentation of a post-op </a:t>
            </a:r>
            <a:r>
              <a:rPr lang="en-US" sz="1600" i="1" dirty="0" err="1">
                <a:solidFill>
                  <a:schemeClr val="bg1">
                    <a:lumMod val="50000"/>
                  </a:schemeClr>
                </a:solidFill>
              </a:rPr>
              <a:t>suprachoroidal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 hemorrhage, </a:t>
            </a:r>
            <a:r>
              <a:rPr lang="en-US" sz="1600" i="1" dirty="0" err="1">
                <a:solidFill>
                  <a:schemeClr val="bg1">
                    <a:lumMod val="50000"/>
                  </a:schemeClr>
                </a:solidFill>
              </a:rPr>
              <a:t>ie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, what will the </a:t>
            </a:r>
            <a:r>
              <a:rPr lang="en-US" sz="1600" i="1" dirty="0" err="1">
                <a:solidFill>
                  <a:schemeClr val="bg1">
                    <a:lumMod val="50000"/>
                  </a:schemeClr>
                </a:solidFill>
              </a:rPr>
              <a:t>pt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 complain of?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The </a:t>
            </a:r>
            <a:r>
              <a:rPr lang="en-US" sz="1600" dirty="0" err="1">
                <a:solidFill>
                  <a:srgbClr val="0000FF"/>
                </a:solidFill>
              </a:rPr>
              <a:t>pt</a:t>
            </a:r>
            <a:r>
              <a:rPr lang="en-US" sz="1600" dirty="0">
                <a:solidFill>
                  <a:srgbClr val="0000FF"/>
                </a:solidFill>
              </a:rPr>
              <a:t> will complain of the sudden onset of </a:t>
            </a:r>
            <a:r>
              <a:rPr lang="en-US" sz="1600" b="1" i="1" dirty="0">
                <a:solidFill>
                  <a:srgbClr val="0000FF"/>
                </a:solidFill>
              </a:rPr>
              <a:t>vision loss?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and excruciating pain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810000" y="3200162"/>
            <a:ext cx="5186176" cy="160043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Is a </a:t>
            </a:r>
            <a:r>
              <a:rPr lang="en-US" sz="1400" b="1" dirty="0">
                <a:solidFill>
                  <a:srgbClr val="0000FF"/>
                </a:solidFill>
              </a:rPr>
              <a:t>serous</a:t>
            </a:r>
            <a:r>
              <a:rPr lang="en-US" sz="1400" i="1" dirty="0">
                <a:solidFill>
                  <a:srgbClr val="0000FF"/>
                </a:solidFill>
              </a:rPr>
              <a:t> choroidal detachment associated with pain?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No, it is almost always painless</a:t>
            </a:r>
          </a:p>
          <a:p>
            <a:endParaRPr lang="en-US" sz="1400" b="1" dirty="0">
              <a:solidFill>
                <a:srgbClr val="0000FF"/>
              </a:solidFill>
            </a:endParaRPr>
          </a:p>
          <a:p>
            <a:r>
              <a:rPr lang="en-US" sz="1400" i="1" dirty="0">
                <a:solidFill>
                  <a:srgbClr val="0000FF"/>
                </a:solidFill>
              </a:rPr>
              <a:t>Is it associated with severe vision loss?</a:t>
            </a:r>
            <a:endParaRPr lang="en-US" sz="1400" i="1" dirty="0">
              <a:solidFill>
                <a:srgbClr val="FFFF00"/>
              </a:solidFill>
            </a:endParaRPr>
          </a:p>
          <a:p>
            <a:r>
              <a:rPr lang="en-US" sz="1400" dirty="0">
                <a:solidFill>
                  <a:srgbClr val="FFFF00"/>
                </a:solidFill>
              </a:rPr>
              <a:t>It depends. If a serous choroidal detachment is very extensive, it can prevent light from reaching the fovea, in which case SVL would result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6891A32-5D54-409E-99A6-B7A9C1954B89}"/>
              </a:ext>
            </a:extLst>
          </p:cNvPr>
          <p:cNvSpPr txBox="1"/>
          <p:nvPr/>
        </p:nvSpPr>
        <p:spPr>
          <a:xfrm>
            <a:off x="1477114" y="315059"/>
            <a:ext cx="6189772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FF"/>
                </a:solidFill>
              </a:rPr>
              <a:t>Shallow Anterior Chamber After Cataract Surgery</a:t>
            </a:r>
          </a:p>
        </p:txBody>
      </p:sp>
      <p:sp>
        <p:nvSpPr>
          <p:cNvPr id="25" name="Text Box 6">
            <a:extLst>
              <a:ext uri="{FF2B5EF4-FFF2-40B4-BE49-F238E27FC236}">
                <a16:creationId xmlns:a16="http://schemas.microsoft.com/office/drawing/2014/main" id="{C8078634-78B8-4F22-B271-69F92F947F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626674"/>
            <a:ext cx="971741" cy="32778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b="1" dirty="0">
                <a:solidFill>
                  <a:srgbClr val="0000FF"/>
                </a:solidFill>
                <a:latin typeface="Segoe Script" panose="020B0504020000000003" pitchFamily="34" charset="0"/>
              </a:rPr>
              <a:t>Serous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5D1CEF9-4FBD-4A78-8D70-E72D8DCCFD2B}"/>
              </a:ext>
            </a:extLst>
          </p:cNvPr>
          <p:cNvSpPr/>
          <p:nvPr/>
        </p:nvSpPr>
        <p:spPr>
          <a:xfrm>
            <a:off x="1365988" y="3260638"/>
            <a:ext cx="2336062" cy="157338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D32EE35-DF30-44FD-BFDF-45BDE7F26437}"/>
              </a:ext>
            </a:extLst>
          </p:cNvPr>
          <p:cNvSpPr txBox="1"/>
          <p:nvPr/>
        </p:nvSpPr>
        <p:spPr>
          <a:xfrm>
            <a:off x="1990002" y="3872756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^</a:t>
            </a:r>
          </a:p>
        </p:txBody>
      </p:sp>
      <p:sp>
        <p:nvSpPr>
          <p:cNvPr id="28" name="Text Box 6">
            <a:extLst>
              <a:ext uri="{FF2B5EF4-FFF2-40B4-BE49-F238E27FC236}">
                <a16:creationId xmlns:a16="http://schemas.microsoft.com/office/drawing/2014/main" id="{DF6DF9CB-E67D-4B00-A2E7-4C397A834A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8886" y="4750088"/>
            <a:ext cx="3413114" cy="301621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1600" dirty="0">
                <a:solidFill>
                  <a:srgbClr val="0000FF"/>
                </a:solidFill>
                <a:latin typeface="Segoe Script" panose="020B0504020000000003" pitchFamily="34" charset="0"/>
              </a:rPr>
              <a:t>Serous choroidal detachment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E3C36F2-E9AA-4956-A56B-4E24437DDAB0}"/>
              </a:ext>
            </a:extLst>
          </p:cNvPr>
          <p:cNvCxnSpPr/>
          <p:nvPr/>
        </p:nvCxnSpPr>
        <p:spPr>
          <a:xfrm>
            <a:off x="5486400" y="5029200"/>
            <a:ext cx="2438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9513403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4" name="Text Box 3"/>
          <p:cNvSpPr txBox="1">
            <a:spLocks noChangeArrowheads="1"/>
          </p:cNvSpPr>
          <p:nvPr/>
        </p:nvSpPr>
        <p:spPr bwMode="auto">
          <a:xfrm>
            <a:off x="5500974" y="2738438"/>
            <a:ext cx="2206052" cy="406265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 i="1">
                <a:solidFill>
                  <a:srgbClr val="B2B2B2"/>
                </a:solidFill>
              </a:rPr>
              <a:t>Normal</a:t>
            </a:r>
            <a:r>
              <a:rPr lang="en-US" sz="2400">
                <a:solidFill>
                  <a:srgbClr val="B2B2B2"/>
                </a:solidFill>
              </a:rPr>
              <a:t> or </a:t>
            </a:r>
            <a:r>
              <a:rPr lang="en-US" sz="2400" i="1">
                <a:solidFill>
                  <a:srgbClr val="B2B2B2"/>
                </a:solidFill>
              </a:rPr>
              <a:t>high</a:t>
            </a:r>
          </a:p>
        </p:txBody>
      </p:sp>
      <p:sp>
        <p:nvSpPr>
          <p:cNvPr id="327685" name="Text Box 4"/>
          <p:cNvSpPr txBox="1">
            <a:spLocks noChangeArrowheads="1"/>
          </p:cNvSpPr>
          <p:nvPr/>
        </p:nvSpPr>
        <p:spPr bwMode="auto">
          <a:xfrm>
            <a:off x="1557338" y="2738438"/>
            <a:ext cx="744537" cy="403225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 i="1">
                <a:solidFill>
                  <a:schemeClr val="bg2"/>
                </a:solidFill>
              </a:rPr>
              <a:t>Low</a:t>
            </a:r>
          </a:p>
        </p:txBody>
      </p:sp>
      <p:sp>
        <p:nvSpPr>
          <p:cNvPr id="327686" name="Text Box 5"/>
          <p:cNvSpPr txBox="1">
            <a:spLocks noChangeArrowheads="1"/>
          </p:cNvSpPr>
          <p:nvPr/>
        </p:nvSpPr>
        <p:spPr bwMode="auto">
          <a:xfrm>
            <a:off x="615950" y="3838575"/>
            <a:ext cx="908050" cy="530225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2"/>
                </a:solidFill>
              </a:rPr>
              <a:t>Wound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chemeClr val="bg2"/>
                </a:solidFill>
              </a:rPr>
              <a:t>leak</a:t>
            </a:r>
          </a:p>
        </p:txBody>
      </p:sp>
      <p:sp>
        <p:nvSpPr>
          <p:cNvPr id="327687" name="Text Box 6"/>
          <p:cNvSpPr txBox="1">
            <a:spLocks noChangeArrowheads="1"/>
          </p:cNvSpPr>
          <p:nvPr/>
        </p:nvSpPr>
        <p:spPr bwMode="auto">
          <a:xfrm>
            <a:off x="2003254" y="3838575"/>
            <a:ext cx="1479892" cy="535531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b="1" dirty="0">
                <a:solidFill>
                  <a:srgbClr val="0000FF"/>
                </a:solidFill>
              </a:rPr>
              <a:t>Choroidal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b="1" dirty="0">
                <a:solidFill>
                  <a:srgbClr val="0000FF"/>
                </a:solidFill>
              </a:rPr>
              <a:t>detachment</a:t>
            </a:r>
          </a:p>
        </p:txBody>
      </p:sp>
      <p:sp>
        <p:nvSpPr>
          <p:cNvPr id="327688" name="Text Box 7"/>
          <p:cNvSpPr txBox="1">
            <a:spLocks noChangeArrowheads="1"/>
          </p:cNvSpPr>
          <p:nvPr/>
        </p:nvSpPr>
        <p:spPr bwMode="auto">
          <a:xfrm>
            <a:off x="4419600" y="3838575"/>
            <a:ext cx="1060450" cy="530225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Pupillary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>
                <a:solidFill>
                  <a:srgbClr val="B2B2B2"/>
                </a:solidFill>
              </a:rPr>
              <a:t>block</a:t>
            </a:r>
          </a:p>
        </p:txBody>
      </p:sp>
      <p:sp>
        <p:nvSpPr>
          <p:cNvPr id="327690" name="Text Box 9"/>
          <p:cNvSpPr txBox="1">
            <a:spLocks noChangeArrowheads="1"/>
          </p:cNvSpPr>
          <p:nvPr/>
        </p:nvSpPr>
        <p:spPr bwMode="auto">
          <a:xfrm>
            <a:off x="5657989" y="3838575"/>
            <a:ext cx="1415772" cy="535531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rgbClr val="B2B2B2"/>
                </a:solidFill>
              </a:rPr>
              <a:t>Aqueous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rgbClr val="B2B2B2"/>
                </a:solidFill>
              </a:rPr>
              <a:t>misdirection</a:t>
            </a:r>
          </a:p>
        </p:txBody>
      </p:sp>
      <p:sp>
        <p:nvSpPr>
          <p:cNvPr id="327691" name="Line 10"/>
          <p:cNvSpPr>
            <a:spLocks noChangeShapeType="1"/>
          </p:cNvSpPr>
          <p:nvPr/>
        </p:nvSpPr>
        <p:spPr bwMode="auto">
          <a:xfrm flipH="1">
            <a:off x="2286000" y="2303463"/>
            <a:ext cx="1981200" cy="4572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692" name="Line 11"/>
          <p:cNvSpPr>
            <a:spLocks noChangeShapeType="1"/>
          </p:cNvSpPr>
          <p:nvPr/>
        </p:nvSpPr>
        <p:spPr bwMode="auto">
          <a:xfrm>
            <a:off x="4267200" y="2303463"/>
            <a:ext cx="1295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693" name="Text Box 12"/>
          <p:cNvSpPr txBox="1">
            <a:spLocks noChangeArrowheads="1"/>
          </p:cNvSpPr>
          <p:nvPr/>
        </p:nvSpPr>
        <p:spPr bwMode="auto">
          <a:xfrm>
            <a:off x="3854450" y="2416175"/>
            <a:ext cx="717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i="1"/>
              <a:t>IOP?</a:t>
            </a:r>
          </a:p>
        </p:txBody>
      </p:sp>
      <p:sp>
        <p:nvSpPr>
          <p:cNvPr id="327694" name="Line 13"/>
          <p:cNvSpPr>
            <a:spLocks noChangeShapeType="1"/>
          </p:cNvSpPr>
          <p:nvPr/>
        </p:nvSpPr>
        <p:spPr bwMode="auto">
          <a:xfrm flipH="1">
            <a:off x="1219200" y="3141663"/>
            <a:ext cx="6858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695" name="Line 14"/>
          <p:cNvSpPr>
            <a:spLocks noChangeShapeType="1"/>
          </p:cNvSpPr>
          <p:nvPr/>
        </p:nvSpPr>
        <p:spPr bwMode="auto">
          <a:xfrm>
            <a:off x="1905000" y="3141663"/>
            <a:ext cx="6096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696" name="Line 15"/>
          <p:cNvSpPr>
            <a:spLocks noChangeShapeType="1"/>
          </p:cNvSpPr>
          <p:nvPr/>
        </p:nvSpPr>
        <p:spPr bwMode="auto">
          <a:xfrm flipH="1">
            <a:off x="5486400" y="3141663"/>
            <a:ext cx="9906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697" name="Line 16"/>
          <p:cNvSpPr>
            <a:spLocks noChangeShapeType="1"/>
          </p:cNvSpPr>
          <p:nvPr/>
        </p:nvSpPr>
        <p:spPr bwMode="auto">
          <a:xfrm flipH="1">
            <a:off x="6324600" y="3141663"/>
            <a:ext cx="1524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698" name="Line 17"/>
          <p:cNvSpPr>
            <a:spLocks noChangeShapeType="1"/>
          </p:cNvSpPr>
          <p:nvPr/>
        </p:nvSpPr>
        <p:spPr bwMode="auto">
          <a:xfrm>
            <a:off x="6477000" y="3141663"/>
            <a:ext cx="762000" cy="6858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699" name="Text Box 19"/>
          <p:cNvSpPr txBox="1">
            <a:spLocks noChangeArrowheads="1"/>
          </p:cNvSpPr>
          <p:nvPr/>
        </p:nvSpPr>
        <p:spPr bwMode="auto">
          <a:xfrm>
            <a:off x="2555875" y="1508125"/>
            <a:ext cx="34544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2400"/>
              <a:t>Shallow/flat AC after CE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sz="2400"/>
              <a:t>(early post-op period)</a:t>
            </a:r>
          </a:p>
        </p:txBody>
      </p:sp>
      <p:sp>
        <p:nvSpPr>
          <p:cNvPr id="327700" name="Slide Number Placeholder 1"/>
          <p:cNvSpPr txBox="1">
            <a:spLocks noGrp="1"/>
          </p:cNvSpPr>
          <p:nvPr/>
        </p:nvSpPr>
        <p:spPr bwMode="auto">
          <a:xfrm>
            <a:off x="7010400" y="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F4AD29BF-010D-4CD9-8F9A-B605603BD211}" type="slidenum">
              <a:rPr lang="en-US" altLang="en-US" sz="1000"/>
              <a:pPr algn="r" eaLnBrk="1" hangingPunct="1"/>
              <a:t>98</a:t>
            </a:fld>
            <a:endParaRPr lang="en-US" altLang="en-US" sz="1000"/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7281081" y="3827582"/>
            <a:ext cx="1736373" cy="535531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dirty="0" err="1">
                <a:solidFill>
                  <a:srgbClr val="B2B2B2"/>
                </a:solidFill>
              </a:rPr>
              <a:t>Suprachoroidal</a:t>
            </a:r>
            <a:endParaRPr lang="en-US" dirty="0">
              <a:solidFill>
                <a:srgbClr val="B2B2B2"/>
              </a:solidFill>
            </a:endParaRPr>
          </a:p>
          <a:p>
            <a:pPr algn="ctr" eaLnBrk="1" hangingPunct="1">
              <a:lnSpc>
                <a:spcPct val="80000"/>
              </a:lnSpc>
            </a:pPr>
            <a:r>
              <a:rPr lang="en-US" dirty="0">
                <a:solidFill>
                  <a:srgbClr val="B2B2B2"/>
                </a:solidFill>
              </a:rPr>
              <a:t>hemorrhage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65988" y="4834025"/>
            <a:ext cx="7473212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What is the classic presentation of a post-op </a:t>
            </a:r>
            <a:r>
              <a:rPr lang="en-US" sz="1600" i="1" dirty="0" err="1">
                <a:solidFill>
                  <a:schemeClr val="bg1">
                    <a:lumMod val="50000"/>
                  </a:schemeClr>
                </a:solidFill>
              </a:rPr>
              <a:t>suprachoroidal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 hemorrhage, </a:t>
            </a:r>
            <a:r>
              <a:rPr lang="en-US" sz="1600" i="1" dirty="0" err="1">
                <a:solidFill>
                  <a:schemeClr val="bg1">
                    <a:lumMod val="50000"/>
                  </a:schemeClr>
                </a:solidFill>
              </a:rPr>
              <a:t>ie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, what will the </a:t>
            </a:r>
            <a:r>
              <a:rPr lang="en-US" sz="1600" i="1" dirty="0" err="1">
                <a:solidFill>
                  <a:schemeClr val="bg1">
                    <a:lumMod val="50000"/>
                  </a:schemeClr>
                </a:solidFill>
              </a:rPr>
              <a:t>pt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 complain of?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The </a:t>
            </a:r>
            <a:r>
              <a:rPr lang="en-US" sz="1600" dirty="0" err="1">
                <a:solidFill>
                  <a:srgbClr val="0000FF"/>
                </a:solidFill>
              </a:rPr>
              <a:t>pt</a:t>
            </a:r>
            <a:r>
              <a:rPr lang="en-US" sz="1600" dirty="0">
                <a:solidFill>
                  <a:srgbClr val="0000FF"/>
                </a:solidFill>
              </a:rPr>
              <a:t> will complain of the sudden onset of </a:t>
            </a:r>
            <a:r>
              <a:rPr lang="en-US" sz="1600" b="1" i="1" dirty="0">
                <a:solidFill>
                  <a:srgbClr val="0000FF"/>
                </a:solidFill>
              </a:rPr>
              <a:t>vision loss?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and excruciating pain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810000" y="3200162"/>
            <a:ext cx="5186176" cy="160043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Is a </a:t>
            </a:r>
            <a:r>
              <a:rPr lang="en-US" sz="1400" b="1" dirty="0">
                <a:solidFill>
                  <a:srgbClr val="0000FF"/>
                </a:solidFill>
              </a:rPr>
              <a:t>serous</a:t>
            </a:r>
            <a:r>
              <a:rPr lang="en-US" sz="1400" i="1" dirty="0">
                <a:solidFill>
                  <a:srgbClr val="0000FF"/>
                </a:solidFill>
              </a:rPr>
              <a:t> choroidal detachment associated with pain?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No, it is almost always painless</a:t>
            </a:r>
          </a:p>
          <a:p>
            <a:endParaRPr lang="en-US" sz="1400" b="1" dirty="0">
              <a:solidFill>
                <a:srgbClr val="0000FF"/>
              </a:solidFill>
            </a:endParaRPr>
          </a:p>
          <a:p>
            <a:r>
              <a:rPr lang="en-US" sz="1400" i="1" dirty="0">
                <a:solidFill>
                  <a:srgbClr val="0000FF"/>
                </a:solidFill>
              </a:rPr>
              <a:t>Is it associated with severe vision loss?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It depends. If a serous choroidal detachment is very extensive, it can block light from reaching the fovea, in which case SVL would result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D4C0913-C282-4DB5-94E4-7A4EF6FC90BE}"/>
              </a:ext>
            </a:extLst>
          </p:cNvPr>
          <p:cNvSpPr txBox="1"/>
          <p:nvPr/>
        </p:nvSpPr>
        <p:spPr>
          <a:xfrm>
            <a:off x="1477114" y="315059"/>
            <a:ext cx="6189772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FF"/>
                </a:solidFill>
              </a:rPr>
              <a:t>Shallow Anterior Chamber After Cataract Surgery</a:t>
            </a:r>
          </a:p>
        </p:txBody>
      </p:sp>
      <p:sp>
        <p:nvSpPr>
          <p:cNvPr id="25" name="Text Box 6">
            <a:extLst>
              <a:ext uri="{FF2B5EF4-FFF2-40B4-BE49-F238E27FC236}">
                <a16:creationId xmlns:a16="http://schemas.microsoft.com/office/drawing/2014/main" id="{DC686073-04B4-4E72-A493-E9FD84645A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626674"/>
            <a:ext cx="971741" cy="32778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b="1" dirty="0">
                <a:solidFill>
                  <a:srgbClr val="0000FF"/>
                </a:solidFill>
                <a:latin typeface="Segoe Script" panose="020B0504020000000003" pitchFamily="34" charset="0"/>
              </a:rPr>
              <a:t>Serous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B9FF35A-BBB1-48A7-B095-8CA5DB046CF1}"/>
              </a:ext>
            </a:extLst>
          </p:cNvPr>
          <p:cNvSpPr/>
          <p:nvPr/>
        </p:nvSpPr>
        <p:spPr>
          <a:xfrm>
            <a:off x="1365988" y="3260638"/>
            <a:ext cx="2336062" cy="157338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ECF3E96-8782-4781-B716-2ABB06A43458}"/>
              </a:ext>
            </a:extLst>
          </p:cNvPr>
          <p:cNvSpPr txBox="1"/>
          <p:nvPr/>
        </p:nvSpPr>
        <p:spPr>
          <a:xfrm>
            <a:off x="1990002" y="3872756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^</a:t>
            </a:r>
          </a:p>
        </p:txBody>
      </p:sp>
      <p:sp>
        <p:nvSpPr>
          <p:cNvPr id="28" name="Text Box 6">
            <a:extLst>
              <a:ext uri="{FF2B5EF4-FFF2-40B4-BE49-F238E27FC236}">
                <a16:creationId xmlns:a16="http://schemas.microsoft.com/office/drawing/2014/main" id="{47A6AFBD-9309-4ABE-86A8-7394184AEE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8886" y="4750088"/>
            <a:ext cx="3413114" cy="301621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1600" dirty="0">
                <a:solidFill>
                  <a:srgbClr val="0000FF"/>
                </a:solidFill>
                <a:latin typeface="Segoe Script" panose="020B0504020000000003" pitchFamily="34" charset="0"/>
              </a:rPr>
              <a:t>Serous choroidal detachment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224D1F5-F648-4F1F-B1CC-E234D529277F}"/>
              </a:ext>
            </a:extLst>
          </p:cNvPr>
          <p:cNvCxnSpPr/>
          <p:nvPr/>
        </p:nvCxnSpPr>
        <p:spPr>
          <a:xfrm>
            <a:off x="5486400" y="5029200"/>
            <a:ext cx="2438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F644190C-C4F3-496F-B381-7BB82444621A}"/>
              </a:ext>
            </a:extLst>
          </p:cNvPr>
          <p:cNvSpPr txBox="1"/>
          <p:nvPr/>
        </p:nvSpPr>
        <p:spPr>
          <a:xfrm>
            <a:off x="6553200" y="5334000"/>
            <a:ext cx="902811" cy="338554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Segoe Script" panose="030B0504020000000003" pitchFamily="66" charset="0"/>
              </a:rPr>
              <a:t>Maybe</a:t>
            </a:r>
          </a:p>
        </p:txBody>
      </p:sp>
    </p:spTree>
    <p:extLst>
      <p:ext uri="{BB962C8B-B14F-4D97-AF65-F5344CB8AC3E}">
        <p14:creationId xmlns:p14="http://schemas.microsoft.com/office/powerpoint/2010/main" val="3869088375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990600"/>
            <a:ext cx="5823452" cy="464343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60618" y="6096000"/>
            <a:ext cx="5865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Is this </a:t>
            </a:r>
            <a:r>
              <a:rPr lang="en-US" i="1" dirty="0" err="1"/>
              <a:t>suprachoroidal</a:t>
            </a:r>
            <a:r>
              <a:rPr lang="en-US" i="1" dirty="0"/>
              <a:t> effusion serous, or hemorrhagic? </a:t>
            </a:r>
            <a:endParaRPr lang="en-US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549FDE-B64D-4076-8DA6-DC3D07B646AE}"/>
              </a:ext>
            </a:extLst>
          </p:cNvPr>
          <p:cNvSpPr txBox="1"/>
          <p:nvPr/>
        </p:nvSpPr>
        <p:spPr>
          <a:xfrm>
            <a:off x="1477114" y="315059"/>
            <a:ext cx="6189772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FF"/>
                </a:solidFill>
              </a:rPr>
              <a:t>Shallow Anterior Chamber After Cataract Surgery</a:t>
            </a:r>
          </a:p>
        </p:txBody>
      </p:sp>
    </p:spTree>
    <p:extLst>
      <p:ext uri="{BB962C8B-B14F-4D97-AF65-F5344CB8AC3E}">
        <p14:creationId xmlns:p14="http://schemas.microsoft.com/office/powerpoint/2010/main" val="2411181859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1081</TotalTime>
  <Words>13809</Words>
  <Application>Microsoft Office PowerPoint</Application>
  <PresentationFormat>On-screen Show (4:3)</PresentationFormat>
  <Paragraphs>2272</Paragraphs>
  <Slides>133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133</vt:i4>
      </vt:variant>
    </vt:vector>
  </HeadingPairs>
  <TitlesOfParts>
    <vt:vector size="139" baseType="lpstr">
      <vt:lpstr>Arial</vt:lpstr>
      <vt:lpstr>Calibri</vt:lpstr>
      <vt:lpstr>Segoe Script</vt:lpstr>
      <vt:lpstr>Symbol</vt:lpstr>
      <vt:lpstr>Wingdings</vt:lpstr>
      <vt:lpstr>Theme1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Shallow AC after CE</dc:title>
  <dc:creator>Steve</dc:creator>
  <cp:lastModifiedBy>Steven Flynn</cp:lastModifiedBy>
  <cp:revision>112</cp:revision>
  <dcterms:created xsi:type="dcterms:W3CDTF">2012-09-28T18:59:31Z</dcterms:created>
  <dcterms:modified xsi:type="dcterms:W3CDTF">2022-07-11T18:23:49Z</dcterms:modified>
</cp:coreProperties>
</file>