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24" r:id="rId5"/>
    <p:sldId id="322" r:id="rId6"/>
    <p:sldId id="327" r:id="rId7"/>
    <p:sldId id="323" r:id="rId8"/>
    <p:sldId id="326" r:id="rId9"/>
    <p:sldId id="321" r:id="rId10"/>
    <p:sldId id="325" r:id="rId11"/>
    <p:sldId id="31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70"/>
  </p:normalViewPr>
  <p:slideViewPr>
    <p:cSldViewPr snapToObjects="1">
      <p:cViewPr varScale="1">
        <p:scale>
          <a:sx n="104" d="100"/>
          <a:sy n="10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74E6-35AF-5B4C-B197-951B3443EB7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CDF85-3280-3542-9647-8105EC0A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752600"/>
            <a:ext cx="9296400" cy="182880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/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9296400" cy="18288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info, date, etc.</a:t>
            </a: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0224274" y="1286030"/>
            <a:ext cx="1967724" cy="1967724"/>
          </a:xfrm>
          <a:prstGeom prst="ellipse">
            <a:avLst/>
          </a:prstGeom>
          <a:solidFill>
            <a:srgbClr val="D7D2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0224275" y="3253754"/>
            <a:ext cx="1967724" cy="1967724"/>
          </a:xfrm>
          <a:prstGeom prst="ellipse">
            <a:avLst/>
          </a:prstGeom>
          <a:solidFill>
            <a:srgbClr val="989A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2" name="Freeform 21"/>
          <p:cNvSpPr>
            <a:spLocks noChangeAspect="1"/>
          </p:cNvSpPr>
          <p:nvPr userDrawn="1"/>
        </p:nvSpPr>
        <p:spPr>
          <a:xfrm>
            <a:off x="10224277" y="5221478"/>
            <a:ext cx="1967724" cy="1636522"/>
          </a:xfrm>
          <a:custGeom>
            <a:avLst/>
            <a:gdLst>
              <a:gd name="connsiteX0" fmla="*/ 983862 w 1967724"/>
              <a:gd name="connsiteY0" fmla="*/ 0 h 1636522"/>
              <a:gd name="connsiteX1" fmla="*/ 1967724 w 1967724"/>
              <a:gd name="connsiteY1" fmla="*/ 983862 h 1636522"/>
              <a:gd name="connsiteX2" fmla="*/ 1799696 w 1967724"/>
              <a:gd name="connsiteY2" fmla="*/ 1533949 h 1636522"/>
              <a:gd name="connsiteX3" fmla="*/ 1715065 w 1967724"/>
              <a:gd name="connsiteY3" fmla="*/ 1636522 h 1636522"/>
              <a:gd name="connsiteX4" fmla="*/ 252659 w 1967724"/>
              <a:gd name="connsiteY4" fmla="*/ 1636522 h 1636522"/>
              <a:gd name="connsiteX5" fmla="*/ 168028 w 1967724"/>
              <a:gd name="connsiteY5" fmla="*/ 1533949 h 1636522"/>
              <a:gd name="connsiteX6" fmla="*/ 0 w 1967724"/>
              <a:gd name="connsiteY6" fmla="*/ 983862 h 1636522"/>
              <a:gd name="connsiteX7" fmla="*/ 983862 w 1967724"/>
              <a:gd name="connsiteY7" fmla="*/ 0 h 16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7724" h="1636522">
                <a:moveTo>
                  <a:pt x="983862" y="0"/>
                </a:moveTo>
                <a:cubicBezTo>
                  <a:pt x="1527234" y="0"/>
                  <a:pt x="1967724" y="440490"/>
                  <a:pt x="1967724" y="983862"/>
                </a:cubicBezTo>
                <a:cubicBezTo>
                  <a:pt x="1967724" y="1187627"/>
                  <a:pt x="1905780" y="1376923"/>
                  <a:pt x="1799696" y="1533949"/>
                </a:cubicBezTo>
                <a:lnTo>
                  <a:pt x="1715065" y="1636522"/>
                </a:lnTo>
                <a:lnTo>
                  <a:pt x="252659" y="1636522"/>
                </a:lnTo>
                <a:lnTo>
                  <a:pt x="168028" y="1533949"/>
                </a:lnTo>
                <a:cubicBezTo>
                  <a:pt x="61944" y="1376923"/>
                  <a:pt x="0" y="1187627"/>
                  <a:pt x="0" y="983862"/>
                </a:cubicBezTo>
                <a:cubicBezTo>
                  <a:pt x="0" y="440490"/>
                  <a:pt x="440490" y="0"/>
                  <a:pt x="98386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1" y="457200"/>
            <a:ext cx="2578188" cy="797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782550"/>
            <a:ext cx="2286000" cy="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78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2A9E14D-4218-D743-BB5B-B907FBBAB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52600"/>
            <a:ext cx="9906000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810000"/>
            <a:ext cx="9906000" cy="182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Divider Subtitle</a:t>
            </a:r>
          </a:p>
          <a:p>
            <a:pPr lvl="0"/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0678072" y="2770056"/>
            <a:ext cx="1513921" cy="1513921"/>
          </a:xfrm>
          <a:prstGeom prst="ellipse">
            <a:avLst/>
          </a:prstGeom>
          <a:solidFill>
            <a:srgbClr val="D7D2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678076" y="1257734"/>
            <a:ext cx="1513921" cy="1513921"/>
          </a:xfrm>
          <a:prstGeom prst="ellipse">
            <a:avLst/>
          </a:prstGeom>
          <a:solidFill>
            <a:srgbClr val="989A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4" name="Rectangle 3"/>
          <p:cNvSpPr/>
          <p:nvPr userDrawn="1"/>
        </p:nvSpPr>
        <p:spPr>
          <a:xfrm>
            <a:off x="9753600" y="0"/>
            <a:ext cx="2438393" cy="125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>
          <a:xfrm>
            <a:off x="10678079" y="0"/>
            <a:ext cx="1513922" cy="1258535"/>
          </a:xfrm>
          <a:custGeom>
            <a:avLst/>
            <a:gdLst>
              <a:gd name="connsiteX0" fmla="*/ 193922 w 1513922"/>
              <a:gd name="connsiteY0" fmla="*/ 0 h 1258535"/>
              <a:gd name="connsiteX1" fmla="*/ 1320000 w 1513922"/>
              <a:gd name="connsiteY1" fmla="*/ 0 h 1258535"/>
              <a:gd name="connsiteX2" fmla="*/ 1384645 w 1513922"/>
              <a:gd name="connsiteY2" fmla="*/ 78350 h 1258535"/>
              <a:gd name="connsiteX3" fmla="*/ 1513922 w 1513922"/>
              <a:gd name="connsiteY3" fmla="*/ 501574 h 1258535"/>
              <a:gd name="connsiteX4" fmla="*/ 756961 w 1513922"/>
              <a:gd name="connsiteY4" fmla="*/ 1258535 h 1258535"/>
              <a:gd name="connsiteX5" fmla="*/ 0 w 1513922"/>
              <a:gd name="connsiteY5" fmla="*/ 501574 h 1258535"/>
              <a:gd name="connsiteX6" fmla="*/ 129277 w 1513922"/>
              <a:gd name="connsiteY6" fmla="*/ 78350 h 12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3922" h="1258535">
                <a:moveTo>
                  <a:pt x="193922" y="0"/>
                </a:moveTo>
                <a:lnTo>
                  <a:pt x="1320000" y="0"/>
                </a:lnTo>
                <a:lnTo>
                  <a:pt x="1384645" y="78350"/>
                </a:lnTo>
                <a:cubicBezTo>
                  <a:pt x="1466264" y="199162"/>
                  <a:pt x="1513922" y="344802"/>
                  <a:pt x="1513922" y="501574"/>
                </a:cubicBezTo>
                <a:cubicBezTo>
                  <a:pt x="1513922" y="919632"/>
                  <a:pt x="1175019" y="1258535"/>
                  <a:pt x="756961" y="1258535"/>
                </a:cubicBezTo>
                <a:cubicBezTo>
                  <a:pt x="338903" y="1258535"/>
                  <a:pt x="0" y="919632"/>
                  <a:pt x="0" y="501574"/>
                </a:cubicBezTo>
                <a:cubicBezTo>
                  <a:pt x="0" y="344802"/>
                  <a:pt x="47658" y="199162"/>
                  <a:pt x="129277" y="783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7156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688975" indent="-344488"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</a:defRPr>
            </a:lvl2pPr>
            <a:lvl3pPr marL="1027113" indent="-344488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1377950" indent="-350838">
              <a:buFont typeface="Wingdings" panose="05000000000000000000" pitchFamily="2" charset="2"/>
              <a:buChar char="ú"/>
              <a:defRPr>
                <a:solidFill>
                  <a:schemeClr val="tx2"/>
                </a:solidFill>
              </a:defRPr>
            </a:lvl4pPr>
            <a:lvl5pPr marL="1716088" indent="-344488">
              <a:buFont typeface="Arial" panose="020B0604020202020204" pitchFamily="34" charset="0"/>
              <a:buChar char="-"/>
              <a:defRPr>
                <a:solidFill>
                  <a:schemeClr val="tx2"/>
                </a:solidFill>
              </a:defRPr>
            </a:lvl5pPr>
            <a:lvl6pPr marL="2054225" indent="-344488">
              <a:defRPr/>
            </a:lvl6pPr>
            <a:lvl7pPr marL="2405063" indent="-346075">
              <a:defRPr/>
            </a:lvl7pPr>
            <a:lvl8pPr marL="2743200" indent="-339725"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2A9E14D-4218-D743-BB5B-B907FBBAB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85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029200" cy="4114800"/>
          </a:xfrm>
        </p:spPr>
        <p:txBody>
          <a:bodyPr/>
          <a:lstStyle>
            <a:lvl2pPr marL="688975" indent="-344488">
              <a:defRPr/>
            </a:lvl2pPr>
            <a:lvl3pPr marL="1027113" indent="-344488">
              <a:defRPr/>
            </a:lvl3pPr>
            <a:lvl4pPr marL="1377950" indent="-344488">
              <a:defRPr/>
            </a:lvl4pPr>
            <a:lvl5pPr marL="1716088" indent="-344488">
              <a:defRPr/>
            </a:lvl5pPr>
            <a:lvl6pPr marL="2054225" indent="-344488">
              <a:defRPr/>
            </a:lvl6pPr>
            <a:lvl7pPr marL="2405063" indent="-346075">
              <a:defRPr/>
            </a:lvl7pPr>
            <a:lvl8pPr marL="2743200" indent="-339725"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676400"/>
            <a:ext cx="5029200" cy="4114800"/>
          </a:xfrm>
        </p:spPr>
        <p:txBody>
          <a:bodyPr/>
          <a:lstStyle>
            <a:lvl2pPr marL="688975" indent="-344488">
              <a:defRPr/>
            </a:lvl2pPr>
            <a:lvl3pPr marL="1027113" indent="-344488">
              <a:defRPr/>
            </a:lvl3pPr>
            <a:lvl4pPr marL="1377950" indent="-344488">
              <a:defRPr/>
            </a:lvl4pPr>
            <a:lvl5pPr marL="1716088" indent="-344488">
              <a:defRPr/>
            </a:lvl5pPr>
            <a:lvl6pPr marL="2054225" indent="-344488">
              <a:defRPr/>
            </a:lvl6pPr>
            <a:lvl7pPr marL="2405063" indent="-346075">
              <a:defRPr/>
            </a:lvl7pPr>
            <a:lvl8pPr marL="2743200" indent="-338138"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E14D-4218-D743-BB5B-B907FBBA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2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67600" y="1676400"/>
            <a:ext cx="4114800" cy="4114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943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E14D-4218-D743-BB5B-B907FBBA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50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E14D-4218-D743-BB5B-B907FBBA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16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8910805" cy="27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65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4801" y="6553200"/>
            <a:ext cx="3962399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4200" y="6553200"/>
            <a:ext cx="8382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A9E14D-4218-D743-BB5B-B907FBBAB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032915" y="-423"/>
            <a:ext cx="2159085" cy="787229"/>
            <a:chOff x="10032915" y="-423"/>
            <a:chExt cx="2159085" cy="787229"/>
          </a:xfrm>
        </p:grpSpPr>
        <p:sp>
          <p:nvSpPr>
            <p:cNvPr id="8" name="Oval 7"/>
            <p:cNvSpPr>
              <a:spLocks noChangeAspect="1"/>
            </p:cNvSpPr>
            <p:nvPr userDrawn="1"/>
          </p:nvSpPr>
          <p:spPr>
            <a:xfrm>
              <a:off x="10032915" y="0"/>
              <a:ext cx="786807" cy="786806"/>
            </a:xfrm>
            <a:prstGeom prst="ellipse">
              <a:avLst/>
            </a:prstGeom>
            <a:solidFill>
              <a:srgbClr val="D7D2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3200"/>
            </a:p>
          </p:txBody>
        </p:sp>
        <p:sp>
          <p:nvSpPr>
            <p:cNvPr id="9" name="Oval 8"/>
            <p:cNvSpPr>
              <a:spLocks noChangeAspect="1"/>
            </p:cNvSpPr>
            <p:nvPr userDrawn="1"/>
          </p:nvSpPr>
          <p:spPr>
            <a:xfrm>
              <a:off x="10819722" y="0"/>
              <a:ext cx="786807" cy="786806"/>
            </a:xfrm>
            <a:prstGeom prst="ellipse">
              <a:avLst/>
            </a:prstGeom>
            <a:solidFill>
              <a:srgbClr val="989A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3200"/>
            </a:p>
          </p:txBody>
        </p:sp>
        <p:sp>
          <p:nvSpPr>
            <p:cNvPr id="19" name="Freeform 18"/>
            <p:cNvSpPr>
              <a:spLocks noChangeAspect="1"/>
            </p:cNvSpPr>
            <p:nvPr userDrawn="1"/>
          </p:nvSpPr>
          <p:spPr>
            <a:xfrm>
              <a:off x="11606528" y="-423"/>
              <a:ext cx="585472" cy="786806"/>
            </a:xfrm>
            <a:custGeom>
              <a:avLst/>
              <a:gdLst>
                <a:gd name="connsiteX0" fmla="*/ 393404 w 585472"/>
                <a:gd name="connsiteY0" fmla="*/ 0 h 786806"/>
                <a:gd name="connsiteX1" fmla="*/ 546535 w 585472"/>
                <a:gd name="connsiteY1" fmla="*/ 30916 h 786806"/>
                <a:gd name="connsiteX2" fmla="*/ 585472 w 585472"/>
                <a:gd name="connsiteY2" fmla="*/ 52050 h 786806"/>
                <a:gd name="connsiteX3" fmla="*/ 585472 w 585472"/>
                <a:gd name="connsiteY3" fmla="*/ 734756 h 786806"/>
                <a:gd name="connsiteX4" fmla="*/ 546535 w 585472"/>
                <a:gd name="connsiteY4" fmla="*/ 755890 h 786806"/>
                <a:gd name="connsiteX5" fmla="*/ 393404 w 585472"/>
                <a:gd name="connsiteY5" fmla="*/ 786806 h 786806"/>
                <a:gd name="connsiteX6" fmla="*/ 0 w 585472"/>
                <a:gd name="connsiteY6" fmla="*/ 393403 h 786806"/>
                <a:gd name="connsiteX7" fmla="*/ 393404 w 585472"/>
                <a:gd name="connsiteY7" fmla="*/ 0 h 78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472" h="786806">
                  <a:moveTo>
                    <a:pt x="393404" y="0"/>
                  </a:moveTo>
                  <a:cubicBezTo>
                    <a:pt x="447722" y="0"/>
                    <a:pt x="499468" y="11008"/>
                    <a:pt x="546535" y="30916"/>
                  </a:cubicBezTo>
                  <a:lnTo>
                    <a:pt x="585472" y="52050"/>
                  </a:lnTo>
                  <a:lnTo>
                    <a:pt x="585472" y="734756"/>
                  </a:lnTo>
                  <a:lnTo>
                    <a:pt x="546535" y="755890"/>
                  </a:lnTo>
                  <a:cubicBezTo>
                    <a:pt x="499468" y="775798"/>
                    <a:pt x="447722" y="786806"/>
                    <a:pt x="393404" y="786806"/>
                  </a:cubicBezTo>
                  <a:cubicBezTo>
                    <a:pt x="176133" y="786806"/>
                    <a:pt x="0" y="610673"/>
                    <a:pt x="0" y="393403"/>
                  </a:cubicBezTo>
                  <a:cubicBezTo>
                    <a:pt x="0" y="176133"/>
                    <a:pt x="176133" y="0"/>
                    <a:pt x="39340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984010"/>
            <a:ext cx="2578188" cy="79779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09600" y="6397083"/>
            <a:ext cx="0" cy="0"/>
          </a:xfrm>
          <a:prstGeom prst="line">
            <a:avLst/>
          </a:prstGeom>
          <a:ln w="95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6309360"/>
            <a:ext cx="2286000" cy="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6" r:id="rId5"/>
    <p:sldLayoutId id="2147483655" r:id="rId6"/>
    <p:sldLayoutId id="2147483657" r:id="rId7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800"/>
        </a:spcBef>
        <a:buClr>
          <a:schemeClr val="bg2"/>
        </a:buClr>
        <a:buFont typeface="Arial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8975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Courier New" panose="02070309020205020404" pitchFamily="49" charset="0"/>
        <a:buChar char="o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27113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7950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ú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716088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054225" indent="-34448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405063" indent="-34607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397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8B40D-CF21-4996-8FA2-05FC38D5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7800"/>
            <a:ext cx="9906000" cy="182880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Professional Advertising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9F5A0-D049-4807-BF6B-6D312D727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Who is responsible for an institution’s marketing?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686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AED8-696F-476D-B8F6-C57F8601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Commercial Marketing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940C-AA86-4716-947E-59F1E1CD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820400" cy="4114800"/>
          </a:xfrm>
        </p:spPr>
        <p:txBody>
          <a:bodyPr/>
          <a:lstStyle/>
          <a:p>
            <a:r>
              <a:rPr lang="en-US" altLang="en-US" dirty="0"/>
              <a:t>Marketing </a:t>
            </a:r>
            <a:r>
              <a:rPr lang="en-US" dirty="0"/>
              <a:t>is essential to create an informed public. Marketing departments and agencies </a:t>
            </a:r>
            <a:r>
              <a:rPr lang="en-US" altLang="en-US" dirty="0"/>
              <a:t>design promotions to increase traffic to your office.  </a:t>
            </a:r>
          </a:p>
          <a:p>
            <a:r>
              <a:rPr lang="en-US" dirty="0"/>
              <a:t>Sometimes they are not fully aware of federal marketing standards* and </a:t>
            </a:r>
            <a:br>
              <a:rPr lang="en-US" dirty="0"/>
            </a:br>
            <a:r>
              <a:rPr lang="en-US" dirty="0"/>
              <a:t>the AAO’s Code of Ethics Rule 13, Communications to the Public.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1600" dirty="0"/>
              <a:t>						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/>
              <a:t>	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/>
              <a:t>						* See Ppt – General Overview of Physician Advertising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96605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E00821-3A37-4982-ADB3-A0626D0E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54C5B-74F6-4324-B1D9-4A734CF22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/>
              <a:t>Who is Responsible for the Ad?</a:t>
            </a:r>
          </a:p>
        </p:txBody>
      </p:sp>
    </p:spTree>
    <p:extLst>
      <p:ext uri="{BB962C8B-B14F-4D97-AF65-F5344CB8AC3E}">
        <p14:creationId xmlns:p14="http://schemas.microsoft.com/office/powerpoint/2010/main" val="41776797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11DE-AABD-4EDF-B128-3FE5543E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Standard Print </a:t>
            </a:r>
            <a:br>
              <a:rPr lang="en-US" altLang="en-US" dirty="0"/>
            </a:br>
            <a:r>
              <a:rPr lang="en-US" altLang="en-US" dirty="0"/>
              <a:t>Marketing Information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E0C1-75CD-4980-870A-6B1343CC8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0" y="1631483"/>
            <a:ext cx="5257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university Eye Institute’s print ad featured basic information about the practice:</a:t>
            </a:r>
          </a:p>
          <a:p>
            <a:pPr marL="361950" indent="-361950"/>
            <a:r>
              <a:rPr lang="en-US" altLang="en-US" dirty="0"/>
              <a:t>Name and Logo </a:t>
            </a:r>
          </a:p>
          <a:p>
            <a:pPr marL="361950" indent="-361950"/>
            <a:r>
              <a:rPr lang="en-US" altLang="en-US" dirty="0"/>
              <a:t>Services / Specialties</a:t>
            </a:r>
          </a:p>
          <a:p>
            <a:pPr marL="361950" indent="-361950"/>
            <a:r>
              <a:rPr lang="en-US" altLang="en-US" dirty="0"/>
              <a:t>Contact Information </a:t>
            </a:r>
          </a:p>
          <a:p>
            <a:pPr marL="361950" indent="-361950"/>
            <a:r>
              <a:rPr lang="en-US" altLang="en-US" dirty="0"/>
              <a:t>Address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CA0C1-F6F5-41DF-A0E5-F774A8DB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35469"/>
            <a:ext cx="2629735" cy="36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27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9EA5A-BDC0-4B0B-8DCC-2D28D709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In-House Marketing Department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501DE-4B39-4B91-807F-1879812D5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486400" cy="4114800"/>
          </a:xfrm>
        </p:spPr>
        <p:txBody>
          <a:bodyPr/>
          <a:lstStyle/>
          <a:p>
            <a:r>
              <a:rPr lang="en-US" altLang="en-US" dirty="0"/>
              <a:t>The university’s marketing department decided to “beef up” an ad to compete with other local practitioners. </a:t>
            </a:r>
          </a:p>
          <a:p>
            <a:r>
              <a:rPr lang="en-US" altLang="en-US" dirty="0"/>
              <a:t>No one in the Institute's leadership was asked to review the ad before it went to press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093C44-76D6-4A01-8AEC-9CF377FA66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4200" y="1694873"/>
            <a:ext cx="3699772" cy="19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74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474A2C-AF6B-4ACF-A4FF-501C2191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 – What is Wrong With This Ad?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6BB93-8EAE-4EDB-87D3-FFE4C7A59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828800"/>
            <a:ext cx="5029200" cy="4114800"/>
          </a:xfrm>
        </p:spPr>
        <p:txBody>
          <a:bodyPr/>
          <a:lstStyle/>
          <a:p>
            <a:pPr marL="361950" indent="-361950"/>
            <a:r>
              <a:rPr lang="en-US" altLang="en-US" dirty="0"/>
              <a:t>Inaccurate</a:t>
            </a:r>
          </a:p>
          <a:p>
            <a:pPr marL="361950" indent="-361950"/>
            <a:r>
              <a:rPr lang="en-US" altLang="en-US" dirty="0"/>
              <a:t>Deceptive</a:t>
            </a:r>
          </a:p>
          <a:p>
            <a:pPr marL="361950" indent="-361950"/>
            <a:r>
              <a:rPr lang="en-US" altLang="en-US" dirty="0"/>
              <a:t>Appeals to anxieties</a:t>
            </a:r>
          </a:p>
          <a:p>
            <a:pPr marL="361950" indent="-361950"/>
            <a:r>
              <a:rPr lang="en-US" altLang="en-US" dirty="0"/>
              <a:t>Misrepresents credentials</a:t>
            </a:r>
          </a:p>
          <a:p>
            <a:pPr marL="361950" indent="-361950"/>
            <a:r>
              <a:rPr lang="en-US" altLang="en-US" dirty="0"/>
              <a:t>Infers claim of superiority over local practitioners</a:t>
            </a:r>
          </a:p>
          <a:p>
            <a:pPr marL="361950" indent="-361950"/>
            <a:r>
              <a:rPr lang="en-US" altLang="en-US" dirty="0"/>
              <a:t>This was an AAO Ethics Committee member at the time the ad was published.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A7A834-F783-4DE9-AB39-1EE390E203C5}"/>
              </a:ext>
            </a:extLst>
          </p:cNvPr>
          <p:cNvCxnSpPr>
            <a:cxnSpLocks/>
          </p:cNvCxnSpPr>
          <p:nvPr/>
        </p:nvCxnSpPr>
        <p:spPr>
          <a:xfrm flipH="1" flipV="1">
            <a:off x="4763634" y="3688419"/>
            <a:ext cx="1027566" cy="1569382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F585DE1C-4D4C-4466-BA30-FD9C9C194A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1508360"/>
            <a:ext cx="3315834" cy="5111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96D585-CF65-42CB-B49D-CB12BEF25AD3}"/>
              </a:ext>
            </a:extLst>
          </p:cNvPr>
          <p:cNvSpPr/>
          <p:nvPr/>
        </p:nvSpPr>
        <p:spPr>
          <a:xfrm>
            <a:off x="1905000" y="1676400"/>
            <a:ext cx="2286000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6EE1B-1CAB-432B-9E76-B2A63E73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62792"/>
            <a:ext cx="289560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467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C262-AFC3-475C-B383-7735E12A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You Are Responsible for 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8396-3DEB-4448-9DAF-E64C964668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Require </a:t>
            </a:r>
            <a:r>
              <a:rPr lang="en-US" i="1" dirty="0"/>
              <a:t>prepublication review </a:t>
            </a:r>
            <a:r>
              <a:rPr lang="en-US" dirty="0"/>
              <a:t>of any ad containing your name.</a:t>
            </a:r>
          </a:p>
          <a:p>
            <a:pPr lvl="1"/>
            <a:r>
              <a:rPr lang="en-US" dirty="0"/>
              <a:t>Prepublication review ensures that information proposed for public release contains no false, deceptive or misleading information. </a:t>
            </a:r>
          </a:p>
          <a:p>
            <a:r>
              <a:rPr lang="en-US" dirty="0"/>
              <a:t>If your name, or your practice name, is in the promotional material, you are responsible.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5ACCE8-3B1F-4319-850E-BEA35E766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22150">
            <a:off x="6283015" y="2108470"/>
            <a:ext cx="5029200" cy="26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65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6264-8BFD-495F-A449-93CB3B29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of Ethics Rule 13</a:t>
            </a:r>
            <a:br>
              <a:rPr lang="en-US" altLang="en-US" dirty="0"/>
            </a:br>
            <a:r>
              <a:rPr lang="en-US" altLang="en-US" dirty="0"/>
              <a:t>Communications to the public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EDBF9-9E9D-40C0-A050-4D12DFED7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 false, deceptive or misleading information</a:t>
            </a:r>
          </a:p>
          <a:p>
            <a:r>
              <a:rPr lang="en-US" altLang="en-US" dirty="0"/>
              <a:t>No deceptive omissions</a:t>
            </a:r>
          </a:p>
          <a:p>
            <a:r>
              <a:rPr lang="en-US" altLang="en-US" dirty="0"/>
              <a:t>No appeals to patients’ anxiety</a:t>
            </a:r>
          </a:p>
          <a:p>
            <a:r>
              <a:rPr lang="en-US" altLang="en-US" dirty="0"/>
              <a:t>Must not create unjustified expectations of results</a:t>
            </a:r>
          </a:p>
          <a:p>
            <a:r>
              <a:rPr lang="en-US" altLang="en-US" dirty="0"/>
              <a:t>Must disclose risks</a:t>
            </a:r>
          </a:p>
          <a:p>
            <a:r>
              <a:rPr lang="en-US" altLang="en-US" dirty="0"/>
              <a:t>Must not misrepresent credentials</a:t>
            </a:r>
          </a:p>
          <a:p>
            <a:r>
              <a:rPr lang="en-US" altLang="en-US" dirty="0"/>
              <a:t>No unsubstantiated claims of superiority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467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7052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AO_PPT_TEMPLATE_WIDE_20180109">
  <a:themeElements>
    <a:clrScheme name="Academy">
      <a:dk1>
        <a:srgbClr val="000000"/>
      </a:dk1>
      <a:lt1>
        <a:srgbClr val="FFFFFF"/>
      </a:lt1>
      <a:dk2>
        <a:srgbClr val="53565A"/>
      </a:dk2>
      <a:lt2>
        <a:srgbClr val="351F65"/>
      </a:lt2>
      <a:accent1>
        <a:srgbClr val="D05A57"/>
      </a:accent1>
      <a:accent2>
        <a:srgbClr val="F68D2E"/>
      </a:accent2>
      <a:accent3>
        <a:srgbClr val="F2C75C"/>
      </a:accent3>
      <a:accent4>
        <a:srgbClr val="A9C23F"/>
      </a:accent4>
      <a:accent5>
        <a:srgbClr val="86C8BC"/>
      </a:accent5>
      <a:accent6>
        <a:srgbClr val="3E87C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AAO PPT  TEMPLATE_WIDE_20161216.potx" id="{E3145F29-EC0F-467F-A28F-783E739528AB}" vid="{B682E372-D806-4981-BDE8-DB47C38DED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F5B6B876A3E458BE4D524A4037852" ma:contentTypeVersion="8" ma:contentTypeDescription="Create a new document." ma:contentTypeScope="" ma:versionID="7aa00102085b360eb7b9922eea7b719d">
  <xsd:schema xmlns:xsd="http://www.w3.org/2001/XMLSchema" xmlns:xs="http://www.w3.org/2001/XMLSchema" xmlns:p="http://schemas.microsoft.com/office/2006/metadata/properties" xmlns:ns2="272f664c-e4d1-4b55-8c84-187a3b1fbd1d" xmlns:ns3="e56d3aac-1f41-4556-81ab-f0bb9113a72d" targetNamespace="http://schemas.microsoft.com/office/2006/metadata/properties" ma:root="true" ma:fieldsID="bfd57c48e5a2dec8be175cd3cd306b77" ns2:_="" ns3:_="">
    <xsd:import namespace="272f664c-e4d1-4b55-8c84-187a3b1fbd1d"/>
    <xsd:import namespace="e56d3aac-1f41-4556-81ab-f0bb9113a7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f664c-e4d1-4b55-8c84-187a3b1fbd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d3aac-1f41-4556-81ab-f0bb9113a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DD854-F139-406C-8CF5-FD51B80AB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C69CF-8D51-4A32-980C-173A54FFDDBB}">
  <ds:schemaRefs>
    <ds:schemaRef ds:uri="272f664c-e4d1-4b55-8c84-187a3b1fbd1d"/>
    <ds:schemaRef ds:uri="http://purl.org/dc/terms/"/>
    <ds:schemaRef ds:uri="http://schemas.openxmlformats.org/package/2006/metadata/core-properties"/>
    <ds:schemaRef ds:uri="http://purl.org/dc/dcmitype/"/>
    <ds:schemaRef ds:uri="e56d3aac-1f41-4556-81ab-f0bb9113a72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2697C-FC7D-4BA5-A983-A977C78F7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2f664c-e4d1-4b55-8c84-187a3b1fbd1d"/>
    <ds:schemaRef ds:uri="e56d3aac-1f41-4556-81ab-f0bb9113a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AAO_PPT_TEMPLATE_WIDE_20180112</Template>
  <TotalTime>178</TotalTime>
  <Words>298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AAO_PPT_TEMPLATE_WIDE_20180109</vt:lpstr>
      <vt:lpstr> Professional Advertising</vt:lpstr>
      <vt:lpstr>The Power of Commercial Marketing </vt:lpstr>
      <vt:lpstr>Case Study </vt:lpstr>
      <vt:lpstr>Standard Print  Marketing Information </vt:lpstr>
      <vt:lpstr>In-House Marketing Department</vt:lpstr>
      <vt:lpstr>The Result – What is Wrong With This Ad?  </vt:lpstr>
      <vt:lpstr> You Are Responsible for Content</vt:lpstr>
      <vt:lpstr>Code of Ethics Rule 13 Communications to the public</vt:lpstr>
      <vt:lpstr>PowerPoint Presentation</vt:lpstr>
    </vt:vector>
  </TitlesOfParts>
  <Company>Buchalter Nemer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mpearse</dc:creator>
  <cp:lastModifiedBy>Mara Pearse Burke</cp:lastModifiedBy>
  <cp:revision>24</cp:revision>
  <dcterms:created xsi:type="dcterms:W3CDTF">2018-08-15T18:59:43Z</dcterms:created>
  <dcterms:modified xsi:type="dcterms:W3CDTF">2020-08-31T22:12:52Z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0x010100E13F5B6B876A3E458BE4D524A4037852</vt:lpwstr>
  </property>
</Properties>
</file>