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2"/>
  </p:notesMasterIdLst>
  <p:sldIdLst>
    <p:sldId id="702" r:id="rId2"/>
    <p:sldId id="2175" r:id="rId3"/>
    <p:sldId id="2176" r:id="rId4"/>
    <p:sldId id="2177" r:id="rId5"/>
    <p:sldId id="2178" r:id="rId6"/>
    <p:sldId id="678" r:id="rId7"/>
    <p:sldId id="2222" r:id="rId8"/>
    <p:sldId id="2145" r:id="rId9"/>
    <p:sldId id="679" r:id="rId10"/>
    <p:sldId id="2155" r:id="rId11"/>
    <p:sldId id="1816" r:id="rId12"/>
    <p:sldId id="2152" r:id="rId13"/>
    <p:sldId id="326" r:id="rId14"/>
    <p:sldId id="334" r:id="rId15"/>
    <p:sldId id="2179" r:id="rId16"/>
    <p:sldId id="2156" r:id="rId17"/>
    <p:sldId id="1686" r:id="rId18"/>
    <p:sldId id="2158" r:id="rId19"/>
    <p:sldId id="2157" r:id="rId20"/>
    <p:sldId id="2180" r:id="rId21"/>
    <p:sldId id="1864" r:id="rId22"/>
    <p:sldId id="2149" r:id="rId23"/>
    <p:sldId id="2181" r:id="rId24"/>
    <p:sldId id="2182" r:id="rId25"/>
    <p:sldId id="2183" r:id="rId26"/>
    <p:sldId id="2151" r:id="rId27"/>
    <p:sldId id="2184" r:id="rId28"/>
    <p:sldId id="1784" r:id="rId29"/>
    <p:sldId id="2185" r:id="rId30"/>
    <p:sldId id="1782" r:id="rId31"/>
    <p:sldId id="1791" r:id="rId32"/>
    <p:sldId id="2186" r:id="rId33"/>
    <p:sldId id="2187" r:id="rId34"/>
    <p:sldId id="1999" r:id="rId35"/>
    <p:sldId id="343" r:id="rId36"/>
    <p:sldId id="740" r:id="rId37"/>
    <p:sldId id="2161" r:id="rId38"/>
    <p:sldId id="2159" r:id="rId39"/>
    <p:sldId id="721" r:id="rId40"/>
    <p:sldId id="520" r:id="rId41"/>
    <p:sldId id="862" r:id="rId42"/>
    <p:sldId id="2173" r:id="rId43"/>
    <p:sldId id="865" r:id="rId44"/>
    <p:sldId id="2162" r:id="rId45"/>
    <p:sldId id="726" r:id="rId46"/>
    <p:sldId id="727" r:id="rId47"/>
    <p:sldId id="750" r:id="rId48"/>
    <p:sldId id="757" r:id="rId49"/>
    <p:sldId id="765" r:id="rId50"/>
    <p:sldId id="2194" r:id="rId51"/>
    <p:sldId id="775" r:id="rId52"/>
    <p:sldId id="410" r:id="rId53"/>
    <p:sldId id="796" r:id="rId54"/>
    <p:sldId id="2188" r:id="rId55"/>
    <p:sldId id="462" r:id="rId56"/>
    <p:sldId id="823" r:id="rId57"/>
    <p:sldId id="2189" r:id="rId58"/>
    <p:sldId id="2190" r:id="rId59"/>
    <p:sldId id="834" r:id="rId60"/>
    <p:sldId id="2191" r:id="rId61"/>
    <p:sldId id="432" r:id="rId62"/>
    <p:sldId id="2192" r:id="rId63"/>
    <p:sldId id="654" r:id="rId64"/>
    <p:sldId id="879" r:id="rId65"/>
    <p:sldId id="2193" r:id="rId66"/>
    <p:sldId id="2196" r:id="rId67"/>
    <p:sldId id="930" r:id="rId68"/>
    <p:sldId id="2195" r:id="rId69"/>
    <p:sldId id="2197" r:id="rId70"/>
    <p:sldId id="942" r:id="rId71"/>
    <p:sldId id="2163" r:id="rId72"/>
    <p:sldId id="542" r:id="rId73"/>
    <p:sldId id="2198" r:id="rId74"/>
    <p:sldId id="2164" r:id="rId75"/>
    <p:sldId id="725" r:id="rId76"/>
    <p:sldId id="722" r:id="rId77"/>
    <p:sldId id="843" r:id="rId78"/>
    <p:sldId id="2199" r:id="rId79"/>
    <p:sldId id="950" r:id="rId80"/>
    <p:sldId id="965" r:id="rId81"/>
    <p:sldId id="2200" r:id="rId82"/>
    <p:sldId id="955" r:id="rId83"/>
    <p:sldId id="1000" r:id="rId84"/>
    <p:sldId id="2201" r:id="rId85"/>
    <p:sldId id="1001" r:id="rId86"/>
    <p:sldId id="1003" r:id="rId87"/>
    <p:sldId id="1004" r:id="rId88"/>
    <p:sldId id="1009" r:id="rId89"/>
    <p:sldId id="1018" r:id="rId90"/>
    <p:sldId id="2202" r:id="rId91"/>
    <p:sldId id="1044" r:id="rId92"/>
    <p:sldId id="1048" r:id="rId93"/>
    <p:sldId id="1053" r:id="rId94"/>
    <p:sldId id="1058" r:id="rId95"/>
    <p:sldId id="1059" r:id="rId96"/>
    <p:sldId id="1060" r:id="rId97"/>
    <p:sldId id="1067" r:id="rId98"/>
    <p:sldId id="1068" r:id="rId99"/>
    <p:sldId id="1069" r:id="rId100"/>
    <p:sldId id="1070" r:id="rId101"/>
    <p:sldId id="1074" r:id="rId102"/>
    <p:sldId id="2203" r:id="rId103"/>
    <p:sldId id="1153" r:id="rId104"/>
    <p:sldId id="2204" r:id="rId105"/>
    <p:sldId id="2166" r:id="rId106"/>
    <p:sldId id="1149" r:id="rId107"/>
    <p:sldId id="2205" r:id="rId108"/>
    <p:sldId id="1151" r:id="rId109"/>
    <p:sldId id="2206" r:id="rId110"/>
    <p:sldId id="2212" r:id="rId111"/>
    <p:sldId id="2169" r:id="rId112"/>
    <p:sldId id="2207" r:id="rId113"/>
    <p:sldId id="2208" r:id="rId114"/>
    <p:sldId id="2209" r:id="rId115"/>
    <p:sldId id="2210" r:id="rId116"/>
    <p:sldId id="2211" r:id="rId117"/>
    <p:sldId id="2174" r:id="rId118"/>
    <p:sldId id="2213" r:id="rId119"/>
    <p:sldId id="2214" r:id="rId120"/>
    <p:sldId id="1879" r:id="rId121"/>
    <p:sldId id="1898" r:id="rId122"/>
    <p:sldId id="1881" r:id="rId123"/>
    <p:sldId id="2215" r:id="rId124"/>
    <p:sldId id="2216" r:id="rId125"/>
    <p:sldId id="1906" r:id="rId126"/>
    <p:sldId id="2217" r:id="rId127"/>
    <p:sldId id="387" r:id="rId128"/>
    <p:sldId id="366" r:id="rId129"/>
    <p:sldId id="375" r:id="rId130"/>
    <p:sldId id="383" r:id="rId131"/>
    <p:sldId id="2219" r:id="rId132"/>
    <p:sldId id="374" r:id="rId133"/>
    <p:sldId id="2218" r:id="rId134"/>
    <p:sldId id="1957" r:id="rId135"/>
    <p:sldId id="1958" r:id="rId136"/>
    <p:sldId id="1962" r:id="rId137"/>
    <p:sldId id="1964" r:id="rId138"/>
    <p:sldId id="2220" r:id="rId139"/>
    <p:sldId id="2221" r:id="rId140"/>
    <p:sldId id="2165"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B7ECFF"/>
    <a:srgbClr val="FFCCCC"/>
    <a:srgbClr val="FF66CC"/>
    <a:srgbClr val="00FFCC"/>
    <a:srgbClr val="DCD1FB"/>
    <a:srgbClr val="E6E6E6"/>
    <a:srgbClr val="A7E8FF"/>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2" d="100"/>
          <a:sy n="72" d="100"/>
        </p:scale>
        <p:origin x="13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6EB6F-498B-41B0-9402-7495F2A2FD0F}" type="datetimeFigureOut">
              <a:rPr lang="en-US" smtClean="0"/>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34791-E1F8-4EF4-9282-E13B53415A7D}" type="slidenum">
              <a:rPr lang="en-US" smtClean="0"/>
              <a:t>‹#›</a:t>
            </a:fld>
            <a:endParaRPr lang="en-US"/>
          </a:p>
        </p:txBody>
      </p:sp>
    </p:spTree>
    <p:extLst>
      <p:ext uri="{BB962C8B-B14F-4D97-AF65-F5344CB8AC3E}">
        <p14:creationId xmlns:p14="http://schemas.microsoft.com/office/powerpoint/2010/main" val="32274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61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fld id="{B6D0ABD6-8F66-406C-BD8D-A5D762077ECB}" type="datetimeFigureOut">
              <a:rPr lang="en-US" smtClean="0"/>
              <a:t>3/18/2024</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01434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90130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318156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38690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3543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12826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77444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22022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213264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4160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6D0ABD6-8F66-406C-BD8D-A5D762077ECB}" type="datetimeFigureOut">
              <a:rPr lang="en-US" smtClean="0"/>
              <a:t>3/18/2024</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730B9C4-A7DE-4F8E-8B0C-8F092BFD0A79}" type="slidenum">
              <a:rPr lang="en-US" smtClean="0"/>
              <a:t>‹#›</a:t>
            </a:fld>
            <a:endParaRPr lang="en-US"/>
          </a:p>
        </p:txBody>
      </p:sp>
    </p:spTree>
    <p:extLst>
      <p:ext uri="{BB962C8B-B14F-4D97-AF65-F5344CB8AC3E}">
        <p14:creationId xmlns:p14="http://schemas.microsoft.com/office/powerpoint/2010/main" val="16855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B6D0ABD6-8F66-406C-BD8D-A5D762077ECB}" type="datetimeFigureOut">
              <a:rPr lang="en-US" smtClean="0"/>
              <a:t>3/18/2024</a:t>
            </a:fld>
            <a:endParaRPr lang="en-US"/>
          </a:p>
        </p:txBody>
      </p:sp>
      <p:sp>
        <p:nvSpPr>
          <p:cNvPr id="51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2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A730B9C4-A7DE-4F8E-8B0C-8F092BFD0A79}"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6424" y="990600"/>
            <a:ext cx="8131151" cy="1200329"/>
          </a:xfrm>
          <a:prstGeom prst="rect">
            <a:avLst/>
          </a:prstGeom>
          <a:solidFill>
            <a:schemeClr val="bg1"/>
          </a:solidFill>
          <a:ln>
            <a:noFill/>
          </a:ln>
        </p:spPr>
        <p:txBody>
          <a:bodyPr wrap="square" rtlCol="0">
            <a:spAutoFit/>
          </a:bodyPr>
          <a:lstStyle/>
          <a:p>
            <a:r>
              <a:rPr lang="en-US" b="1" i="1" dirty="0"/>
              <a:t>DES</a:t>
            </a:r>
            <a:r>
              <a:rPr lang="en-US" dirty="0"/>
              <a:t> is an extremely common condition, estimated to affect 10% or more of adults. It can be a significant health problem, with studies indicating that moderate-to-severe DES impacts quality-of-life to the same degree as moderate-to-severe angina. </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3259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0470-F2EF-B32B-5F87-B4490C246CB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9B479D9-AE58-4EFC-EABF-2D5D61DE0B5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E87E95EA-9960-7667-9EFE-56C54D911422}"/>
              </a:ext>
            </a:extLst>
          </p:cNvPr>
          <p:cNvSpPr txBox="1"/>
          <p:nvPr/>
        </p:nvSpPr>
        <p:spPr>
          <a:xfrm>
            <a:off x="506424" y="990600"/>
            <a:ext cx="8131151" cy="2585323"/>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is comprised of three basic components: </a:t>
            </a:r>
            <a:r>
              <a:rPr lang="en-US" b="1" dirty="0">
                <a:solidFill>
                  <a:schemeClr val="bg1">
                    <a:lumMod val="75000"/>
                  </a:schemeClr>
                </a:solidFill>
              </a:rPr>
              <a:t>Lipid</a:t>
            </a:r>
            <a:r>
              <a:rPr lang="en-US" dirty="0">
                <a:solidFill>
                  <a:schemeClr val="bg1">
                    <a:lumMod val="75000"/>
                  </a:schemeClr>
                </a:solidFill>
              </a:rPr>
              <a:t>,</a:t>
            </a:r>
            <a:r>
              <a:rPr lang="en-US" b="1" dirty="0">
                <a:solidFill>
                  <a:schemeClr val="bg1">
                    <a:lumMod val="75000"/>
                  </a:schemeClr>
                </a:solidFill>
              </a:rPr>
              <a:t> aqueous</a:t>
            </a:r>
            <a:r>
              <a:rPr lang="en-US" dirty="0">
                <a:solidFill>
                  <a:schemeClr val="bg1">
                    <a:lumMod val="75000"/>
                  </a:schemeClr>
                </a:solidFill>
              </a:rPr>
              <a:t>, and </a:t>
            </a:r>
            <a:r>
              <a:rPr lang="en-US" b="1" dirty="0">
                <a:solidFill>
                  <a:schemeClr val="bg1">
                    <a:lumMod val="75000"/>
                  </a:schemeClr>
                </a:solidFill>
              </a:rPr>
              <a:t>mucin</a:t>
            </a:r>
            <a:r>
              <a:rPr lang="en-US" dirty="0">
                <a:solidFill>
                  <a:schemeClr val="bg1">
                    <a:lumMod val="75000"/>
                  </a:schemeClr>
                </a:solidFill>
              </a:rPr>
              <a:t>. These components interact to produce the </a:t>
            </a:r>
            <a:r>
              <a:rPr lang="en-US" i="1" dirty="0">
                <a:solidFill>
                  <a:schemeClr val="bg1">
                    <a:lumMod val="75000"/>
                  </a:schemeClr>
                </a:solidFill>
              </a:rPr>
              <a:t>two-phase model </a:t>
            </a:r>
            <a:r>
              <a:rPr lang="en-US" dirty="0">
                <a:solidFill>
                  <a:schemeClr val="bg1">
                    <a:lumMod val="75000"/>
                  </a:schemeClr>
                </a:solidFill>
              </a:rPr>
              <a:t>of the tear film: The aqueous and mucus intermix into a single, gel-like layer (the </a:t>
            </a:r>
            <a:r>
              <a:rPr lang="en-US" i="1" dirty="0">
                <a:solidFill>
                  <a:schemeClr val="bg1">
                    <a:lumMod val="75000"/>
                  </a:schemeClr>
                </a:solidFill>
              </a:rPr>
              <a:t>mucoaqueous phase</a:t>
            </a:r>
            <a:r>
              <a:rPr lang="en-US" dirty="0">
                <a:solidFill>
                  <a:schemeClr val="bg1">
                    <a:lumMod val="75000"/>
                  </a:schemeClr>
                </a:solidFill>
              </a:rPr>
              <a:t>), which is covered by the lipids in a </a:t>
            </a:r>
            <a:r>
              <a:rPr lang="en-US" i="1" dirty="0">
                <a:solidFill>
                  <a:schemeClr val="bg1">
                    <a:lumMod val="75000"/>
                  </a:schemeClr>
                </a:solidFill>
              </a:rPr>
              <a:t>lipid phase</a:t>
            </a:r>
            <a:r>
              <a:rPr lang="en-US" dirty="0">
                <a:solidFill>
                  <a:schemeClr val="bg1">
                    <a:lumMod val="75000"/>
                  </a:schemeClr>
                </a:solidFill>
              </a:rPr>
              <a:t>. </a:t>
            </a:r>
            <a:endParaRPr lang="en-US" sz="1800" dirty="0">
              <a:solidFill>
                <a:schemeClr val="bg1">
                  <a:lumMod val="75000"/>
                </a:schemeClr>
              </a:solidFill>
            </a:endParaRPr>
          </a:p>
          <a:p>
            <a:endParaRPr lang="en-US" dirty="0"/>
          </a:p>
          <a:p>
            <a:r>
              <a:rPr lang="en-US" dirty="0">
                <a:solidFill>
                  <a:srgbClr val="0000FF"/>
                </a:solidFill>
              </a:rPr>
              <a:t>The older </a:t>
            </a:r>
            <a:r>
              <a:rPr lang="en-US" i="1" dirty="0">
                <a:solidFill>
                  <a:srgbClr val="0000FF"/>
                </a:solidFill>
              </a:rPr>
              <a:t>tripartite model </a:t>
            </a:r>
            <a:r>
              <a:rPr lang="en-US" dirty="0">
                <a:solidFill>
                  <a:srgbClr val="0000FF"/>
                </a:solidFill>
              </a:rPr>
              <a:t>of the tear film posited that the three components formed distinct mucus (inner), aqueous (middle) and lipid (outer) layers, but the consensus now is this model is incorrect, and it has largely been supplanted by the two-phase model.</a:t>
            </a:r>
            <a:endParaRPr lang="en-US" sz="1800" dirty="0">
              <a:solidFill>
                <a:srgbClr val="0000FF"/>
              </a:solidFill>
            </a:endParaRPr>
          </a:p>
        </p:txBody>
      </p:sp>
    </p:spTree>
    <p:extLst>
      <p:ext uri="{BB962C8B-B14F-4D97-AF65-F5344CB8AC3E}">
        <p14:creationId xmlns:p14="http://schemas.microsoft.com/office/powerpoint/2010/main" val="28713938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a:t>
            </a:r>
            <a:r>
              <a:rPr lang="en-US" sz="2400" i="1" dirty="0">
                <a:solidFill>
                  <a:srgbClr val="0000FF"/>
                </a:solidFill>
                <a:effectLst>
                  <a:outerShdw blurRad="38100" dist="38100" dir="2700000" algn="tl">
                    <a:srgbClr val="000000">
                      <a:alpha val="43137"/>
                    </a:srgbClr>
                  </a:outerShdw>
                </a:effectLst>
              </a:rPr>
              <a:t>treating DES</a:t>
            </a:r>
            <a:r>
              <a:rPr lang="en-US" sz="2400" i="1" dirty="0">
                <a:effectLst>
                  <a:outerShdw blurRad="38100" dist="38100" dir="2700000" algn="tl">
                    <a:srgbClr val="000000">
                      <a:alpha val="43137"/>
                    </a:srgbClr>
                  </a:outerShdw>
                </a:effectLst>
              </a:rPr>
              <a:t>—there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rgbClr val="0000FF"/>
                </a:solidFill>
                <a:effectLst>
                  <a:outerShdw blurRad="38100" dist="38100" dir="2700000" algn="tl">
                    <a:srgbClr val="000000">
                      <a:alpha val="43137"/>
                    </a:srgbClr>
                  </a:outerShdw>
                </a:effectLst>
              </a:rPr>
              <a:t>3) Prevent cytokine release and/or mitigate their effects</a:t>
            </a:r>
          </a:p>
        </p:txBody>
      </p:sp>
    </p:spTree>
    <p:extLst>
      <p:ext uri="{BB962C8B-B14F-4D97-AF65-F5344CB8AC3E}">
        <p14:creationId xmlns:p14="http://schemas.microsoft.com/office/powerpoint/2010/main" val="9782388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6EE0B52F-34E3-E5B1-CCE8-6EA21F3000E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443ADF57-B321-3950-D1A6-B2643C669BE7}"/>
              </a:ext>
            </a:extLst>
          </p:cNvPr>
          <p:cNvSpPr txBox="1"/>
          <p:nvPr/>
        </p:nvSpPr>
        <p:spPr>
          <a:xfrm>
            <a:off x="169933" y="3223877"/>
            <a:ext cx="7066597" cy="1077218"/>
          </a:xfrm>
          <a:prstGeom prst="rect">
            <a:avLst/>
          </a:prstGeom>
          <a:solidFill>
            <a:schemeClr val="accent5"/>
          </a:solidFill>
        </p:spPr>
        <p:txBody>
          <a:bodyPr wrap="square" rtlCol="0">
            <a:spAutoFit/>
          </a:bodyPr>
          <a:lstStyle/>
          <a:p>
            <a:r>
              <a:rPr lang="en-US" sz="1600" dirty="0"/>
              <a:t>The most straightforward means of increasing aqueous volume is supplementing the tear lake with </a:t>
            </a:r>
            <a:r>
              <a:rPr lang="en-US" sz="1600" b="1" dirty="0"/>
              <a:t>artificial tears</a:t>
            </a:r>
            <a:r>
              <a:rPr lang="en-US" sz="1600" dirty="0"/>
              <a:t>. (The </a:t>
            </a:r>
            <a:r>
              <a:rPr lang="en-US" sz="1600" i="1" dirty="0"/>
              <a:t>Cornea</a:t>
            </a:r>
            <a:r>
              <a:rPr lang="en-US" sz="1600" dirty="0"/>
              <a:t> book says tear substitutes are “the mainstay of treatment for aqueous tear deficiency.”) </a:t>
            </a:r>
            <a:r>
              <a:rPr lang="en-US" sz="1600" dirty="0">
                <a:solidFill>
                  <a:schemeClr val="accent5"/>
                </a:solidFill>
              </a:rPr>
              <a:t>In more severe cases </a:t>
            </a:r>
            <a:r>
              <a:rPr lang="en-US" sz="1600" b="1" dirty="0">
                <a:solidFill>
                  <a:schemeClr val="accent5"/>
                </a:solidFill>
              </a:rPr>
              <a:t>punctal occlusion </a:t>
            </a:r>
            <a:r>
              <a:rPr lang="en-US" sz="1600" dirty="0">
                <a:solidFill>
                  <a:schemeClr val="accent5"/>
                </a:solidFill>
              </a:rPr>
              <a:t>may be indicated.</a:t>
            </a:r>
          </a:p>
        </p:txBody>
      </p:sp>
    </p:spTree>
    <p:extLst>
      <p:ext uri="{BB962C8B-B14F-4D97-AF65-F5344CB8AC3E}">
        <p14:creationId xmlns:p14="http://schemas.microsoft.com/office/powerpoint/2010/main" val="2688832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ECC0-67AE-5B4E-4147-45D1CDC2ECEE}"/>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CFB0308D-3081-462D-82A0-0E12FBC62AD5}"/>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3D268C-2001-F95F-8244-703AEA396DDF}"/>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832F1A40-F350-44DF-1F9C-9914D7BF846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F7DAE4B4-D8D1-F8E7-FC84-10DE64C2AAD3}"/>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B6E79783-D7E6-987B-DECB-1893EA7AE273}"/>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5ED1F1A-EC86-8D52-3225-F450F2996F9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92204063-01CC-824D-7B09-78AAAB83D83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BCEC7C5A-C44F-03AA-5003-27D49DFCCBCC}"/>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BDE87A8F-8F62-CAF1-41D4-E0EF068B57D9}"/>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B792E4D9-895B-FD8E-9937-40C7F6A1CCD7}"/>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AA34818-68C8-6B5F-0DE2-614B3D535B60}"/>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12EA89A5-E091-3698-8EBB-9E8FAFE69951}"/>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2C8A9C01-365A-7CF9-61DC-0D08C02C2BD2}"/>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95E94617-249B-545C-57A3-FB156B1B96CD}"/>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0942304E-9F3F-5D7C-6A52-4FA5DB06B08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424D4F26-FA3E-1C54-96C0-3C210444995A}"/>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5428F91D-363F-0903-ADC4-E2359C7E7D0F}"/>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E4844CDE-0313-0E3C-8268-206A054D73E2}"/>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7F143C6D-79E4-31CB-3857-8086D2647AFE}"/>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466AC158-049A-9136-BE00-0C7CDECF738E}"/>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2E94B4E4-CC8B-6D22-0504-A68C2C990AFB}"/>
              </a:ext>
            </a:extLst>
          </p:cNvPr>
          <p:cNvSpPr txBox="1"/>
          <p:nvPr/>
        </p:nvSpPr>
        <p:spPr>
          <a:xfrm>
            <a:off x="5947803" y="4886368"/>
            <a:ext cx="1822102" cy="338554"/>
          </a:xfrm>
          <a:prstGeom prst="rect">
            <a:avLst/>
          </a:prstGeom>
          <a:noFill/>
        </p:spPr>
        <p:txBody>
          <a:bodyPr wrap="none" rtlCol="0">
            <a:spAutoFit/>
          </a:bodyPr>
          <a:lstStyle/>
          <a:p>
            <a:r>
              <a:rPr lang="en-US" sz="1600" b="1" dirty="0">
                <a:solidFill>
                  <a:schemeClr val="bg1">
                    <a:lumMod val="75000"/>
                  </a:schemeClr>
                </a:solidFill>
              </a:rPr>
              <a:t>Tear evaporation</a:t>
            </a:r>
          </a:p>
        </p:txBody>
      </p:sp>
      <p:sp>
        <p:nvSpPr>
          <p:cNvPr id="21" name="&quot;Not Allowed&quot; Symbol 20">
            <a:extLst>
              <a:ext uri="{FF2B5EF4-FFF2-40B4-BE49-F238E27FC236}">
                <a16:creationId xmlns:a16="http://schemas.microsoft.com/office/drawing/2014/main" id="{4D318D0D-A47F-7382-B875-14818CC73F6A}"/>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F6846257-F843-3335-03C6-F99BC3820EA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9D02904-13C8-B0CA-FF73-EAA04A85A543}"/>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chemeClr val="bg1">
                    <a:lumMod val="75000"/>
                  </a:schemeClr>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C70E2ECB-9C7D-9B4B-F996-518FB2E05FAF}"/>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TextBox 24">
            <a:extLst>
              <a:ext uri="{FF2B5EF4-FFF2-40B4-BE49-F238E27FC236}">
                <a16:creationId xmlns:a16="http://schemas.microsoft.com/office/drawing/2014/main" id="{5B809D8D-FA18-3F90-663B-4C752F1327BD}"/>
              </a:ext>
            </a:extLst>
          </p:cNvPr>
          <p:cNvSpPr txBox="1"/>
          <p:nvPr/>
        </p:nvSpPr>
        <p:spPr>
          <a:xfrm>
            <a:off x="169933" y="3223877"/>
            <a:ext cx="7066597" cy="1077218"/>
          </a:xfrm>
          <a:prstGeom prst="rect">
            <a:avLst/>
          </a:prstGeom>
          <a:solidFill>
            <a:schemeClr val="accent5"/>
          </a:solidFill>
        </p:spPr>
        <p:txBody>
          <a:bodyPr wrap="square" rtlCol="0">
            <a:spAutoFit/>
          </a:bodyPr>
          <a:lstStyle/>
          <a:p>
            <a:r>
              <a:rPr lang="en-US" sz="1600" dirty="0"/>
              <a:t>The most straightforward means of increasing aqueous volume is supplementing the tear lake with </a:t>
            </a:r>
            <a:r>
              <a:rPr lang="en-US" sz="1600" b="1" dirty="0"/>
              <a:t>artificial tears</a:t>
            </a:r>
            <a:r>
              <a:rPr lang="en-US" sz="1600" dirty="0"/>
              <a:t>. (The </a:t>
            </a:r>
            <a:r>
              <a:rPr lang="en-US" sz="1600" i="1" dirty="0"/>
              <a:t>Cornea</a:t>
            </a:r>
            <a:r>
              <a:rPr lang="en-US" sz="1600" dirty="0"/>
              <a:t> book says tear substitutes are “the mainstay of treatment for aqueous tear deficiency.”) </a:t>
            </a:r>
            <a:r>
              <a:rPr lang="en-US" sz="1600" dirty="0">
                <a:solidFill>
                  <a:srgbClr val="0000FF"/>
                </a:solidFill>
              </a:rPr>
              <a:t>In more severe cases </a:t>
            </a:r>
            <a:r>
              <a:rPr lang="en-US" sz="1600" b="1" dirty="0">
                <a:solidFill>
                  <a:srgbClr val="0000FF"/>
                </a:solidFill>
              </a:rPr>
              <a:t>punctal occlusion </a:t>
            </a:r>
            <a:r>
              <a:rPr lang="en-US" sz="1600" dirty="0">
                <a:solidFill>
                  <a:srgbClr val="0000FF"/>
                </a:solidFill>
              </a:rPr>
              <a:t>may be indicated.</a:t>
            </a:r>
          </a:p>
        </p:txBody>
      </p:sp>
    </p:spTree>
    <p:extLst>
      <p:ext uri="{BB962C8B-B14F-4D97-AF65-F5344CB8AC3E}">
        <p14:creationId xmlns:p14="http://schemas.microsoft.com/office/powerpoint/2010/main" val="19420734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7AEAE28-BE85-73E5-9EBE-9CAE3673E69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5E3B6544-D99A-5076-8A56-75A148030FF9}"/>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8F74A23-3784-4C13-DCDD-152C63133227}"/>
              </a:ext>
            </a:extLst>
          </p:cNvPr>
          <p:cNvSpPr txBox="1"/>
          <p:nvPr/>
        </p:nvSpPr>
        <p:spPr>
          <a:xfrm>
            <a:off x="1857290" y="2971800"/>
            <a:ext cx="7166958" cy="1323439"/>
          </a:xfrm>
          <a:prstGeom prst="rect">
            <a:avLst/>
          </a:prstGeom>
          <a:solidFill>
            <a:schemeClr val="accent1">
              <a:lumMod val="40000"/>
              <a:lumOff val="60000"/>
            </a:schemeClr>
          </a:solidFill>
        </p:spPr>
        <p:txBody>
          <a:bodyPr wrap="square" rtlCol="0">
            <a:spAutoFit/>
          </a:bodyPr>
          <a:lstStyle/>
          <a:p>
            <a:r>
              <a:rPr lang="en-US" sz="1600" dirty="0"/>
              <a:t>The mainstay </a:t>
            </a:r>
            <a:r>
              <a:rPr lang="en-US" sz="1600" dirty="0" err="1"/>
              <a:t>tx</a:t>
            </a:r>
            <a:r>
              <a:rPr lang="en-US" sz="1600" dirty="0"/>
              <a:t> of EDE is </a:t>
            </a:r>
            <a:r>
              <a:rPr lang="en-US" sz="1600" b="1" dirty="0"/>
              <a:t>lid hygiene</a:t>
            </a:r>
            <a:r>
              <a:rPr lang="en-US" sz="1600" dirty="0"/>
              <a:t>. (The </a:t>
            </a:r>
            <a:r>
              <a:rPr lang="en-US" sz="1600" i="1" dirty="0"/>
              <a:t>Cornea</a:t>
            </a:r>
            <a:r>
              <a:rPr lang="en-US" sz="1600" dirty="0"/>
              <a:t> book says lid hygiene is “an essential part [of </a:t>
            </a:r>
            <a:r>
              <a:rPr lang="en-US" sz="1600" dirty="0" err="1"/>
              <a:t>tx</a:t>
            </a:r>
            <a:r>
              <a:rPr lang="en-US" sz="1600" dirty="0"/>
              <a:t>] at all stages of the disease.”) </a:t>
            </a:r>
            <a:r>
              <a:rPr lang="en-US" sz="1600" dirty="0">
                <a:solidFill>
                  <a:schemeClr val="accent1">
                    <a:lumMod val="40000"/>
                    <a:lumOff val="60000"/>
                  </a:schemeClr>
                </a:solidFill>
              </a:rPr>
              <a:t>The two fundamental steps involved in lid hygiene are:</a:t>
            </a:r>
          </a:p>
          <a:p>
            <a:r>
              <a:rPr lang="en-US" sz="1600" dirty="0">
                <a:solidFill>
                  <a:schemeClr val="accent1">
                    <a:lumMod val="40000"/>
                    <a:lumOff val="60000"/>
                  </a:schemeClr>
                </a:solidFill>
              </a:rPr>
              <a:t>1) Application of heat to the eyelids to soften the abnormal meibum; and</a:t>
            </a:r>
          </a:p>
          <a:p>
            <a:r>
              <a:rPr lang="en-US" sz="1600" dirty="0">
                <a:solidFill>
                  <a:schemeClr val="accent1">
                    <a:lumMod val="40000"/>
                    <a:lumOff val="60000"/>
                  </a:schemeClr>
                </a:solidFill>
              </a:rPr>
              <a:t>2) Compression/massage of the lid margin to express  the abnormal meibum.</a:t>
            </a:r>
          </a:p>
        </p:txBody>
      </p:sp>
    </p:spTree>
    <p:extLst>
      <p:ext uri="{BB962C8B-B14F-4D97-AF65-F5344CB8AC3E}">
        <p14:creationId xmlns:p14="http://schemas.microsoft.com/office/powerpoint/2010/main" val="2717826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B66F-53C3-F357-B694-F27CB9572D55}"/>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72F59F0F-1174-1AF4-214B-DB72E1175FD5}"/>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4CE023-38F9-8439-4DD0-7A9B816DD450}"/>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97EA3F44-669E-409D-FF47-CEC1B32BCAE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1CFADF18-4F2B-F89A-6AE3-CC95A9CC5A4C}"/>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17300309-98B2-27B5-E5DB-FD5B03CDAFBA}"/>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002AE8-E238-5E6F-0F97-BFD5EADB2A25}"/>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17C59C63-1475-F922-7ECA-695616B33B90}"/>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D50F505A-744A-0173-C316-BDC94A48D03D}"/>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39AC9369-7DA8-DBB9-B064-9A6C9A7E882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1DBD6E4F-B57E-62BB-D67B-89075D2CF7D2}"/>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BA7BF544-3BAD-B6B1-3B0A-01FD5DD2E0B0}"/>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326C0CF8-E993-5B66-C9A1-02DA5277368F}"/>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89BA288C-9059-D65E-13B9-EB392E1A40BD}"/>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05A73733-F14A-003E-D611-E77CD5B203D2}"/>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ECCFBD02-CE71-5247-88B5-C7034793AF75}"/>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A4410281-2516-3E1D-FEE1-CC943873CBA8}"/>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E012E833-BC7A-CCEF-92BD-758CA8C06A7F}"/>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1D35518E-D7DD-F822-3856-3F754C41F0EE}"/>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E78EC124-23D4-DF97-D2C8-8FA2F462E707}"/>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3CC7998B-EB45-D868-D661-1B04C03C2824}"/>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A6D9367D-A551-1C0E-ED97-9C6A83289E9C}"/>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216194A3-965F-CF28-C4CE-64BDD740A682}"/>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B59B53AC-2AE9-78A2-23BB-F374C2AF90AF}"/>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92C73FCE-4BF3-4F2E-3E5D-5F2E3BF95065}"/>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A7181C57-7DFA-6063-282C-F314A9E1DFA4}"/>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8473FFE4-C9E2-61DD-FB4D-B033AEBCB2AE}"/>
              </a:ext>
            </a:extLst>
          </p:cNvPr>
          <p:cNvSpPr txBox="1"/>
          <p:nvPr/>
        </p:nvSpPr>
        <p:spPr>
          <a:xfrm>
            <a:off x="1857290" y="2971800"/>
            <a:ext cx="7166958" cy="1323439"/>
          </a:xfrm>
          <a:prstGeom prst="rect">
            <a:avLst/>
          </a:prstGeom>
          <a:solidFill>
            <a:schemeClr val="accent1">
              <a:lumMod val="40000"/>
              <a:lumOff val="60000"/>
            </a:schemeClr>
          </a:solidFill>
        </p:spPr>
        <p:txBody>
          <a:bodyPr wrap="square" rtlCol="0">
            <a:spAutoFit/>
          </a:bodyPr>
          <a:lstStyle/>
          <a:p>
            <a:r>
              <a:rPr lang="en-US" sz="1600" dirty="0"/>
              <a:t>The mainstay </a:t>
            </a:r>
            <a:r>
              <a:rPr lang="en-US" sz="1600" dirty="0" err="1"/>
              <a:t>tx</a:t>
            </a:r>
            <a:r>
              <a:rPr lang="en-US" sz="1600" dirty="0"/>
              <a:t> of EDE is </a:t>
            </a:r>
            <a:r>
              <a:rPr lang="en-US" sz="1600" b="1" dirty="0"/>
              <a:t>lid hygiene</a:t>
            </a:r>
            <a:r>
              <a:rPr lang="en-US" sz="1600" dirty="0"/>
              <a:t>. (The </a:t>
            </a:r>
            <a:r>
              <a:rPr lang="en-US" sz="1600" i="1" dirty="0"/>
              <a:t>Cornea</a:t>
            </a:r>
            <a:r>
              <a:rPr lang="en-US" sz="1600" dirty="0"/>
              <a:t> book says lid hygiene is “an essential part [of </a:t>
            </a:r>
            <a:r>
              <a:rPr lang="en-US" sz="1600" dirty="0" err="1"/>
              <a:t>tx</a:t>
            </a:r>
            <a:r>
              <a:rPr lang="en-US" sz="1600" dirty="0"/>
              <a:t>] at all stages of the disease.”) </a:t>
            </a:r>
          </a:p>
          <a:p>
            <a:r>
              <a:rPr lang="en-US" sz="1600" dirty="0">
                <a:solidFill>
                  <a:srgbClr val="0000FF"/>
                </a:solidFill>
              </a:rPr>
              <a:t>The two fundamental steps involved in lid hygiene are:</a:t>
            </a:r>
          </a:p>
          <a:p>
            <a:r>
              <a:rPr lang="en-US" sz="1600" dirty="0">
                <a:solidFill>
                  <a:srgbClr val="0000FF"/>
                </a:solidFill>
              </a:rPr>
              <a:t>1) Application of heat to the eyelids to soften the abnormal meibum; and</a:t>
            </a:r>
          </a:p>
          <a:p>
            <a:r>
              <a:rPr lang="en-US" sz="1600" dirty="0">
                <a:solidFill>
                  <a:srgbClr val="0000FF"/>
                </a:solidFill>
              </a:rPr>
              <a:t>2) Compression/massage of the lid margin to express the abnormal meibum.</a:t>
            </a:r>
          </a:p>
        </p:txBody>
      </p:sp>
    </p:spTree>
    <p:extLst>
      <p:ext uri="{BB962C8B-B14F-4D97-AF65-F5344CB8AC3E}">
        <p14:creationId xmlns:p14="http://schemas.microsoft.com/office/powerpoint/2010/main" val="25860313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A4287-BDD2-DC83-A444-05FB13AF456B}"/>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120F95F6-4E76-896B-3977-4EE33A2C4B7E}"/>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311738-F0C9-DFAF-FF08-D9755A9E5293}"/>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0E287695-6A59-2FA1-763F-E388D5A2A28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6358EC27-DD1B-6EAE-BB6B-73A51217AF02}"/>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1E9FF7F4-7DDC-DC61-18A6-F805B4786537}"/>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9A1389-28C1-3262-24EE-F6A5D61F40C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AEB4D6F9-1EFD-239E-9685-82740D655BCC}"/>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3711B16F-3490-31A6-F9F0-0B24C05C5F63}"/>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8036A246-635A-D0BD-9EED-2DA4A890B2B1}"/>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CC116D12-02D1-E88E-CBF5-7BA71A56268C}"/>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2B856093-35CC-0950-BBA5-36E54E9CD33F}"/>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FE4BC926-F078-3F0D-1586-56C62729F758}"/>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762B6153-9714-DF6D-8778-53DDF916AA79}"/>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8ED690B-9E44-D8CB-BEEE-B0C15100C849}"/>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0F7F8871-66E0-BE1E-1281-7B5A523C90F2}"/>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9FFFAD88-7F98-25FE-540D-35AD439CC137}"/>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3C28DAD-9C13-58B4-5DED-2B5D825FE94F}"/>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CC2C3919-5CDC-C6D7-01D3-F5F0546BBF55}"/>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E7447CB6-8ECE-A6C5-54BC-D1D3F5009B35}"/>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BFDABD34-30A9-971F-D76B-946C4F108C0F}"/>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9DA9D1DF-29FF-D38D-5CCC-69711F1B4974}"/>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EBA0DFCE-D2E5-0196-58F4-E8A9383EB263}"/>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3BED7BFB-3433-18ED-F856-856A55BA2589}"/>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7D485185-7DD3-612F-0462-8463FCA54468}"/>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2219D7D2-3EB3-F5B7-8798-AF063DAFA2FC}"/>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9D367A15-15B1-FF3C-5269-D322BE66D4A8}"/>
              </a:ext>
            </a:extLst>
          </p:cNvPr>
          <p:cNvSpPr txBox="1"/>
          <p:nvPr/>
        </p:nvSpPr>
        <p:spPr>
          <a:xfrm>
            <a:off x="1857290" y="2971800"/>
            <a:ext cx="7166958" cy="1323439"/>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The mainstay </a:t>
            </a:r>
            <a:r>
              <a:rPr lang="en-US" sz="1600" dirty="0" err="1">
                <a:solidFill>
                  <a:schemeClr val="bg1">
                    <a:lumMod val="75000"/>
                  </a:schemeClr>
                </a:solidFill>
              </a:rPr>
              <a:t>tx</a:t>
            </a:r>
            <a:r>
              <a:rPr lang="en-US" sz="1600" dirty="0">
                <a:solidFill>
                  <a:schemeClr val="bg1">
                    <a:lumMod val="75000"/>
                  </a:schemeClr>
                </a:solidFill>
              </a:rPr>
              <a:t> of EDE is </a:t>
            </a:r>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 The two fundamental steps involved in lid hygiene are:</a:t>
            </a:r>
          </a:p>
          <a:p>
            <a:r>
              <a:rPr lang="en-US" sz="1600" dirty="0">
                <a:solidFill>
                  <a:schemeClr val="bg1">
                    <a:lumMod val="75000"/>
                  </a:schemeClr>
                </a:solidFill>
              </a:rPr>
              <a:t>1) Application of heat to the eyelids to soften the </a:t>
            </a:r>
            <a:r>
              <a:rPr lang="en-US" sz="1600" b="1" dirty="0">
                <a:solidFill>
                  <a:srgbClr val="0000FF"/>
                </a:solidFill>
              </a:rPr>
              <a:t>abnormal meibum</a:t>
            </a:r>
            <a:r>
              <a:rPr lang="en-US" sz="1600" dirty="0">
                <a:solidFill>
                  <a:schemeClr val="bg1">
                    <a:lumMod val="75000"/>
                  </a:schemeClr>
                </a:solidFill>
              </a:rPr>
              <a:t>; and</a:t>
            </a:r>
          </a:p>
          <a:p>
            <a:r>
              <a:rPr lang="en-US" sz="16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FA6187C5-935E-0811-959F-922761CCB9A4}"/>
              </a:ext>
            </a:extLst>
          </p:cNvPr>
          <p:cNvSpPr txBox="1"/>
          <p:nvPr/>
        </p:nvSpPr>
        <p:spPr>
          <a:xfrm>
            <a:off x="146256" y="1659582"/>
            <a:ext cx="8311944" cy="2062103"/>
          </a:xfrm>
          <a:prstGeom prst="rect">
            <a:avLst/>
          </a:prstGeom>
          <a:solidFill>
            <a:schemeClr val="accent5"/>
          </a:solidFill>
        </p:spPr>
        <p:txBody>
          <a:bodyPr wrap="square" rtlCol="0">
            <a:spAutoFit/>
          </a:bodyPr>
          <a:lstStyle/>
          <a:p>
            <a:r>
              <a:rPr lang="en-US" sz="1600" dirty="0"/>
              <a:t>Quick sidebar on ‘abnormal meibum’: What makes it abnormal is its chemical composition, which has been altered (and not for the better). Because of this altered composition, its melting point is higher than normal. Normal meibum is a liquid at body temperature, which is why expressed normal meibum looks like tiny drops of vegetable oil resting on the lid margin. </a:t>
            </a:r>
            <a:r>
              <a:rPr lang="en-US" sz="1600" dirty="0">
                <a:solidFill>
                  <a:schemeClr val="accent5"/>
                </a:solidFill>
              </a:rPr>
              <a:t>In contrast, the chemically-altered meibum in MGD is a </a:t>
            </a:r>
            <a:r>
              <a:rPr lang="en-US" sz="1600" i="1" dirty="0">
                <a:solidFill>
                  <a:schemeClr val="accent5"/>
                </a:solidFill>
              </a:rPr>
              <a:t>semisolid</a:t>
            </a:r>
            <a:r>
              <a:rPr lang="en-US" sz="1600" dirty="0">
                <a:solidFill>
                  <a:schemeClr val="accent5"/>
                </a:solidFill>
              </a:rPr>
              <a:t> at body temp, which is why expressed </a:t>
            </a:r>
            <a:r>
              <a:rPr lang="en-US" sz="1600" b="1" dirty="0">
                <a:solidFill>
                  <a:schemeClr val="accent5"/>
                </a:solidFill>
              </a:rPr>
              <a:t>ab</a:t>
            </a:r>
            <a:r>
              <a:rPr lang="en-US" sz="1600" dirty="0">
                <a:solidFill>
                  <a:schemeClr val="accent5"/>
                </a:solidFill>
              </a:rPr>
              <a:t>normal meibum looks like toothpaste. So not only is the meibum in MGD altered (and thus less effective), the fact that it’s a semisolid means it can’t even get out of the glands and onto the tear film.</a:t>
            </a:r>
          </a:p>
        </p:txBody>
      </p:sp>
      <p:sp>
        <p:nvSpPr>
          <p:cNvPr id="26" name="Oval 25">
            <a:extLst>
              <a:ext uri="{FF2B5EF4-FFF2-40B4-BE49-F238E27FC236}">
                <a16:creationId xmlns:a16="http://schemas.microsoft.com/office/drawing/2014/main" id="{A7912DA8-10E0-4FFA-F0B2-CB68D84A6C98}"/>
              </a:ext>
            </a:extLst>
          </p:cNvPr>
          <p:cNvSpPr/>
          <p:nvPr/>
        </p:nvSpPr>
        <p:spPr>
          <a:xfrm>
            <a:off x="6122504" y="3633519"/>
            <a:ext cx="2133600" cy="486052"/>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052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81B0-5486-107E-F6DD-BC79C56FF6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4BA343-DC7A-0523-305D-60F4A8F609C0}"/>
              </a:ext>
            </a:extLst>
          </p:cNvPr>
          <p:cNvSpPr>
            <a:spLocks noGrp="1"/>
          </p:cNvSpPr>
          <p:nvPr>
            <p:ph type="sldNum" sz="quarter" idx="12"/>
          </p:nvPr>
        </p:nvSpPr>
        <p:spPr/>
        <p:txBody>
          <a:bodyPr/>
          <a:lstStyle/>
          <a:p>
            <a:fld id="{DB962EE1-0FF3-4405-8034-77C76C5F8D0E}" type="slidenum">
              <a:rPr lang="en-US" altLang="en-US" smtClean="0"/>
              <a:pPr/>
              <a:t>106</a:t>
            </a:fld>
            <a:endParaRPr lang="en-US" altLang="en-US"/>
          </a:p>
        </p:txBody>
      </p:sp>
      <p:pic>
        <p:nvPicPr>
          <p:cNvPr id="1026" name="Picture 2" descr="Treating Dysfunctional Meibomian Glands">
            <a:extLst>
              <a:ext uri="{FF2B5EF4-FFF2-40B4-BE49-F238E27FC236}">
                <a16:creationId xmlns:a16="http://schemas.microsoft.com/office/drawing/2014/main" id="{C7F4FAD8-6AAD-A6FB-ABCA-346FB2241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320" y="1619202"/>
            <a:ext cx="6797360" cy="3619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6A6AD8-A86E-D409-88B3-B202537C7B10}"/>
              </a:ext>
            </a:extLst>
          </p:cNvPr>
          <p:cNvSpPr txBox="1"/>
          <p:nvPr/>
        </p:nvSpPr>
        <p:spPr>
          <a:xfrm>
            <a:off x="3665341" y="6172200"/>
            <a:ext cx="1813318" cy="369332"/>
          </a:xfrm>
          <a:prstGeom prst="rect">
            <a:avLst/>
          </a:prstGeom>
          <a:noFill/>
        </p:spPr>
        <p:txBody>
          <a:bodyPr wrap="none" rtlCol="0">
            <a:spAutoFit/>
          </a:bodyPr>
          <a:lstStyle/>
          <a:p>
            <a:pPr algn="ctr"/>
            <a:r>
              <a:rPr lang="en-US" dirty="0"/>
              <a:t>Normal meibum</a:t>
            </a:r>
          </a:p>
        </p:txBody>
      </p:sp>
      <p:sp>
        <p:nvSpPr>
          <p:cNvPr id="5" name="TextBox 4">
            <a:extLst>
              <a:ext uri="{FF2B5EF4-FFF2-40B4-BE49-F238E27FC236}">
                <a16:creationId xmlns:a16="http://schemas.microsoft.com/office/drawing/2014/main" id="{3AC4429B-54B2-8465-35A4-03C12B764CB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873651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C4D0-9D31-F98F-2622-5715384AB85E}"/>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7BF3C4D5-4251-8A28-7135-9CFB7FF385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1CB3A5-F854-E80A-E654-CF22A1E553A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3BBEADFB-46F9-7056-CB05-3E48513318D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B4466D5A-6855-52C0-8552-0014999CB005}"/>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5CC18FBE-B274-8330-435B-DED7FFEA9471}"/>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CC30799-372C-BCCF-C860-3BAF5E266A2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EC74A73F-842F-B8AC-5E83-2765FCA3B54A}"/>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192B6753-0BA4-A82A-1B3D-E98058AE5703}"/>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5F7B0FA3-FD80-7CA4-E922-3F399B95659C}"/>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0FEB0776-7F30-CFBC-C580-94E6A9BC56A9}"/>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51C73B19-6FE5-492D-8047-5EB3A25182C6}"/>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52DDA5DE-C637-8EF9-3C92-520B3D20329E}"/>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88A3D5E3-F53A-B605-AE3C-69087A3CFB14}"/>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D188FA21-8931-CECD-6B07-AA4003F8F374}"/>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91055A83-2B5C-8A76-A334-0B831916C644}"/>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A0FDD816-662A-B132-4F99-5A7B7B935ED0}"/>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ACA354B-8C62-7AF0-576D-B145BD34714F}"/>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F2CAF81-A44B-443C-69A5-7AF499B9550E}"/>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0AF9657-DB87-CAA7-0AEB-2E4A3E867399}"/>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3E48378B-FB4A-A0DE-D67C-4B30350F5CBD}"/>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493CCF1B-F1C8-DAC2-3868-E290E7214DFF}"/>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C7A51A60-B7DC-62F9-E4C1-B6892D04E3A7}"/>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FE2F3716-04B7-A7F1-6A96-38298639934C}"/>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01F92B40-F198-8749-1ED6-2FBE5AA4C891}"/>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6F2943ED-10E4-6BE0-111A-5C3DECEE10E0}"/>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C599198-D3BE-E6F1-DB4E-3FB282AE8813}"/>
              </a:ext>
            </a:extLst>
          </p:cNvPr>
          <p:cNvSpPr txBox="1"/>
          <p:nvPr/>
        </p:nvSpPr>
        <p:spPr>
          <a:xfrm>
            <a:off x="1857290" y="2971800"/>
            <a:ext cx="7166958" cy="1323439"/>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The mainstay </a:t>
            </a:r>
            <a:r>
              <a:rPr lang="en-US" sz="1600" dirty="0" err="1">
                <a:solidFill>
                  <a:schemeClr val="bg1">
                    <a:lumMod val="75000"/>
                  </a:schemeClr>
                </a:solidFill>
              </a:rPr>
              <a:t>tx</a:t>
            </a:r>
            <a:r>
              <a:rPr lang="en-US" sz="1600" dirty="0">
                <a:solidFill>
                  <a:schemeClr val="bg1">
                    <a:lumMod val="75000"/>
                  </a:schemeClr>
                </a:solidFill>
              </a:rPr>
              <a:t> of EDE is </a:t>
            </a:r>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 The two fundamental steps involved in lid hygiene are:</a:t>
            </a:r>
          </a:p>
          <a:p>
            <a:r>
              <a:rPr lang="en-US" sz="1600" dirty="0">
                <a:solidFill>
                  <a:schemeClr val="bg1">
                    <a:lumMod val="75000"/>
                  </a:schemeClr>
                </a:solidFill>
              </a:rPr>
              <a:t>1) Application of heat to the eyelids to soften the </a:t>
            </a:r>
            <a:r>
              <a:rPr lang="en-US" sz="1600" b="1" dirty="0">
                <a:solidFill>
                  <a:srgbClr val="0000FF"/>
                </a:solidFill>
              </a:rPr>
              <a:t>abnormal meibum</a:t>
            </a:r>
            <a:r>
              <a:rPr lang="en-US" sz="1600" dirty="0">
                <a:solidFill>
                  <a:schemeClr val="bg1">
                    <a:lumMod val="75000"/>
                  </a:schemeClr>
                </a:solidFill>
              </a:rPr>
              <a:t>; and</a:t>
            </a:r>
          </a:p>
          <a:p>
            <a:r>
              <a:rPr lang="en-US" sz="16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509B5281-78E7-DA90-A4A1-3990FE820A91}"/>
              </a:ext>
            </a:extLst>
          </p:cNvPr>
          <p:cNvSpPr txBox="1"/>
          <p:nvPr/>
        </p:nvSpPr>
        <p:spPr>
          <a:xfrm>
            <a:off x="146256" y="1659582"/>
            <a:ext cx="8311944" cy="2062103"/>
          </a:xfrm>
          <a:prstGeom prst="rect">
            <a:avLst/>
          </a:prstGeom>
          <a:solidFill>
            <a:schemeClr val="accent5"/>
          </a:solidFill>
        </p:spPr>
        <p:txBody>
          <a:bodyPr wrap="square" rtlCol="0">
            <a:spAutoFit/>
          </a:bodyPr>
          <a:lstStyle/>
          <a:p>
            <a:r>
              <a:rPr lang="en-US" sz="1600" dirty="0">
                <a:solidFill>
                  <a:schemeClr val="bg1">
                    <a:lumMod val="75000"/>
                  </a:schemeClr>
                </a:solidFill>
              </a:rPr>
              <a:t>Quick sidebar on ‘abnormal meibum’: What makes it abnormal is its chemical composition, which has been altered (and not for the better). Because of this altered composition, its melting point is higher than normal. Normal meibum is a liquid at body temperature, which is why expressed normal meibum looks like tiny drops of vegetable oil resting on the lid margin. </a:t>
            </a:r>
            <a:r>
              <a:rPr lang="en-US" sz="1600" dirty="0">
                <a:solidFill>
                  <a:srgbClr val="0000FF"/>
                </a:solidFill>
              </a:rPr>
              <a:t>In contrast, the chemically-altered meibum in MGD is a </a:t>
            </a:r>
            <a:r>
              <a:rPr lang="en-US" sz="1600" i="1" dirty="0">
                <a:solidFill>
                  <a:srgbClr val="0000FF"/>
                </a:solidFill>
              </a:rPr>
              <a:t>semisolid</a:t>
            </a:r>
            <a:r>
              <a:rPr lang="en-US" sz="1600" dirty="0">
                <a:solidFill>
                  <a:srgbClr val="0000FF"/>
                </a:solidFill>
              </a:rPr>
              <a:t> at body temp, which is why expressed </a:t>
            </a:r>
            <a:r>
              <a:rPr lang="en-US" sz="1600" b="1" dirty="0">
                <a:solidFill>
                  <a:srgbClr val="0000FF"/>
                </a:solidFill>
              </a:rPr>
              <a:t>ab</a:t>
            </a:r>
            <a:r>
              <a:rPr lang="en-US" sz="1600" dirty="0">
                <a:solidFill>
                  <a:srgbClr val="0000FF"/>
                </a:solidFill>
              </a:rPr>
              <a:t>normal meibum looks like toothpaste. </a:t>
            </a:r>
            <a:r>
              <a:rPr lang="en-US" sz="1600" dirty="0">
                <a:solidFill>
                  <a:schemeClr val="accent5"/>
                </a:solidFill>
              </a:rPr>
              <a:t>So not only is the meibum in MGD altered (and thus less effective), the fact that it’s a semisolid means it can’t even get out of the glands and onto the tear film.</a:t>
            </a:r>
          </a:p>
        </p:txBody>
      </p:sp>
      <p:sp>
        <p:nvSpPr>
          <p:cNvPr id="26" name="Oval 25">
            <a:extLst>
              <a:ext uri="{FF2B5EF4-FFF2-40B4-BE49-F238E27FC236}">
                <a16:creationId xmlns:a16="http://schemas.microsoft.com/office/drawing/2014/main" id="{BFBF070A-457C-EA55-3B71-F6C6CC60275F}"/>
              </a:ext>
            </a:extLst>
          </p:cNvPr>
          <p:cNvSpPr/>
          <p:nvPr/>
        </p:nvSpPr>
        <p:spPr>
          <a:xfrm>
            <a:off x="6122504" y="3633519"/>
            <a:ext cx="2133600" cy="486052"/>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099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FE4F-2684-170D-95FD-F3C40AD8895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07785B-320B-AD05-4278-D80A93FC87B6}"/>
              </a:ext>
            </a:extLst>
          </p:cNvPr>
          <p:cNvSpPr>
            <a:spLocks noGrp="1"/>
          </p:cNvSpPr>
          <p:nvPr>
            <p:ph type="sldNum" sz="quarter" idx="12"/>
          </p:nvPr>
        </p:nvSpPr>
        <p:spPr/>
        <p:txBody>
          <a:bodyPr/>
          <a:lstStyle/>
          <a:p>
            <a:fld id="{DB962EE1-0FF3-4405-8034-77C76C5F8D0E}" type="slidenum">
              <a:rPr lang="en-US" altLang="en-US" smtClean="0"/>
              <a:pPr/>
              <a:t>108</a:t>
            </a:fld>
            <a:endParaRPr lang="en-US" altLang="en-US"/>
          </a:p>
        </p:txBody>
      </p:sp>
      <p:sp>
        <p:nvSpPr>
          <p:cNvPr id="3" name="TextBox 2">
            <a:extLst>
              <a:ext uri="{FF2B5EF4-FFF2-40B4-BE49-F238E27FC236}">
                <a16:creationId xmlns:a16="http://schemas.microsoft.com/office/drawing/2014/main" id="{B74F019C-E6AF-5EC3-8AAF-E1BD16882C38}"/>
              </a:ext>
            </a:extLst>
          </p:cNvPr>
          <p:cNvSpPr txBox="1"/>
          <p:nvPr/>
        </p:nvSpPr>
        <p:spPr>
          <a:xfrm>
            <a:off x="4069299" y="6172200"/>
            <a:ext cx="1005403" cy="369332"/>
          </a:xfrm>
          <a:prstGeom prst="rect">
            <a:avLst/>
          </a:prstGeom>
          <a:noFill/>
        </p:spPr>
        <p:txBody>
          <a:bodyPr wrap="none" rtlCol="0">
            <a:spAutoFit/>
          </a:bodyPr>
          <a:lstStyle/>
          <a:p>
            <a:pPr algn="ctr"/>
            <a:r>
              <a:rPr lang="en-US" i="1" dirty="0" err="1"/>
              <a:t>Ewwww</a:t>
            </a:r>
            <a:endParaRPr lang="en-US" dirty="0"/>
          </a:p>
        </p:txBody>
      </p:sp>
      <p:pic>
        <p:nvPicPr>
          <p:cNvPr id="1028" name="Picture 4" descr="Meibomian Gland Dysfunction (MGD) - YouTube">
            <a:extLst>
              <a:ext uri="{FF2B5EF4-FFF2-40B4-BE49-F238E27FC236}">
                <a16:creationId xmlns:a16="http://schemas.microsoft.com/office/drawing/2014/main" id="{DB854CF6-2F5B-9B8A-81E3-2E98A1A7F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F2B2EE-A11A-1A58-2306-A85BC97DFD2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4165804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7D65-0AA7-9E65-F045-9B5031B3D046}"/>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66DB5C18-C52D-FF41-0042-45EE22527511}"/>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06C863-8E0B-027D-AB1A-61E1B8C72ED5}"/>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D2AF908F-8701-151D-1AA4-9416ABE5FF4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3BA6CB8A-05E4-19EF-4427-086224EACA64}"/>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D079621E-7491-C80D-2947-B9AAA75A9971}"/>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CB1797-03C2-B9C9-BF3E-58AF050F1599}"/>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27E12FB9-3844-4F20-52A2-8C85BE6DE82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C181C334-2328-65F6-EE67-199570502847}"/>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3F1F62DD-9521-7245-0FF3-FED913A084B1}"/>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F10B4C6B-5D7B-31D1-D5B6-ABC04986AD3F}"/>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7B3326FC-9ECE-AC0B-6CAE-A3632FE100B4}"/>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25C71F1E-9A8A-7782-4126-23DC0A916A42}"/>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09559566-384D-E24C-295F-1AF6DE68DCD9}"/>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B54FD631-B1E4-7E77-8B4C-E1880277F167}"/>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F182FD41-B786-7868-583B-DED0A7F9B6E1}"/>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D857DA3A-ECA5-9177-BAC6-67FF183DD24C}"/>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6570EDF9-A264-F9EF-6676-C901FE971C0C}"/>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C6414D37-322F-C100-CD5F-74C87C636C7E}"/>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609F4CD6-33A3-5C57-DDD5-3557378735DE}"/>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87D59A49-B958-E7C2-779D-06A4589552D8}"/>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6B2881B1-C57B-BB0B-8C82-996E427C80A6}"/>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19BCDB99-22AD-0FB7-B0B6-0109080D1A1D}"/>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8FFBB23-FA2B-D386-856D-7FA71287C28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5E1016B8-1E7D-B05E-2C86-9817BA530310}"/>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9738CC69-413C-CA16-0546-BBB65AEA1D3E}"/>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6E736BC1-5FBB-7D73-7998-1507A127D49B}"/>
              </a:ext>
            </a:extLst>
          </p:cNvPr>
          <p:cNvSpPr txBox="1"/>
          <p:nvPr/>
        </p:nvSpPr>
        <p:spPr>
          <a:xfrm>
            <a:off x="1857290" y="2971800"/>
            <a:ext cx="7166958" cy="1323439"/>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The mainstay </a:t>
            </a:r>
            <a:r>
              <a:rPr lang="en-US" sz="1600" dirty="0" err="1">
                <a:solidFill>
                  <a:schemeClr val="bg1">
                    <a:lumMod val="75000"/>
                  </a:schemeClr>
                </a:solidFill>
              </a:rPr>
              <a:t>tx</a:t>
            </a:r>
            <a:r>
              <a:rPr lang="en-US" sz="1600" dirty="0">
                <a:solidFill>
                  <a:schemeClr val="bg1">
                    <a:lumMod val="75000"/>
                  </a:schemeClr>
                </a:solidFill>
              </a:rPr>
              <a:t> of EDE is </a:t>
            </a:r>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 The two fundamental steps involved in lid hygiene are:</a:t>
            </a:r>
          </a:p>
          <a:p>
            <a:r>
              <a:rPr lang="en-US" sz="1600" dirty="0">
                <a:solidFill>
                  <a:schemeClr val="bg1">
                    <a:lumMod val="75000"/>
                  </a:schemeClr>
                </a:solidFill>
              </a:rPr>
              <a:t>1) Application of heat to the eyelids to soften the </a:t>
            </a:r>
            <a:r>
              <a:rPr lang="en-US" sz="1600" b="1" dirty="0">
                <a:solidFill>
                  <a:srgbClr val="0000FF"/>
                </a:solidFill>
              </a:rPr>
              <a:t>abnormal meibum</a:t>
            </a:r>
            <a:r>
              <a:rPr lang="en-US" sz="1600" dirty="0">
                <a:solidFill>
                  <a:schemeClr val="bg1">
                    <a:lumMod val="75000"/>
                  </a:schemeClr>
                </a:solidFill>
              </a:rPr>
              <a:t>; and</a:t>
            </a:r>
          </a:p>
          <a:p>
            <a:r>
              <a:rPr lang="en-US" sz="16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9A6FFB66-0CA5-40E0-1059-38738CD31003}"/>
              </a:ext>
            </a:extLst>
          </p:cNvPr>
          <p:cNvSpPr txBox="1"/>
          <p:nvPr/>
        </p:nvSpPr>
        <p:spPr>
          <a:xfrm>
            <a:off x="146256" y="1659582"/>
            <a:ext cx="8311944" cy="2062103"/>
          </a:xfrm>
          <a:prstGeom prst="rect">
            <a:avLst/>
          </a:prstGeom>
          <a:solidFill>
            <a:schemeClr val="accent5"/>
          </a:solidFill>
        </p:spPr>
        <p:txBody>
          <a:bodyPr wrap="square" rtlCol="0">
            <a:spAutoFit/>
          </a:bodyPr>
          <a:lstStyle/>
          <a:p>
            <a:r>
              <a:rPr lang="en-US" sz="1600" dirty="0">
                <a:solidFill>
                  <a:schemeClr val="bg1">
                    <a:lumMod val="75000"/>
                  </a:schemeClr>
                </a:solidFill>
              </a:rPr>
              <a:t>Quick sidebar on ‘abnormal meibum’: What makes it abnormal is its chemical composition, which has been altered (and not for the better). Because of this altered composition, its melting point is higher than normal. Normal meibum is a liquid at body temperature, which is why expressed normal meibum looks like tiny drops of vegetable oil resting on the lid margin. In contrast, the chemically-altered meibum in MGD is a </a:t>
            </a:r>
            <a:r>
              <a:rPr lang="en-US" sz="1600" i="1" dirty="0">
                <a:solidFill>
                  <a:schemeClr val="bg1">
                    <a:lumMod val="75000"/>
                  </a:schemeClr>
                </a:solidFill>
              </a:rPr>
              <a:t>semisolid</a:t>
            </a:r>
            <a:r>
              <a:rPr lang="en-US" sz="1600" dirty="0">
                <a:solidFill>
                  <a:schemeClr val="bg1">
                    <a:lumMod val="75000"/>
                  </a:schemeClr>
                </a:solidFill>
              </a:rPr>
              <a:t> at body temp, which is why expressed </a:t>
            </a:r>
            <a:r>
              <a:rPr lang="en-US" sz="1600" b="1" dirty="0">
                <a:solidFill>
                  <a:schemeClr val="bg1">
                    <a:lumMod val="75000"/>
                  </a:schemeClr>
                </a:solidFill>
              </a:rPr>
              <a:t>ab</a:t>
            </a:r>
            <a:r>
              <a:rPr lang="en-US" sz="1600" dirty="0">
                <a:solidFill>
                  <a:schemeClr val="bg1">
                    <a:lumMod val="75000"/>
                  </a:schemeClr>
                </a:solidFill>
              </a:rPr>
              <a:t>normal meibum looks like toothpaste. </a:t>
            </a:r>
            <a:r>
              <a:rPr lang="en-US" sz="1600" dirty="0"/>
              <a:t>So not only is the meibum in MGD altered (and thus less effective), the fact that it’s a semisolid means it can’t even get out of the glands and onto the tear film.</a:t>
            </a:r>
          </a:p>
        </p:txBody>
      </p:sp>
      <p:sp>
        <p:nvSpPr>
          <p:cNvPr id="26" name="Oval 25">
            <a:extLst>
              <a:ext uri="{FF2B5EF4-FFF2-40B4-BE49-F238E27FC236}">
                <a16:creationId xmlns:a16="http://schemas.microsoft.com/office/drawing/2014/main" id="{48284407-93AD-09B9-32DA-3B6DAFADCEC4}"/>
              </a:ext>
            </a:extLst>
          </p:cNvPr>
          <p:cNvSpPr/>
          <p:nvPr/>
        </p:nvSpPr>
        <p:spPr>
          <a:xfrm>
            <a:off x="6122504" y="3633519"/>
            <a:ext cx="2133600" cy="486052"/>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9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F7C9-B9D7-A103-753A-59A50AA8FEEE}"/>
            </a:ext>
          </a:extLst>
        </p:cNvPr>
        <p:cNvGrpSpPr/>
        <p:nvPr/>
      </p:nvGrpSpPr>
      <p:grpSpPr>
        <a:xfrm>
          <a:off x="0" y="0"/>
          <a:ext cx="0" cy="0"/>
          <a:chOff x="0" y="0"/>
          <a:chExt cx="0" cy="0"/>
        </a:xfrm>
      </p:grpSpPr>
      <p:pic>
        <p:nvPicPr>
          <p:cNvPr id="1026" name="Picture 2" descr="Understanding the Tear Film and Dry Eye – Collins Street Optometrists">
            <a:extLst>
              <a:ext uri="{FF2B5EF4-FFF2-40B4-BE49-F238E27FC236}">
                <a16:creationId xmlns:a16="http://schemas.microsoft.com/office/drawing/2014/main" id="{760C185D-7F75-E593-1153-E80C831FF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643" y="889535"/>
            <a:ext cx="4938713" cy="5078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A0FB66-FBC7-EB86-A78B-7999AD62188F}"/>
              </a:ext>
            </a:extLst>
          </p:cNvPr>
          <p:cNvSpPr txBox="1"/>
          <p:nvPr/>
        </p:nvSpPr>
        <p:spPr>
          <a:xfrm>
            <a:off x="2068752" y="6100740"/>
            <a:ext cx="5006500" cy="369332"/>
          </a:xfrm>
          <a:prstGeom prst="rect">
            <a:avLst/>
          </a:prstGeom>
          <a:noFill/>
        </p:spPr>
        <p:txBody>
          <a:bodyPr wrap="none" rtlCol="0">
            <a:spAutoFit/>
          </a:bodyPr>
          <a:lstStyle/>
          <a:p>
            <a:pPr algn="ctr"/>
            <a:r>
              <a:rPr lang="en-US" dirty="0"/>
              <a:t>The old/obsolete </a:t>
            </a:r>
            <a:r>
              <a:rPr lang="en-US" i="1" dirty="0"/>
              <a:t>tripartite model </a:t>
            </a:r>
            <a:r>
              <a:rPr lang="en-US" dirty="0"/>
              <a:t>of the tear film</a:t>
            </a:r>
          </a:p>
        </p:txBody>
      </p:sp>
      <p:sp>
        <p:nvSpPr>
          <p:cNvPr id="4" name="TextBox 3">
            <a:extLst>
              <a:ext uri="{FF2B5EF4-FFF2-40B4-BE49-F238E27FC236}">
                <a16:creationId xmlns:a16="http://schemas.microsoft.com/office/drawing/2014/main" id="{A5DD6BAD-213D-2314-27D4-CF16F38689C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Rectangle 2">
            <a:extLst>
              <a:ext uri="{FF2B5EF4-FFF2-40B4-BE49-F238E27FC236}">
                <a16:creationId xmlns:a16="http://schemas.microsoft.com/office/drawing/2014/main" id="{E39BDCFA-F08F-63AC-364E-4CAE5C3D2D01}"/>
              </a:ext>
            </a:extLst>
          </p:cNvPr>
          <p:cNvSpPr/>
          <p:nvPr/>
        </p:nvSpPr>
        <p:spPr>
          <a:xfrm>
            <a:off x="1828800" y="889535"/>
            <a:ext cx="4800600" cy="5582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173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68FA1-99ED-EFDC-90A0-260CCE2B32B8}"/>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BF2D4037-2204-81A5-EEF7-05F29FE5F712}"/>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32C969-A906-8EC2-69E7-889BB64B3063}"/>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4291C66B-BC93-BEFB-4E38-0598F5CCD33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C73620C6-B246-8104-836D-CE9BF3E96D1B}"/>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7BEDBA7C-48D7-3F0F-4A57-6CAB971332DD}"/>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AE3389-11CD-B202-C562-F4F152178631}"/>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957C754F-2A5E-135E-374B-C64A750C5406}"/>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868FB960-4D1B-A0AF-EAEC-94CBAB2363C5}"/>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68DE18FD-185F-637F-3C98-8CB6D2715981}"/>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AB152E85-C350-B405-7352-36C37BEA144B}"/>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8B2D9BC2-DEA1-EE4D-869E-78C45093709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984B02D8-11FE-A694-884A-E49B49761B86}"/>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C35D5523-281B-4DF0-920E-6BD50C61CA08}"/>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2E4377B0-909A-E98D-7141-11AAB99BAB49}"/>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A636EA4B-B7AA-623B-EC93-D84419CBF06A}"/>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BA50CCAA-D98F-F82A-225C-85146D9A8670}"/>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677D6D7D-38C9-3179-4604-3CF0F9829E7C}"/>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89468A15-0AAA-E339-A709-1B833E39B1E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0C78D0CA-41A2-4F13-5344-099EE2DA9021}"/>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75B640CF-7C96-7244-B833-914D7607A66A}"/>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B3298690-0F39-487F-C608-D3CB4B19CA99}"/>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2E71802A-8743-65E6-4C8D-1C437FE8B364}"/>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D0A90550-3340-4A61-F744-3F9D3FA2FE82}"/>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2E77063D-EAF3-BA91-9D9F-595CC4119745}"/>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4035498D-D04A-C43C-D54A-D2264A5DE670}"/>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4CD4F07D-29EB-659A-B77F-2FC998E0BE47}"/>
              </a:ext>
            </a:extLst>
          </p:cNvPr>
          <p:cNvSpPr txBox="1"/>
          <p:nvPr/>
        </p:nvSpPr>
        <p:spPr>
          <a:xfrm>
            <a:off x="1857290" y="2971800"/>
            <a:ext cx="7166958" cy="1323439"/>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The mainstay </a:t>
            </a:r>
            <a:r>
              <a:rPr lang="en-US" sz="1600" dirty="0" err="1">
                <a:solidFill>
                  <a:schemeClr val="bg1">
                    <a:lumMod val="75000"/>
                  </a:schemeClr>
                </a:solidFill>
              </a:rPr>
              <a:t>tx</a:t>
            </a:r>
            <a:r>
              <a:rPr lang="en-US" sz="1600" dirty="0">
                <a:solidFill>
                  <a:schemeClr val="bg1">
                    <a:lumMod val="75000"/>
                  </a:schemeClr>
                </a:solidFill>
              </a:rPr>
              <a:t> of EDE is </a:t>
            </a:r>
            <a:r>
              <a:rPr lang="en-US" sz="1600" b="1" dirty="0">
                <a:solidFill>
                  <a:schemeClr val="bg1">
                    <a:lumMod val="75000"/>
                  </a:schemeClr>
                </a:solidFill>
              </a:rPr>
              <a:t>lid hygiene</a:t>
            </a:r>
            <a:r>
              <a:rPr lang="en-US" sz="1600" dirty="0">
                <a:solidFill>
                  <a:schemeClr val="bg1">
                    <a:lumMod val="75000"/>
                  </a:schemeClr>
                </a:solidFill>
              </a:rPr>
              <a:t>. (The </a:t>
            </a:r>
            <a:r>
              <a:rPr lang="en-US" sz="1600" i="1" dirty="0">
                <a:solidFill>
                  <a:schemeClr val="bg1">
                    <a:lumMod val="75000"/>
                  </a:schemeClr>
                </a:solidFill>
              </a:rPr>
              <a:t>Cornea</a:t>
            </a:r>
            <a:r>
              <a:rPr lang="en-US" sz="1600" dirty="0">
                <a:solidFill>
                  <a:schemeClr val="bg1">
                    <a:lumMod val="75000"/>
                  </a:schemeClr>
                </a:solidFill>
              </a:rPr>
              <a:t> book says lid hygiene is “an essential part [of </a:t>
            </a:r>
            <a:r>
              <a:rPr lang="en-US" sz="1600" dirty="0" err="1">
                <a:solidFill>
                  <a:schemeClr val="bg1">
                    <a:lumMod val="75000"/>
                  </a:schemeClr>
                </a:solidFill>
              </a:rPr>
              <a:t>tx</a:t>
            </a:r>
            <a:r>
              <a:rPr lang="en-US" sz="1600" dirty="0">
                <a:solidFill>
                  <a:schemeClr val="bg1">
                    <a:lumMod val="75000"/>
                  </a:schemeClr>
                </a:solidFill>
              </a:rPr>
              <a:t>] at all stages of the disease.”) The two fundamental steps involved in lid hygiene are:</a:t>
            </a:r>
          </a:p>
          <a:p>
            <a:r>
              <a:rPr lang="en-US" sz="1600" dirty="0">
                <a:solidFill>
                  <a:schemeClr val="bg1">
                    <a:lumMod val="75000"/>
                  </a:schemeClr>
                </a:solidFill>
              </a:rPr>
              <a:t>1) Application of heat to the eyelids to soften the </a:t>
            </a:r>
            <a:r>
              <a:rPr lang="en-US" sz="1600" b="1" dirty="0">
                <a:solidFill>
                  <a:schemeClr val="bg1">
                    <a:lumMod val="75000"/>
                  </a:schemeClr>
                </a:solidFill>
              </a:rPr>
              <a:t>abnormal meibum</a:t>
            </a:r>
            <a:r>
              <a:rPr lang="en-US" sz="1600" dirty="0">
                <a:solidFill>
                  <a:schemeClr val="bg1">
                    <a:lumMod val="75000"/>
                  </a:schemeClr>
                </a:solidFill>
              </a:rPr>
              <a:t>; and</a:t>
            </a:r>
          </a:p>
          <a:p>
            <a:r>
              <a:rPr lang="en-US" sz="1600" dirty="0">
                <a:solidFill>
                  <a:schemeClr val="bg1">
                    <a:lumMod val="75000"/>
                  </a:schemeClr>
                </a:solidFill>
              </a:rPr>
              <a:t>2) Compression/massage of the lid margin to express the abnormal meibum.</a:t>
            </a:r>
          </a:p>
        </p:txBody>
      </p:sp>
      <p:sp>
        <p:nvSpPr>
          <p:cNvPr id="28" name="TextBox 27">
            <a:extLst>
              <a:ext uri="{FF2B5EF4-FFF2-40B4-BE49-F238E27FC236}">
                <a16:creationId xmlns:a16="http://schemas.microsoft.com/office/drawing/2014/main" id="{A500AE75-46E7-A496-B75B-DB675A193511}"/>
              </a:ext>
            </a:extLst>
          </p:cNvPr>
          <p:cNvSpPr txBox="1"/>
          <p:nvPr/>
        </p:nvSpPr>
        <p:spPr>
          <a:xfrm>
            <a:off x="146256" y="1659582"/>
            <a:ext cx="8311944" cy="2062103"/>
          </a:xfrm>
          <a:prstGeom prst="rect">
            <a:avLst/>
          </a:prstGeom>
          <a:solidFill>
            <a:schemeClr val="accent5"/>
          </a:solidFill>
        </p:spPr>
        <p:txBody>
          <a:bodyPr wrap="square" rtlCol="0">
            <a:spAutoFit/>
          </a:bodyPr>
          <a:lstStyle/>
          <a:p>
            <a:r>
              <a:rPr lang="en-US" sz="1600" dirty="0">
                <a:solidFill>
                  <a:schemeClr val="bg1">
                    <a:lumMod val="75000"/>
                  </a:schemeClr>
                </a:solidFill>
              </a:rPr>
              <a:t>Quick sidebar on ‘abnormal meibum’: What makes it abnormal is its chemical composition, which has been altered (and not for the better). Because of this altered composition, its melting point is higher than normal. Normal meibum is a liquid at body temperature, which is why expressed normal meibum looks like tiny drops of vegetable oil resting on the lid margin. In contrast, the chemically-altered meibum in MGD is a </a:t>
            </a:r>
            <a:r>
              <a:rPr lang="en-US" sz="1600" i="1" dirty="0">
                <a:solidFill>
                  <a:schemeClr val="bg1">
                    <a:lumMod val="75000"/>
                  </a:schemeClr>
                </a:solidFill>
              </a:rPr>
              <a:t>semisolid</a:t>
            </a:r>
            <a:r>
              <a:rPr lang="en-US" sz="1600" dirty="0">
                <a:solidFill>
                  <a:schemeClr val="bg1">
                    <a:lumMod val="75000"/>
                  </a:schemeClr>
                </a:solidFill>
              </a:rPr>
              <a:t> at body temp, which is why expressed </a:t>
            </a:r>
            <a:r>
              <a:rPr lang="en-US" sz="1600" b="1" dirty="0">
                <a:solidFill>
                  <a:schemeClr val="bg1">
                    <a:lumMod val="75000"/>
                  </a:schemeClr>
                </a:solidFill>
              </a:rPr>
              <a:t>ab</a:t>
            </a:r>
            <a:r>
              <a:rPr lang="en-US" sz="1600" dirty="0">
                <a:solidFill>
                  <a:schemeClr val="bg1">
                    <a:lumMod val="75000"/>
                  </a:schemeClr>
                </a:solidFill>
              </a:rPr>
              <a:t>normal meibum looks like toothpaste. So not only is the meibum in MGD altered (and thus less effective), the fact that it’s a semisolid means it can’t even get out of the glands and onto the tear film.</a:t>
            </a:r>
          </a:p>
        </p:txBody>
      </p:sp>
      <p:sp>
        <p:nvSpPr>
          <p:cNvPr id="26" name="Oval 25">
            <a:extLst>
              <a:ext uri="{FF2B5EF4-FFF2-40B4-BE49-F238E27FC236}">
                <a16:creationId xmlns:a16="http://schemas.microsoft.com/office/drawing/2014/main" id="{22EA9D17-80B7-A4D2-023B-059F2DC6386A}"/>
              </a:ext>
            </a:extLst>
          </p:cNvPr>
          <p:cNvSpPr/>
          <p:nvPr/>
        </p:nvSpPr>
        <p:spPr>
          <a:xfrm>
            <a:off x="6122504" y="3633519"/>
            <a:ext cx="2133600" cy="486052"/>
          </a:xfrm>
          <a:prstGeom prst="ellipse">
            <a:avLst/>
          </a:prstGeom>
          <a:noFill/>
          <a:ln>
            <a:solidFill>
              <a:schemeClr val="bg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05E1BCF-663A-95BC-3C85-6F65FB47F338}"/>
              </a:ext>
            </a:extLst>
          </p:cNvPr>
          <p:cNvSpPr txBox="1"/>
          <p:nvPr/>
        </p:nvSpPr>
        <p:spPr>
          <a:xfrm>
            <a:off x="880791" y="2936117"/>
            <a:ext cx="7366119" cy="923330"/>
          </a:xfrm>
          <a:prstGeom prst="rect">
            <a:avLst/>
          </a:prstGeom>
          <a:solidFill>
            <a:schemeClr val="accent6">
              <a:lumMod val="20000"/>
              <a:lumOff val="80000"/>
            </a:schemeClr>
          </a:solidFill>
          <a:ln>
            <a:solidFill>
              <a:schemeClr val="tx1"/>
            </a:solidFill>
          </a:ln>
        </p:spPr>
        <p:txBody>
          <a:bodyPr wrap="none" rtlCol="0">
            <a:spAutoFit/>
          </a:bodyPr>
          <a:lstStyle/>
          <a:p>
            <a:r>
              <a:rPr lang="en-US" dirty="0"/>
              <a:t>So to reiterate, the logic underpinning lid hygiene is:</a:t>
            </a:r>
          </a:p>
          <a:p>
            <a:r>
              <a:rPr lang="en-US" dirty="0"/>
              <a:t>--</a:t>
            </a:r>
            <a:r>
              <a:rPr lang="en-US" b="1" dirty="0"/>
              <a:t>Step 1</a:t>
            </a:r>
            <a:r>
              <a:rPr lang="en-US" dirty="0"/>
              <a:t>: Liquify the semisolid abnormal meibum clogging the glands</a:t>
            </a:r>
          </a:p>
          <a:p>
            <a:r>
              <a:rPr lang="en-US" dirty="0"/>
              <a:t>--</a:t>
            </a:r>
            <a:r>
              <a:rPr lang="en-US" b="1" dirty="0"/>
              <a:t>Step 2</a:t>
            </a:r>
            <a:r>
              <a:rPr lang="en-US" dirty="0"/>
              <a:t>: Express the now-liquefied abnormal meibum from the glands</a:t>
            </a:r>
          </a:p>
        </p:txBody>
      </p:sp>
    </p:spTree>
    <p:extLst>
      <p:ext uri="{BB962C8B-B14F-4D97-AF65-F5344CB8AC3E}">
        <p14:creationId xmlns:p14="http://schemas.microsoft.com/office/powerpoint/2010/main" val="35780502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944CF-DC96-28F9-08E5-9A5304812EB8}"/>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8B6ECA02-8D3A-7488-326D-A33108C19107}"/>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3BDE88-2A5B-412D-FE30-C6F0B47485A6}"/>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808B5CB2-47FE-A7D1-E253-57CDED3F876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C587FF75-236D-90F5-D7EF-F2675CF941C4}"/>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47B50E94-9142-0AA1-D462-E8450C6937FC}"/>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5BFA42B-999E-5413-3193-EF738F70C860}"/>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8EFD5A20-0487-34F1-A97A-344ABE163288}"/>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402E46C4-1574-1906-4DDD-4FC82DBF4C6B}"/>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697B7787-D413-5AC6-C0BC-1163DD294426}"/>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F58B5481-135A-020B-933A-0EE9ECFC6715}"/>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20136BBF-B18C-F3E6-A49D-2FF321293879}"/>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5E1F1BBD-B5B0-248E-4901-57A958CFA893}"/>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FC578A46-6454-36A8-674A-7E105C76BD51}"/>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06834982-6077-70D3-B32D-6286161BDCCA}"/>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7EDAEF1A-2F56-D855-0581-511B67A8306B}"/>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EE522B8-E85F-CB47-1D6A-9B81496192D5}"/>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726D483D-06C0-0CD1-58BC-3633A0092FB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7F053C51-6405-3B14-F8E1-1AF5F828420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1CAD265A-1F31-4F8D-E09F-9309EA52BF2F}"/>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31EDC6AF-6F93-C069-0813-A3C48A8F54FD}"/>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3A0D8364-C6AB-9C31-510D-BBF8463D8115}"/>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41068882-383F-435B-85A9-A4B92F198444}"/>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30D64B1A-04B1-0AE6-9424-2D179F2267F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06CB5764-554A-BA23-16A8-5265B850EDA9}"/>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8D4E6E97-C612-F9CE-35E8-EDA748E583CD}"/>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E8847B14-C296-5AF1-6B0B-E90781FD3C76}"/>
              </a:ext>
            </a:extLst>
          </p:cNvPr>
          <p:cNvSpPr txBox="1"/>
          <p:nvPr/>
        </p:nvSpPr>
        <p:spPr>
          <a:xfrm>
            <a:off x="596977" y="1717525"/>
            <a:ext cx="7673532" cy="2308324"/>
          </a:xfrm>
          <a:prstGeom prst="rect">
            <a:avLst/>
          </a:prstGeom>
          <a:solidFill>
            <a:srgbClr val="CCFFCC"/>
          </a:solidFill>
        </p:spPr>
        <p:txBody>
          <a:bodyPr wrap="square" rtlCol="0">
            <a:spAutoFit/>
          </a:bodyPr>
          <a:lstStyle/>
          <a:p>
            <a:r>
              <a:rPr lang="en-US" sz="1600" dirty="0"/>
              <a:t>But using heat and massage to get the abnormal meibum flowing is not sufficient. Why? Because once the lids cool back down to body temp, the subsequent (abnormal) meibum will again be semisolid—that is, unless steps are taken to normalize its chemical composition. </a:t>
            </a:r>
            <a:r>
              <a:rPr lang="en-US" sz="1600" dirty="0">
                <a:solidFill>
                  <a:srgbClr val="CCFFCC"/>
                </a:solidFill>
              </a:rPr>
              <a:t>To accomplish this, interventions include:</a:t>
            </a:r>
          </a:p>
          <a:p>
            <a:r>
              <a:rPr lang="en-US" sz="1600" dirty="0">
                <a:solidFill>
                  <a:srgbClr val="CCFFCC"/>
                </a:solidFill>
              </a:rPr>
              <a:t>--Topical </a:t>
            </a:r>
            <a:r>
              <a:rPr lang="en-US" sz="1600" dirty="0" err="1">
                <a:solidFill>
                  <a:srgbClr val="CCFFCC"/>
                </a:solidFill>
              </a:rPr>
              <a:t>abx</a:t>
            </a:r>
            <a:r>
              <a:rPr lang="en-US" sz="1600" dirty="0">
                <a:solidFill>
                  <a:srgbClr val="CCFFCC"/>
                </a:solidFill>
              </a:rPr>
              <a:t> to reduce bacterial load (bacterial lipases play an important role in altering meibum’s chemical composition)</a:t>
            </a:r>
          </a:p>
          <a:p>
            <a:r>
              <a:rPr lang="en-US" sz="1600" dirty="0">
                <a:solidFill>
                  <a:srgbClr val="CCFFCC"/>
                </a:solidFill>
              </a:rPr>
              <a:t>--Topical steroids and nonsteroidal anti-inflammatories</a:t>
            </a:r>
          </a:p>
          <a:p>
            <a:r>
              <a:rPr lang="en-US" sz="1600" dirty="0">
                <a:solidFill>
                  <a:srgbClr val="CCFFCC"/>
                </a:solidFill>
              </a:rPr>
              <a:t>--PO tetracyclines—not as an antibacterial, but for its anti-inflammatory properties (it reduces cytokine release and inhibits MMP-9 activity)  </a:t>
            </a:r>
          </a:p>
        </p:txBody>
      </p:sp>
    </p:spTree>
    <p:extLst>
      <p:ext uri="{BB962C8B-B14F-4D97-AF65-F5344CB8AC3E}">
        <p14:creationId xmlns:p14="http://schemas.microsoft.com/office/powerpoint/2010/main" val="19668752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678E-9050-F539-F9EC-DE55406F433B}"/>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4EB4F215-7D6B-6946-CE93-5D6442349274}"/>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C177A5-93CF-0079-FDE3-E6A0020710A2}"/>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BA3B1E7C-EC01-A0A3-7738-3005356FD03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BD5D995F-8EE3-9EF9-F673-4CA3277E891C}"/>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DE6E4DB3-C6B1-19F6-3EC2-9CC7DA62BA00}"/>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23F82B6-B267-2A4E-E9ED-0FD13713FD69}"/>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3F8FF976-DD62-0C15-8AEE-D6D4827739A0}"/>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473ABAF9-C74C-C2C6-B7F9-7D79C9223F6B}"/>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87F637C5-3F80-B696-15C8-52DAA00ED644}"/>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44AC73BB-0F98-92CF-200A-EC0437356F65}"/>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581FE94F-F43F-E09B-F287-9D17DAB438B0}"/>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F0397ECF-D629-395A-926D-6ADB96C4F1D2}"/>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225BA425-00AE-5F28-0219-C1AFBDC3F4E1}"/>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0EC1162C-F982-149B-2E4A-CBCA3234DBED}"/>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52B0987-E2FB-1886-F1D0-1B0BFA18DF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AFD5FFD8-C89C-226C-99E5-93D7BECC3DC5}"/>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3DFC4325-C8FA-FF5D-352B-6CC736AEC7DC}"/>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C923D667-2911-C032-11A0-504FE8A70EF3}"/>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60C7FCC8-C6AD-402D-D6A6-86D3E037344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2219C0DB-7374-3FE3-FE7F-763BF9C89DEE}"/>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FB093B91-8F0B-A3D4-2B9D-AAB7E607A378}"/>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984405B5-B600-7F16-0041-230019AABE14}"/>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B4529167-5F57-58D1-942D-D27EEF82DC37}"/>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336DD2A7-3E97-4500-A01F-1AC79684AE9E}"/>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696F9389-5551-B8F6-0C43-3F758399EE96}"/>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CDD5A432-8DB3-21CC-DDE4-8890F0A5F9BC}"/>
              </a:ext>
            </a:extLst>
          </p:cNvPr>
          <p:cNvSpPr txBox="1"/>
          <p:nvPr/>
        </p:nvSpPr>
        <p:spPr>
          <a:xfrm>
            <a:off x="596977" y="1717525"/>
            <a:ext cx="7673532" cy="2308324"/>
          </a:xfrm>
          <a:prstGeom prst="rect">
            <a:avLst/>
          </a:prstGeom>
          <a:solidFill>
            <a:srgbClr val="CCFFCC"/>
          </a:solidFill>
        </p:spPr>
        <p:txBody>
          <a:bodyPr wrap="square" rtlCol="0">
            <a:spAutoFit/>
          </a:bodyPr>
          <a:lstStyle/>
          <a:p>
            <a:r>
              <a:rPr lang="en-US" sz="1600" dirty="0"/>
              <a:t>But using heat and massage to get the abnormal meibum flowing is not sufficient. Why? Because once the lids cool back down to body temp, the subsequent (abnormal) meibum will again be semisolid—that is, unless steps are taken to normalize its chemical composition. </a:t>
            </a:r>
            <a:r>
              <a:rPr lang="en-US" sz="1600" dirty="0">
                <a:solidFill>
                  <a:srgbClr val="0000FF"/>
                </a:solidFill>
              </a:rPr>
              <a:t>To accomplish this, interventions include:</a:t>
            </a:r>
          </a:p>
          <a:p>
            <a:r>
              <a:rPr lang="en-US" sz="1600" dirty="0">
                <a:solidFill>
                  <a:srgbClr val="0000FF"/>
                </a:solidFill>
              </a:rPr>
              <a:t>--Topical </a:t>
            </a:r>
            <a:r>
              <a:rPr lang="en-US" sz="1600" dirty="0" err="1">
                <a:solidFill>
                  <a:srgbClr val="0000FF"/>
                </a:solidFill>
              </a:rPr>
              <a:t>abx</a:t>
            </a:r>
            <a:r>
              <a:rPr lang="en-US" sz="1600" dirty="0">
                <a:solidFill>
                  <a:srgbClr val="0000FF"/>
                </a:solidFill>
              </a:rPr>
              <a:t> to reduce bacterial load (bacterial lipases play an important role in altering meibum’s chemical composition)</a:t>
            </a:r>
            <a:endParaRPr lang="en-US" sz="1600" dirty="0">
              <a:solidFill>
                <a:srgbClr val="CCFFCC"/>
              </a:solidFill>
            </a:endParaRPr>
          </a:p>
          <a:p>
            <a:r>
              <a:rPr lang="en-US" sz="1600" dirty="0">
                <a:solidFill>
                  <a:srgbClr val="CCFFCC"/>
                </a:solidFill>
              </a:rPr>
              <a:t>--Topical steroids and nonsteroidal anti-inflammatories</a:t>
            </a:r>
          </a:p>
          <a:p>
            <a:r>
              <a:rPr lang="en-US" sz="1600" dirty="0">
                <a:solidFill>
                  <a:srgbClr val="CCFFCC"/>
                </a:solidFill>
              </a:rPr>
              <a:t>--PO tetracyclines—not as an antibacterial, but for its anti-inflammatory properties (it reduces cytokine release and inhibits MMP-9 activity)  </a:t>
            </a:r>
          </a:p>
        </p:txBody>
      </p:sp>
    </p:spTree>
    <p:extLst>
      <p:ext uri="{BB962C8B-B14F-4D97-AF65-F5344CB8AC3E}">
        <p14:creationId xmlns:p14="http://schemas.microsoft.com/office/powerpoint/2010/main" val="11339675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74CF-B589-DAA3-1565-6022F6795BE7}"/>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E0CB88E9-9DCA-A88F-7D3F-0C9FBBD78B66}"/>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1BA949-AA9C-0FE7-5344-9E8270B3CC18}"/>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7EB33DFE-11C7-6872-D2AA-56A0EB0596E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B3B4FF7B-9E5E-49AD-0321-DE751ACFB4FF}"/>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10BAC1A7-F4DA-AABA-9EA9-04962C382237}"/>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7C4789-B92D-3198-3E0C-5E3C7A39BB5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C65E0141-AD9C-E3E2-DBF1-95C705856E6B}"/>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603AE07-1C91-BB3B-E2FF-2A5FCB191AC4}"/>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70AD08D7-B1B6-FFD7-CB42-0EB002D18608}"/>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4866853F-EF7F-E711-146D-F7EAF6D30A33}"/>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8FFF8D-2B10-B0DE-AB05-F8CEE022D702}"/>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F6C45E85-332E-B0D4-AD28-AB8FAF07458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D6EBD849-B394-47DC-3194-C23B64651647}"/>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94657051-0A01-F7C0-715C-BCD2195866B7}"/>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285D0B16-1CFE-A063-3386-60C0F8323CE3}"/>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910E3227-CC06-F7AB-A299-4ABF4EC5FD4F}"/>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B8E8CCFE-6A61-C182-3A7C-68D604049169}"/>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E3EB7101-0D7D-03F5-C06D-81B528CE6AC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9AE3027B-7D71-F6C9-ADB2-365E93A0B4C6}"/>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4A1395E4-5055-9023-F055-18FB502B212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77A96793-86DF-B19A-5ABE-7D8E38A32AC6}"/>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023BDBF5-DE7B-BEEC-0FA1-0E2A546BD5D6}"/>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AE699792-3AC4-273D-5994-31FF738276F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AEE0F651-80B2-39A7-3D15-38FDCDC5D5D5}"/>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244B5ACA-D145-FFF0-5CE1-839D5333A89C}"/>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EA6F9375-991A-2FAE-8771-48DF028BCFF3}"/>
              </a:ext>
            </a:extLst>
          </p:cNvPr>
          <p:cNvSpPr txBox="1"/>
          <p:nvPr/>
        </p:nvSpPr>
        <p:spPr>
          <a:xfrm>
            <a:off x="596977" y="1717525"/>
            <a:ext cx="7673532" cy="2308324"/>
          </a:xfrm>
          <a:prstGeom prst="rect">
            <a:avLst/>
          </a:prstGeom>
          <a:solidFill>
            <a:srgbClr val="CCFFCC"/>
          </a:solidFill>
        </p:spPr>
        <p:txBody>
          <a:bodyPr wrap="square" rtlCol="0">
            <a:spAutoFit/>
          </a:bodyPr>
          <a:lstStyle/>
          <a:p>
            <a:r>
              <a:rPr lang="en-US" sz="1600" dirty="0"/>
              <a:t>But using heat and massage to get the abnormal meibum flowing is not sufficient. Why? Because once the lids cool back down to body temp, the subsequent (abnormal) meibum will again be semisolid—that is, unless steps are taken to normalize its chemical composition. </a:t>
            </a:r>
            <a:r>
              <a:rPr lang="en-US" sz="1600" dirty="0">
                <a:solidFill>
                  <a:srgbClr val="0000FF"/>
                </a:solidFill>
              </a:rPr>
              <a:t>To accomplish this, interventions include:</a:t>
            </a:r>
          </a:p>
          <a:p>
            <a:r>
              <a:rPr lang="en-US" sz="1600" dirty="0">
                <a:solidFill>
                  <a:srgbClr val="0000FF"/>
                </a:solidFill>
              </a:rPr>
              <a:t>--Topical </a:t>
            </a:r>
            <a:r>
              <a:rPr lang="en-US" sz="1600" dirty="0" err="1">
                <a:solidFill>
                  <a:srgbClr val="0000FF"/>
                </a:solidFill>
              </a:rPr>
              <a:t>abx</a:t>
            </a:r>
            <a:r>
              <a:rPr lang="en-US" sz="1600" dirty="0">
                <a:solidFill>
                  <a:srgbClr val="0000FF"/>
                </a:solidFill>
              </a:rPr>
              <a:t> to reduce bacterial load (bacterial lipases play an important role in altering meibum’s chemical composition)</a:t>
            </a:r>
            <a:endParaRPr lang="en-US" sz="1600" dirty="0"/>
          </a:p>
          <a:p>
            <a:r>
              <a:rPr lang="en-US" sz="1600" dirty="0"/>
              <a:t>--Topical steroids and nonsteroidal anti-inflammatories</a:t>
            </a:r>
            <a:endParaRPr lang="en-US" sz="1600" dirty="0">
              <a:solidFill>
                <a:srgbClr val="CCFFCC"/>
              </a:solidFill>
            </a:endParaRPr>
          </a:p>
          <a:p>
            <a:r>
              <a:rPr lang="en-US" sz="1600" dirty="0">
                <a:solidFill>
                  <a:srgbClr val="CCFFCC"/>
                </a:solidFill>
              </a:rPr>
              <a:t>--PO tetracyclines—not as an antibacterial, but for its anti-inflammatory properties (it reduces cytokine release and inhibits MMP-9 activity)  </a:t>
            </a:r>
          </a:p>
        </p:txBody>
      </p:sp>
    </p:spTree>
    <p:extLst>
      <p:ext uri="{BB962C8B-B14F-4D97-AF65-F5344CB8AC3E}">
        <p14:creationId xmlns:p14="http://schemas.microsoft.com/office/powerpoint/2010/main" val="1332311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DEB9-3B90-26FC-E602-5BFC1F356390}"/>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7F7BF7E4-6971-B42F-0FB3-6D2E97090498}"/>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E3B0A9-5D3D-45D7-F30A-856448273446}"/>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3C235E68-275E-9527-1CF3-3CB14D6CDC7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B09496A3-922F-5AFD-1E3B-2883E57D3B82}"/>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20CE25C1-2FA6-305B-3153-32025BA20386}"/>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B0CEF19-A391-35D9-7CE0-40E2327CABEB}"/>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700BF48-38A5-A518-A05E-BB32FEFEEA9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9F0DFA71-05B8-4324-64D6-034A1C26FF76}"/>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5EC8F2FA-3F39-190D-B2E2-D0B2DDBF4359}"/>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39562F94-E1C6-B7AF-2F67-FD3C97A25F03}"/>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5BAB4415-614D-D75F-B610-1F279984A6E8}"/>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6A68A1B7-E50E-DB6C-192B-6A132B200075}"/>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C9E548A6-B90A-2C2F-0664-5A685F12D481}"/>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FAD829C5-99C9-3A9C-4362-F2AF091437E4}"/>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C18EBFDF-7654-6419-D538-BCD9AB7FD283}"/>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0E208E92-5E61-32A2-AFC0-4480BAE54330}"/>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1912114E-9996-9746-0C4A-C31C0D099B9D}"/>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62E2BC48-104D-9CD3-DF80-370B0C1196C6}"/>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29ABFA0A-6D34-9D99-2A1E-C78820169AD9}"/>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876D6E18-C48B-AB1A-E700-EAED0561A3DE}"/>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5518747F-6701-9D88-47E9-C2A7DEE3236E}"/>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3C4B012B-84FF-EA4F-B4B6-0189E9D2892F}"/>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AC65A56C-5E98-FFB4-62D1-AA3658F13F14}"/>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F6F02713-854B-FA3B-9FFB-B0A41D824C66}"/>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351E98EE-3B39-BA20-CFCA-2FCE92332B40}"/>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BAD6C7CD-790C-C17F-5219-E6E3E12280F2}"/>
              </a:ext>
            </a:extLst>
          </p:cNvPr>
          <p:cNvSpPr txBox="1"/>
          <p:nvPr/>
        </p:nvSpPr>
        <p:spPr>
          <a:xfrm>
            <a:off x="596977" y="1717525"/>
            <a:ext cx="7673532" cy="2308324"/>
          </a:xfrm>
          <a:prstGeom prst="rect">
            <a:avLst/>
          </a:prstGeom>
          <a:solidFill>
            <a:srgbClr val="CCFFCC"/>
          </a:solidFill>
        </p:spPr>
        <p:txBody>
          <a:bodyPr wrap="square" rtlCol="0">
            <a:spAutoFit/>
          </a:bodyPr>
          <a:lstStyle/>
          <a:p>
            <a:r>
              <a:rPr lang="en-US" sz="1600" dirty="0"/>
              <a:t>But using heat and massage to get the abnormal meibum flowing is not sufficient. Why? Because once the lids cool back down to body temp, the subsequent (abnormal) meibum will again be semisolid—that is, unless steps are taken to normalize its chemical composition. </a:t>
            </a:r>
            <a:r>
              <a:rPr lang="en-US" sz="1600" dirty="0">
                <a:solidFill>
                  <a:srgbClr val="0000FF"/>
                </a:solidFill>
              </a:rPr>
              <a:t>To accomplish this, interventions include:</a:t>
            </a:r>
          </a:p>
          <a:p>
            <a:r>
              <a:rPr lang="en-US" sz="1600" dirty="0">
                <a:solidFill>
                  <a:srgbClr val="0000FF"/>
                </a:solidFill>
              </a:rPr>
              <a:t>--Topical </a:t>
            </a:r>
            <a:r>
              <a:rPr lang="en-US" sz="1600" dirty="0" err="1">
                <a:solidFill>
                  <a:srgbClr val="0000FF"/>
                </a:solidFill>
              </a:rPr>
              <a:t>abx</a:t>
            </a:r>
            <a:r>
              <a:rPr lang="en-US" sz="1600" dirty="0">
                <a:solidFill>
                  <a:srgbClr val="0000FF"/>
                </a:solidFill>
              </a:rPr>
              <a:t> to reduce bacterial load (bacterial lipases play an important role in altering meibum’s chemical composition)</a:t>
            </a:r>
            <a:endParaRPr lang="en-US" sz="1600" dirty="0"/>
          </a:p>
          <a:p>
            <a:r>
              <a:rPr lang="en-US" sz="1600" dirty="0"/>
              <a:t>--Topical steroids and nonsteroidal anti-inflammatories</a:t>
            </a:r>
          </a:p>
          <a:p>
            <a:r>
              <a:rPr lang="en-US" sz="1600" dirty="0">
                <a:solidFill>
                  <a:srgbClr val="0000FF"/>
                </a:solidFill>
              </a:rPr>
              <a:t>--PO tetracyclines—not as an antibacterial, but for its anti-inflammatory properties (it reduces cytokine release and inhibits MMP-9 activity)  </a:t>
            </a:r>
          </a:p>
        </p:txBody>
      </p:sp>
    </p:spTree>
    <p:extLst>
      <p:ext uri="{BB962C8B-B14F-4D97-AF65-F5344CB8AC3E}">
        <p14:creationId xmlns:p14="http://schemas.microsoft.com/office/powerpoint/2010/main" val="36754437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C3EF-6D04-FE3B-F4BC-9C67221883B7}"/>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60E94552-6C40-80C3-9847-AD97BFAE9A48}"/>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C7DD5B-6C4A-A088-391E-7B18EC25F856}"/>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73402B52-1334-9DFF-9405-C5AEF8CC664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023CCD58-9218-E7EE-CD63-3378AE97CFCB}"/>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5330EFA6-DFBF-39AC-83A8-6671E3A3D2C4}"/>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30328D0-E160-D317-D4A4-CCE43839F06E}"/>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FBC895D4-4E8C-5B50-5E71-4DFFE9F7C4A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7694AA12-1590-A590-6F08-ADD70C62D1DA}"/>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31ED2579-3B3C-556D-DF9D-ED0911BAAE2E}"/>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77C89EF5-F1F0-14DF-E04C-893E4DCC69E9}"/>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0D40DA34-1228-9377-A1FD-05B044ECED72}"/>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9C6AB704-3058-90F4-4A05-4AA8BD293D19}"/>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0BC64A06-0D1E-6908-4B1B-E40196D42455}"/>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944EF1AB-D651-E591-13D0-B6358882D259}"/>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1F5FCA29-03F6-AE10-D10C-FBC0AF1292A6}"/>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1DBFC557-A078-2BA4-6A88-585B72F96918}"/>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36521D7A-697B-3978-60A7-7C17B4AEE055}"/>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B0100E3F-6876-DD4E-8367-EF568434290A}"/>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58EBD7C-5F1E-2E96-D1E6-7965348E51B2}"/>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2388C430-08E1-1BBC-B131-F46DC0FB667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3E099C6D-DF2B-BB9D-52EE-A9892FACE68C}"/>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0EE4BB21-D414-AE7C-A238-9D834E294A92}"/>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4F325D36-54C8-7CA2-FBFB-CE10F301281E}"/>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F585D74D-8495-60C3-EADE-F7D5298A5BB7}"/>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F510F75E-C4E2-B02F-3D4D-9CE32DBFA9DD}"/>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A3036B23-FA2C-9E8F-A7C9-B3D91D86FC93}"/>
              </a:ext>
            </a:extLst>
          </p:cNvPr>
          <p:cNvSpPr txBox="1"/>
          <p:nvPr/>
        </p:nvSpPr>
        <p:spPr>
          <a:xfrm>
            <a:off x="596977" y="1717525"/>
            <a:ext cx="7673532" cy="2308324"/>
          </a:xfrm>
          <a:prstGeom prst="rect">
            <a:avLst/>
          </a:prstGeom>
          <a:solidFill>
            <a:srgbClr val="CCFFCC"/>
          </a:solidFill>
        </p:spPr>
        <p:txBody>
          <a:bodyPr wrap="square" rtlCol="0">
            <a:spAutoFit/>
          </a:bodyPr>
          <a:lstStyle/>
          <a:p>
            <a:r>
              <a:rPr lang="en-US" sz="1600" dirty="0">
                <a:solidFill>
                  <a:schemeClr val="bg1">
                    <a:lumMod val="75000"/>
                  </a:schemeClr>
                </a:solidFill>
              </a:rPr>
              <a:t>But using heat and massage to get the abnormal meibum flowing is not sufficient. Why? Because once the lids cool back down to body temp, the subsequent (abnormal) meibum will again be semisolid—that is, unless steps are taken to normalize its chemical composition. To accomplish this, interventions include:</a:t>
            </a:r>
          </a:p>
          <a:p>
            <a:r>
              <a:rPr lang="en-US" sz="1600" dirty="0">
                <a:solidFill>
                  <a:schemeClr val="bg1">
                    <a:lumMod val="75000"/>
                  </a:schemeClr>
                </a:solidFill>
              </a:rPr>
              <a:t>--Topical </a:t>
            </a:r>
            <a:r>
              <a:rPr lang="en-US" sz="1600" dirty="0" err="1">
                <a:solidFill>
                  <a:schemeClr val="bg1">
                    <a:lumMod val="75000"/>
                  </a:schemeClr>
                </a:solidFill>
              </a:rPr>
              <a:t>abx</a:t>
            </a:r>
            <a:r>
              <a:rPr lang="en-US" sz="1600" dirty="0">
                <a:solidFill>
                  <a:schemeClr val="bg1">
                    <a:lumMod val="75000"/>
                  </a:schemeClr>
                </a:solidFill>
              </a:rPr>
              <a:t> to reduce bacterial load (bacterial lipases play an important role in altering meibum’s chemical composition)</a:t>
            </a:r>
          </a:p>
          <a:p>
            <a:r>
              <a:rPr lang="en-US" sz="1600" dirty="0">
                <a:solidFill>
                  <a:schemeClr val="bg1">
                    <a:lumMod val="75000"/>
                  </a:schemeClr>
                </a:solidFill>
              </a:rPr>
              <a:t>--Topical steroids and </a:t>
            </a:r>
            <a:r>
              <a:rPr lang="en-US" sz="1600" b="1" u="sng" dirty="0"/>
              <a:t>nonsteroidal</a:t>
            </a:r>
            <a:r>
              <a:rPr lang="en-US" sz="1600" dirty="0"/>
              <a:t> </a:t>
            </a:r>
            <a:r>
              <a:rPr lang="en-US" sz="1600" b="1" dirty="0"/>
              <a:t>anti-inflammatories</a:t>
            </a:r>
            <a:endParaRPr lang="en-US" sz="1600" b="1" dirty="0">
              <a:solidFill>
                <a:schemeClr val="bg1">
                  <a:lumMod val="75000"/>
                </a:schemeClr>
              </a:solidFill>
            </a:endParaRPr>
          </a:p>
          <a:p>
            <a:r>
              <a:rPr lang="en-US" sz="1600" dirty="0">
                <a:solidFill>
                  <a:schemeClr val="bg1">
                    <a:lumMod val="75000"/>
                  </a:schemeClr>
                </a:solidFill>
              </a:rPr>
              <a:t>--PO tetracyclines—not as an antibacterial, but for its anti-inflammatory properties (it reduces cytokine release and inhibits MMP-9 activity)  </a:t>
            </a:r>
          </a:p>
        </p:txBody>
      </p:sp>
      <p:sp>
        <p:nvSpPr>
          <p:cNvPr id="29" name="TextBox 28">
            <a:extLst>
              <a:ext uri="{FF2B5EF4-FFF2-40B4-BE49-F238E27FC236}">
                <a16:creationId xmlns:a16="http://schemas.microsoft.com/office/drawing/2014/main" id="{EB3368A2-60CA-C232-44E6-FA7862B6CB04}"/>
              </a:ext>
            </a:extLst>
          </p:cNvPr>
          <p:cNvSpPr txBox="1"/>
          <p:nvPr/>
        </p:nvSpPr>
        <p:spPr>
          <a:xfrm>
            <a:off x="460505" y="2590800"/>
            <a:ext cx="7885043" cy="584775"/>
          </a:xfrm>
          <a:prstGeom prst="rect">
            <a:avLst/>
          </a:prstGeom>
          <a:solidFill>
            <a:schemeClr val="accent5">
              <a:lumMod val="75000"/>
            </a:schemeClr>
          </a:solidFill>
        </p:spPr>
        <p:txBody>
          <a:bodyPr wrap="square" rtlCol="0">
            <a:spAutoFit/>
          </a:bodyPr>
          <a:lstStyle/>
          <a:p>
            <a:r>
              <a:rPr lang="en-US" sz="1600" dirty="0"/>
              <a:t>Two steroid-sparing topical anti-inflammatories are used in the US: </a:t>
            </a:r>
            <a:r>
              <a:rPr lang="en-US" sz="1600" b="1" dirty="0"/>
              <a:t>Cyclosporine </a:t>
            </a:r>
            <a:r>
              <a:rPr lang="en-US" sz="1600" dirty="0"/>
              <a:t>and</a:t>
            </a:r>
            <a:r>
              <a:rPr lang="en-US" sz="1600" b="1" dirty="0"/>
              <a:t> lifitegrast</a:t>
            </a:r>
            <a:r>
              <a:rPr lang="en-US" sz="1600" dirty="0"/>
              <a:t>. </a:t>
            </a:r>
            <a:r>
              <a:rPr lang="en-US" sz="1600" dirty="0">
                <a:solidFill>
                  <a:schemeClr val="accent5">
                    <a:lumMod val="75000"/>
                  </a:schemeClr>
                </a:solidFill>
              </a:rPr>
              <a:t>Both work by interfering with the activation and/or function of T-cells.</a:t>
            </a:r>
          </a:p>
        </p:txBody>
      </p:sp>
    </p:spTree>
    <p:extLst>
      <p:ext uri="{BB962C8B-B14F-4D97-AF65-F5344CB8AC3E}">
        <p14:creationId xmlns:p14="http://schemas.microsoft.com/office/powerpoint/2010/main" val="32222850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D426-14A5-3A56-3D2E-D0FB09611695}"/>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8CDD2CAB-15F6-3F84-0CBE-6075E99A3E78}"/>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01BD6C-4A84-8529-7DA4-CA150C830C03}"/>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a:extLst>
              <a:ext uri="{FF2B5EF4-FFF2-40B4-BE49-F238E27FC236}">
                <a16:creationId xmlns:a16="http://schemas.microsoft.com/office/drawing/2014/main" id="{F10198E9-3C21-1811-D238-58DAEDFC53A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8EB5CD5C-7702-F5AD-EA7A-7E9E266D27A4}"/>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a:extLst>
              <a:ext uri="{FF2B5EF4-FFF2-40B4-BE49-F238E27FC236}">
                <a16:creationId xmlns:a16="http://schemas.microsoft.com/office/drawing/2014/main" id="{69B84103-7B42-7EF8-7A1A-DAB86F1DE173}"/>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7F67BB-206B-63D1-8D44-851D30D2BC36}"/>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01CFFD08-5284-1578-1E5C-DBC2F3A137C3}"/>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E5429CD6-AA65-7704-844D-7B716F608635}"/>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03678ED0-FDF8-99C5-9875-22EEB25327DB}"/>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6C61CB39-7DFF-AD45-7A58-825AFBE1BF8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A86029E6-39C8-5D6D-9213-A240FEEB0D0F}"/>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49B6D89B-8676-C2F3-04CC-A415C9B31A1E}"/>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AA9F897F-B29B-579A-C87F-9CBBEBA7A7FF}"/>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FF7E9628-F9D6-07D6-D839-BE8D03C11253}"/>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49411C6E-2631-1269-9DDD-F2C1C6D4560E}"/>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075492ED-6B44-720D-E03D-EFE760638F66}"/>
              </a:ext>
            </a:extLst>
          </p:cNvPr>
          <p:cNvSpPr txBox="1"/>
          <p:nvPr/>
        </p:nvSpPr>
        <p:spPr>
          <a:xfrm>
            <a:off x="2637271" y="2597365"/>
            <a:ext cx="3881038" cy="374461"/>
          </a:xfrm>
          <a:prstGeom prst="rect">
            <a:avLst/>
          </a:prstGeom>
          <a:solidFill>
            <a:schemeClr val="bg1"/>
          </a:solidFill>
        </p:spPr>
        <p:txBody>
          <a:bodyPr wrap="square" rtlCol="0">
            <a:spAutoFit/>
          </a:bodyPr>
          <a:lstStyle/>
          <a:p>
            <a:pPr algn="ctr">
              <a:lnSpc>
                <a:spcPts val="2200"/>
              </a:lnSpc>
            </a:pPr>
            <a:r>
              <a:rPr lang="en-US" sz="2000" b="1"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5D0C6D24-FD03-A5DB-2462-004DEEBB179C}"/>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29368700-90E5-1BBE-01A7-3166CEF2F100}"/>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C5CE68CA-0E63-776A-8D22-67DC70F7AD50}"/>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treating DES—there are three obvious interdiction points in its pathogenesis:</a:t>
            </a:r>
          </a:p>
        </p:txBody>
      </p:sp>
      <p:sp>
        <p:nvSpPr>
          <p:cNvPr id="14" name="TextBox 13">
            <a:extLst>
              <a:ext uri="{FF2B5EF4-FFF2-40B4-BE49-F238E27FC236}">
                <a16:creationId xmlns:a16="http://schemas.microsoft.com/office/drawing/2014/main" id="{F1D7FF9B-CE86-8959-A196-CF9E8F3D397D}"/>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solidFill>
                  <a:schemeClr val="bg1">
                    <a:lumMod val="75000"/>
                  </a:schemeClr>
                </a:solidFill>
              </a:rPr>
              <a:t>Tear volume</a:t>
            </a:r>
          </a:p>
        </p:txBody>
      </p:sp>
      <p:sp>
        <p:nvSpPr>
          <p:cNvPr id="16" name="TextBox 15">
            <a:extLst>
              <a:ext uri="{FF2B5EF4-FFF2-40B4-BE49-F238E27FC236}">
                <a16:creationId xmlns:a16="http://schemas.microsoft.com/office/drawing/2014/main" id="{994E9D4C-D30B-E844-1014-4F496EF422F6}"/>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9E4C2423-04A8-DDDB-3FC9-22455D19D189}"/>
              </a:ext>
            </a:extLst>
          </p:cNvPr>
          <p:cNvSpPr txBox="1"/>
          <p:nvPr/>
        </p:nvSpPr>
        <p:spPr>
          <a:xfrm>
            <a:off x="200348" y="4259878"/>
            <a:ext cx="2874505" cy="400110"/>
          </a:xfrm>
          <a:prstGeom prst="rect">
            <a:avLst/>
          </a:prstGeom>
          <a:noFill/>
        </p:spPr>
        <p:txBody>
          <a:bodyPr wrap="non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88C7EADA-0937-9B63-D2D5-285E30D43A13}"/>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4" name="TextBox 23">
            <a:extLst>
              <a:ext uri="{FF2B5EF4-FFF2-40B4-BE49-F238E27FC236}">
                <a16:creationId xmlns:a16="http://schemas.microsoft.com/office/drawing/2014/main" id="{82D4E8C2-769C-3096-0F78-1DAD64F164B2}"/>
              </a:ext>
            </a:extLst>
          </p:cNvPr>
          <p:cNvSpPr txBox="1"/>
          <p:nvPr/>
        </p:nvSpPr>
        <p:spPr>
          <a:xfrm>
            <a:off x="99370" y="2215027"/>
            <a:ext cx="4068772" cy="707886"/>
          </a:xfrm>
          <a:prstGeom prst="rect">
            <a:avLst/>
          </a:prstGeom>
          <a:noFill/>
        </p:spPr>
        <p:txBody>
          <a:bodyPr wrap="square" rtlCol="0">
            <a:spAutoFit/>
          </a:bodyPr>
          <a:lstStyle/>
          <a:p>
            <a:r>
              <a:rPr lang="en-US" sz="2000" i="1" dirty="0">
                <a:solidFill>
                  <a:schemeClr val="bg1">
                    <a:lumMod val="75000"/>
                  </a:schemeClr>
                </a:solidFill>
                <a:effectLst>
                  <a:outerShdw blurRad="38100" dist="38100" dir="2700000" algn="tl">
                    <a:srgbClr val="000000">
                      <a:alpha val="43137"/>
                    </a:srgbClr>
                  </a:outerShdw>
                </a:effectLst>
              </a:rPr>
              <a:t>3) Prevent cytokine release and/or mitigate their effects</a:t>
            </a:r>
          </a:p>
        </p:txBody>
      </p:sp>
      <p:sp>
        <p:nvSpPr>
          <p:cNvPr id="25" name="&quot;Not Allowed&quot; Symbol 24">
            <a:extLst>
              <a:ext uri="{FF2B5EF4-FFF2-40B4-BE49-F238E27FC236}">
                <a16:creationId xmlns:a16="http://schemas.microsoft.com/office/drawing/2014/main" id="{A2F7B5DD-8E0D-AEAF-F973-8C364BCC723D}"/>
              </a:ext>
            </a:extLst>
          </p:cNvPr>
          <p:cNvSpPr/>
          <p:nvPr/>
        </p:nvSpPr>
        <p:spPr>
          <a:xfrm>
            <a:off x="4296453" y="2527348"/>
            <a:ext cx="594356" cy="564553"/>
          </a:xfrm>
          <a:prstGeom prst="noSmoking">
            <a:avLst>
              <a:gd name="adj" fmla="val 9107"/>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23902EBE-AE63-C288-608B-18724B8E6125}"/>
              </a:ext>
            </a:extLst>
          </p:cNvPr>
          <p:cNvSpPr txBox="1"/>
          <p:nvPr/>
        </p:nvSpPr>
        <p:spPr>
          <a:xfrm>
            <a:off x="596977" y="1717525"/>
            <a:ext cx="7673532" cy="2308324"/>
          </a:xfrm>
          <a:prstGeom prst="rect">
            <a:avLst/>
          </a:prstGeom>
          <a:solidFill>
            <a:srgbClr val="CCFFCC"/>
          </a:solidFill>
        </p:spPr>
        <p:txBody>
          <a:bodyPr wrap="square" rtlCol="0">
            <a:spAutoFit/>
          </a:bodyPr>
          <a:lstStyle/>
          <a:p>
            <a:r>
              <a:rPr lang="en-US" sz="1600" dirty="0">
                <a:solidFill>
                  <a:schemeClr val="bg1">
                    <a:lumMod val="75000"/>
                  </a:schemeClr>
                </a:solidFill>
              </a:rPr>
              <a:t>But using heat and massage to get the abnormal meibum flowing is not sufficient. Why? Because once the lids cool back down to body temp, the subsequent (abnormal) meibum will again be semisolid—that is, unless steps are taken to normalize its chemical composition. To accomplish this, interventions include:</a:t>
            </a:r>
          </a:p>
          <a:p>
            <a:r>
              <a:rPr lang="en-US" sz="1600" dirty="0">
                <a:solidFill>
                  <a:schemeClr val="bg1">
                    <a:lumMod val="75000"/>
                  </a:schemeClr>
                </a:solidFill>
              </a:rPr>
              <a:t>--Topical </a:t>
            </a:r>
            <a:r>
              <a:rPr lang="en-US" sz="1600" dirty="0" err="1">
                <a:solidFill>
                  <a:schemeClr val="bg1">
                    <a:lumMod val="75000"/>
                  </a:schemeClr>
                </a:solidFill>
              </a:rPr>
              <a:t>abx</a:t>
            </a:r>
            <a:r>
              <a:rPr lang="en-US" sz="1600" dirty="0">
                <a:solidFill>
                  <a:schemeClr val="bg1">
                    <a:lumMod val="75000"/>
                  </a:schemeClr>
                </a:solidFill>
              </a:rPr>
              <a:t> to reduce bacterial load (bacterial lipases play an important role in altering meibum’s chemical composition)</a:t>
            </a:r>
          </a:p>
          <a:p>
            <a:r>
              <a:rPr lang="en-US" sz="1600" dirty="0">
                <a:solidFill>
                  <a:schemeClr val="bg1">
                    <a:lumMod val="75000"/>
                  </a:schemeClr>
                </a:solidFill>
              </a:rPr>
              <a:t>--Topical steroids and </a:t>
            </a:r>
            <a:r>
              <a:rPr lang="en-US" sz="1600" b="1" u="sng" dirty="0"/>
              <a:t>nonsteroidal</a:t>
            </a:r>
            <a:r>
              <a:rPr lang="en-US" sz="1600" dirty="0"/>
              <a:t> </a:t>
            </a:r>
            <a:r>
              <a:rPr lang="en-US" sz="1600" b="1" dirty="0"/>
              <a:t>anti-inflammatories</a:t>
            </a:r>
            <a:endParaRPr lang="en-US" sz="1600" b="1" dirty="0">
              <a:solidFill>
                <a:schemeClr val="bg1">
                  <a:lumMod val="75000"/>
                </a:schemeClr>
              </a:solidFill>
            </a:endParaRPr>
          </a:p>
          <a:p>
            <a:r>
              <a:rPr lang="en-US" sz="1600" dirty="0">
                <a:solidFill>
                  <a:schemeClr val="bg1">
                    <a:lumMod val="75000"/>
                  </a:schemeClr>
                </a:solidFill>
              </a:rPr>
              <a:t>--PO tetracyclines—not as an antibacterial, but for its anti-inflammatory properties (it reduces cytokine release and inhibits MMP-9 activity)  </a:t>
            </a:r>
          </a:p>
        </p:txBody>
      </p:sp>
      <p:sp>
        <p:nvSpPr>
          <p:cNvPr id="29" name="TextBox 28">
            <a:extLst>
              <a:ext uri="{FF2B5EF4-FFF2-40B4-BE49-F238E27FC236}">
                <a16:creationId xmlns:a16="http://schemas.microsoft.com/office/drawing/2014/main" id="{16E0FBD1-A184-6B34-CEFD-CD0810A45586}"/>
              </a:ext>
            </a:extLst>
          </p:cNvPr>
          <p:cNvSpPr txBox="1"/>
          <p:nvPr/>
        </p:nvSpPr>
        <p:spPr>
          <a:xfrm>
            <a:off x="460505" y="2590800"/>
            <a:ext cx="7885043" cy="584775"/>
          </a:xfrm>
          <a:prstGeom prst="rect">
            <a:avLst/>
          </a:prstGeom>
          <a:solidFill>
            <a:schemeClr val="accent5">
              <a:lumMod val="75000"/>
            </a:schemeClr>
          </a:solidFill>
        </p:spPr>
        <p:txBody>
          <a:bodyPr wrap="square" rtlCol="0">
            <a:spAutoFit/>
          </a:bodyPr>
          <a:lstStyle/>
          <a:p>
            <a:r>
              <a:rPr lang="en-US" sz="1600" dirty="0"/>
              <a:t>Two steroid-sparing topical anti-inflammatories are used in the US: </a:t>
            </a:r>
            <a:r>
              <a:rPr lang="en-US" sz="1600" b="1" dirty="0"/>
              <a:t>Cyclosporine </a:t>
            </a:r>
            <a:r>
              <a:rPr lang="en-US" sz="1600" dirty="0"/>
              <a:t>and</a:t>
            </a:r>
            <a:r>
              <a:rPr lang="en-US" sz="1600" b="1" dirty="0"/>
              <a:t> lifitegrast</a:t>
            </a:r>
            <a:r>
              <a:rPr lang="en-US" sz="1600" dirty="0"/>
              <a:t>. </a:t>
            </a:r>
            <a:r>
              <a:rPr lang="en-US" sz="1600" dirty="0">
                <a:solidFill>
                  <a:srgbClr val="0000FF"/>
                </a:solidFill>
              </a:rPr>
              <a:t>Both work by interfering with the activation and/or function of T-cells.</a:t>
            </a:r>
          </a:p>
        </p:txBody>
      </p:sp>
    </p:spTree>
    <p:extLst>
      <p:ext uri="{BB962C8B-B14F-4D97-AF65-F5344CB8AC3E}">
        <p14:creationId xmlns:p14="http://schemas.microsoft.com/office/powerpoint/2010/main" val="3857978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1389-F1BB-5C39-2B4A-609BF4A544CF}"/>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1C0EBECC-F185-B653-F289-4B50A501013E}"/>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CBFDF7-588C-9D12-784F-9F02E9649CC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8" name="Down Arrow 35">
            <a:extLst>
              <a:ext uri="{FF2B5EF4-FFF2-40B4-BE49-F238E27FC236}">
                <a16:creationId xmlns:a16="http://schemas.microsoft.com/office/drawing/2014/main" id="{F8ED65A5-608A-0F36-4240-07F344BCB414}"/>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742AA7D0-AF99-4825-77B7-91830B1ED939}"/>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3AB0B3F7-ECF9-B5ED-924A-8ABACE55AECE}"/>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027C83F-AB44-6948-BD49-1FDDCE06506C}"/>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9DE7AECF-8341-0AA5-9057-E8231D88FDF6}"/>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4975EBC9-F82B-37EE-4E14-3F2C9C3DF164}"/>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F72A6F0-A828-D370-EF07-AF09A932498A}"/>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C1BBEC59-7DA2-0939-6CDC-49A4F7A7ED23}"/>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9F4B1B10-F92C-7748-D855-CF6483187A80}"/>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3CDAE36C-A895-CB4D-2F6B-BFF681386470}"/>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16FA598C-1CBC-E143-E12C-E37C2D5F035D}"/>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a:extLst>
              <a:ext uri="{FF2B5EF4-FFF2-40B4-BE49-F238E27FC236}">
                <a16:creationId xmlns:a16="http://schemas.microsoft.com/office/drawing/2014/main" id="{7AB1DC5A-0A62-5359-214A-EA190762FCA9}"/>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16" name="TextBox 15">
            <a:extLst>
              <a:ext uri="{FF2B5EF4-FFF2-40B4-BE49-F238E27FC236}">
                <a16:creationId xmlns:a16="http://schemas.microsoft.com/office/drawing/2014/main" id="{ADA3FCEE-2FDF-2314-4A4F-30D69D8F1CA6}"/>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1" name="Straight Arrow Connector 20">
            <a:extLst>
              <a:ext uri="{FF2B5EF4-FFF2-40B4-BE49-F238E27FC236}">
                <a16:creationId xmlns:a16="http://schemas.microsoft.com/office/drawing/2014/main" id="{BB417C61-281F-495A-7902-19FFEE651B33}"/>
              </a:ext>
            </a:extLst>
          </p:cNvPr>
          <p:cNvCxnSpPr>
            <a:stCxn id="16"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E8E181C-7F24-BD05-64CD-DB5DC65AA3ED}"/>
              </a:ext>
            </a:extLst>
          </p:cNvPr>
          <p:cNvCxnSpPr>
            <a:stCxn id="14"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9F97D7-CCF3-4E56-EC3C-E58518D96E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24" name="TextBox 23">
            <a:extLst>
              <a:ext uri="{FF2B5EF4-FFF2-40B4-BE49-F238E27FC236}">
                <a16:creationId xmlns:a16="http://schemas.microsoft.com/office/drawing/2014/main" id="{DF695156-6EDE-D2D4-A0C0-812DF62ED89F}"/>
              </a:ext>
            </a:extLst>
          </p:cNvPr>
          <p:cNvSpPr txBox="1"/>
          <p:nvPr/>
        </p:nvSpPr>
        <p:spPr>
          <a:xfrm>
            <a:off x="331301" y="1941255"/>
            <a:ext cx="8492977" cy="2554545"/>
          </a:xfrm>
          <a:prstGeom prst="rect">
            <a:avLst/>
          </a:prstGeom>
          <a:solidFill>
            <a:schemeClr val="accent6">
              <a:lumMod val="20000"/>
              <a:lumOff val="80000"/>
            </a:schemeClr>
          </a:solidFill>
        </p:spPr>
        <p:txBody>
          <a:bodyPr wrap="square" rtlCol="0">
            <a:spAutoFit/>
          </a:bodyPr>
          <a:lstStyle/>
          <a:p>
            <a:r>
              <a:rPr lang="en-US" sz="1600" dirty="0"/>
              <a:t>To this point we’ve discussed treatment strategies for ATD and EDE as distinct entities (which they are). However, ATD and EDE frequently coexist in DES pts, and this has important implications for management. Most interventions (ATs, anti-inflammatory meds) are useful in both conditions. However, there is one relatively common ATD intervention that must be used with caution in pts who also have MGD: </a:t>
            </a:r>
            <a:r>
              <a:rPr lang="en-US" sz="1600" dirty="0">
                <a:solidFill>
                  <a:srgbClr val="0000FF"/>
                </a:solidFill>
              </a:rPr>
              <a:t>Punctal occlusion</a:t>
            </a:r>
            <a:r>
              <a:rPr lang="en-US" sz="1600" dirty="0"/>
              <a:t>. </a:t>
            </a:r>
            <a:r>
              <a:rPr lang="en-US" sz="1600" dirty="0">
                <a:solidFill>
                  <a:schemeClr val="accent6">
                    <a:lumMod val="20000"/>
                    <a:lumOff val="80000"/>
                  </a:schemeClr>
                </a:solidFill>
              </a:rPr>
              <a:t>Why must punctal occlusion be used with caution in ATD pts with concurrent MGD? Because in addition to increasing the amount of aqueous on the ocular surface (good), occlusion will also increase/maintain the proinflammatory abnormal meibum on the ocular surface (bad). As a  general rule,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32844757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4EE1F-2B31-B288-DE06-A2B82294F977}"/>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9577BB48-8090-7A96-97CC-30BA9CD2D44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1E15CF-C353-4ABD-3B35-8D763EBAC50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8" name="Down Arrow 35">
            <a:extLst>
              <a:ext uri="{FF2B5EF4-FFF2-40B4-BE49-F238E27FC236}">
                <a16:creationId xmlns:a16="http://schemas.microsoft.com/office/drawing/2014/main" id="{8416D889-DDC3-73BC-F48C-2E784EFE5EFE}"/>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CB15C55D-7804-5DF8-99B1-E532FF3889D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408C209F-DD9E-40BD-BDE7-F7312E98F337}"/>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0930D06A-25AA-15FD-5F17-8CE172FC7BE6}"/>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6A9F5609-2885-DA1C-2ABF-6BCF4E5C1279}"/>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2EDA7AA6-E939-1734-0498-9150E41F10B2}"/>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74399126-4763-0B2A-2C5D-0B62F020C6C2}"/>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11670D59-9DE8-7352-1176-254FE64DD9EF}"/>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A1EC52FC-58CA-F684-944F-591490AEC7A8}"/>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90B7FBFA-12E4-081B-7943-A253F9395AEC}"/>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54C75816-E252-349F-AC09-4A4A7CE37B39}"/>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a:extLst>
              <a:ext uri="{FF2B5EF4-FFF2-40B4-BE49-F238E27FC236}">
                <a16:creationId xmlns:a16="http://schemas.microsoft.com/office/drawing/2014/main" id="{78F9DA02-BCB6-1386-FA10-081D368E7C56}"/>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16" name="TextBox 15">
            <a:extLst>
              <a:ext uri="{FF2B5EF4-FFF2-40B4-BE49-F238E27FC236}">
                <a16:creationId xmlns:a16="http://schemas.microsoft.com/office/drawing/2014/main" id="{0E6719F2-2B78-9195-2633-27A9CB5BC8B9}"/>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1" name="Straight Arrow Connector 20">
            <a:extLst>
              <a:ext uri="{FF2B5EF4-FFF2-40B4-BE49-F238E27FC236}">
                <a16:creationId xmlns:a16="http://schemas.microsoft.com/office/drawing/2014/main" id="{CA8CFCB3-E595-5AE2-DD4D-2AD49E83E166}"/>
              </a:ext>
            </a:extLst>
          </p:cNvPr>
          <p:cNvCxnSpPr>
            <a:stCxn id="16"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58E453-C627-2BA3-53B7-BA94CE3FB37F}"/>
              </a:ext>
            </a:extLst>
          </p:cNvPr>
          <p:cNvCxnSpPr>
            <a:stCxn id="14"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FB32684-2109-E68F-17B1-3B484019E7CC}"/>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24" name="TextBox 23">
            <a:extLst>
              <a:ext uri="{FF2B5EF4-FFF2-40B4-BE49-F238E27FC236}">
                <a16:creationId xmlns:a16="http://schemas.microsoft.com/office/drawing/2014/main" id="{1BD6D9D5-3396-5964-6CF3-9531C7DC153A}"/>
              </a:ext>
            </a:extLst>
          </p:cNvPr>
          <p:cNvSpPr txBox="1"/>
          <p:nvPr/>
        </p:nvSpPr>
        <p:spPr>
          <a:xfrm>
            <a:off x="331301" y="1941255"/>
            <a:ext cx="8492977" cy="2554545"/>
          </a:xfrm>
          <a:prstGeom prst="rect">
            <a:avLst/>
          </a:prstGeom>
          <a:solidFill>
            <a:schemeClr val="accent6">
              <a:lumMod val="20000"/>
              <a:lumOff val="80000"/>
            </a:schemeClr>
          </a:solidFill>
        </p:spPr>
        <p:txBody>
          <a:bodyPr wrap="square" rtlCol="0">
            <a:spAutoFit/>
          </a:bodyPr>
          <a:lstStyle/>
          <a:p>
            <a:r>
              <a:rPr lang="en-US" sz="1600" dirty="0">
                <a:solidFill>
                  <a:schemeClr val="bg1">
                    <a:lumMod val="75000"/>
                  </a:schemeClr>
                </a:solidFill>
              </a:rPr>
              <a:t>To this point we’ve discussed treatment strategies for ATD and EDE as distinct entities (which they are). However, ATD and EDE frequently coexist in DES pts, and this has important implications for management. Most interventions (ATs, anti-inflammatory meds) are useful in both conditions. However, there is one relatively common ATD intervention that must be used with caution in pts who also have MGD: Punctal occlusion. </a:t>
            </a:r>
            <a:r>
              <a:rPr lang="en-US" sz="1600" dirty="0">
                <a:solidFill>
                  <a:srgbClr val="0000FF"/>
                </a:solidFill>
              </a:rPr>
              <a:t>Why must punctal occlusion be used with caution in ATD pts with concurrent MGD? Because in addition to increasing the amount of aqueous on the ocular surface (good), occlusion will also increase/maintain the proinflammatory cytokines on the ocular surface (bad). </a:t>
            </a:r>
            <a:r>
              <a:rPr lang="en-US" sz="1600" dirty="0">
                <a:solidFill>
                  <a:schemeClr val="accent6">
                    <a:lumMod val="20000"/>
                    <a:lumOff val="80000"/>
                  </a:schemeClr>
                </a:solidFill>
              </a:rPr>
              <a:t>As a  general rule, you want to </a:t>
            </a:r>
            <a:r>
              <a:rPr lang="en-US" sz="1600" u="sng" dirty="0">
                <a:solidFill>
                  <a:schemeClr val="accent6">
                    <a:lumMod val="20000"/>
                    <a:lumOff val="80000"/>
                  </a:schemeClr>
                </a:solidFill>
              </a:rPr>
              <a:t>control the inflammatory component of a pt’s DES </a:t>
            </a:r>
            <a:r>
              <a:rPr lang="en-US" sz="1600" b="1" u="sng" dirty="0">
                <a:solidFill>
                  <a:schemeClr val="accent6">
                    <a:lumMod val="20000"/>
                    <a:lumOff val="80000"/>
                  </a:schemeClr>
                </a:solidFill>
              </a:rPr>
              <a:t>before</a:t>
            </a:r>
            <a:r>
              <a:rPr lang="en-US" sz="1600" u="sng" dirty="0">
                <a:solidFill>
                  <a:schemeClr val="accent6">
                    <a:lumMod val="20000"/>
                    <a:lumOff val="80000"/>
                  </a:schemeClr>
                </a:solidFill>
              </a:rPr>
              <a:t> you occlude their puncta.</a:t>
            </a:r>
          </a:p>
        </p:txBody>
      </p:sp>
    </p:spTree>
    <p:extLst>
      <p:ext uri="{BB962C8B-B14F-4D97-AF65-F5344CB8AC3E}">
        <p14:creationId xmlns:p14="http://schemas.microsoft.com/office/powerpoint/2010/main" val="42619734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8CFD-6F12-62AE-18A0-A689463934BB}"/>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BCB3EA13-B248-1656-DF18-073F9532F404}"/>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7BBECF-EF4C-22AE-A35B-5BE90ADFBD7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8" name="Down Arrow 35">
            <a:extLst>
              <a:ext uri="{FF2B5EF4-FFF2-40B4-BE49-F238E27FC236}">
                <a16:creationId xmlns:a16="http://schemas.microsoft.com/office/drawing/2014/main" id="{F97A5A5E-F914-B54B-519A-6572C57602EC}"/>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EB8EB37F-B741-5C46-2660-1A5D1DB2A2FD}"/>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C71101AE-4153-2273-E1FF-253D09D780E9}"/>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B276B043-969A-7524-AD90-30EF4BB4EF6F}"/>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25FC9846-065F-9430-D46C-EB233A4200D9}"/>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42ACCB5E-5828-04FE-F7CA-29A335B72287}"/>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348DD1CE-EADC-E70E-F406-0D58BADD281C}"/>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08006E3-A6FC-51AD-8F2D-ACB2801B569A}"/>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3ED50F22-9E43-354D-9122-9CD80AE14931}"/>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AB30E8DA-8048-1F0F-93DF-D514882E6A8E}"/>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14260A9B-9CA5-0866-0ECB-14177CE140AA}"/>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a:extLst>
              <a:ext uri="{FF2B5EF4-FFF2-40B4-BE49-F238E27FC236}">
                <a16:creationId xmlns:a16="http://schemas.microsoft.com/office/drawing/2014/main" id="{C2A2BF33-E97B-A147-F5D0-1BFDDB54D691}"/>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16" name="TextBox 15">
            <a:extLst>
              <a:ext uri="{FF2B5EF4-FFF2-40B4-BE49-F238E27FC236}">
                <a16:creationId xmlns:a16="http://schemas.microsoft.com/office/drawing/2014/main" id="{E217DFCB-8AC9-61AE-2F34-611E115C46CF}"/>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1" name="Straight Arrow Connector 20">
            <a:extLst>
              <a:ext uri="{FF2B5EF4-FFF2-40B4-BE49-F238E27FC236}">
                <a16:creationId xmlns:a16="http://schemas.microsoft.com/office/drawing/2014/main" id="{C39CAE56-51EB-8FD1-8A0B-A466C4D8A35C}"/>
              </a:ext>
            </a:extLst>
          </p:cNvPr>
          <p:cNvCxnSpPr>
            <a:stCxn id="16"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F6FD02-3A5B-EC31-E20E-020C9B5568FA}"/>
              </a:ext>
            </a:extLst>
          </p:cNvPr>
          <p:cNvCxnSpPr>
            <a:stCxn id="14"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9E6DD0C-B416-1659-48AE-104BF3AD8AA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24" name="TextBox 23">
            <a:extLst>
              <a:ext uri="{FF2B5EF4-FFF2-40B4-BE49-F238E27FC236}">
                <a16:creationId xmlns:a16="http://schemas.microsoft.com/office/drawing/2014/main" id="{A3931646-5D19-066D-5EAE-4F3030CB7B4C}"/>
              </a:ext>
            </a:extLst>
          </p:cNvPr>
          <p:cNvSpPr txBox="1"/>
          <p:nvPr/>
        </p:nvSpPr>
        <p:spPr>
          <a:xfrm>
            <a:off x="331301" y="1941255"/>
            <a:ext cx="8492977" cy="2554545"/>
          </a:xfrm>
          <a:prstGeom prst="rect">
            <a:avLst/>
          </a:prstGeom>
          <a:solidFill>
            <a:schemeClr val="accent6">
              <a:lumMod val="20000"/>
              <a:lumOff val="80000"/>
            </a:schemeClr>
          </a:solidFill>
        </p:spPr>
        <p:txBody>
          <a:bodyPr wrap="square" rtlCol="0">
            <a:spAutoFit/>
          </a:bodyPr>
          <a:lstStyle/>
          <a:p>
            <a:r>
              <a:rPr lang="en-US" sz="1600" dirty="0">
                <a:solidFill>
                  <a:schemeClr val="bg1">
                    <a:lumMod val="75000"/>
                  </a:schemeClr>
                </a:solidFill>
              </a:rPr>
              <a:t>To this point we’ve discussed treatment strategies for ATD and EDE as distinct entities (which they are). However, ATD and EDE frequently coexist in DES pts, and this has important implications for management. Most interventions (ATs, anti-inflammatory meds) are useful in both conditions. However, there is one relatively common ATD intervention that must be used with caution in pts who also have MGD: Punctal occlusion. </a:t>
            </a:r>
            <a:r>
              <a:rPr lang="en-US" sz="1600" dirty="0">
                <a:solidFill>
                  <a:srgbClr val="0000FF"/>
                </a:solidFill>
              </a:rPr>
              <a:t>Why must punctal occlusion be used with caution in ATD pts with concurrent MGD? Because in addition to increasing the amount of aqueous on the ocular surface (good), occlusion will also increase/maintain the proinflammatory cytokines on the ocular surface (bad). </a:t>
            </a:r>
            <a:r>
              <a:rPr lang="en-US" sz="1600" dirty="0"/>
              <a:t>As a general rule, you want to control the inflammatory component of a pt’s DES </a:t>
            </a:r>
            <a:r>
              <a:rPr lang="en-US" sz="1600" b="1" dirty="0"/>
              <a:t>before</a:t>
            </a:r>
            <a:r>
              <a:rPr lang="en-US" sz="1600" dirty="0"/>
              <a:t> you occlude their puncta.</a:t>
            </a:r>
          </a:p>
        </p:txBody>
      </p:sp>
    </p:spTree>
    <p:extLst>
      <p:ext uri="{BB962C8B-B14F-4D97-AF65-F5344CB8AC3E}">
        <p14:creationId xmlns:p14="http://schemas.microsoft.com/office/powerpoint/2010/main" val="20896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BF4A-14E4-6135-2424-AB81319A4D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7CFB39-FBC5-6C7E-69F3-E2583876CA86}"/>
              </a:ext>
            </a:extLst>
          </p:cNvPr>
          <p:cNvSpPr txBox="1"/>
          <p:nvPr/>
        </p:nvSpPr>
        <p:spPr>
          <a:xfrm>
            <a:off x="506424" y="990600"/>
            <a:ext cx="8131151" cy="2585323"/>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is comprised of three basic components: </a:t>
            </a:r>
            <a:r>
              <a:rPr lang="en-US" b="1" dirty="0"/>
              <a:t>Lipid</a:t>
            </a:r>
            <a:r>
              <a:rPr lang="en-US" dirty="0">
                <a:solidFill>
                  <a:schemeClr val="bg1">
                    <a:lumMod val="75000"/>
                  </a:schemeClr>
                </a:solidFill>
              </a:rPr>
              <a:t>,</a:t>
            </a:r>
            <a:r>
              <a:rPr lang="en-US" b="1" dirty="0">
                <a:solidFill>
                  <a:schemeClr val="bg1">
                    <a:lumMod val="75000"/>
                  </a:schemeClr>
                </a:solidFill>
              </a:rPr>
              <a:t> aqueous</a:t>
            </a:r>
            <a:r>
              <a:rPr lang="en-US" dirty="0">
                <a:solidFill>
                  <a:schemeClr val="bg1">
                    <a:lumMod val="75000"/>
                  </a:schemeClr>
                </a:solidFill>
              </a:rPr>
              <a:t>, and </a:t>
            </a:r>
            <a:r>
              <a:rPr lang="en-US" b="1" dirty="0">
                <a:solidFill>
                  <a:schemeClr val="bg1">
                    <a:lumMod val="75000"/>
                  </a:schemeClr>
                </a:solidFill>
              </a:rPr>
              <a:t>mucin</a:t>
            </a:r>
            <a:r>
              <a:rPr lang="en-US" dirty="0">
                <a:solidFill>
                  <a:schemeClr val="bg1">
                    <a:lumMod val="75000"/>
                  </a:schemeClr>
                </a:solidFill>
              </a:rPr>
              <a:t>. These components interact to produce the </a:t>
            </a:r>
            <a:r>
              <a:rPr lang="en-US" i="1" dirty="0">
                <a:solidFill>
                  <a:schemeClr val="bg1">
                    <a:lumMod val="75000"/>
                  </a:schemeClr>
                </a:solidFill>
              </a:rPr>
              <a:t>two-phase model </a:t>
            </a:r>
            <a:r>
              <a:rPr lang="en-US" dirty="0">
                <a:solidFill>
                  <a:schemeClr val="bg1">
                    <a:lumMod val="75000"/>
                  </a:schemeClr>
                </a:solidFill>
              </a:rPr>
              <a:t>of the tear film: The aqueous and mucus intermix into a single, gel-like layer (the </a:t>
            </a:r>
            <a:r>
              <a:rPr lang="en-US" i="1" dirty="0">
                <a:solidFill>
                  <a:schemeClr val="bg1">
                    <a:lumMod val="75000"/>
                  </a:schemeClr>
                </a:solidFill>
              </a:rPr>
              <a:t>mucoaqueous phase</a:t>
            </a:r>
            <a:r>
              <a:rPr lang="en-US" dirty="0">
                <a:solidFill>
                  <a:schemeClr val="bg1">
                    <a:lumMod val="75000"/>
                  </a:schemeClr>
                </a:solidFill>
              </a:rPr>
              <a:t>), which is covered by the lipids in a </a:t>
            </a:r>
            <a:r>
              <a:rPr lang="en-US" i="1" dirty="0">
                <a:solidFill>
                  <a:schemeClr val="bg1">
                    <a:lumMod val="75000"/>
                  </a:schemeClr>
                </a:solidFill>
              </a:rPr>
              <a:t>lipid phase</a:t>
            </a:r>
            <a:r>
              <a:rPr lang="en-US" dirty="0">
                <a:solidFill>
                  <a:schemeClr val="bg1">
                    <a:lumMod val="75000"/>
                  </a:schemeClr>
                </a:solidFill>
              </a:rPr>
              <a:t>. </a:t>
            </a:r>
            <a:endParaRPr lang="en-US" sz="1800" dirty="0">
              <a:solidFill>
                <a:schemeClr val="bg1">
                  <a:lumMod val="75000"/>
                </a:schemeClr>
              </a:solidFill>
            </a:endParaRPr>
          </a:p>
          <a:p>
            <a:endParaRPr lang="en-US" dirty="0"/>
          </a:p>
          <a:p>
            <a:r>
              <a:rPr lang="en-US" dirty="0">
                <a:solidFill>
                  <a:srgbClr val="0000FF"/>
                </a:solidFill>
              </a:rPr>
              <a:t>The older </a:t>
            </a:r>
            <a:r>
              <a:rPr lang="en-US" i="1" dirty="0">
                <a:solidFill>
                  <a:srgbClr val="0000FF"/>
                </a:solidFill>
              </a:rPr>
              <a:t>tripartite model </a:t>
            </a:r>
            <a:r>
              <a:rPr lang="en-US" dirty="0">
                <a:solidFill>
                  <a:srgbClr val="0000FF"/>
                </a:solidFill>
              </a:rPr>
              <a:t>of the tear film posited that the three components formed distinct mucus (inner), aqueous (middle) and lipid (outer) layers, but the consensus now is this model is incorrect, and it has largely been supplanted by the two-phase model.</a:t>
            </a:r>
            <a:endParaRPr lang="en-US" sz="1800" dirty="0">
              <a:solidFill>
                <a:srgbClr val="0000FF"/>
              </a:solidFill>
            </a:endParaRPr>
          </a:p>
        </p:txBody>
      </p:sp>
      <p:sp>
        <p:nvSpPr>
          <p:cNvPr id="6" name="TextBox 5">
            <a:extLst>
              <a:ext uri="{FF2B5EF4-FFF2-40B4-BE49-F238E27FC236}">
                <a16:creationId xmlns:a16="http://schemas.microsoft.com/office/drawing/2014/main" id="{2DE492B4-C23A-28B7-8A2E-087930649DE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1F3E3E07-A0DD-3272-3B08-3F1C5A25E4ED}"/>
              </a:ext>
            </a:extLst>
          </p:cNvPr>
          <p:cNvSpPr txBox="1"/>
          <p:nvPr/>
        </p:nvSpPr>
        <p:spPr>
          <a:xfrm>
            <a:off x="533400" y="1676400"/>
            <a:ext cx="7797145" cy="2062103"/>
          </a:xfrm>
          <a:prstGeom prst="rect">
            <a:avLst/>
          </a:prstGeom>
          <a:solidFill>
            <a:srgbClr val="CCFFCC"/>
          </a:solidFill>
        </p:spPr>
        <p:txBody>
          <a:bodyPr wrap="square" rtlCol="0">
            <a:spAutoFit/>
          </a:bodyPr>
          <a:lstStyle/>
          <a:p>
            <a:r>
              <a:rPr lang="en-US" sz="1600" dirty="0"/>
              <a:t>The specific lipid is </a:t>
            </a:r>
            <a:r>
              <a:rPr lang="en-US" sz="1600" b="1" dirty="0"/>
              <a:t>meibum</a:t>
            </a:r>
            <a:r>
              <a:rPr lang="en-US" sz="1600" dirty="0"/>
              <a:t>, a product of the </a:t>
            </a:r>
            <a:r>
              <a:rPr lang="en-US" sz="1600" i="1" dirty="0"/>
              <a:t>meibomian glands</a:t>
            </a:r>
            <a:r>
              <a:rPr lang="en-US" sz="1600" dirty="0"/>
              <a:t>. These glands are embedded within the tarsal plates of both the upper and lower lids. There are ~2x as many glands in the upper lids. They are innervated by the parasympathetic system.</a:t>
            </a:r>
            <a:endParaRPr lang="en-US" sz="1600" dirty="0">
              <a:solidFill>
                <a:srgbClr val="CCFFCC"/>
              </a:solidFill>
            </a:endParaRPr>
          </a:p>
          <a:p>
            <a:r>
              <a:rPr lang="en-US" sz="1600" dirty="0">
                <a:solidFill>
                  <a:srgbClr val="CCFFCC"/>
                </a:solidFill>
              </a:rPr>
              <a:t>The lipid layer makes several key contributions to the stability and effectiveness of the tear film. It inhibits tear film evaporation and reduce its surface tension, both of which serve to maintain the tear film on the eye. (Without a lipid layer, surface tension would pull the tear film down off the surface.) The lipid layer also facilitates visual acuity by producing a glassy-smooth surface at the air-tear film interface.</a:t>
            </a:r>
          </a:p>
        </p:txBody>
      </p:sp>
      <p:sp>
        <p:nvSpPr>
          <p:cNvPr id="7" name="Oval 6">
            <a:extLst>
              <a:ext uri="{FF2B5EF4-FFF2-40B4-BE49-F238E27FC236}">
                <a16:creationId xmlns:a16="http://schemas.microsoft.com/office/drawing/2014/main" id="{B5F7402C-1BD7-637A-3DA4-67A133C8128C}"/>
              </a:ext>
            </a:extLst>
          </p:cNvPr>
          <p:cNvSpPr/>
          <p:nvPr/>
        </p:nvSpPr>
        <p:spPr>
          <a:xfrm>
            <a:off x="5917096" y="990600"/>
            <a:ext cx="864704" cy="381000"/>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1078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AFDA872-5673-9CE1-50C2-60591C2FE3A2}"/>
              </a:ext>
            </a:extLst>
          </p:cNvPr>
          <p:cNvSpPr txBox="1"/>
          <p:nvPr/>
        </p:nvSpPr>
        <p:spPr>
          <a:xfrm>
            <a:off x="685800" y="1447800"/>
            <a:ext cx="6934200" cy="2308324"/>
          </a:xfrm>
          <a:prstGeom prst="rect">
            <a:avLst/>
          </a:prstGeom>
          <a:noFill/>
        </p:spPr>
        <p:txBody>
          <a:bodyPr wrap="square" rtlCol="0">
            <a:spAutoFit/>
          </a:bodyPr>
          <a:lstStyle/>
          <a:p>
            <a:r>
              <a:rPr lang="en-US" dirty="0"/>
              <a:t>Finally: The </a:t>
            </a:r>
            <a:r>
              <a:rPr lang="en-US" i="1" dirty="0"/>
              <a:t>Cornea</a:t>
            </a:r>
            <a:r>
              <a:rPr lang="en-US" dirty="0"/>
              <a:t> book discusses several conditions that mimic DES in their presentation:</a:t>
            </a:r>
          </a:p>
          <a:p>
            <a:r>
              <a:rPr lang="en-US" dirty="0"/>
              <a:t>--</a:t>
            </a:r>
            <a:r>
              <a:rPr lang="en-US" dirty="0" err="1"/>
              <a:t>Conjunctivochalasis</a:t>
            </a:r>
            <a:endParaRPr lang="en-US" dirty="0"/>
          </a:p>
          <a:p>
            <a:r>
              <a:rPr lang="en-US" dirty="0"/>
              <a:t>--Superior limbic keratoconjunctivitis (SLK)</a:t>
            </a:r>
          </a:p>
          <a:p>
            <a:r>
              <a:rPr lang="en-US" dirty="0"/>
              <a:t>--Floppy eyelid syndrome</a:t>
            </a:r>
          </a:p>
          <a:p>
            <a:r>
              <a:rPr lang="en-US" dirty="0"/>
              <a:t>--Nighttime lagophthalmos</a:t>
            </a:r>
          </a:p>
          <a:p>
            <a:r>
              <a:rPr lang="en-US" dirty="0"/>
              <a:t>--Parkinson’s</a:t>
            </a:r>
          </a:p>
          <a:p>
            <a:r>
              <a:rPr lang="en-US" dirty="0"/>
              <a:t>--Mucous-membrane pemphigoid/OCP</a:t>
            </a:r>
          </a:p>
        </p:txBody>
      </p:sp>
    </p:spTree>
    <p:extLst>
      <p:ext uri="{BB962C8B-B14F-4D97-AF65-F5344CB8AC3E}">
        <p14:creationId xmlns:p14="http://schemas.microsoft.com/office/powerpoint/2010/main" val="16204541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3354E6-B91D-4A23-0EED-C011CAB96B47}"/>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b="1" dirty="0" err="1"/>
              <a:t>Conjunctivochalasis</a:t>
            </a:r>
            <a:endParaRPr lang="en-US" b="1" dirty="0">
              <a:solidFill>
                <a:schemeClr val="bg1">
                  <a:lumMod val="75000"/>
                </a:schemeClr>
              </a:solidFill>
            </a:endParaRPr>
          </a:p>
          <a:p>
            <a:r>
              <a:rPr lang="en-US" dirty="0">
                <a:solidFill>
                  <a:schemeClr val="bg1">
                    <a:lumMod val="75000"/>
                  </a:schemeClr>
                </a:solidFill>
              </a:rPr>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TextBox 2">
            <a:extLst>
              <a:ext uri="{FF2B5EF4-FFF2-40B4-BE49-F238E27FC236}">
                <a16:creationId xmlns:a16="http://schemas.microsoft.com/office/drawing/2014/main" id="{92B6EA86-C278-1927-1CD3-565E59976B34}"/>
              </a:ext>
            </a:extLst>
          </p:cNvPr>
          <p:cNvSpPr txBox="1"/>
          <p:nvPr/>
        </p:nvSpPr>
        <p:spPr>
          <a:xfrm>
            <a:off x="1042055" y="2514600"/>
            <a:ext cx="7010400" cy="2800767"/>
          </a:xfrm>
          <a:prstGeom prst="rect">
            <a:avLst/>
          </a:prstGeom>
          <a:solidFill>
            <a:schemeClr val="accent5"/>
          </a:solidFill>
        </p:spPr>
        <p:txBody>
          <a:bodyPr wrap="square" rtlCol="0">
            <a:spAutoFit/>
          </a:bodyPr>
          <a:lstStyle/>
          <a:p>
            <a:r>
              <a:rPr lang="en-US" sz="1600" dirty="0" err="1"/>
              <a:t>Conj’chalasis</a:t>
            </a:r>
            <a:r>
              <a:rPr lang="en-US" sz="1600" dirty="0"/>
              <a:t> refers to loose, redundant, </a:t>
            </a:r>
            <a:r>
              <a:rPr lang="en-US" sz="1600" dirty="0" err="1"/>
              <a:t>nonedematous</a:t>
            </a:r>
            <a:r>
              <a:rPr lang="en-US" sz="1600" dirty="0"/>
              <a:t> conj. It usually manifests as a ‘fold’ of conj draping on the lower-lid margin. </a:t>
            </a:r>
            <a:r>
              <a:rPr lang="en-US" sz="1600" dirty="0">
                <a:solidFill>
                  <a:schemeClr val="accent5"/>
                </a:solidFill>
              </a:rPr>
              <a:t>The cause is likely mechanical trauma of the lids rubbing against the bulbar conj during blinking. The redundant conj chafes against itself during blinking and eye movements, causing </a:t>
            </a:r>
            <a:r>
              <a:rPr lang="en-US" sz="1600" dirty="0" err="1">
                <a:solidFill>
                  <a:schemeClr val="accent5"/>
                </a:solidFill>
              </a:rPr>
              <a:t>conj’chalasis</a:t>
            </a:r>
            <a:r>
              <a:rPr lang="en-US" sz="1600" dirty="0">
                <a:solidFill>
                  <a:schemeClr val="accent5"/>
                </a:solidFill>
              </a:rPr>
              <a:t> pts to have many of the same symptoms as DES pts: FBS, red eyes, and tearing. </a:t>
            </a:r>
          </a:p>
          <a:p>
            <a:r>
              <a:rPr lang="en-US" sz="1600" dirty="0" err="1">
                <a:solidFill>
                  <a:schemeClr val="accent5"/>
                </a:solidFill>
              </a:rPr>
              <a:t>Conj’chalasis</a:t>
            </a:r>
            <a:r>
              <a:rPr lang="en-US" sz="1600" dirty="0">
                <a:solidFill>
                  <a:schemeClr val="accent5"/>
                </a:solidFill>
              </a:rPr>
              <a:t> is managed in a stepwise manner. It’s reasonable to start with ATs, antihistamines, steroids </a:t>
            </a:r>
            <a:r>
              <a:rPr lang="en-US" sz="1600" dirty="0" err="1">
                <a:solidFill>
                  <a:schemeClr val="accent5"/>
                </a:solidFill>
              </a:rPr>
              <a:t>etc</a:t>
            </a:r>
            <a:r>
              <a:rPr lang="en-US" sz="1600" dirty="0">
                <a:solidFill>
                  <a:schemeClr val="accent5"/>
                </a:solidFill>
              </a:rPr>
              <a:t>—although one of the hallmarks of </a:t>
            </a:r>
            <a:r>
              <a:rPr lang="en-US" sz="1600" dirty="0" err="1">
                <a:solidFill>
                  <a:schemeClr val="accent5"/>
                </a:solidFill>
              </a:rPr>
              <a:t>conj’chalasis</a:t>
            </a:r>
            <a:r>
              <a:rPr lang="en-US" sz="1600" dirty="0">
                <a:solidFill>
                  <a:schemeClr val="accent5"/>
                </a:solidFill>
              </a:rPr>
              <a:t> is that it doesn’t respond well to DES-</a:t>
            </a:r>
            <a:r>
              <a:rPr lang="en-US" sz="1600" dirty="0" err="1">
                <a:solidFill>
                  <a:schemeClr val="accent5"/>
                </a:solidFill>
              </a:rPr>
              <a:t>tx</a:t>
            </a:r>
            <a:r>
              <a:rPr lang="en-US" sz="1600" dirty="0">
                <a:solidFill>
                  <a:schemeClr val="accent5"/>
                </a:solidFill>
              </a:rPr>
              <a:t> maneuvers. Often, surgical intervention (in the form of excision or thermal </a:t>
            </a:r>
            <a:r>
              <a:rPr lang="en-US" sz="1600" dirty="0" err="1">
                <a:solidFill>
                  <a:schemeClr val="accent5"/>
                </a:solidFill>
              </a:rPr>
              <a:t>cicatrization</a:t>
            </a:r>
            <a:r>
              <a:rPr lang="en-US" sz="1600" dirty="0">
                <a:solidFill>
                  <a:schemeClr val="accent5"/>
                </a:solidFill>
              </a:rPr>
              <a:t>) is required for resolution. </a:t>
            </a:r>
          </a:p>
        </p:txBody>
      </p:sp>
    </p:spTree>
    <p:extLst>
      <p:ext uri="{BB962C8B-B14F-4D97-AF65-F5344CB8AC3E}">
        <p14:creationId xmlns:p14="http://schemas.microsoft.com/office/powerpoint/2010/main" val="9654901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6DF1E-26CF-5594-A317-2EFBD96497F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26" name="Picture 2" descr="Conjunctivochalasis - American Academy of Ophthalmology">
            <a:extLst>
              <a:ext uri="{FF2B5EF4-FFF2-40B4-BE49-F238E27FC236}">
                <a16:creationId xmlns:a16="http://schemas.microsoft.com/office/drawing/2014/main" id="{4E4A4427-6351-F3CE-BAF9-99C4F18D1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70120"/>
            <a:ext cx="5886450" cy="3917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9B7A6F-80E3-F80D-0E86-64534B687F6B}"/>
              </a:ext>
            </a:extLst>
          </p:cNvPr>
          <p:cNvSpPr txBox="1"/>
          <p:nvPr/>
        </p:nvSpPr>
        <p:spPr>
          <a:xfrm>
            <a:off x="3460157" y="6172200"/>
            <a:ext cx="2223686" cy="369332"/>
          </a:xfrm>
          <a:prstGeom prst="rect">
            <a:avLst/>
          </a:prstGeom>
          <a:noFill/>
        </p:spPr>
        <p:txBody>
          <a:bodyPr wrap="none" rtlCol="0">
            <a:spAutoFit/>
          </a:bodyPr>
          <a:lstStyle/>
          <a:p>
            <a:pPr algn="ctr"/>
            <a:r>
              <a:rPr lang="en-US" dirty="0" err="1"/>
              <a:t>Conjunctivochalasis</a:t>
            </a:r>
            <a:endParaRPr lang="en-US" dirty="0"/>
          </a:p>
        </p:txBody>
      </p:sp>
    </p:spTree>
    <p:extLst>
      <p:ext uri="{BB962C8B-B14F-4D97-AF65-F5344CB8AC3E}">
        <p14:creationId xmlns:p14="http://schemas.microsoft.com/office/powerpoint/2010/main" val="2136088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21A22-6171-3A93-2D79-82C58D00532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C4F451-CCBA-08E1-B715-C1828AC8C065}"/>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b="1" dirty="0" err="1"/>
              <a:t>Conjunctivochalasis</a:t>
            </a:r>
            <a:endParaRPr lang="en-US" b="1" dirty="0">
              <a:solidFill>
                <a:schemeClr val="bg1">
                  <a:lumMod val="75000"/>
                </a:schemeClr>
              </a:solidFill>
            </a:endParaRPr>
          </a:p>
          <a:p>
            <a:r>
              <a:rPr lang="en-US" dirty="0">
                <a:solidFill>
                  <a:schemeClr val="bg1">
                    <a:lumMod val="75000"/>
                  </a:schemeClr>
                </a:solidFill>
              </a:rPr>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6EA94930-95A8-C089-2F3D-625E417852CC}"/>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TextBox 2">
            <a:extLst>
              <a:ext uri="{FF2B5EF4-FFF2-40B4-BE49-F238E27FC236}">
                <a16:creationId xmlns:a16="http://schemas.microsoft.com/office/drawing/2014/main" id="{F24C04F7-D9DF-B62B-33B9-10FE2565EBD0}"/>
              </a:ext>
            </a:extLst>
          </p:cNvPr>
          <p:cNvSpPr txBox="1"/>
          <p:nvPr/>
        </p:nvSpPr>
        <p:spPr>
          <a:xfrm>
            <a:off x="1042055" y="2514600"/>
            <a:ext cx="7010400" cy="2800767"/>
          </a:xfrm>
          <a:prstGeom prst="rect">
            <a:avLst/>
          </a:prstGeom>
          <a:solidFill>
            <a:schemeClr val="accent5"/>
          </a:solidFill>
        </p:spPr>
        <p:txBody>
          <a:bodyPr wrap="square" rtlCol="0">
            <a:spAutoFit/>
          </a:bodyPr>
          <a:lstStyle/>
          <a:p>
            <a:r>
              <a:rPr lang="en-US" sz="1600" dirty="0" err="1">
                <a:solidFill>
                  <a:schemeClr val="bg1">
                    <a:lumMod val="75000"/>
                  </a:schemeClr>
                </a:solidFill>
              </a:rPr>
              <a:t>Conj’chalasis</a:t>
            </a:r>
            <a:r>
              <a:rPr lang="en-US" sz="1600" dirty="0">
                <a:solidFill>
                  <a:schemeClr val="bg1">
                    <a:lumMod val="75000"/>
                  </a:schemeClr>
                </a:solidFill>
              </a:rPr>
              <a:t> refers to loose, redundant, </a:t>
            </a:r>
            <a:r>
              <a:rPr lang="en-US" sz="1600" dirty="0" err="1">
                <a:solidFill>
                  <a:schemeClr val="bg1">
                    <a:lumMod val="75000"/>
                  </a:schemeClr>
                </a:solidFill>
              </a:rPr>
              <a:t>nonedematous</a:t>
            </a:r>
            <a:r>
              <a:rPr lang="en-US" sz="1600" dirty="0">
                <a:solidFill>
                  <a:schemeClr val="bg1">
                    <a:lumMod val="75000"/>
                  </a:schemeClr>
                </a:solidFill>
              </a:rPr>
              <a:t> conj. It usually manifests as a ‘fold’ of conj draping on the lower-lid margin. </a:t>
            </a:r>
            <a:r>
              <a:rPr lang="en-US" sz="1600" dirty="0">
                <a:solidFill>
                  <a:srgbClr val="0000FF"/>
                </a:solidFill>
              </a:rPr>
              <a:t>The cause is likely mechanical trauma of the lids rubbing against the bulbar conj during blinking. The redundant conj chafes against itself during blinking and eye movements, causing </a:t>
            </a:r>
            <a:r>
              <a:rPr lang="en-US" sz="1600" dirty="0" err="1">
                <a:solidFill>
                  <a:srgbClr val="0000FF"/>
                </a:solidFill>
              </a:rPr>
              <a:t>conj’chalasis</a:t>
            </a:r>
            <a:r>
              <a:rPr lang="en-US" sz="1600" dirty="0">
                <a:solidFill>
                  <a:srgbClr val="0000FF"/>
                </a:solidFill>
              </a:rPr>
              <a:t> pts to have many of the same symptoms as DES pts: FBS, red eyes, and tearing. </a:t>
            </a:r>
            <a:endParaRPr lang="en-US" sz="1600" dirty="0">
              <a:solidFill>
                <a:schemeClr val="accent5"/>
              </a:solidFill>
            </a:endParaRPr>
          </a:p>
          <a:p>
            <a:r>
              <a:rPr lang="en-US" sz="1600" dirty="0" err="1">
                <a:solidFill>
                  <a:schemeClr val="accent5"/>
                </a:solidFill>
              </a:rPr>
              <a:t>Conj’chalasis</a:t>
            </a:r>
            <a:r>
              <a:rPr lang="en-US" sz="1600" dirty="0">
                <a:solidFill>
                  <a:schemeClr val="accent5"/>
                </a:solidFill>
              </a:rPr>
              <a:t> is managed in a stepwise manner. It’s reasonable to start with ATs, antihistamines, steroids </a:t>
            </a:r>
            <a:r>
              <a:rPr lang="en-US" sz="1600" dirty="0" err="1">
                <a:solidFill>
                  <a:schemeClr val="accent5"/>
                </a:solidFill>
              </a:rPr>
              <a:t>etc</a:t>
            </a:r>
            <a:r>
              <a:rPr lang="en-US" sz="1600" dirty="0">
                <a:solidFill>
                  <a:schemeClr val="accent5"/>
                </a:solidFill>
              </a:rPr>
              <a:t>—although one of the hallmarks of </a:t>
            </a:r>
            <a:r>
              <a:rPr lang="en-US" sz="1600" dirty="0" err="1">
                <a:solidFill>
                  <a:schemeClr val="accent5"/>
                </a:solidFill>
              </a:rPr>
              <a:t>conj’chalasis</a:t>
            </a:r>
            <a:r>
              <a:rPr lang="en-US" sz="1600" dirty="0">
                <a:solidFill>
                  <a:schemeClr val="accent5"/>
                </a:solidFill>
              </a:rPr>
              <a:t> is that it doesn’t respond well to DES-</a:t>
            </a:r>
            <a:r>
              <a:rPr lang="en-US" sz="1600" dirty="0" err="1">
                <a:solidFill>
                  <a:schemeClr val="accent5"/>
                </a:solidFill>
              </a:rPr>
              <a:t>tx</a:t>
            </a:r>
            <a:r>
              <a:rPr lang="en-US" sz="1600" dirty="0">
                <a:solidFill>
                  <a:schemeClr val="accent5"/>
                </a:solidFill>
              </a:rPr>
              <a:t> maneuvers. Often, surgical intervention (in the form of excision or thermal </a:t>
            </a:r>
            <a:r>
              <a:rPr lang="en-US" sz="1600" dirty="0" err="1">
                <a:solidFill>
                  <a:schemeClr val="accent5"/>
                </a:solidFill>
              </a:rPr>
              <a:t>cicatrization</a:t>
            </a:r>
            <a:r>
              <a:rPr lang="en-US" sz="1600" dirty="0">
                <a:solidFill>
                  <a:schemeClr val="accent5"/>
                </a:solidFill>
              </a:rPr>
              <a:t>) is required for resolution. </a:t>
            </a:r>
          </a:p>
        </p:txBody>
      </p:sp>
    </p:spTree>
    <p:extLst>
      <p:ext uri="{BB962C8B-B14F-4D97-AF65-F5344CB8AC3E}">
        <p14:creationId xmlns:p14="http://schemas.microsoft.com/office/powerpoint/2010/main" val="14501025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CE674-F284-A48C-13EA-000B16C719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4832EB-9A63-EEC5-8F7B-60C76FA67848}"/>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b="1" dirty="0" err="1"/>
              <a:t>Conjunctivochalasis</a:t>
            </a:r>
            <a:endParaRPr lang="en-US" b="1" dirty="0">
              <a:solidFill>
                <a:schemeClr val="bg1">
                  <a:lumMod val="75000"/>
                </a:schemeClr>
              </a:solidFill>
            </a:endParaRPr>
          </a:p>
          <a:p>
            <a:r>
              <a:rPr lang="en-US" dirty="0">
                <a:solidFill>
                  <a:schemeClr val="bg1">
                    <a:lumMod val="75000"/>
                  </a:schemeClr>
                </a:solidFill>
              </a:rPr>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E5C72271-25F6-F36A-6636-FFA5B35D4E6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TextBox 2">
            <a:extLst>
              <a:ext uri="{FF2B5EF4-FFF2-40B4-BE49-F238E27FC236}">
                <a16:creationId xmlns:a16="http://schemas.microsoft.com/office/drawing/2014/main" id="{428295EB-BD72-7333-0FD9-4D0E8A6EAFA2}"/>
              </a:ext>
            </a:extLst>
          </p:cNvPr>
          <p:cNvSpPr txBox="1"/>
          <p:nvPr/>
        </p:nvSpPr>
        <p:spPr>
          <a:xfrm>
            <a:off x="1042055" y="2514600"/>
            <a:ext cx="7010400" cy="2800767"/>
          </a:xfrm>
          <a:prstGeom prst="rect">
            <a:avLst/>
          </a:prstGeom>
          <a:solidFill>
            <a:schemeClr val="accent5"/>
          </a:solidFill>
        </p:spPr>
        <p:txBody>
          <a:bodyPr wrap="square" rtlCol="0">
            <a:spAutoFit/>
          </a:bodyPr>
          <a:lstStyle/>
          <a:p>
            <a:r>
              <a:rPr lang="en-US" sz="1600" dirty="0" err="1">
                <a:solidFill>
                  <a:schemeClr val="bg1">
                    <a:lumMod val="75000"/>
                  </a:schemeClr>
                </a:solidFill>
              </a:rPr>
              <a:t>Conj’chalasis</a:t>
            </a:r>
            <a:r>
              <a:rPr lang="en-US" sz="1600" dirty="0">
                <a:solidFill>
                  <a:schemeClr val="bg1">
                    <a:lumMod val="75000"/>
                  </a:schemeClr>
                </a:solidFill>
              </a:rPr>
              <a:t> refers to loose, redundant, </a:t>
            </a:r>
            <a:r>
              <a:rPr lang="en-US" sz="1600" dirty="0" err="1">
                <a:solidFill>
                  <a:schemeClr val="bg1">
                    <a:lumMod val="75000"/>
                  </a:schemeClr>
                </a:solidFill>
              </a:rPr>
              <a:t>nonedematous</a:t>
            </a:r>
            <a:r>
              <a:rPr lang="en-US" sz="1600" dirty="0">
                <a:solidFill>
                  <a:schemeClr val="bg1">
                    <a:lumMod val="75000"/>
                  </a:schemeClr>
                </a:solidFill>
              </a:rPr>
              <a:t> conj. It usually manifests as a ‘fold’ of conj draping on the lower-lid margin. </a:t>
            </a:r>
            <a:r>
              <a:rPr lang="en-US" sz="1600" dirty="0">
                <a:solidFill>
                  <a:srgbClr val="0000FF"/>
                </a:solidFill>
              </a:rPr>
              <a:t>The cause is likely mechanical trauma of the lids rubbing against the bulbar conj during blinking. The redundant conj chafes against itself during blinking and eye movements, causing </a:t>
            </a:r>
            <a:r>
              <a:rPr lang="en-US" sz="1600" dirty="0" err="1">
                <a:solidFill>
                  <a:srgbClr val="0000FF"/>
                </a:solidFill>
              </a:rPr>
              <a:t>conj’chalasis</a:t>
            </a:r>
            <a:r>
              <a:rPr lang="en-US" sz="1600" dirty="0">
                <a:solidFill>
                  <a:srgbClr val="0000FF"/>
                </a:solidFill>
              </a:rPr>
              <a:t> pts to have many of the same symptoms as DES pts: FBS, red eyes, and tearing. </a:t>
            </a:r>
          </a:p>
          <a:p>
            <a:r>
              <a:rPr lang="en-US" sz="1600" dirty="0" err="1"/>
              <a:t>Conj’chalasis</a:t>
            </a:r>
            <a:r>
              <a:rPr lang="en-US" sz="1600" dirty="0"/>
              <a:t> is managed in a stepwise manner. It’s reasonable to start with ATs, antihistamines, steroids </a:t>
            </a:r>
            <a:r>
              <a:rPr lang="en-US" sz="1600" dirty="0" err="1"/>
              <a:t>etc</a:t>
            </a:r>
            <a:r>
              <a:rPr lang="en-US" sz="1600" dirty="0"/>
              <a:t>—although one of the characteristics of </a:t>
            </a:r>
            <a:r>
              <a:rPr lang="en-US" sz="1600" dirty="0" err="1"/>
              <a:t>conj’chalasis</a:t>
            </a:r>
            <a:r>
              <a:rPr lang="en-US" sz="1600" dirty="0"/>
              <a:t> is that it doesn’t respond well to DES-</a:t>
            </a:r>
            <a:r>
              <a:rPr lang="en-US" sz="1600" dirty="0" err="1"/>
              <a:t>tx</a:t>
            </a:r>
            <a:r>
              <a:rPr lang="en-US" sz="1600" dirty="0"/>
              <a:t> maneuvers. Often, surgical intervention (in the form of excision or thermal </a:t>
            </a:r>
            <a:r>
              <a:rPr lang="en-US" sz="1600" dirty="0" err="1"/>
              <a:t>cicatrization</a:t>
            </a:r>
            <a:r>
              <a:rPr lang="en-US" sz="1600" dirty="0"/>
              <a:t>) is required for resolution. </a:t>
            </a:r>
          </a:p>
        </p:txBody>
      </p:sp>
    </p:spTree>
    <p:extLst>
      <p:ext uri="{BB962C8B-B14F-4D97-AF65-F5344CB8AC3E}">
        <p14:creationId xmlns:p14="http://schemas.microsoft.com/office/powerpoint/2010/main" val="19912190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28A1F0-2882-0593-3A1D-0C5AA75F6664}"/>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42AD6EE5-7446-D18C-19A7-F676B7511BBF}"/>
              </a:ext>
            </a:extLst>
          </p:cNvPr>
          <p:cNvSpPr txBox="1"/>
          <p:nvPr/>
        </p:nvSpPr>
        <p:spPr>
          <a:xfrm>
            <a:off x="457200" y="2601962"/>
            <a:ext cx="7848600" cy="3293209"/>
          </a:xfrm>
          <a:prstGeom prst="rect">
            <a:avLst/>
          </a:prstGeom>
          <a:solidFill>
            <a:schemeClr val="accent1">
              <a:lumMod val="20000"/>
              <a:lumOff val="80000"/>
            </a:schemeClr>
          </a:solidFill>
        </p:spPr>
        <p:txBody>
          <a:bodyPr wrap="square" rtlCol="0">
            <a:spAutoFit/>
          </a:bodyPr>
          <a:lstStyle/>
          <a:p>
            <a:r>
              <a:rPr lang="en-US" sz="1600" b="1" dirty="0"/>
              <a:t>SLK</a:t>
            </a:r>
            <a:r>
              <a:rPr lang="en-US" sz="1600" dirty="0"/>
              <a:t> is a chronic/recurrent inflammatory condition of the superior limbal cornea and adjacent conj. It is rare, and the vast majority of sufferers are women. SLK pts share many of the same symptoms as DES pts (FBS, red eyes, and tearing). However, the </a:t>
            </a:r>
            <a:r>
              <a:rPr lang="en-US" sz="1600" i="1" dirty="0"/>
              <a:t>signs</a:t>
            </a:r>
            <a:r>
              <a:rPr lang="en-US" sz="1600" dirty="0"/>
              <a:t> in the two differ enough to allow them to be distinguished from one another.  </a:t>
            </a:r>
            <a:r>
              <a:rPr lang="en-US" sz="1600" dirty="0">
                <a:solidFill>
                  <a:schemeClr val="accent1">
                    <a:lumMod val="20000"/>
                    <a:lumOff val="80000"/>
                  </a:schemeClr>
                </a:solidFill>
              </a:rPr>
              <a:t>For example: Whereas the conj and corneal findings (</a:t>
            </a:r>
            <a:r>
              <a:rPr lang="en-US" sz="1600" dirty="0" err="1">
                <a:solidFill>
                  <a:schemeClr val="accent1">
                    <a:lumMod val="20000"/>
                    <a:lumOff val="80000"/>
                  </a:schemeClr>
                </a:solidFill>
              </a:rPr>
              <a:t>eg</a:t>
            </a:r>
            <a:r>
              <a:rPr lang="en-US" sz="1600" dirty="0">
                <a:solidFill>
                  <a:schemeClr val="accent1">
                    <a:lumMod val="20000"/>
                    <a:lumOff val="80000"/>
                  </a:schemeClr>
                </a:solidFill>
              </a:rPr>
              <a:t>, injection; staining) in DES tend to be found in the interpalpebral fissure zone, in SLK they are limited to the superior conj and cornea. Further, in SLK the superior bulbar conj is redundant/loose, a finding not seen in DES. Finally, the superior </a:t>
            </a:r>
            <a:r>
              <a:rPr lang="en-US" sz="1600" i="1" dirty="0">
                <a:solidFill>
                  <a:schemeClr val="accent1">
                    <a:lumMod val="20000"/>
                    <a:lumOff val="80000"/>
                  </a:schemeClr>
                </a:solidFill>
              </a:rPr>
              <a:t>tarsal</a:t>
            </a:r>
            <a:r>
              <a:rPr lang="en-US" sz="1600" dirty="0">
                <a:solidFill>
                  <a:schemeClr val="accent1">
                    <a:lumMod val="20000"/>
                    <a:lumOff val="80000"/>
                  </a:schemeClr>
                </a:solidFill>
              </a:rPr>
              <a:t> conj in SLK manifests a fine papillary reaction—again, something not typically seen in DES.</a:t>
            </a:r>
          </a:p>
          <a:p>
            <a:pPr eaLnBrk="1" hangingPunct="1">
              <a:spcBef>
                <a:spcPct val="0"/>
              </a:spcBef>
              <a:buClrTx/>
              <a:buSzTx/>
              <a:buFontTx/>
              <a:buNone/>
            </a:pPr>
            <a:r>
              <a:rPr lang="en-US" altLang="en-US" sz="1600" dirty="0">
                <a:solidFill>
                  <a:schemeClr val="accent1">
                    <a:lumMod val="20000"/>
                    <a:lumOff val="80000"/>
                  </a:schemeClr>
                </a:solidFill>
              </a:rPr>
              <a:t>The pathogenesis of the superior conj/cornea damage in SLK stems from </a:t>
            </a:r>
          </a:p>
          <a:p>
            <a:pPr eaLnBrk="1" hangingPunct="1">
              <a:spcBef>
                <a:spcPct val="0"/>
              </a:spcBef>
              <a:buClrTx/>
              <a:buSzTx/>
              <a:buFontTx/>
              <a:buNone/>
            </a:pPr>
            <a:r>
              <a:rPr lang="en-US" altLang="en-US" sz="1600" dirty="0">
                <a:solidFill>
                  <a:schemeClr val="accent1">
                    <a:lumMod val="20000"/>
                    <a:lumOff val="80000"/>
                  </a:schemeClr>
                </a:solidFill>
              </a:rPr>
              <a:t>excessive contact and rubbing between the upper lid and the superior conj/cornea. SLK pts have overly tight superior lids, usually as a result of orbital congestion stemming from thyroid eye </a:t>
            </a:r>
            <a:r>
              <a:rPr lang="en-US" altLang="en-US" sz="1600" dirty="0" err="1">
                <a:solidFill>
                  <a:schemeClr val="accent1">
                    <a:lumMod val="20000"/>
                    <a:lumOff val="80000"/>
                  </a:schemeClr>
                </a:solidFill>
              </a:rPr>
              <a:t>dz</a:t>
            </a:r>
            <a:r>
              <a:rPr lang="en-US" altLang="en-US" sz="1600" dirty="0">
                <a:solidFill>
                  <a:schemeClr val="accent1">
                    <a:lumMod val="20000"/>
                    <a:lumOff val="80000"/>
                  </a:schemeClr>
                </a:solidFill>
              </a:rPr>
              <a:t>—a classic (and highly testable) association with SLK.</a:t>
            </a:r>
          </a:p>
        </p:txBody>
      </p:sp>
    </p:spTree>
    <p:extLst>
      <p:ext uri="{BB962C8B-B14F-4D97-AF65-F5344CB8AC3E}">
        <p14:creationId xmlns:p14="http://schemas.microsoft.com/office/powerpoint/2010/main" val="1050387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0051-12CB-62DD-D8C5-18D2875B173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7F13350-A487-D6D6-10F2-9C8E72AA4DBF}"/>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A49E4B8A-B350-7F8B-B136-BE36A2C471F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38E3159F-99A8-A859-60EB-14A5E6BB0A94}"/>
              </a:ext>
            </a:extLst>
          </p:cNvPr>
          <p:cNvSpPr txBox="1"/>
          <p:nvPr/>
        </p:nvSpPr>
        <p:spPr>
          <a:xfrm>
            <a:off x="457200" y="2601962"/>
            <a:ext cx="7848600" cy="3293209"/>
          </a:xfrm>
          <a:prstGeom prst="rect">
            <a:avLst/>
          </a:prstGeom>
          <a:solidFill>
            <a:schemeClr val="accent1">
              <a:lumMod val="20000"/>
              <a:lumOff val="80000"/>
            </a:schemeClr>
          </a:solidFill>
        </p:spPr>
        <p:txBody>
          <a:bodyPr wrap="square" rtlCol="0">
            <a:spAutoFit/>
          </a:bodyPr>
          <a:lstStyle/>
          <a:p>
            <a:r>
              <a:rPr lang="en-US" sz="1600" b="1" dirty="0"/>
              <a:t>SLK</a:t>
            </a:r>
            <a:r>
              <a:rPr lang="en-US" sz="1600" dirty="0"/>
              <a:t> is a chronic/recurrent inflammatory condition of the superior limbal cornea and adjacent conj. It is rare, and the vast majority of sufferers are women. SLK pts share many of the same symptoms as DES pts (FBS, red eyes, and tearing). However, the </a:t>
            </a:r>
            <a:r>
              <a:rPr lang="en-US" sz="1600" i="1" dirty="0"/>
              <a:t>signs</a:t>
            </a:r>
            <a:r>
              <a:rPr lang="en-US" sz="1600" dirty="0"/>
              <a:t> in the two differ enough to allow them to be distinguished from one another.  </a:t>
            </a:r>
            <a:r>
              <a:rPr lang="en-US" sz="1600" dirty="0">
                <a:solidFill>
                  <a:srgbClr val="0000FF"/>
                </a:solidFill>
              </a:rPr>
              <a:t>For example: Whereas the conj and corneal findings (</a:t>
            </a:r>
            <a:r>
              <a:rPr lang="en-US" sz="1600" dirty="0" err="1">
                <a:solidFill>
                  <a:srgbClr val="0000FF"/>
                </a:solidFill>
              </a:rPr>
              <a:t>eg</a:t>
            </a:r>
            <a:r>
              <a:rPr lang="en-US" sz="1600" dirty="0">
                <a:solidFill>
                  <a:srgbClr val="0000FF"/>
                </a:solidFill>
              </a:rPr>
              <a:t>, injection; staining) in DES tend to be found in the interpalpebral fissure zone, in SLK they are limited to the superior conj and cornea. </a:t>
            </a:r>
            <a:r>
              <a:rPr lang="en-US" sz="1600" dirty="0">
                <a:solidFill>
                  <a:schemeClr val="accent1">
                    <a:lumMod val="20000"/>
                    <a:lumOff val="80000"/>
                  </a:schemeClr>
                </a:solidFill>
              </a:rPr>
              <a:t>Further, in SLK the superior bulbar conj is redundant/loose, a finding not seen in DES. Finally, the superior </a:t>
            </a:r>
            <a:r>
              <a:rPr lang="en-US" sz="1600" i="1" dirty="0">
                <a:solidFill>
                  <a:schemeClr val="accent1">
                    <a:lumMod val="20000"/>
                    <a:lumOff val="80000"/>
                  </a:schemeClr>
                </a:solidFill>
              </a:rPr>
              <a:t>tarsal</a:t>
            </a:r>
            <a:r>
              <a:rPr lang="en-US" sz="1600" dirty="0">
                <a:solidFill>
                  <a:schemeClr val="accent1">
                    <a:lumMod val="20000"/>
                    <a:lumOff val="80000"/>
                  </a:schemeClr>
                </a:solidFill>
              </a:rPr>
              <a:t> conj in SLK manifests a fine papillary reaction—again, something not typically seen in DES.</a:t>
            </a:r>
          </a:p>
          <a:p>
            <a:pPr eaLnBrk="1" hangingPunct="1">
              <a:spcBef>
                <a:spcPct val="0"/>
              </a:spcBef>
              <a:buClrTx/>
              <a:buSzTx/>
              <a:buFontTx/>
              <a:buNone/>
            </a:pPr>
            <a:r>
              <a:rPr lang="en-US" altLang="en-US" sz="1600" dirty="0">
                <a:solidFill>
                  <a:schemeClr val="accent1">
                    <a:lumMod val="20000"/>
                    <a:lumOff val="80000"/>
                  </a:schemeClr>
                </a:solidFill>
              </a:rPr>
              <a:t>The pathogenesis of the superior conj/cornea damage in SLK stems from </a:t>
            </a:r>
          </a:p>
          <a:p>
            <a:pPr eaLnBrk="1" hangingPunct="1">
              <a:spcBef>
                <a:spcPct val="0"/>
              </a:spcBef>
              <a:buClrTx/>
              <a:buSzTx/>
              <a:buFontTx/>
              <a:buNone/>
            </a:pPr>
            <a:r>
              <a:rPr lang="en-US" altLang="en-US" sz="1600" dirty="0">
                <a:solidFill>
                  <a:schemeClr val="accent1">
                    <a:lumMod val="20000"/>
                    <a:lumOff val="80000"/>
                  </a:schemeClr>
                </a:solidFill>
              </a:rPr>
              <a:t>excessive contact and rubbing between the upper lid and the superior conj/cornea. SLK pts have overly tight superior lids, usually as a result of orbital congestion stemming from thyroid eye </a:t>
            </a:r>
            <a:r>
              <a:rPr lang="en-US" altLang="en-US" sz="1600" dirty="0" err="1">
                <a:solidFill>
                  <a:schemeClr val="accent1">
                    <a:lumMod val="20000"/>
                    <a:lumOff val="80000"/>
                  </a:schemeClr>
                </a:solidFill>
              </a:rPr>
              <a:t>dz</a:t>
            </a:r>
            <a:r>
              <a:rPr lang="en-US" altLang="en-US" sz="1600" dirty="0">
                <a:solidFill>
                  <a:schemeClr val="accent1">
                    <a:lumMod val="20000"/>
                    <a:lumOff val="80000"/>
                  </a:schemeClr>
                </a:solidFill>
              </a:rPr>
              <a:t>—a classic (and highly testable) association with SLK.</a:t>
            </a:r>
          </a:p>
        </p:txBody>
      </p:sp>
    </p:spTree>
    <p:extLst>
      <p:ext uri="{BB962C8B-B14F-4D97-AF65-F5344CB8AC3E}">
        <p14:creationId xmlns:p14="http://schemas.microsoft.com/office/powerpoint/2010/main" val="21497314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B5ACC-71AF-11E4-F82E-34906D971B58}"/>
              </a:ext>
            </a:extLst>
          </p:cNvPr>
          <p:cNvSpPr>
            <a:spLocks noGrp="1"/>
          </p:cNvSpPr>
          <p:nvPr>
            <p:ph type="sldNum" sz="quarter" idx="12"/>
          </p:nvPr>
        </p:nvSpPr>
        <p:spPr/>
        <p:txBody>
          <a:bodyPr/>
          <a:lstStyle/>
          <a:p>
            <a:pPr>
              <a:defRPr/>
            </a:pPr>
            <a:fld id="{D41F8AE2-05A8-4A62-B7F5-1777795728D2}" type="slidenum">
              <a:rPr lang="en-US" altLang="en-US" smtClean="0"/>
              <a:pPr>
                <a:defRPr/>
              </a:pPr>
              <a:t>127</a:t>
            </a:fld>
            <a:endParaRPr lang="en-US" altLang="en-US"/>
          </a:p>
        </p:txBody>
      </p:sp>
      <p:sp>
        <p:nvSpPr>
          <p:cNvPr id="5" name="TextBox 4">
            <a:extLst>
              <a:ext uri="{FF2B5EF4-FFF2-40B4-BE49-F238E27FC236}">
                <a16:creationId xmlns:a16="http://schemas.microsoft.com/office/drawing/2014/main" id="{7F0B1044-8768-64D6-3E95-D46FAC90EE5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8" name="Picture 7">
            <a:extLst>
              <a:ext uri="{FF2B5EF4-FFF2-40B4-BE49-F238E27FC236}">
                <a16:creationId xmlns:a16="http://schemas.microsoft.com/office/drawing/2014/main" id="{56CDA8E8-C18C-D294-8A54-4DA2B2DA6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79" y="1524000"/>
            <a:ext cx="7657352" cy="3623352"/>
          </a:xfrm>
          <a:prstGeom prst="rect">
            <a:avLst/>
          </a:prstGeom>
        </p:spPr>
      </p:pic>
      <p:sp>
        <p:nvSpPr>
          <p:cNvPr id="9" name="Rectangle 8">
            <a:extLst>
              <a:ext uri="{FF2B5EF4-FFF2-40B4-BE49-F238E27FC236}">
                <a16:creationId xmlns:a16="http://schemas.microsoft.com/office/drawing/2014/main" id="{DA8E0301-9E97-EF50-A8D5-EEFB874F9C2B}"/>
              </a:ext>
            </a:extLst>
          </p:cNvPr>
          <p:cNvSpPr/>
          <p:nvPr/>
        </p:nvSpPr>
        <p:spPr>
          <a:xfrm>
            <a:off x="5665510" y="1892317"/>
            <a:ext cx="2335490" cy="609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92537630-3BA3-266E-F574-D4A645C5DF17}"/>
              </a:ext>
            </a:extLst>
          </p:cNvPr>
          <p:cNvSpPr/>
          <p:nvPr/>
        </p:nvSpPr>
        <p:spPr>
          <a:xfrm>
            <a:off x="5746615" y="3389807"/>
            <a:ext cx="2335490" cy="609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AF6C8CA5-3E6B-FCFF-A2C1-32DAAE5971B3}"/>
              </a:ext>
            </a:extLst>
          </p:cNvPr>
          <p:cNvSpPr txBox="1"/>
          <p:nvPr/>
        </p:nvSpPr>
        <p:spPr>
          <a:xfrm>
            <a:off x="2716365" y="6172200"/>
            <a:ext cx="3711273" cy="369332"/>
          </a:xfrm>
          <a:prstGeom prst="rect">
            <a:avLst/>
          </a:prstGeom>
          <a:noFill/>
        </p:spPr>
        <p:txBody>
          <a:bodyPr wrap="none" rtlCol="0">
            <a:spAutoFit/>
          </a:bodyPr>
          <a:lstStyle/>
          <a:p>
            <a:pPr algn="ctr"/>
            <a:r>
              <a:rPr lang="en-US" dirty="0">
                <a:solidFill>
                  <a:srgbClr val="000000"/>
                </a:solidFill>
              </a:rPr>
              <a:t>K and conj s</a:t>
            </a:r>
            <a:r>
              <a:rPr lang="en-US" b="0" i="0" dirty="0">
                <a:solidFill>
                  <a:srgbClr val="000000"/>
                </a:solidFill>
                <a:effectLst/>
                <a:latin typeface="Arial" panose="020B0604020202020204" pitchFamily="34" charset="0"/>
              </a:rPr>
              <a:t>taining in SLK vs DES</a:t>
            </a:r>
            <a:endParaRPr lang="en-US" dirty="0"/>
          </a:p>
        </p:txBody>
      </p:sp>
    </p:spTree>
    <p:extLst>
      <p:ext uri="{BB962C8B-B14F-4D97-AF65-F5344CB8AC3E}">
        <p14:creationId xmlns:p14="http://schemas.microsoft.com/office/powerpoint/2010/main" val="29753669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BEA0554-57FF-4DBA-9CA4-478A6CCA12ED}" type="slidenum">
              <a:rPr lang="en-US" altLang="en-US" sz="1000"/>
              <a:pPr>
                <a:spcBef>
                  <a:spcPct val="0"/>
                </a:spcBef>
                <a:buClrTx/>
                <a:buSzTx/>
                <a:buFontTx/>
                <a:buNone/>
              </a:pPr>
              <a:t>128</a:t>
            </a:fld>
            <a:endParaRPr lang="en-US" altLang="en-US" sz="1000"/>
          </a:p>
        </p:txBody>
      </p:sp>
      <p:sp>
        <p:nvSpPr>
          <p:cNvPr id="4" name="TextBox 3">
            <a:extLst>
              <a:ext uri="{FF2B5EF4-FFF2-40B4-BE49-F238E27FC236}">
                <a16:creationId xmlns:a16="http://schemas.microsoft.com/office/drawing/2014/main" id="{CDF0D159-AB82-4B42-8E9E-341609FBE7D6}"/>
              </a:ext>
            </a:extLst>
          </p:cNvPr>
          <p:cNvSpPr txBox="1"/>
          <p:nvPr/>
        </p:nvSpPr>
        <p:spPr>
          <a:xfrm>
            <a:off x="3021336" y="6172200"/>
            <a:ext cx="3018776" cy="369332"/>
          </a:xfrm>
          <a:prstGeom prst="rect">
            <a:avLst/>
          </a:prstGeom>
          <a:noFill/>
        </p:spPr>
        <p:txBody>
          <a:bodyPr wrap="none" rtlCol="0">
            <a:spAutoFit/>
          </a:bodyPr>
          <a:lstStyle/>
          <a:p>
            <a:pPr algn="ctr"/>
            <a:r>
              <a:rPr lang="en-US" dirty="0"/>
              <a:t>SLK: Superior </a:t>
            </a:r>
            <a:r>
              <a:rPr lang="en-US" dirty="0" err="1"/>
              <a:t>conj</a:t>
            </a:r>
            <a:r>
              <a:rPr lang="en-US" dirty="0"/>
              <a:t> injection</a:t>
            </a:r>
          </a:p>
        </p:txBody>
      </p:sp>
      <p:pic>
        <p:nvPicPr>
          <p:cNvPr id="6" name="Picture 5">
            <a:extLst>
              <a:ext uri="{FF2B5EF4-FFF2-40B4-BE49-F238E27FC236}">
                <a16:creationId xmlns:a16="http://schemas.microsoft.com/office/drawing/2014/main" id="{9DC3E1DA-21C8-4671-8D24-B8326E7B7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53" y="2004813"/>
            <a:ext cx="6220693" cy="2848373"/>
          </a:xfrm>
          <a:prstGeom prst="rect">
            <a:avLst/>
          </a:prstGeom>
        </p:spPr>
      </p:pic>
      <p:sp>
        <p:nvSpPr>
          <p:cNvPr id="2" name="TextBox 1">
            <a:extLst>
              <a:ext uri="{FF2B5EF4-FFF2-40B4-BE49-F238E27FC236}">
                <a16:creationId xmlns:a16="http://schemas.microsoft.com/office/drawing/2014/main" id="{4ED9466A-286B-5814-DF85-A9583E98D68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0527820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711CD-0E35-43A2-8056-4356BDB19E66}"/>
              </a:ext>
            </a:extLst>
          </p:cNvPr>
          <p:cNvSpPr>
            <a:spLocks noGrp="1"/>
          </p:cNvSpPr>
          <p:nvPr>
            <p:ph type="sldNum" sz="quarter" idx="12"/>
          </p:nvPr>
        </p:nvSpPr>
        <p:spPr/>
        <p:txBody>
          <a:bodyPr/>
          <a:lstStyle/>
          <a:p>
            <a:pPr>
              <a:defRPr/>
            </a:pPr>
            <a:fld id="{D41F8AE2-05A8-4A62-B7F5-1777795728D2}" type="slidenum">
              <a:rPr lang="en-US" altLang="en-US" smtClean="0"/>
              <a:pPr>
                <a:defRPr/>
              </a:pPr>
              <a:t>129</a:t>
            </a:fld>
            <a:endParaRPr lang="en-US" altLang="en-US"/>
          </a:p>
        </p:txBody>
      </p:sp>
      <p:pic>
        <p:nvPicPr>
          <p:cNvPr id="4" name="Picture 3">
            <a:extLst>
              <a:ext uri="{FF2B5EF4-FFF2-40B4-BE49-F238E27FC236}">
                <a16:creationId xmlns:a16="http://schemas.microsoft.com/office/drawing/2014/main" id="{5711A836-9AE0-4AA2-A139-A5BE4CB26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4184650" cy="2866485"/>
          </a:xfrm>
          <a:prstGeom prst="rect">
            <a:avLst/>
          </a:prstGeom>
        </p:spPr>
      </p:pic>
      <p:sp>
        <p:nvSpPr>
          <p:cNvPr id="5" name="TextBox 4">
            <a:extLst>
              <a:ext uri="{FF2B5EF4-FFF2-40B4-BE49-F238E27FC236}">
                <a16:creationId xmlns:a16="http://schemas.microsoft.com/office/drawing/2014/main" id="{5246A803-D47B-4F76-8F34-03F7022F38AE}"/>
              </a:ext>
            </a:extLst>
          </p:cNvPr>
          <p:cNvSpPr txBox="1"/>
          <p:nvPr/>
        </p:nvSpPr>
        <p:spPr>
          <a:xfrm>
            <a:off x="1064811" y="4771485"/>
            <a:ext cx="2512226" cy="307777"/>
          </a:xfrm>
          <a:prstGeom prst="rect">
            <a:avLst/>
          </a:prstGeom>
          <a:noFill/>
        </p:spPr>
        <p:txBody>
          <a:bodyPr wrap="none" rtlCol="0">
            <a:spAutoFit/>
          </a:bodyPr>
          <a:lstStyle/>
          <a:p>
            <a:pPr algn="ctr"/>
            <a:r>
              <a:rPr lang="en-US" sz="1400" dirty="0">
                <a:solidFill>
                  <a:srgbClr val="FF33FF"/>
                </a:solidFill>
              </a:rPr>
              <a:t>Superior rose </a:t>
            </a:r>
            <a:r>
              <a:rPr lang="en-US" sz="1400" dirty="0" err="1">
                <a:solidFill>
                  <a:srgbClr val="FF33FF"/>
                </a:solidFill>
              </a:rPr>
              <a:t>bengal</a:t>
            </a:r>
            <a:r>
              <a:rPr lang="en-US" sz="1400" dirty="0">
                <a:solidFill>
                  <a:srgbClr val="FF33FF"/>
                </a:solidFill>
              </a:rPr>
              <a:t> staining</a:t>
            </a:r>
          </a:p>
        </p:txBody>
      </p:sp>
      <p:pic>
        <p:nvPicPr>
          <p:cNvPr id="3" name="Picture 2">
            <a:extLst>
              <a:ext uri="{FF2B5EF4-FFF2-40B4-BE49-F238E27FC236}">
                <a16:creationId xmlns:a16="http://schemas.microsoft.com/office/drawing/2014/main" id="{81AE7ECA-11E5-8BBF-AE2B-43793E7A2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571" y="1908495"/>
            <a:ext cx="3602957" cy="2883352"/>
          </a:xfrm>
          <a:prstGeom prst="rect">
            <a:avLst/>
          </a:prstGeom>
        </p:spPr>
      </p:pic>
      <p:sp>
        <p:nvSpPr>
          <p:cNvPr id="7" name="TextBox 6">
            <a:extLst>
              <a:ext uri="{FF2B5EF4-FFF2-40B4-BE49-F238E27FC236}">
                <a16:creationId xmlns:a16="http://schemas.microsoft.com/office/drawing/2014/main" id="{F07BF87F-144A-23BB-4396-79B636AE4740}"/>
              </a:ext>
            </a:extLst>
          </p:cNvPr>
          <p:cNvSpPr txBox="1"/>
          <p:nvPr/>
        </p:nvSpPr>
        <p:spPr>
          <a:xfrm>
            <a:off x="5207436" y="4800935"/>
            <a:ext cx="2831224" cy="307777"/>
          </a:xfrm>
          <a:prstGeom prst="rect">
            <a:avLst/>
          </a:prstGeom>
          <a:noFill/>
        </p:spPr>
        <p:txBody>
          <a:bodyPr wrap="none" rtlCol="0">
            <a:spAutoFit/>
          </a:bodyPr>
          <a:lstStyle/>
          <a:p>
            <a:pPr algn="ctr"/>
            <a:r>
              <a:rPr lang="en-US" sz="1400" dirty="0">
                <a:solidFill>
                  <a:srgbClr val="00B050"/>
                </a:solidFill>
              </a:rPr>
              <a:t>Superior </a:t>
            </a:r>
            <a:r>
              <a:rPr lang="en-US" sz="1400" dirty="0" err="1">
                <a:solidFill>
                  <a:srgbClr val="00B050"/>
                </a:solidFill>
              </a:rPr>
              <a:t>lissamine</a:t>
            </a:r>
            <a:r>
              <a:rPr lang="en-US" sz="1400" dirty="0">
                <a:solidFill>
                  <a:srgbClr val="00B050"/>
                </a:solidFill>
              </a:rPr>
              <a:t> green staining</a:t>
            </a:r>
          </a:p>
        </p:txBody>
      </p:sp>
      <p:sp>
        <p:nvSpPr>
          <p:cNvPr id="8" name="TextBox 7">
            <a:extLst>
              <a:ext uri="{FF2B5EF4-FFF2-40B4-BE49-F238E27FC236}">
                <a16:creationId xmlns:a16="http://schemas.microsoft.com/office/drawing/2014/main" id="{5D255E84-645C-B878-3734-710F919F99C2}"/>
              </a:ext>
            </a:extLst>
          </p:cNvPr>
          <p:cNvSpPr txBox="1"/>
          <p:nvPr/>
        </p:nvSpPr>
        <p:spPr>
          <a:xfrm>
            <a:off x="3046991" y="6172200"/>
            <a:ext cx="2967480" cy="369332"/>
          </a:xfrm>
          <a:prstGeom prst="rect">
            <a:avLst/>
          </a:prstGeom>
          <a:noFill/>
        </p:spPr>
        <p:txBody>
          <a:bodyPr wrap="none" rtlCol="0">
            <a:spAutoFit/>
          </a:bodyPr>
          <a:lstStyle/>
          <a:p>
            <a:pPr algn="ctr"/>
            <a:r>
              <a:rPr lang="en-US" dirty="0"/>
              <a:t>SLK: Superior conj staining</a:t>
            </a:r>
          </a:p>
        </p:txBody>
      </p:sp>
      <p:sp>
        <p:nvSpPr>
          <p:cNvPr id="9" name="TextBox 8">
            <a:extLst>
              <a:ext uri="{FF2B5EF4-FFF2-40B4-BE49-F238E27FC236}">
                <a16:creationId xmlns:a16="http://schemas.microsoft.com/office/drawing/2014/main" id="{17B59510-4EA6-C5E5-1B38-3A51FB228CF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50631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52DD3-F3E1-4517-3FDC-3FC5493D1FF1}"/>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2DDD992A-E575-DB92-634E-9548A814A7E3}"/>
              </a:ext>
            </a:extLst>
          </p:cNvPr>
          <p:cNvSpPr>
            <a:spLocks noChangeArrowheads="1"/>
          </p:cNvSpPr>
          <p:nvPr/>
        </p:nvSpPr>
        <p:spPr bwMode="auto">
          <a:xfrm>
            <a:off x="7543800" y="609600"/>
            <a:ext cx="15240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4" name="Slide Number Placeholder 1">
            <a:extLst>
              <a:ext uri="{FF2B5EF4-FFF2-40B4-BE49-F238E27FC236}">
                <a16:creationId xmlns:a16="http://schemas.microsoft.com/office/drawing/2014/main" id="{CCF555A3-ADC0-1EB2-4AD0-7E19E972FBB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111387-C5AE-49E5-B230-C4A939D9A1CE}" type="slidenum">
              <a:rPr lang="en-US" altLang="en-US"/>
              <a:pPr eaLnBrk="1" hangingPunct="1"/>
              <a:t>13</a:t>
            </a:fld>
            <a:endParaRPr lang="en-US" altLang="en-US"/>
          </a:p>
        </p:txBody>
      </p:sp>
      <p:pic>
        <p:nvPicPr>
          <p:cNvPr id="5" name="Picture 4">
            <a:extLst>
              <a:ext uri="{FF2B5EF4-FFF2-40B4-BE49-F238E27FC236}">
                <a16:creationId xmlns:a16="http://schemas.microsoft.com/office/drawing/2014/main" id="{7387405F-6C34-1369-C9AD-BBF62D07B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52" y="1426872"/>
            <a:ext cx="6001695" cy="4004256"/>
          </a:xfrm>
          <a:prstGeom prst="rect">
            <a:avLst/>
          </a:prstGeom>
        </p:spPr>
      </p:pic>
      <p:sp>
        <p:nvSpPr>
          <p:cNvPr id="3" name="TextBox 2">
            <a:extLst>
              <a:ext uri="{FF2B5EF4-FFF2-40B4-BE49-F238E27FC236}">
                <a16:creationId xmlns:a16="http://schemas.microsoft.com/office/drawing/2014/main" id="{ECC54877-856F-D6C1-764B-1263A3DF052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14839194-C91C-A5A8-F126-C1B869204ACD}"/>
              </a:ext>
            </a:extLst>
          </p:cNvPr>
          <p:cNvSpPr txBox="1"/>
          <p:nvPr/>
        </p:nvSpPr>
        <p:spPr>
          <a:xfrm>
            <a:off x="3543513" y="6079123"/>
            <a:ext cx="2056973" cy="369332"/>
          </a:xfrm>
          <a:prstGeom prst="rect">
            <a:avLst/>
          </a:prstGeom>
          <a:noFill/>
        </p:spPr>
        <p:txBody>
          <a:bodyPr wrap="none" rtlCol="0">
            <a:spAutoFit/>
          </a:bodyPr>
          <a:lstStyle/>
          <a:p>
            <a:pPr algn="ctr"/>
            <a:r>
              <a:rPr lang="en-US" dirty="0"/>
              <a:t>Meibomian glands</a:t>
            </a:r>
          </a:p>
        </p:txBody>
      </p:sp>
      <p:sp>
        <p:nvSpPr>
          <p:cNvPr id="2" name="Star: 5 Points 1">
            <a:extLst>
              <a:ext uri="{FF2B5EF4-FFF2-40B4-BE49-F238E27FC236}">
                <a16:creationId xmlns:a16="http://schemas.microsoft.com/office/drawing/2014/main" id="{9B9DBD63-B7D5-EF0F-EDC7-2061D719736D}"/>
              </a:ext>
            </a:extLst>
          </p:cNvPr>
          <p:cNvSpPr/>
          <p:nvPr/>
        </p:nvSpPr>
        <p:spPr>
          <a:xfrm>
            <a:off x="7657714" y="3480352"/>
            <a:ext cx="457200" cy="3810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1648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711CD-0E35-43A2-8056-4356BDB19E66}"/>
              </a:ext>
            </a:extLst>
          </p:cNvPr>
          <p:cNvSpPr>
            <a:spLocks noGrp="1"/>
          </p:cNvSpPr>
          <p:nvPr>
            <p:ph type="sldNum" sz="quarter" idx="12"/>
          </p:nvPr>
        </p:nvSpPr>
        <p:spPr/>
        <p:txBody>
          <a:bodyPr/>
          <a:lstStyle/>
          <a:p>
            <a:pPr>
              <a:defRPr/>
            </a:pPr>
            <a:fld id="{D41F8AE2-05A8-4A62-B7F5-1777795728D2}" type="slidenum">
              <a:rPr lang="en-US" altLang="en-US" smtClean="0"/>
              <a:pPr>
                <a:defRPr/>
              </a:pPr>
              <a:t>130</a:t>
            </a:fld>
            <a:endParaRPr lang="en-US" altLang="en-US"/>
          </a:p>
        </p:txBody>
      </p:sp>
      <p:sp>
        <p:nvSpPr>
          <p:cNvPr id="5" name="TextBox 4">
            <a:extLst>
              <a:ext uri="{FF2B5EF4-FFF2-40B4-BE49-F238E27FC236}">
                <a16:creationId xmlns:a16="http://schemas.microsoft.com/office/drawing/2014/main" id="{5246A803-D47B-4F76-8F34-03F7022F38AE}"/>
              </a:ext>
            </a:extLst>
          </p:cNvPr>
          <p:cNvSpPr txBox="1"/>
          <p:nvPr/>
        </p:nvSpPr>
        <p:spPr>
          <a:xfrm>
            <a:off x="2816162" y="6172200"/>
            <a:ext cx="3429144" cy="369332"/>
          </a:xfrm>
          <a:prstGeom prst="rect">
            <a:avLst/>
          </a:prstGeom>
          <a:noFill/>
        </p:spPr>
        <p:txBody>
          <a:bodyPr wrap="none" rtlCol="0">
            <a:spAutoFit/>
          </a:bodyPr>
          <a:lstStyle/>
          <a:p>
            <a:pPr algn="ctr"/>
            <a:r>
              <a:rPr lang="en-US" dirty="0"/>
              <a:t>SLK: Superior corneal filaments</a:t>
            </a:r>
          </a:p>
        </p:txBody>
      </p:sp>
      <p:pic>
        <p:nvPicPr>
          <p:cNvPr id="7" name="Picture 6">
            <a:extLst>
              <a:ext uri="{FF2B5EF4-FFF2-40B4-BE49-F238E27FC236}">
                <a16:creationId xmlns:a16="http://schemas.microsoft.com/office/drawing/2014/main" id="{67435E07-328C-4D44-849D-7D7E510B8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947" y="1463675"/>
            <a:ext cx="5872105" cy="3930650"/>
          </a:xfrm>
          <a:prstGeom prst="rect">
            <a:avLst/>
          </a:prstGeom>
        </p:spPr>
      </p:pic>
      <p:sp>
        <p:nvSpPr>
          <p:cNvPr id="3" name="TextBox 2">
            <a:extLst>
              <a:ext uri="{FF2B5EF4-FFF2-40B4-BE49-F238E27FC236}">
                <a16:creationId xmlns:a16="http://schemas.microsoft.com/office/drawing/2014/main" id="{05A57DFE-4A29-C377-696B-6A46E2513FE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0731067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9EF56-C419-7413-A9AA-388ABE5B225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8339175-81B3-AB37-8163-AE45D7220B9D}"/>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D79382AA-3E58-46D2-CB37-A5230E2C87F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792AA131-2FE8-13CD-54BA-A212316F6D1D}"/>
              </a:ext>
            </a:extLst>
          </p:cNvPr>
          <p:cNvSpPr txBox="1"/>
          <p:nvPr/>
        </p:nvSpPr>
        <p:spPr>
          <a:xfrm>
            <a:off x="457200" y="2601962"/>
            <a:ext cx="7848600" cy="3293209"/>
          </a:xfrm>
          <a:prstGeom prst="rect">
            <a:avLst/>
          </a:prstGeom>
          <a:solidFill>
            <a:schemeClr val="accent1">
              <a:lumMod val="20000"/>
              <a:lumOff val="80000"/>
            </a:schemeClr>
          </a:solidFill>
        </p:spPr>
        <p:txBody>
          <a:bodyPr wrap="square" rtlCol="0">
            <a:spAutoFit/>
          </a:bodyPr>
          <a:lstStyle/>
          <a:p>
            <a:r>
              <a:rPr lang="en-US" sz="1600" b="1" dirty="0">
                <a:solidFill>
                  <a:schemeClr val="bg1">
                    <a:lumMod val="75000"/>
                  </a:schemeClr>
                </a:solidFill>
              </a:rPr>
              <a:t>SLK</a:t>
            </a:r>
            <a:r>
              <a:rPr lang="en-US" sz="1600" dirty="0">
                <a:solidFill>
                  <a:schemeClr val="bg1">
                    <a:lumMod val="75000"/>
                  </a:schemeClr>
                </a:solidFill>
              </a:rPr>
              <a:t> is a chronic/recurrent inflammatory condition of the superior limbal cornea and adjacent conj. It is rare, and the vast majority of sufferers are women. SLK pts share many of the same symptoms as DES pts (FBS, red eyes, and tearing). However, the </a:t>
            </a:r>
            <a:r>
              <a:rPr lang="en-US" sz="1600" i="1" dirty="0">
                <a:solidFill>
                  <a:schemeClr val="bg1">
                    <a:lumMod val="75000"/>
                  </a:schemeClr>
                </a:solidFill>
              </a:rPr>
              <a:t>signs</a:t>
            </a:r>
            <a:r>
              <a:rPr lang="en-US" sz="1600" dirty="0">
                <a:solidFill>
                  <a:schemeClr val="bg1">
                    <a:lumMod val="75000"/>
                  </a:schemeClr>
                </a:solidFill>
              </a:rPr>
              <a:t> in the two differ enough to allow them to be distinguished from one another.  For example: Whereas the conj and corneal findings (</a:t>
            </a:r>
            <a:r>
              <a:rPr lang="en-US" sz="1600" dirty="0" err="1">
                <a:solidFill>
                  <a:schemeClr val="bg1">
                    <a:lumMod val="75000"/>
                  </a:schemeClr>
                </a:solidFill>
              </a:rPr>
              <a:t>eg</a:t>
            </a:r>
            <a:r>
              <a:rPr lang="en-US" sz="1600" dirty="0">
                <a:solidFill>
                  <a:schemeClr val="bg1">
                    <a:lumMod val="75000"/>
                  </a:schemeClr>
                </a:solidFill>
              </a:rPr>
              <a:t>, injection; staining) in DES tend to be found in the interpalpebral fissure zone, in SLK they are limited to the superior conj and cornea. </a:t>
            </a:r>
            <a:r>
              <a:rPr lang="en-US" sz="1600" dirty="0">
                <a:solidFill>
                  <a:srgbClr val="0000FF"/>
                </a:solidFill>
              </a:rPr>
              <a:t>Further, in SLK the superior bulbar conj is redundant/loose, a finding not seen in DES. Finally, the superior </a:t>
            </a:r>
            <a:r>
              <a:rPr lang="en-US" sz="1600" i="1" dirty="0">
                <a:solidFill>
                  <a:srgbClr val="0000FF"/>
                </a:solidFill>
              </a:rPr>
              <a:t>tarsal</a:t>
            </a:r>
            <a:r>
              <a:rPr lang="en-US" sz="1600" dirty="0">
                <a:solidFill>
                  <a:srgbClr val="0000FF"/>
                </a:solidFill>
              </a:rPr>
              <a:t> conj in SLK manifests a fine papillary reaction—again, something not typically seen in DES.</a:t>
            </a:r>
            <a:endParaRPr lang="en-US" sz="1600" dirty="0">
              <a:solidFill>
                <a:schemeClr val="accent1">
                  <a:lumMod val="20000"/>
                  <a:lumOff val="80000"/>
                </a:schemeClr>
              </a:solidFill>
            </a:endParaRPr>
          </a:p>
          <a:p>
            <a:pPr eaLnBrk="1" hangingPunct="1">
              <a:spcBef>
                <a:spcPct val="0"/>
              </a:spcBef>
              <a:buClrTx/>
              <a:buSzTx/>
              <a:buFontTx/>
              <a:buNone/>
            </a:pPr>
            <a:r>
              <a:rPr lang="en-US" altLang="en-US" sz="1600" dirty="0">
                <a:solidFill>
                  <a:schemeClr val="accent1">
                    <a:lumMod val="20000"/>
                    <a:lumOff val="80000"/>
                  </a:schemeClr>
                </a:solidFill>
              </a:rPr>
              <a:t>The pathogenesis of the superior conj/cornea damage in SLK stems from </a:t>
            </a:r>
          </a:p>
          <a:p>
            <a:pPr eaLnBrk="1" hangingPunct="1">
              <a:spcBef>
                <a:spcPct val="0"/>
              </a:spcBef>
              <a:buClrTx/>
              <a:buSzTx/>
              <a:buFontTx/>
              <a:buNone/>
            </a:pPr>
            <a:r>
              <a:rPr lang="en-US" altLang="en-US" sz="1600" dirty="0">
                <a:solidFill>
                  <a:schemeClr val="accent1">
                    <a:lumMod val="20000"/>
                    <a:lumOff val="80000"/>
                  </a:schemeClr>
                </a:solidFill>
              </a:rPr>
              <a:t>excessive contact and rubbing between the upper lid and the superior conj/cornea. SLK pts have overly tight superior lids, usually as a result of orbital congestion stemming from thyroid eye </a:t>
            </a:r>
            <a:r>
              <a:rPr lang="en-US" altLang="en-US" sz="1600" dirty="0" err="1">
                <a:solidFill>
                  <a:schemeClr val="accent1">
                    <a:lumMod val="20000"/>
                    <a:lumOff val="80000"/>
                  </a:schemeClr>
                </a:solidFill>
              </a:rPr>
              <a:t>dz</a:t>
            </a:r>
            <a:r>
              <a:rPr lang="en-US" altLang="en-US" sz="1600" dirty="0">
                <a:solidFill>
                  <a:schemeClr val="accent1">
                    <a:lumMod val="20000"/>
                    <a:lumOff val="80000"/>
                  </a:schemeClr>
                </a:solidFill>
              </a:rPr>
              <a:t>—a classic (and highly testable) association with SLK.</a:t>
            </a:r>
          </a:p>
        </p:txBody>
      </p:sp>
    </p:spTree>
    <p:extLst>
      <p:ext uri="{BB962C8B-B14F-4D97-AF65-F5344CB8AC3E}">
        <p14:creationId xmlns:p14="http://schemas.microsoft.com/office/powerpoint/2010/main" val="7796762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711CD-0E35-43A2-8056-4356BDB19E66}"/>
              </a:ext>
            </a:extLst>
          </p:cNvPr>
          <p:cNvSpPr>
            <a:spLocks noGrp="1"/>
          </p:cNvSpPr>
          <p:nvPr>
            <p:ph type="sldNum" sz="quarter" idx="12"/>
          </p:nvPr>
        </p:nvSpPr>
        <p:spPr/>
        <p:txBody>
          <a:bodyPr/>
          <a:lstStyle/>
          <a:p>
            <a:pPr>
              <a:defRPr/>
            </a:pPr>
            <a:fld id="{D41F8AE2-05A8-4A62-B7F5-1777795728D2}" type="slidenum">
              <a:rPr lang="en-US" altLang="en-US" smtClean="0"/>
              <a:pPr>
                <a:defRPr/>
              </a:pPr>
              <a:t>132</a:t>
            </a:fld>
            <a:endParaRPr lang="en-US" altLang="en-US"/>
          </a:p>
        </p:txBody>
      </p:sp>
      <p:sp>
        <p:nvSpPr>
          <p:cNvPr id="5" name="TextBox 4">
            <a:extLst>
              <a:ext uri="{FF2B5EF4-FFF2-40B4-BE49-F238E27FC236}">
                <a16:creationId xmlns:a16="http://schemas.microsoft.com/office/drawing/2014/main" id="{5246A803-D47B-4F76-8F34-03F7022F38AE}"/>
              </a:ext>
            </a:extLst>
          </p:cNvPr>
          <p:cNvSpPr txBox="1"/>
          <p:nvPr/>
        </p:nvSpPr>
        <p:spPr>
          <a:xfrm>
            <a:off x="2508382" y="6172200"/>
            <a:ext cx="4044697" cy="369332"/>
          </a:xfrm>
          <a:prstGeom prst="rect">
            <a:avLst/>
          </a:prstGeom>
          <a:noFill/>
        </p:spPr>
        <p:txBody>
          <a:bodyPr wrap="none" rtlCol="0">
            <a:spAutoFit/>
          </a:bodyPr>
          <a:lstStyle/>
          <a:p>
            <a:pPr algn="ctr"/>
            <a:r>
              <a:rPr lang="en-US" dirty="0"/>
              <a:t>SLK: Superior tarsal </a:t>
            </a:r>
            <a:r>
              <a:rPr lang="en-US" dirty="0" err="1"/>
              <a:t>conj</a:t>
            </a:r>
            <a:r>
              <a:rPr lang="en-US" dirty="0"/>
              <a:t> papillary </a:t>
            </a:r>
            <a:r>
              <a:rPr lang="en-US" dirty="0" err="1"/>
              <a:t>rxn</a:t>
            </a:r>
            <a:endParaRPr lang="en-US" dirty="0"/>
          </a:p>
        </p:txBody>
      </p:sp>
      <p:pic>
        <p:nvPicPr>
          <p:cNvPr id="7" name="Picture 6">
            <a:extLst>
              <a:ext uri="{FF2B5EF4-FFF2-40B4-BE49-F238E27FC236}">
                <a16:creationId xmlns:a16="http://schemas.microsoft.com/office/drawing/2014/main" id="{8A050FE6-2E22-466D-876C-5B059851C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599818"/>
            <a:ext cx="6629400" cy="3658363"/>
          </a:xfrm>
          <a:prstGeom prst="rect">
            <a:avLst/>
          </a:prstGeom>
        </p:spPr>
      </p:pic>
      <p:sp>
        <p:nvSpPr>
          <p:cNvPr id="3" name="TextBox 2">
            <a:extLst>
              <a:ext uri="{FF2B5EF4-FFF2-40B4-BE49-F238E27FC236}">
                <a16:creationId xmlns:a16="http://schemas.microsoft.com/office/drawing/2014/main" id="{8916108E-7E34-797F-F1BA-E9B586ECE2D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9614841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F803A-FE9A-F3BA-6C0B-4ADFBA1D26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0015302-81A4-70DB-1801-E9E2FE7E2F52}"/>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a:t>
            </a:r>
            <a:r>
              <a:rPr lang="en-US" b="1" dirty="0"/>
              <a:t>Superior limbic keratoconjunctivitis (SLK)</a:t>
            </a:r>
          </a:p>
          <a:p>
            <a:r>
              <a:rPr lang="en-US" dirty="0">
                <a:solidFill>
                  <a:schemeClr val="bg1">
                    <a:lumMod val="75000"/>
                  </a:schemeClr>
                </a:solidFill>
              </a:rPr>
              <a:t>--Floppy eyelid syndrome</a:t>
            </a: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C13C520A-3452-652A-61AC-4B617518BB1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23114B9C-B31E-0B28-A2AD-1867805BAAEB}"/>
              </a:ext>
            </a:extLst>
          </p:cNvPr>
          <p:cNvSpPr txBox="1"/>
          <p:nvPr/>
        </p:nvSpPr>
        <p:spPr>
          <a:xfrm>
            <a:off x="457200" y="2601962"/>
            <a:ext cx="7848600" cy="3293209"/>
          </a:xfrm>
          <a:prstGeom prst="rect">
            <a:avLst/>
          </a:prstGeom>
          <a:solidFill>
            <a:schemeClr val="accent1">
              <a:lumMod val="20000"/>
              <a:lumOff val="80000"/>
            </a:schemeClr>
          </a:solidFill>
        </p:spPr>
        <p:txBody>
          <a:bodyPr wrap="square" rtlCol="0">
            <a:spAutoFit/>
          </a:bodyPr>
          <a:lstStyle/>
          <a:p>
            <a:r>
              <a:rPr lang="en-US" sz="1600" b="1" dirty="0">
                <a:solidFill>
                  <a:schemeClr val="bg1">
                    <a:lumMod val="75000"/>
                  </a:schemeClr>
                </a:solidFill>
              </a:rPr>
              <a:t>SLK</a:t>
            </a:r>
            <a:r>
              <a:rPr lang="en-US" sz="1600" dirty="0">
                <a:solidFill>
                  <a:schemeClr val="bg1">
                    <a:lumMod val="75000"/>
                  </a:schemeClr>
                </a:solidFill>
              </a:rPr>
              <a:t> is a chronic/recurrent inflammatory condition of the superior limbal cornea and adjacent conj. It is rare, and the vast majority of sufferers are women. SLK pts share many of the same symptoms as DES pts (FBS, red eyes, and tearing). However, the </a:t>
            </a:r>
            <a:r>
              <a:rPr lang="en-US" sz="1600" i="1" dirty="0">
                <a:solidFill>
                  <a:schemeClr val="bg1">
                    <a:lumMod val="75000"/>
                  </a:schemeClr>
                </a:solidFill>
              </a:rPr>
              <a:t>signs</a:t>
            </a:r>
            <a:r>
              <a:rPr lang="en-US" sz="1600" dirty="0">
                <a:solidFill>
                  <a:schemeClr val="bg1">
                    <a:lumMod val="75000"/>
                  </a:schemeClr>
                </a:solidFill>
              </a:rPr>
              <a:t> in the two differ enough to allow them to be distinguished from one another.  For example: Whereas the conj and corneal findings (</a:t>
            </a:r>
            <a:r>
              <a:rPr lang="en-US" sz="1600" dirty="0" err="1">
                <a:solidFill>
                  <a:schemeClr val="bg1">
                    <a:lumMod val="75000"/>
                  </a:schemeClr>
                </a:solidFill>
              </a:rPr>
              <a:t>eg</a:t>
            </a:r>
            <a:r>
              <a:rPr lang="en-US" sz="1600" dirty="0">
                <a:solidFill>
                  <a:schemeClr val="bg1">
                    <a:lumMod val="75000"/>
                  </a:schemeClr>
                </a:solidFill>
              </a:rPr>
              <a:t>, injection; staining) in DES tend to be found in the interpalpebral fissure zone, in SLK they are limited to the superior conj and cornea. Further, in SLK the superior bulbar conj is redundant/loose, a finding not seen in DES. Finally, the superior </a:t>
            </a:r>
            <a:r>
              <a:rPr lang="en-US" sz="1600" i="1" dirty="0">
                <a:solidFill>
                  <a:schemeClr val="bg1">
                    <a:lumMod val="75000"/>
                  </a:schemeClr>
                </a:solidFill>
              </a:rPr>
              <a:t>tarsal</a:t>
            </a:r>
            <a:r>
              <a:rPr lang="en-US" sz="1600" dirty="0">
                <a:solidFill>
                  <a:schemeClr val="bg1">
                    <a:lumMod val="75000"/>
                  </a:schemeClr>
                </a:solidFill>
              </a:rPr>
              <a:t> conj in SLK manifests a fine papillary reaction—again, something not typically seen in DES.</a:t>
            </a:r>
          </a:p>
          <a:p>
            <a:pPr eaLnBrk="1" hangingPunct="1">
              <a:spcBef>
                <a:spcPct val="0"/>
              </a:spcBef>
              <a:buClrTx/>
              <a:buSzTx/>
              <a:buFontTx/>
              <a:buNone/>
            </a:pPr>
            <a:r>
              <a:rPr lang="en-US" altLang="en-US" sz="1600" dirty="0"/>
              <a:t>The pathogenesis of the superior conj/cornea damage in SLK stems from </a:t>
            </a:r>
          </a:p>
          <a:p>
            <a:pPr eaLnBrk="1" hangingPunct="1">
              <a:spcBef>
                <a:spcPct val="0"/>
              </a:spcBef>
              <a:buClrTx/>
              <a:buSzTx/>
              <a:buFontTx/>
              <a:buNone/>
            </a:pPr>
            <a:r>
              <a:rPr lang="en-US" altLang="en-US" sz="1600" dirty="0"/>
              <a:t>excessive contact and rubbing between the upper lid and the superior conj/cornea. SLK pts have overly tight superior lids, usually as a result of orbital congestion stemming from thyroid eye </a:t>
            </a:r>
            <a:r>
              <a:rPr lang="en-US" altLang="en-US" sz="1600" dirty="0" err="1"/>
              <a:t>dz</a:t>
            </a:r>
            <a:r>
              <a:rPr lang="en-US" altLang="en-US" sz="1600" dirty="0"/>
              <a:t>—a classic (and highly testable) association with SLK.</a:t>
            </a:r>
          </a:p>
        </p:txBody>
      </p:sp>
    </p:spTree>
    <p:extLst>
      <p:ext uri="{BB962C8B-B14F-4D97-AF65-F5344CB8AC3E}">
        <p14:creationId xmlns:p14="http://schemas.microsoft.com/office/powerpoint/2010/main" val="34129812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944E-ABA8-0DA1-ED96-4C376296CC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2161B3-E91C-572B-5EF1-C923467E8769}"/>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--Superior limbic keratoconjunctivitis (SLK)</a:t>
            </a:r>
          </a:p>
          <a:p>
            <a:r>
              <a:rPr lang="en-US" dirty="0">
                <a:solidFill>
                  <a:schemeClr val="bg1">
                    <a:lumMod val="75000"/>
                  </a:schemeClr>
                </a:solidFill>
              </a:rPr>
              <a:t>--</a:t>
            </a:r>
            <a:r>
              <a:rPr lang="en-US" b="1" dirty="0"/>
              <a:t>Floppy eyelid syndrome</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733A481C-9D01-9B2A-6003-E013EB5D3A6C}"/>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7" name="TextBox 1">
            <a:extLst>
              <a:ext uri="{FF2B5EF4-FFF2-40B4-BE49-F238E27FC236}">
                <a16:creationId xmlns:a16="http://schemas.microsoft.com/office/drawing/2014/main" id="{98172E84-29F3-CDE0-3F13-D960A00211E0}"/>
              </a:ext>
            </a:extLst>
          </p:cNvPr>
          <p:cNvSpPr txBox="1"/>
          <p:nvPr/>
        </p:nvSpPr>
        <p:spPr>
          <a:xfrm>
            <a:off x="304800" y="2947987"/>
            <a:ext cx="8382000" cy="2800767"/>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b="1" dirty="0"/>
              <a:t>Floppy eyelid syndrome </a:t>
            </a:r>
            <a:r>
              <a:rPr lang="en-US" sz="1600" dirty="0"/>
              <a:t>(FES) is a condition characterized by upper-lid laxity along with chronic inflammation of the ocular surface. FES pts complain of FBS and mucous discharge that are worse in the morning. The main risk factor for FES is obesity.</a:t>
            </a:r>
            <a:endParaRPr lang="en-US" sz="1600" dirty="0">
              <a:solidFill>
                <a:schemeClr val="accent1">
                  <a:lumMod val="40000"/>
                  <a:lumOff val="60000"/>
                </a:schemeClr>
              </a:solidFill>
            </a:endParaRPr>
          </a:p>
          <a:p>
            <a:r>
              <a:rPr lang="en-US" sz="1600" dirty="0">
                <a:solidFill>
                  <a:schemeClr val="accent1">
                    <a:lumMod val="40000"/>
                    <a:lumOff val="60000"/>
                  </a:schemeClr>
                </a:solidFill>
              </a:rPr>
              <a:t>The presumed pathogenic process in FES is that during sleep, their laxity allows the upper lids to evert in response to face-rubbing against a pillow while sleeping in the prone position. Lid eversion results in contact between the eye and the bedding which traumatizes the ocular epithelia.</a:t>
            </a:r>
          </a:p>
          <a:p>
            <a:r>
              <a:rPr lang="en-US" sz="1600" dirty="0">
                <a:solidFill>
                  <a:schemeClr val="accent1">
                    <a:lumMod val="40000"/>
                    <a:lumOff val="60000"/>
                  </a:schemeClr>
                </a:solidFill>
              </a:rPr>
              <a:t>Initial management is conservative—ointment </a:t>
            </a:r>
            <a:r>
              <a:rPr lang="en-US" sz="1600" dirty="0" err="1">
                <a:solidFill>
                  <a:schemeClr val="accent1">
                    <a:lumMod val="40000"/>
                    <a:lumOff val="60000"/>
                  </a:schemeClr>
                </a:solidFill>
              </a:rPr>
              <a:t>qHS</a:t>
            </a:r>
            <a:r>
              <a:rPr lang="en-US" sz="1600" dirty="0">
                <a:solidFill>
                  <a:schemeClr val="accent1">
                    <a:lumMod val="40000"/>
                    <a:lumOff val="60000"/>
                  </a:schemeClr>
                </a:solidFill>
              </a:rPr>
              <a:t>, and preventing eversion by shielding  the eye or taping them shut. If FES fails to respond to this, surgical tightening of the lax upper lid is in order. FES strongly associated with obstructive sleep apnea, and </a:t>
            </a:r>
            <a:r>
              <a:rPr lang="en-US" sz="1600" u="sng" dirty="0">
                <a:solidFill>
                  <a:schemeClr val="accent1">
                    <a:lumMod val="40000"/>
                    <a:lumOff val="60000"/>
                  </a:schemeClr>
                </a:solidFill>
              </a:rPr>
              <a:t>all FES pts should be evaluated for OSA.</a:t>
            </a:r>
          </a:p>
        </p:txBody>
      </p:sp>
    </p:spTree>
    <p:extLst>
      <p:ext uri="{BB962C8B-B14F-4D97-AF65-F5344CB8AC3E}">
        <p14:creationId xmlns:p14="http://schemas.microsoft.com/office/powerpoint/2010/main" val="32339270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4C396-AB57-171F-320C-2E8E5FE934EC}"/>
              </a:ext>
            </a:extLst>
          </p:cNvPr>
          <p:cNvSpPr txBox="1"/>
          <p:nvPr/>
        </p:nvSpPr>
        <p:spPr>
          <a:xfrm>
            <a:off x="3927236" y="6168888"/>
            <a:ext cx="1321901" cy="369332"/>
          </a:xfrm>
          <a:prstGeom prst="rect">
            <a:avLst/>
          </a:prstGeom>
          <a:noFill/>
        </p:spPr>
        <p:txBody>
          <a:bodyPr wrap="none" rtlCol="0">
            <a:spAutoFit/>
          </a:bodyPr>
          <a:lstStyle/>
          <a:p>
            <a:pPr algn="ctr"/>
            <a:r>
              <a:rPr lang="en-US" dirty="0"/>
              <a:t>FES. Wow.</a:t>
            </a:r>
          </a:p>
        </p:txBody>
      </p:sp>
      <p:sp>
        <p:nvSpPr>
          <p:cNvPr id="3" name="TextBox 2">
            <a:extLst>
              <a:ext uri="{FF2B5EF4-FFF2-40B4-BE49-F238E27FC236}">
                <a16:creationId xmlns:a16="http://schemas.microsoft.com/office/drawing/2014/main" id="{4F67E6AE-C692-ADAD-EC8A-4A7636FBE16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30" name="Picture 6" descr="Floppy eyelid syndrome – The Eye Center- Dr. Mahnaz Naveed Shah &amp;  Associates, Karachi">
            <a:extLst>
              <a:ext uri="{FF2B5EF4-FFF2-40B4-BE49-F238E27FC236}">
                <a16:creationId xmlns:a16="http://schemas.microsoft.com/office/drawing/2014/main" id="{0E74A21C-722E-27E0-7FF0-C1E108F26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43050"/>
            <a:ext cx="71437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637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3271ED-E65F-E45A-55B8-CF69A6AA3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397" y="1561981"/>
            <a:ext cx="5039205" cy="3734037"/>
          </a:xfrm>
          <a:prstGeom prst="rect">
            <a:avLst/>
          </a:prstGeom>
        </p:spPr>
      </p:pic>
      <p:sp>
        <p:nvSpPr>
          <p:cNvPr id="4" name="TextBox 3">
            <a:extLst>
              <a:ext uri="{FF2B5EF4-FFF2-40B4-BE49-F238E27FC236}">
                <a16:creationId xmlns:a16="http://schemas.microsoft.com/office/drawing/2014/main" id="{E26DB76E-38EA-343C-64B2-B5CAC779FEA3}"/>
              </a:ext>
            </a:extLst>
          </p:cNvPr>
          <p:cNvSpPr txBox="1"/>
          <p:nvPr/>
        </p:nvSpPr>
        <p:spPr>
          <a:xfrm>
            <a:off x="1131639" y="6168888"/>
            <a:ext cx="6913111" cy="369332"/>
          </a:xfrm>
          <a:prstGeom prst="rect">
            <a:avLst/>
          </a:prstGeom>
          <a:noFill/>
        </p:spPr>
        <p:txBody>
          <a:bodyPr wrap="none" rtlCol="0">
            <a:spAutoFit/>
          </a:bodyPr>
          <a:lstStyle/>
          <a:p>
            <a:pPr algn="ctr"/>
            <a:r>
              <a:rPr lang="en-US" dirty="0"/>
              <a:t>If you can’t tell, that’s an upper lid so lax it can be pinched like this</a:t>
            </a:r>
          </a:p>
        </p:txBody>
      </p:sp>
      <p:sp>
        <p:nvSpPr>
          <p:cNvPr id="5" name="TextBox 4">
            <a:extLst>
              <a:ext uri="{FF2B5EF4-FFF2-40B4-BE49-F238E27FC236}">
                <a16:creationId xmlns:a16="http://schemas.microsoft.com/office/drawing/2014/main" id="{71E31951-F613-E5F9-F335-7554AFFF791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1434141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0–2021 BCSC Basic and Clinical Science Course™">
            <a:extLst>
              <a:ext uri="{FF2B5EF4-FFF2-40B4-BE49-F238E27FC236}">
                <a16:creationId xmlns:a16="http://schemas.microsoft.com/office/drawing/2014/main" id="{81288B7A-AE11-90A2-8C82-192B02279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11" y="1345739"/>
            <a:ext cx="6111978" cy="4166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64C396-AB57-171F-320C-2E8E5FE934EC}"/>
              </a:ext>
            </a:extLst>
          </p:cNvPr>
          <p:cNvSpPr txBox="1"/>
          <p:nvPr/>
        </p:nvSpPr>
        <p:spPr>
          <a:xfrm>
            <a:off x="302406" y="6168888"/>
            <a:ext cx="8571577" cy="369332"/>
          </a:xfrm>
          <a:prstGeom prst="rect">
            <a:avLst/>
          </a:prstGeom>
          <a:noFill/>
        </p:spPr>
        <p:txBody>
          <a:bodyPr wrap="none" rtlCol="0">
            <a:spAutoFit/>
          </a:bodyPr>
          <a:lstStyle/>
          <a:p>
            <a:pPr algn="ctr"/>
            <a:r>
              <a:rPr lang="en-US" dirty="0"/>
              <a:t>FES. Note the fine papillary </a:t>
            </a:r>
            <a:r>
              <a:rPr lang="en-US" dirty="0" err="1"/>
              <a:t>rxn</a:t>
            </a:r>
            <a:r>
              <a:rPr lang="en-US" dirty="0"/>
              <a:t> (another common finding) on the easily-everted lid</a:t>
            </a:r>
          </a:p>
        </p:txBody>
      </p:sp>
      <p:sp>
        <p:nvSpPr>
          <p:cNvPr id="3" name="TextBox 2">
            <a:extLst>
              <a:ext uri="{FF2B5EF4-FFF2-40B4-BE49-F238E27FC236}">
                <a16:creationId xmlns:a16="http://schemas.microsoft.com/office/drawing/2014/main" id="{4F67E6AE-C692-ADAD-EC8A-4A7636FBE16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8172074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AFB7-A45D-B4D3-2454-787B1C2FBE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685C32-76F8-981B-D314-5EF458EA4748}"/>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--Superior limbic keratoconjunctivitis (SLK)</a:t>
            </a:r>
          </a:p>
          <a:p>
            <a:r>
              <a:rPr lang="en-US" dirty="0">
                <a:solidFill>
                  <a:schemeClr val="bg1">
                    <a:lumMod val="75000"/>
                  </a:schemeClr>
                </a:solidFill>
              </a:rPr>
              <a:t>--</a:t>
            </a:r>
            <a:r>
              <a:rPr lang="en-US" b="1" dirty="0"/>
              <a:t>Floppy eyelid syndrome</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A5859FA2-EF22-D5BE-9E5E-E45E6A879DD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7" name="TextBox 1">
            <a:extLst>
              <a:ext uri="{FF2B5EF4-FFF2-40B4-BE49-F238E27FC236}">
                <a16:creationId xmlns:a16="http://schemas.microsoft.com/office/drawing/2014/main" id="{4E33AB2C-F3C0-C58E-8C2C-7ED661ECC3A5}"/>
              </a:ext>
            </a:extLst>
          </p:cNvPr>
          <p:cNvSpPr txBox="1"/>
          <p:nvPr/>
        </p:nvSpPr>
        <p:spPr>
          <a:xfrm>
            <a:off x="304800" y="2947987"/>
            <a:ext cx="8382000" cy="2800767"/>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b="1" dirty="0">
                <a:solidFill>
                  <a:schemeClr val="bg1">
                    <a:lumMod val="75000"/>
                  </a:schemeClr>
                </a:solidFill>
              </a:rPr>
              <a:t>Floppy eyelid syndrome </a:t>
            </a:r>
            <a:r>
              <a:rPr lang="en-US" sz="1600" dirty="0">
                <a:solidFill>
                  <a:schemeClr val="bg1">
                    <a:lumMod val="75000"/>
                  </a:schemeClr>
                </a:solidFill>
              </a:rPr>
              <a:t>(FES) is a condition characterized by upper-lid laxity along with chronic inflammation of the ocular surface. FES pts complain of FBS and mucous discharge that are worse in the morning. The main risk factor for FES is obesity.</a:t>
            </a:r>
          </a:p>
          <a:p>
            <a:r>
              <a:rPr lang="en-US" sz="1600" dirty="0">
                <a:solidFill>
                  <a:srgbClr val="0000FF"/>
                </a:solidFill>
              </a:rPr>
              <a:t>The presumed pathogenic process in FES is that during sleep, their laxity allows the upper lids to evert in response to face-rubbing against a pillow while sleeping in the prone position. Lid eversion results in contact between the eye and the bedding which traumatizes the ocular epithelia.</a:t>
            </a:r>
            <a:endParaRPr lang="en-US" sz="1600" dirty="0">
              <a:solidFill>
                <a:schemeClr val="accent1">
                  <a:lumMod val="40000"/>
                  <a:lumOff val="60000"/>
                </a:schemeClr>
              </a:solidFill>
            </a:endParaRPr>
          </a:p>
          <a:p>
            <a:r>
              <a:rPr lang="en-US" sz="1600" dirty="0">
                <a:solidFill>
                  <a:schemeClr val="accent1">
                    <a:lumMod val="40000"/>
                    <a:lumOff val="60000"/>
                  </a:schemeClr>
                </a:solidFill>
              </a:rPr>
              <a:t>Initial management is conservative—ointment </a:t>
            </a:r>
            <a:r>
              <a:rPr lang="en-US" sz="1600" dirty="0" err="1">
                <a:solidFill>
                  <a:schemeClr val="accent1">
                    <a:lumMod val="40000"/>
                    <a:lumOff val="60000"/>
                  </a:schemeClr>
                </a:solidFill>
              </a:rPr>
              <a:t>qHS</a:t>
            </a:r>
            <a:r>
              <a:rPr lang="en-US" sz="1600" dirty="0">
                <a:solidFill>
                  <a:schemeClr val="accent1">
                    <a:lumMod val="40000"/>
                    <a:lumOff val="60000"/>
                  </a:schemeClr>
                </a:solidFill>
              </a:rPr>
              <a:t>, and preventing eversion by shielding  the eye or taping them shut. If FES fails to respond to this, surgical tightening of the lax upper lid is in order. FES strongly associated with obstructive sleep apnea, and </a:t>
            </a:r>
            <a:r>
              <a:rPr lang="en-US" sz="1600" u="sng" dirty="0">
                <a:solidFill>
                  <a:schemeClr val="accent1">
                    <a:lumMod val="40000"/>
                    <a:lumOff val="60000"/>
                  </a:schemeClr>
                </a:solidFill>
              </a:rPr>
              <a:t>all FES pts should be evaluated for OSA.</a:t>
            </a:r>
          </a:p>
        </p:txBody>
      </p:sp>
    </p:spTree>
    <p:extLst>
      <p:ext uri="{BB962C8B-B14F-4D97-AF65-F5344CB8AC3E}">
        <p14:creationId xmlns:p14="http://schemas.microsoft.com/office/powerpoint/2010/main" val="13516150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7C4E6-F4A9-6A49-D8C2-44ABBB06C3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E62416-9EEB-5A94-9875-FD12869E1D3C}"/>
              </a:ext>
            </a:extLst>
          </p:cNvPr>
          <p:cNvSpPr txBox="1"/>
          <p:nvPr/>
        </p:nvSpPr>
        <p:spPr>
          <a:xfrm>
            <a:off x="685800" y="1447800"/>
            <a:ext cx="6934200" cy="2308324"/>
          </a:xfrm>
          <a:prstGeom prst="rect">
            <a:avLst/>
          </a:prstGeom>
          <a:noFill/>
        </p:spPr>
        <p:txBody>
          <a:bodyPr wrap="square" rtlCol="0">
            <a:spAutoFit/>
          </a:bodyPr>
          <a:lstStyle/>
          <a:p>
            <a:r>
              <a:rPr lang="en-US" dirty="0">
                <a:solidFill>
                  <a:schemeClr val="bg1">
                    <a:lumMod val="75000"/>
                  </a:schemeClr>
                </a:solidFill>
              </a:rPr>
              <a:t>Finally: The </a:t>
            </a:r>
            <a:r>
              <a:rPr lang="en-US" i="1" dirty="0">
                <a:solidFill>
                  <a:schemeClr val="bg1">
                    <a:lumMod val="75000"/>
                  </a:schemeClr>
                </a:solidFill>
              </a:rPr>
              <a:t>Cornea</a:t>
            </a:r>
            <a:r>
              <a:rPr lang="en-US" dirty="0">
                <a:solidFill>
                  <a:schemeClr val="bg1">
                    <a:lumMod val="75000"/>
                  </a:schemeClr>
                </a:solidFill>
              </a:rPr>
              <a:t> book discusses several conditions that mimic DES in their presentation:</a:t>
            </a:r>
          </a:p>
          <a:p>
            <a:r>
              <a:rPr lang="en-US" dirty="0">
                <a:solidFill>
                  <a:schemeClr val="bg1">
                    <a:lumMod val="75000"/>
                  </a:schemeClr>
                </a:solidFill>
              </a:rPr>
              <a:t>--</a:t>
            </a:r>
            <a:r>
              <a:rPr lang="en-US" dirty="0" err="1">
                <a:solidFill>
                  <a:schemeClr val="bg1">
                    <a:lumMod val="75000"/>
                  </a:schemeClr>
                </a:solidFill>
              </a:rPr>
              <a:t>Conjunctivochalasis</a:t>
            </a:r>
            <a:endParaRPr lang="en-US" dirty="0">
              <a:solidFill>
                <a:schemeClr val="bg1">
                  <a:lumMod val="75000"/>
                </a:schemeClr>
              </a:solidFill>
            </a:endParaRPr>
          </a:p>
          <a:p>
            <a:r>
              <a:rPr lang="en-US" dirty="0">
                <a:solidFill>
                  <a:schemeClr val="bg1">
                    <a:lumMod val="75000"/>
                  </a:schemeClr>
                </a:solidFill>
              </a:rPr>
              <a:t>--Superior limbic keratoconjunctivitis (SLK)</a:t>
            </a:r>
          </a:p>
          <a:p>
            <a:r>
              <a:rPr lang="en-US" dirty="0">
                <a:solidFill>
                  <a:schemeClr val="bg1">
                    <a:lumMod val="75000"/>
                  </a:schemeClr>
                </a:solidFill>
              </a:rPr>
              <a:t>--</a:t>
            </a:r>
            <a:r>
              <a:rPr lang="en-US" b="1" dirty="0"/>
              <a:t>Floppy eyelid syndrome</a:t>
            </a:r>
            <a:endParaRPr lang="en-US" dirty="0">
              <a:solidFill>
                <a:schemeClr val="bg1">
                  <a:lumMod val="75000"/>
                </a:schemeClr>
              </a:solidFill>
            </a:endParaRPr>
          </a:p>
          <a:p>
            <a:r>
              <a:rPr lang="en-US" dirty="0">
                <a:solidFill>
                  <a:schemeClr val="bg1">
                    <a:lumMod val="75000"/>
                  </a:schemeClr>
                </a:solidFill>
              </a:rPr>
              <a:t>--Nighttime lagophthalmos</a:t>
            </a:r>
          </a:p>
          <a:p>
            <a:r>
              <a:rPr lang="en-US" dirty="0">
                <a:solidFill>
                  <a:schemeClr val="bg1">
                    <a:lumMod val="75000"/>
                  </a:schemeClr>
                </a:solidFill>
              </a:rPr>
              <a:t>--Parkinson’s</a:t>
            </a:r>
          </a:p>
          <a:p>
            <a:r>
              <a:rPr lang="en-US" dirty="0">
                <a:solidFill>
                  <a:schemeClr val="bg1">
                    <a:lumMod val="75000"/>
                  </a:schemeClr>
                </a:solidFill>
              </a:rPr>
              <a:t>--Mucous-membrane pemphigoid/OCP</a:t>
            </a:r>
          </a:p>
        </p:txBody>
      </p:sp>
      <p:sp>
        <p:nvSpPr>
          <p:cNvPr id="6" name="TextBox 5">
            <a:extLst>
              <a:ext uri="{FF2B5EF4-FFF2-40B4-BE49-F238E27FC236}">
                <a16:creationId xmlns:a16="http://schemas.microsoft.com/office/drawing/2014/main" id="{E8C653A5-72EF-CAF8-7BFD-362D11D2F90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7" name="TextBox 1">
            <a:extLst>
              <a:ext uri="{FF2B5EF4-FFF2-40B4-BE49-F238E27FC236}">
                <a16:creationId xmlns:a16="http://schemas.microsoft.com/office/drawing/2014/main" id="{A02BEBD0-3896-E13E-5D94-E2457F20530F}"/>
              </a:ext>
            </a:extLst>
          </p:cNvPr>
          <p:cNvSpPr txBox="1"/>
          <p:nvPr/>
        </p:nvSpPr>
        <p:spPr>
          <a:xfrm>
            <a:off x="304800" y="2947987"/>
            <a:ext cx="8382000" cy="2800767"/>
          </a:xfrm>
          <a:prstGeom prst="rect">
            <a:avLst/>
          </a:prstGeom>
          <a:solidFill>
            <a:schemeClr val="accent1">
              <a:lumMod val="40000"/>
              <a:lumOff val="6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b="1" dirty="0">
                <a:solidFill>
                  <a:schemeClr val="bg1">
                    <a:lumMod val="75000"/>
                  </a:schemeClr>
                </a:solidFill>
              </a:rPr>
              <a:t>Floppy eyelid syndrome </a:t>
            </a:r>
            <a:r>
              <a:rPr lang="en-US" sz="1600" dirty="0">
                <a:solidFill>
                  <a:schemeClr val="bg1">
                    <a:lumMod val="75000"/>
                  </a:schemeClr>
                </a:solidFill>
              </a:rPr>
              <a:t>(FES) is a condition characterized by upper-lid laxity along with chronic inflammation of the ocular surface. FES pts complain of FBS and mucous discharge that are worse in the morning. The main risk factor for FES is obesity.</a:t>
            </a:r>
          </a:p>
          <a:p>
            <a:r>
              <a:rPr lang="en-US" sz="1600" dirty="0">
                <a:solidFill>
                  <a:srgbClr val="0000FF"/>
                </a:solidFill>
              </a:rPr>
              <a:t>The presumed pathogenic process in FES is that during sleep, their laxity allows the upper lids to evert in response to face-rubbing against a pillow while sleeping in the prone position. Lid eversion results in contact between the eye and the bedding which traumatizes the ocular epithelia.</a:t>
            </a:r>
            <a:endParaRPr lang="en-US" sz="1600" dirty="0"/>
          </a:p>
          <a:p>
            <a:r>
              <a:rPr lang="en-US" sz="1600" dirty="0"/>
              <a:t>Initial management is conservative—ointment </a:t>
            </a:r>
            <a:r>
              <a:rPr lang="en-US" sz="1600" dirty="0" err="1"/>
              <a:t>qHS</a:t>
            </a:r>
            <a:r>
              <a:rPr lang="en-US" sz="1600" dirty="0"/>
              <a:t>, and preventing eversion by shielding  the eye or taping them shut during sleep. If FES fails to respond to this, surgical tightening of the lax upper lid is in order. FES is strongly associated with obstructive sleep apnea, and </a:t>
            </a:r>
            <a:r>
              <a:rPr lang="en-US" sz="1600" u="sng" dirty="0"/>
              <a:t>all FES pts should be evaluated for OSA.</a:t>
            </a:r>
          </a:p>
        </p:txBody>
      </p:sp>
    </p:spTree>
    <p:extLst>
      <p:ext uri="{BB962C8B-B14F-4D97-AF65-F5344CB8AC3E}">
        <p14:creationId xmlns:p14="http://schemas.microsoft.com/office/powerpoint/2010/main" val="106235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EEDE-3153-A39B-17DD-457C74333A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DD485-21E8-9954-8976-37E3787C1C76}"/>
              </a:ext>
            </a:extLst>
          </p:cNvPr>
          <p:cNvSpPr>
            <a:spLocks noGrp="1"/>
          </p:cNvSpPr>
          <p:nvPr>
            <p:ph type="sldNum" sz="quarter" idx="12"/>
          </p:nvPr>
        </p:nvSpPr>
        <p:spPr/>
        <p:txBody>
          <a:bodyPr/>
          <a:lstStyle/>
          <a:p>
            <a:fld id="{C7BC4121-4785-4DAC-B6B9-1277B97D2598}" type="slidenum">
              <a:rPr lang="en-US" altLang="en-US" smtClean="0"/>
              <a:pPr/>
              <a:t>14</a:t>
            </a:fld>
            <a:endParaRPr lang="en-US" altLang="en-US"/>
          </a:p>
        </p:txBody>
      </p:sp>
      <p:pic>
        <p:nvPicPr>
          <p:cNvPr id="6" name="Picture 5">
            <a:extLst>
              <a:ext uri="{FF2B5EF4-FFF2-40B4-BE49-F238E27FC236}">
                <a16:creationId xmlns:a16="http://schemas.microsoft.com/office/drawing/2014/main" id="{FDB738CA-D397-E769-EE5B-4DD5565F5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917" y="1267477"/>
            <a:ext cx="4562166" cy="4323046"/>
          </a:xfrm>
          <a:prstGeom prst="rect">
            <a:avLst/>
          </a:prstGeom>
        </p:spPr>
      </p:pic>
      <p:sp>
        <p:nvSpPr>
          <p:cNvPr id="10" name="TextBox 9">
            <a:extLst>
              <a:ext uri="{FF2B5EF4-FFF2-40B4-BE49-F238E27FC236}">
                <a16:creationId xmlns:a16="http://schemas.microsoft.com/office/drawing/2014/main" id="{0490AF71-DC55-0A01-3595-45ADA59F9066}"/>
              </a:ext>
            </a:extLst>
          </p:cNvPr>
          <p:cNvSpPr txBox="1"/>
          <p:nvPr/>
        </p:nvSpPr>
        <p:spPr>
          <a:xfrm>
            <a:off x="3543513" y="6079123"/>
            <a:ext cx="2056973" cy="369332"/>
          </a:xfrm>
          <a:prstGeom prst="rect">
            <a:avLst/>
          </a:prstGeom>
          <a:noFill/>
        </p:spPr>
        <p:txBody>
          <a:bodyPr wrap="none" rtlCol="0">
            <a:spAutoFit/>
          </a:bodyPr>
          <a:lstStyle/>
          <a:p>
            <a:pPr algn="ctr"/>
            <a:r>
              <a:rPr lang="en-US" dirty="0"/>
              <a:t>Meibomian glands</a:t>
            </a:r>
          </a:p>
        </p:txBody>
      </p:sp>
      <p:sp>
        <p:nvSpPr>
          <p:cNvPr id="3" name="TextBox 2">
            <a:extLst>
              <a:ext uri="{FF2B5EF4-FFF2-40B4-BE49-F238E27FC236}">
                <a16:creationId xmlns:a16="http://schemas.microsoft.com/office/drawing/2014/main" id="{B4C343F8-DE8C-49AE-DA01-99A0E4BA2275}"/>
              </a:ext>
            </a:extLst>
          </p:cNvPr>
          <p:cNvSpPr txBox="1"/>
          <p:nvPr/>
        </p:nvSpPr>
        <p:spPr>
          <a:xfrm>
            <a:off x="1287117" y="2223052"/>
            <a:ext cx="1003800" cy="338554"/>
          </a:xfrm>
          <a:prstGeom prst="rect">
            <a:avLst/>
          </a:prstGeom>
          <a:noFill/>
        </p:spPr>
        <p:txBody>
          <a:bodyPr wrap="none" rtlCol="0">
            <a:spAutoFit/>
          </a:bodyPr>
          <a:lstStyle/>
          <a:p>
            <a:pPr algn="r"/>
            <a:r>
              <a:rPr lang="en-US" sz="1600" dirty="0"/>
              <a:t>Upper lid</a:t>
            </a:r>
          </a:p>
        </p:txBody>
      </p:sp>
      <p:sp>
        <p:nvSpPr>
          <p:cNvPr id="5" name="TextBox 4">
            <a:extLst>
              <a:ext uri="{FF2B5EF4-FFF2-40B4-BE49-F238E27FC236}">
                <a16:creationId xmlns:a16="http://schemas.microsoft.com/office/drawing/2014/main" id="{41A2B207-49CA-7F1E-281B-44DF84D6F9D1}"/>
              </a:ext>
            </a:extLst>
          </p:cNvPr>
          <p:cNvSpPr txBox="1"/>
          <p:nvPr/>
        </p:nvSpPr>
        <p:spPr>
          <a:xfrm>
            <a:off x="1287117" y="4355068"/>
            <a:ext cx="1003800" cy="338554"/>
          </a:xfrm>
          <a:prstGeom prst="rect">
            <a:avLst/>
          </a:prstGeom>
          <a:noFill/>
        </p:spPr>
        <p:txBody>
          <a:bodyPr wrap="none" rtlCol="0">
            <a:spAutoFit/>
          </a:bodyPr>
          <a:lstStyle/>
          <a:p>
            <a:pPr algn="r"/>
            <a:r>
              <a:rPr lang="en-US" sz="1600" dirty="0"/>
              <a:t>Lower lid</a:t>
            </a:r>
          </a:p>
        </p:txBody>
      </p:sp>
      <p:sp>
        <p:nvSpPr>
          <p:cNvPr id="7" name="TextBox 6">
            <a:extLst>
              <a:ext uri="{FF2B5EF4-FFF2-40B4-BE49-F238E27FC236}">
                <a16:creationId xmlns:a16="http://schemas.microsoft.com/office/drawing/2014/main" id="{72CCBBB6-DF1E-54F4-13F0-9B4C1CF5269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4368452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FB8DE-2227-C234-8E4C-28CE9DC73763}"/>
              </a:ext>
            </a:extLst>
          </p:cNvPr>
          <p:cNvSpPr>
            <a:spLocks noGrp="1"/>
          </p:cNvSpPr>
          <p:nvPr>
            <p:ph type="sldNum" sz="quarter" idx="12"/>
          </p:nvPr>
        </p:nvSpPr>
        <p:spPr/>
        <p:txBody>
          <a:bodyPr/>
          <a:lstStyle/>
          <a:p>
            <a:pPr>
              <a:defRPr/>
            </a:pPr>
            <a:fld id="{AE3D5967-D305-4D5A-99BA-BCEC8EFAB816}" type="slidenum">
              <a:rPr lang="en-US" altLang="en-US" smtClean="0"/>
              <a:pPr>
                <a:defRPr/>
              </a:pPr>
              <a:t>140</a:t>
            </a:fld>
            <a:endParaRPr lang="en-US" altLang="en-US"/>
          </a:p>
        </p:txBody>
      </p:sp>
      <p:sp>
        <p:nvSpPr>
          <p:cNvPr id="4" name="TextBox 3">
            <a:extLst>
              <a:ext uri="{FF2B5EF4-FFF2-40B4-BE49-F238E27FC236}">
                <a16:creationId xmlns:a16="http://schemas.microsoft.com/office/drawing/2014/main" id="{C26A1455-266A-F06A-87D8-1016033AEDF4}"/>
              </a:ext>
            </a:extLst>
          </p:cNvPr>
          <p:cNvSpPr txBox="1"/>
          <p:nvPr/>
        </p:nvSpPr>
        <p:spPr>
          <a:xfrm>
            <a:off x="1028699" y="2767280"/>
            <a:ext cx="7086600" cy="1323439"/>
          </a:xfrm>
          <a:prstGeom prst="rect">
            <a:avLst/>
          </a:prstGeom>
          <a:noFill/>
        </p:spPr>
        <p:txBody>
          <a:bodyPr wrap="square" rtlCol="0">
            <a:spAutoFit/>
          </a:bodyPr>
          <a:lstStyle/>
          <a:p>
            <a:r>
              <a:rPr lang="en-US" sz="2000" b="0" i="1" dirty="0"/>
              <a:t>That’s it! </a:t>
            </a:r>
            <a:r>
              <a:rPr lang="en-US" sz="2000" b="0" dirty="0"/>
              <a:t>Go through this slide-set a couple of times (at least) until you feel like you have a handle on it. </a:t>
            </a:r>
            <a:r>
              <a:rPr lang="en-US" sz="2000" b="0" dirty="0">
                <a:solidFill>
                  <a:srgbClr val="0000FF"/>
                </a:solidFill>
              </a:rPr>
              <a:t>When you’re ready, do slide-set </a:t>
            </a:r>
            <a:r>
              <a:rPr lang="en-US" sz="2000" b="0" i="1" dirty="0">
                <a:solidFill>
                  <a:srgbClr val="0000FF"/>
                </a:solidFill>
              </a:rPr>
              <a:t>K48</a:t>
            </a:r>
            <a:r>
              <a:rPr lang="en-US" sz="2000" b="0" dirty="0">
                <a:solidFill>
                  <a:srgbClr val="0000FF"/>
                </a:solidFill>
              </a:rPr>
              <a:t>, which covers this material in a Q&amp;A format (and more detail).</a:t>
            </a:r>
          </a:p>
        </p:txBody>
      </p:sp>
      <p:sp>
        <p:nvSpPr>
          <p:cNvPr id="3" name="TextBox 2">
            <a:extLst>
              <a:ext uri="{FF2B5EF4-FFF2-40B4-BE49-F238E27FC236}">
                <a16:creationId xmlns:a16="http://schemas.microsoft.com/office/drawing/2014/main" id="{DD2D286A-0CD0-DA2D-2D09-3AE73E2DE51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94121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55C4-2147-361A-7BB4-95FACED584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0B763-705B-5A06-8DAA-DF5634BC5713}"/>
              </a:ext>
            </a:extLst>
          </p:cNvPr>
          <p:cNvSpPr txBox="1"/>
          <p:nvPr/>
        </p:nvSpPr>
        <p:spPr>
          <a:xfrm>
            <a:off x="506424" y="990600"/>
            <a:ext cx="8131151" cy="2585323"/>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is comprised of three basic components: </a:t>
            </a:r>
            <a:r>
              <a:rPr lang="en-US" b="1" dirty="0"/>
              <a:t>Lipid</a:t>
            </a:r>
            <a:r>
              <a:rPr lang="en-US" dirty="0">
                <a:solidFill>
                  <a:schemeClr val="bg1">
                    <a:lumMod val="75000"/>
                  </a:schemeClr>
                </a:solidFill>
              </a:rPr>
              <a:t>,</a:t>
            </a:r>
            <a:r>
              <a:rPr lang="en-US" b="1" dirty="0">
                <a:solidFill>
                  <a:schemeClr val="bg1">
                    <a:lumMod val="75000"/>
                  </a:schemeClr>
                </a:solidFill>
              </a:rPr>
              <a:t> aqueous</a:t>
            </a:r>
            <a:r>
              <a:rPr lang="en-US" dirty="0">
                <a:solidFill>
                  <a:schemeClr val="bg1">
                    <a:lumMod val="75000"/>
                  </a:schemeClr>
                </a:solidFill>
              </a:rPr>
              <a:t>, and </a:t>
            </a:r>
            <a:r>
              <a:rPr lang="en-US" b="1" dirty="0">
                <a:solidFill>
                  <a:schemeClr val="bg1">
                    <a:lumMod val="75000"/>
                  </a:schemeClr>
                </a:solidFill>
              </a:rPr>
              <a:t>mucin</a:t>
            </a:r>
            <a:r>
              <a:rPr lang="en-US" dirty="0">
                <a:solidFill>
                  <a:schemeClr val="bg1">
                    <a:lumMod val="75000"/>
                  </a:schemeClr>
                </a:solidFill>
              </a:rPr>
              <a:t>. These components interact to produce the </a:t>
            </a:r>
            <a:r>
              <a:rPr lang="en-US" i="1" dirty="0">
                <a:solidFill>
                  <a:schemeClr val="bg1">
                    <a:lumMod val="75000"/>
                  </a:schemeClr>
                </a:solidFill>
              </a:rPr>
              <a:t>two-phase model </a:t>
            </a:r>
            <a:r>
              <a:rPr lang="en-US" dirty="0">
                <a:solidFill>
                  <a:schemeClr val="bg1">
                    <a:lumMod val="75000"/>
                  </a:schemeClr>
                </a:solidFill>
              </a:rPr>
              <a:t>of the tear film: The aqueous and mucus intermix into a single, gel-like layer (the </a:t>
            </a:r>
            <a:r>
              <a:rPr lang="en-US" i="1" dirty="0">
                <a:solidFill>
                  <a:schemeClr val="bg1">
                    <a:lumMod val="75000"/>
                  </a:schemeClr>
                </a:solidFill>
              </a:rPr>
              <a:t>mucoaqueous phase</a:t>
            </a:r>
            <a:r>
              <a:rPr lang="en-US" dirty="0">
                <a:solidFill>
                  <a:schemeClr val="bg1">
                    <a:lumMod val="75000"/>
                  </a:schemeClr>
                </a:solidFill>
              </a:rPr>
              <a:t>), which is covered by the lipids in a </a:t>
            </a:r>
            <a:r>
              <a:rPr lang="en-US" i="1" dirty="0">
                <a:solidFill>
                  <a:schemeClr val="bg1">
                    <a:lumMod val="75000"/>
                  </a:schemeClr>
                </a:solidFill>
              </a:rPr>
              <a:t>lipid phase</a:t>
            </a:r>
            <a:r>
              <a:rPr lang="en-US" dirty="0">
                <a:solidFill>
                  <a:schemeClr val="bg1">
                    <a:lumMod val="75000"/>
                  </a:schemeClr>
                </a:solidFill>
              </a:rPr>
              <a:t>. </a:t>
            </a:r>
            <a:endParaRPr lang="en-US" sz="1800" dirty="0">
              <a:solidFill>
                <a:schemeClr val="bg1">
                  <a:lumMod val="75000"/>
                </a:schemeClr>
              </a:solidFill>
            </a:endParaRPr>
          </a:p>
          <a:p>
            <a:endParaRPr lang="en-US" dirty="0"/>
          </a:p>
          <a:p>
            <a:r>
              <a:rPr lang="en-US" dirty="0">
                <a:solidFill>
                  <a:srgbClr val="0000FF"/>
                </a:solidFill>
              </a:rPr>
              <a:t>The older </a:t>
            </a:r>
            <a:r>
              <a:rPr lang="en-US" i="1" dirty="0">
                <a:solidFill>
                  <a:srgbClr val="0000FF"/>
                </a:solidFill>
              </a:rPr>
              <a:t>tripartite model </a:t>
            </a:r>
            <a:r>
              <a:rPr lang="en-US" dirty="0">
                <a:solidFill>
                  <a:srgbClr val="0000FF"/>
                </a:solidFill>
              </a:rPr>
              <a:t>of the tear film posited that the three components formed distinct mucus (inner), aqueous (middle) and lipid (outer) layers, but the consensus now is this model is incorrect, and it has largely been supplanted by the two-phase model.</a:t>
            </a:r>
            <a:endParaRPr lang="en-US" sz="1800" dirty="0">
              <a:solidFill>
                <a:srgbClr val="0000FF"/>
              </a:solidFill>
            </a:endParaRPr>
          </a:p>
        </p:txBody>
      </p:sp>
      <p:sp>
        <p:nvSpPr>
          <p:cNvPr id="6" name="TextBox 5">
            <a:extLst>
              <a:ext uri="{FF2B5EF4-FFF2-40B4-BE49-F238E27FC236}">
                <a16:creationId xmlns:a16="http://schemas.microsoft.com/office/drawing/2014/main" id="{F2166B1B-B1C4-1F7E-78D5-F0CECA7BA834}"/>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BEBFA2F0-3D75-C5C3-F981-D8284DE4D818}"/>
              </a:ext>
            </a:extLst>
          </p:cNvPr>
          <p:cNvSpPr txBox="1"/>
          <p:nvPr/>
        </p:nvSpPr>
        <p:spPr>
          <a:xfrm>
            <a:off x="533400" y="1676400"/>
            <a:ext cx="7797145" cy="2062103"/>
          </a:xfrm>
          <a:prstGeom prst="rect">
            <a:avLst/>
          </a:prstGeom>
          <a:solidFill>
            <a:srgbClr val="CCFFCC"/>
          </a:solidFill>
        </p:spPr>
        <p:txBody>
          <a:bodyPr wrap="square" rtlCol="0">
            <a:spAutoFit/>
          </a:bodyPr>
          <a:lstStyle/>
          <a:p>
            <a:r>
              <a:rPr lang="en-US" sz="1600" dirty="0">
                <a:solidFill>
                  <a:schemeClr val="bg1">
                    <a:lumMod val="75000"/>
                  </a:schemeClr>
                </a:solidFill>
              </a:rPr>
              <a:t>The specific lipid is </a:t>
            </a:r>
            <a:r>
              <a:rPr lang="en-US" sz="1600" b="1" dirty="0">
                <a:solidFill>
                  <a:schemeClr val="bg1">
                    <a:lumMod val="75000"/>
                  </a:schemeClr>
                </a:solidFill>
              </a:rPr>
              <a:t>meibum</a:t>
            </a:r>
            <a:r>
              <a:rPr lang="en-US" sz="1600" dirty="0">
                <a:solidFill>
                  <a:schemeClr val="bg1">
                    <a:lumMod val="75000"/>
                  </a:schemeClr>
                </a:solidFill>
              </a:rPr>
              <a:t>, a product of the </a:t>
            </a:r>
            <a:r>
              <a:rPr lang="en-US" sz="1600" i="1" dirty="0">
                <a:solidFill>
                  <a:schemeClr val="bg1">
                    <a:lumMod val="75000"/>
                  </a:schemeClr>
                </a:solidFill>
              </a:rPr>
              <a:t>meibomian glands</a:t>
            </a:r>
            <a:r>
              <a:rPr lang="en-US" sz="1600" dirty="0">
                <a:solidFill>
                  <a:schemeClr val="bg1">
                    <a:lumMod val="75000"/>
                  </a:schemeClr>
                </a:solidFill>
              </a:rPr>
              <a:t>. These glands are embedded within the tarsal plates of both the upper and lower lids. There are ~2x as many glands in the upper lids. They are innervated by the parasympathetic system.</a:t>
            </a:r>
          </a:p>
          <a:p>
            <a:r>
              <a:rPr lang="en-US" sz="1600" dirty="0">
                <a:solidFill>
                  <a:srgbClr val="0000FF"/>
                </a:solidFill>
              </a:rPr>
              <a:t>The lipid layer makes several key contributions to the stability and effectiveness of the tear film. It inhibits tear film evaporation and reduce its surface tension, both of which serve to maintain the tear film on the eye. (Without a lipid layer, surface tension would pull the tear film down off the surface.) The lipid layer also facilitates visual acuity by producing a glassy-smooth surface at the air-tear film interface.</a:t>
            </a:r>
          </a:p>
        </p:txBody>
      </p:sp>
      <p:sp>
        <p:nvSpPr>
          <p:cNvPr id="7" name="Oval 6">
            <a:extLst>
              <a:ext uri="{FF2B5EF4-FFF2-40B4-BE49-F238E27FC236}">
                <a16:creationId xmlns:a16="http://schemas.microsoft.com/office/drawing/2014/main" id="{E5593E48-81E5-4C92-C95E-4D3028E9DDA0}"/>
              </a:ext>
            </a:extLst>
          </p:cNvPr>
          <p:cNvSpPr/>
          <p:nvPr/>
        </p:nvSpPr>
        <p:spPr>
          <a:xfrm>
            <a:off x="5917096" y="990600"/>
            <a:ext cx="864704" cy="381000"/>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54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0022F-49D4-814F-A81F-19D2C12F25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959122-C160-B1B3-E8F5-AC51B4A8806E}"/>
              </a:ext>
            </a:extLst>
          </p:cNvPr>
          <p:cNvSpPr txBox="1"/>
          <p:nvPr/>
        </p:nvSpPr>
        <p:spPr>
          <a:xfrm>
            <a:off x="506424" y="990600"/>
            <a:ext cx="8131151" cy="2585323"/>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is comprised of three basic components: </a:t>
            </a:r>
            <a:r>
              <a:rPr lang="en-US" b="1" dirty="0">
                <a:solidFill>
                  <a:schemeClr val="bg1">
                    <a:lumMod val="75000"/>
                  </a:schemeClr>
                </a:solidFill>
              </a:rPr>
              <a:t>Lipid</a:t>
            </a:r>
            <a:r>
              <a:rPr lang="en-US" dirty="0">
                <a:solidFill>
                  <a:schemeClr val="bg1">
                    <a:lumMod val="75000"/>
                  </a:schemeClr>
                </a:solidFill>
              </a:rPr>
              <a:t>,</a:t>
            </a:r>
            <a:r>
              <a:rPr lang="en-US" b="1" dirty="0">
                <a:solidFill>
                  <a:schemeClr val="bg1">
                    <a:lumMod val="75000"/>
                  </a:schemeClr>
                </a:solidFill>
              </a:rPr>
              <a:t> </a:t>
            </a:r>
            <a:r>
              <a:rPr lang="en-US" b="1" dirty="0"/>
              <a:t>aqueous</a:t>
            </a:r>
            <a:r>
              <a:rPr lang="en-US" dirty="0">
                <a:solidFill>
                  <a:schemeClr val="bg1">
                    <a:lumMod val="75000"/>
                  </a:schemeClr>
                </a:solidFill>
              </a:rPr>
              <a:t>, and </a:t>
            </a:r>
            <a:r>
              <a:rPr lang="en-US" b="1" dirty="0">
                <a:solidFill>
                  <a:schemeClr val="bg1">
                    <a:lumMod val="75000"/>
                  </a:schemeClr>
                </a:solidFill>
              </a:rPr>
              <a:t>mucin</a:t>
            </a:r>
            <a:r>
              <a:rPr lang="en-US" dirty="0">
                <a:solidFill>
                  <a:schemeClr val="bg1">
                    <a:lumMod val="75000"/>
                  </a:schemeClr>
                </a:solidFill>
              </a:rPr>
              <a:t>. These components interact to produce the </a:t>
            </a:r>
            <a:r>
              <a:rPr lang="en-US" i="1" dirty="0">
                <a:solidFill>
                  <a:schemeClr val="bg1">
                    <a:lumMod val="75000"/>
                  </a:schemeClr>
                </a:solidFill>
              </a:rPr>
              <a:t>two-phase model </a:t>
            </a:r>
            <a:r>
              <a:rPr lang="en-US" dirty="0">
                <a:solidFill>
                  <a:schemeClr val="bg1">
                    <a:lumMod val="75000"/>
                  </a:schemeClr>
                </a:solidFill>
              </a:rPr>
              <a:t>of the tear film: The aqueous and mucus intermix into a single, gel-like layer (the </a:t>
            </a:r>
            <a:r>
              <a:rPr lang="en-US" i="1" dirty="0">
                <a:solidFill>
                  <a:schemeClr val="bg1">
                    <a:lumMod val="75000"/>
                  </a:schemeClr>
                </a:solidFill>
              </a:rPr>
              <a:t>mucoaqueous phase</a:t>
            </a:r>
            <a:r>
              <a:rPr lang="en-US" dirty="0">
                <a:solidFill>
                  <a:schemeClr val="bg1">
                    <a:lumMod val="75000"/>
                  </a:schemeClr>
                </a:solidFill>
              </a:rPr>
              <a:t>), which is covered by the lipids in a </a:t>
            </a:r>
            <a:r>
              <a:rPr lang="en-US" i="1" dirty="0">
                <a:solidFill>
                  <a:schemeClr val="bg1">
                    <a:lumMod val="75000"/>
                  </a:schemeClr>
                </a:solidFill>
              </a:rPr>
              <a:t>lipid phase</a:t>
            </a:r>
            <a:r>
              <a:rPr lang="en-US" dirty="0">
                <a:solidFill>
                  <a:schemeClr val="bg1">
                    <a:lumMod val="75000"/>
                  </a:schemeClr>
                </a:solidFill>
              </a:rPr>
              <a:t>. </a:t>
            </a:r>
            <a:endParaRPr lang="en-US" sz="1800" dirty="0">
              <a:solidFill>
                <a:schemeClr val="bg1">
                  <a:lumMod val="75000"/>
                </a:schemeClr>
              </a:solidFill>
            </a:endParaRPr>
          </a:p>
          <a:p>
            <a:endParaRPr lang="en-US" dirty="0">
              <a:solidFill>
                <a:schemeClr val="bg1">
                  <a:lumMod val="75000"/>
                </a:schemeClr>
              </a:solidFill>
            </a:endParaRPr>
          </a:p>
          <a:p>
            <a:r>
              <a:rPr lang="en-US" dirty="0">
                <a:solidFill>
                  <a:schemeClr val="bg1">
                    <a:lumMod val="75000"/>
                  </a:schemeClr>
                </a:solidFill>
              </a:rPr>
              <a:t>The older </a:t>
            </a:r>
            <a:r>
              <a:rPr lang="en-US" i="1" dirty="0">
                <a:solidFill>
                  <a:schemeClr val="bg1">
                    <a:lumMod val="75000"/>
                  </a:schemeClr>
                </a:solidFill>
              </a:rPr>
              <a:t>tripartite model </a:t>
            </a:r>
            <a:r>
              <a:rPr lang="en-US" dirty="0">
                <a:solidFill>
                  <a:schemeClr val="bg1">
                    <a:lumMod val="75000"/>
                  </a:schemeClr>
                </a:solidFill>
              </a:rPr>
              <a:t>of the tear film posited that the three components formed distinct mucus (inner), aqueous (middle) and lipid (outer) layers, but the consensus now is this model is incorrect, and it has largely been supplanted by the two-phase model.</a:t>
            </a:r>
            <a:endParaRPr lang="en-US" sz="1800" dirty="0">
              <a:solidFill>
                <a:schemeClr val="bg1">
                  <a:lumMod val="75000"/>
                </a:schemeClr>
              </a:solidFill>
            </a:endParaRPr>
          </a:p>
        </p:txBody>
      </p:sp>
      <p:sp>
        <p:nvSpPr>
          <p:cNvPr id="6" name="TextBox 5">
            <a:extLst>
              <a:ext uri="{FF2B5EF4-FFF2-40B4-BE49-F238E27FC236}">
                <a16:creationId xmlns:a16="http://schemas.microsoft.com/office/drawing/2014/main" id="{6B071E30-3DCD-D14C-DF97-CC2CA663794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8" name="Oval 7">
            <a:extLst>
              <a:ext uri="{FF2B5EF4-FFF2-40B4-BE49-F238E27FC236}">
                <a16:creationId xmlns:a16="http://schemas.microsoft.com/office/drawing/2014/main" id="{455DDACC-B8C0-9D4B-93BC-77F6FC410FD1}"/>
              </a:ext>
            </a:extLst>
          </p:cNvPr>
          <p:cNvSpPr/>
          <p:nvPr/>
        </p:nvSpPr>
        <p:spPr>
          <a:xfrm>
            <a:off x="6563140" y="990600"/>
            <a:ext cx="1335156" cy="394252"/>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8CECBD-A2D3-78AF-E3C0-D0B23280E9F9}"/>
              </a:ext>
            </a:extLst>
          </p:cNvPr>
          <p:cNvSpPr txBox="1"/>
          <p:nvPr/>
        </p:nvSpPr>
        <p:spPr>
          <a:xfrm>
            <a:off x="529615" y="1524000"/>
            <a:ext cx="7807084" cy="1077218"/>
          </a:xfrm>
          <a:prstGeom prst="rect">
            <a:avLst/>
          </a:prstGeom>
          <a:solidFill>
            <a:schemeClr val="accent1">
              <a:lumMod val="40000"/>
              <a:lumOff val="60000"/>
            </a:schemeClr>
          </a:solidFill>
        </p:spPr>
        <p:txBody>
          <a:bodyPr wrap="square" rtlCol="0">
            <a:spAutoFit/>
          </a:bodyPr>
          <a:lstStyle/>
          <a:p>
            <a:r>
              <a:rPr lang="en-US" sz="1600" b="1" dirty="0"/>
              <a:t>Aqueous</a:t>
            </a:r>
            <a:r>
              <a:rPr lang="en-US" sz="1600" dirty="0"/>
              <a:t> is produced by the </a:t>
            </a:r>
            <a:r>
              <a:rPr lang="en-US" sz="1600" i="1" dirty="0"/>
              <a:t>lacrimal glands</a:t>
            </a:r>
            <a:r>
              <a:rPr lang="en-US" sz="1600" dirty="0"/>
              <a:t>, which includes the </a:t>
            </a:r>
            <a:r>
              <a:rPr lang="en-US" sz="1600" i="1" dirty="0"/>
              <a:t>main lacrimal gland</a:t>
            </a:r>
            <a:r>
              <a:rPr lang="en-US" sz="1600" dirty="0"/>
              <a:t> (found in the superotemporal orbit) and the accessory lacrimal glands of </a:t>
            </a:r>
            <a:r>
              <a:rPr lang="en-US" sz="1600" i="1" dirty="0"/>
              <a:t>Krauss </a:t>
            </a:r>
            <a:r>
              <a:rPr lang="en-US" sz="1600" dirty="0"/>
              <a:t>and</a:t>
            </a:r>
            <a:r>
              <a:rPr lang="en-US" sz="1600" i="1" dirty="0"/>
              <a:t> </a:t>
            </a:r>
            <a:r>
              <a:rPr lang="en-US" sz="1600" i="1" dirty="0" err="1"/>
              <a:t>Wolfring</a:t>
            </a:r>
            <a:r>
              <a:rPr lang="en-US" sz="1600" i="1" dirty="0"/>
              <a:t> </a:t>
            </a:r>
            <a:r>
              <a:rPr lang="en-US" sz="1600" dirty="0"/>
              <a:t>(found scattered throughout the forniceal and palpebral conj). All of the lacrimal glands are innervated by parasympathetics as well.</a:t>
            </a:r>
          </a:p>
        </p:txBody>
      </p:sp>
    </p:spTree>
    <p:extLst>
      <p:ext uri="{BB962C8B-B14F-4D97-AF65-F5344CB8AC3E}">
        <p14:creationId xmlns:p14="http://schemas.microsoft.com/office/powerpoint/2010/main" val="157174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2DECA9-2F7C-D203-0C9A-BEDF41F6EE62}"/>
              </a:ext>
            </a:extLst>
          </p:cNvPr>
          <p:cNvSpPr txBox="1"/>
          <p:nvPr/>
        </p:nvSpPr>
        <p:spPr>
          <a:xfrm>
            <a:off x="952500" y="6066347"/>
            <a:ext cx="7239000" cy="369332"/>
          </a:xfrm>
          <a:prstGeom prst="rect">
            <a:avLst/>
          </a:prstGeom>
          <a:noFill/>
        </p:spPr>
        <p:txBody>
          <a:bodyPr wrap="square" rtlCol="0">
            <a:spAutoFit/>
          </a:bodyPr>
          <a:lstStyle/>
          <a:p>
            <a:pPr algn="ctr"/>
            <a:r>
              <a:rPr lang="en-US" i="0" dirty="0">
                <a:effectLst/>
              </a:rPr>
              <a:t>The main lacrimal gland</a:t>
            </a:r>
            <a:endParaRPr lang="en-US" i="0" dirty="0">
              <a:solidFill>
                <a:srgbClr val="0000FF"/>
              </a:solidFill>
              <a:effectLst/>
            </a:endParaRPr>
          </a:p>
        </p:txBody>
      </p:sp>
      <p:sp>
        <p:nvSpPr>
          <p:cNvPr id="2" name="TextBox 1">
            <a:extLst>
              <a:ext uri="{FF2B5EF4-FFF2-40B4-BE49-F238E27FC236}">
                <a16:creationId xmlns:a16="http://schemas.microsoft.com/office/drawing/2014/main" id="{46E8220C-A540-DCDD-B9F5-65E147CFA6A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26" name="Picture 2" descr="Lacrimal gland: MedlinePlus Medical Encyclopedia Image">
            <a:extLst>
              <a:ext uri="{FF2B5EF4-FFF2-40B4-BE49-F238E27FC236}">
                <a16:creationId xmlns:a16="http://schemas.microsoft.com/office/drawing/2014/main" id="{4934BBB3-94F8-2A24-B88B-315206AB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03883"/>
            <a:ext cx="6019800" cy="4815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D68583-1B6B-BCBF-8FF9-175459E58217}"/>
              </a:ext>
            </a:extLst>
          </p:cNvPr>
          <p:cNvSpPr/>
          <p:nvPr/>
        </p:nvSpPr>
        <p:spPr>
          <a:xfrm>
            <a:off x="5334000" y="5486400"/>
            <a:ext cx="1752600" cy="3677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879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948D-64E6-4FC2-DDCD-302B0CCCB0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76C1B91-03DE-4F30-0093-94E480599145}"/>
              </a:ext>
            </a:extLst>
          </p:cNvPr>
          <p:cNvSpPr txBox="1"/>
          <p:nvPr/>
        </p:nvSpPr>
        <p:spPr>
          <a:xfrm>
            <a:off x="952500" y="6066347"/>
            <a:ext cx="7239000" cy="369332"/>
          </a:xfrm>
          <a:prstGeom prst="rect">
            <a:avLst/>
          </a:prstGeom>
          <a:noFill/>
        </p:spPr>
        <p:txBody>
          <a:bodyPr wrap="square" rtlCol="0">
            <a:spAutoFit/>
          </a:bodyPr>
          <a:lstStyle/>
          <a:p>
            <a:pPr algn="ctr"/>
            <a:r>
              <a:rPr lang="en-US" i="0" dirty="0">
                <a:effectLst/>
              </a:rPr>
              <a:t>The lacrimal glands of Krause and </a:t>
            </a:r>
            <a:r>
              <a:rPr lang="en-US" i="0" dirty="0" err="1">
                <a:effectLst/>
              </a:rPr>
              <a:t>Wolfring</a:t>
            </a:r>
            <a:endParaRPr lang="en-US" i="0" dirty="0">
              <a:solidFill>
                <a:srgbClr val="0000FF"/>
              </a:solidFill>
              <a:effectLst/>
            </a:endParaRPr>
          </a:p>
        </p:txBody>
      </p:sp>
      <p:sp>
        <p:nvSpPr>
          <p:cNvPr id="2" name="TextBox 1">
            <a:extLst>
              <a:ext uri="{FF2B5EF4-FFF2-40B4-BE49-F238E27FC236}">
                <a16:creationId xmlns:a16="http://schemas.microsoft.com/office/drawing/2014/main" id="{D86A2E98-1DBB-AC5C-CB59-3582D546347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5" name="Picture 4">
            <a:extLst>
              <a:ext uri="{FF2B5EF4-FFF2-40B4-BE49-F238E27FC236}">
                <a16:creationId xmlns:a16="http://schemas.microsoft.com/office/drawing/2014/main" id="{4DCF7DDC-104C-6558-731C-58A641A4E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189" y="1077098"/>
            <a:ext cx="5342132" cy="4703803"/>
          </a:xfrm>
          <a:prstGeom prst="rect">
            <a:avLst/>
          </a:prstGeom>
        </p:spPr>
      </p:pic>
      <p:sp>
        <p:nvSpPr>
          <p:cNvPr id="3" name="Star: 5 Points 2">
            <a:extLst>
              <a:ext uri="{FF2B5EF4-FFF2-40B4-BE49-F238E27FC236}">
                <a16:creationId xmlns:a16="http://schemas.microsoft.com/office/drawing/2014/main" id="{97279FBC-54B8-4F0B-ADBE-A27F95958485}"/>
              </a:ext>
            </a:extLst>
          </p:cNvPr>
          <p:cNvSpPr/>
          <p:nvPr/>
        </p:nvSpPr>
        <p:spPr>
          <a:xfrm>
            <a:off x="1925679" y="2667000"/>
            <a:ext cx="457200" cy="36933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4E7AEC2F-88FA-30AC-CB83-E7E4219DBA8B}"/>
              </a:ext>
            </a:extLst>
          </p:cNvPr>
          <p:cNvSpPr/>
          <p:nvPr/>
        </p:nvSpPr>
        <p:spPr>
          <a:xfrm>
            <a:off x="6824069" y="1062117"/>
            <a:ext cx="457200" cy="36933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94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5D0A1-4305-EDA6-3594-A377800C6E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FA575AF-EFA7-A106-8D08-AABB92618E11}"/>
              </a:ext>
            </a:extLst>
          </p:cNvPr>
          <p:cNvSpPr txBox="1"/>
          <p:nvPr/>
        </p:nvSpPr>
        <p:spPr>
          <a:xfrm>
            <a:off x="506424" y="990600"/>
            <a:ext cx="8131151" cy="2585323"/>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is comprised of three basic components: </a:t>
            </a:r>
            <a:r>
              <a:rPr lang="en-US" b="1" dirty="0">
                <a:solidFill>
                  <a:schemeClr val="bg1">
                    <a:lumMod val="75000"/>
                  </a:schemeClr>
                </a:solidFill>
              </a:rPr>
              <a:t>Lipid</a:t>
            </a:r>
            <a:r>
              <a:rPr lang="en-US" dirty="0">
                <a:solidFill>
                  <a:schemeClr val="bg1">
                    <a:lumMod val="75000"/>
                  </a:schemeClr>
                </a:solidFill>
              </a:rPr>
              <a:t>,</a:t>
            </a:r>
            <a:r>
              <a:rPr lang="en-US" b="1" dirty="0">
                <a:solidFill>
                  <a:schemeClr val="bg1">
                    <a:lumMod val="75000"/>
                  </a:schemeClr>
                </a:solidFill>
              </a:rPr>
              <a:t> aqueous</a:t>
            </a:r>
            <a:r>
              <a:rPr lang="en-US" dirty="0">
                <a:solidFill>
                  <a:schemeClr val="bg1">
                    <a:lumMod val="75000"/>
                  </a:schemeClr>
                </a:solidFill>
              </a:rPr>
              <a:t>, and </a:t>
            </a:r>
            <a:r>
              <a:rPr lang="en-US" b="1" dirty="0"/>
              <a:t>mucin</a:t>
            </a:r>
            <a:r>
              <a:rPr lang="en-US" dirty="0">
                <a:solidFill>
                  <a:schemeClr val="bg1">
                    <a:lumMod val="75000"/>
                  </a:schemeClr>
                </a:solidFill>
              </a:rPr>
              <a:t>. These components interact to produce the </a:t>
            </a:r>
            <a:r>
              <a:rPr lang="en-US" i="1" dirty="0">
                <a:solidFill>
                  <a:schemeClr val="bg1">
                    <a:lumMod val="75000"/>
                  </a:schemeClr>
                </a:solidFill>
              </a:rPr>
              <a:t>two-phase model </a:t>
            </a:r>
            <a:r>
              <a:rPr lang="en-US" dirty="0">
                <a:solidFill>
                  <a:schemeClr val="bg1">
                    <a:lumMod val="75000"/>
                  </a:schemeClr>
                </a:solidFill>
              </a:rPr>
              <a:t>of the tear film: The aqueous and mucus intermix into a single, gel-like layer (the </a:t>
            </a:r>
            <a:r>
              <a:rPr lang="en-US" i="1" dirty="0">
                <a:solidFill>
                  <a:schemeClr val="bg1">
                    <a:lumMod val="75000"/>
                  </a:schemeClr>
                </a:solidFill>
              </a:rPr>
              <a:t>mucoaqueous phase</a:t>
            </a:r>
            <a:r>
              <a:rPr lang="en-US" dirty="0">
                <a:solidFill>
                  <a:schemeClr val="bg1">
                    <a:lumMod val="75000"/>
                  </a:schemeClr>
                </a:solidFill>
              </a:rPr>
              <a:t>), which is covered by the lipids in a </a:t>
            </a:r>
            <a:r>
              <a:rPr lang="en-US" i="1" dirty="0">
                <a:solidFill>
                  <a:schemeClr val="bg1">
                    <a:lumMod val="75000"/>
                  </a:schemeClr>
                </a:solidFill>
              </a:rPr>
              <a:t>lipid phase</a:t>
            </a:r>
            <a:r>
              <a:rPr lang="en-US" dirty="0">
                <a:solidFill>
                  <a:schemeClr val="bg1">
                    <a:lumMod val="75000"/>
                  </a:schemeClr>
                </a:solidFill>
              </a:rPr>
              <a:t>. </a:t>
            </a:r>
            <a:endParaRPr lang="en-US" sz="1800" dirty="0">
              <a:solidFill>
                <a:schemeClr val="bg1">
                  <a:lumMod val="75000"/>
                </a:schemeClr>
              </a:solidFill>
            </a:endParaRPr>
          </a:p>
          <a:p>
            <a:endParaRPr lang="en-US" dirty="0">
              <a:solidFill>
                <a:schemeClr val="bg1">
                  <a:lumMod val="75000"/>
                </a:schemeClr>
              </a:solidFill>
            </a:endParaRPr>
          </a:p>
          <a:p>
            <a:r>
              <a:rPr lang="en-US" dirty="0">
                <a:solidFill>
                  <a:schemeClr val="bg1">
                    <a:lumMod val="75000"/>
                  </a:schemeClr>
                </a:solidFill>
              </a:rPr>
              <a:t>The older </a:t>
            </a:r>
            <a:r>
              <a:rPr lang="en-US" i="1" dirty="0">
                <a:solidFill>
                  <a:schemeClr val="bg1">
                    <a:lumMod val="75000"/>
                  </a:schemeClr>
                </a:solidFill>
              </a:rPr>
              <a:t>tripartite model </a:t>
            </a:r>
            <a:r>
              <a:rPr lang="en-US" dirty="0">
                <a:solidFill>
                  <a:schemeClr val="bg1">
                    <a:lumMod val="75000"/>
                  </a:schemeClr>
                </a:solidFill>
              </a:rPr>
              <a:t>of the tear film posited that the three components formed distinct mucus (inner), aqueous (middle) and lipid (outer) layers, but the consensus now is this model is incorrect, and it has largely been supplanted by the two-phase model.</a:t>
            </a:r>
            <a:endParaRPr lang="en-US" sz="1800" dirty="0">
              <a:solidFill>
                <a:schemeClr val="bg1">
                  <a:lumMod val="75000"/>
                </a:schemeClr>
              </a:solidFill>
            </a:endParaRPr>
          </a:p>
        </p:txBody>
      </p:sp>
      <p:sp>
        <p:nvSpPr>
          <p:cNvPr id="6" name="TextBox 5">
            <a:extLst>
              <a:ext uri="{FF2B5EF4-FFF2-40B4-BE49-F238E27FC236}">
                <a16:creationId xmlns:a16="http://schemas.microsoft.com/office/drawing/2014/main" id="{F2E1F690-E5EA-937C-001F-AAE2BDC255E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774D55C9-08D1-E9F0-B417-5A56733E32B9}"/>
              </a:ext>
            </a:extLst>
          </p:cNvPr>
          <p:cNvSpPr txBox="1"/>
          <p:nvPr/>
        </p:nvSpPr>
        <p:spPr>
          <a:xfrm>
            <a:off x="304800" y="1904438"/>
            <a:ext cx="7807083" cy="1323439"/>
          </a:xfrm>
          <a:prstGeom prst="rect">
            <a:avLst/>
          </a:prstGeom>
          <a:solidFill>
            <a:srgbClr val="B7ECFF"/>
          </a:solidFill>
        </p:spPr>
        <p:txBody>
          <a:bodyPr wrap="square" rtlCol="0">
            <a:spAutoFit/>
          </a:bodyPr>
          <a:lstStyle/>
          <a:p>
            <a:r>
              <a:rPr lang="en-US" sz="1600" b="1" dirty="0"/>
              <a:t>Mucin</a:t>
            </a:r>
            <a:r>
              <a:rPr lang="en-US" sz="1600" dirty="0"/>
              <a:t> is produced by goblet cells located in the conjunctival epithelium, and also are parasympathetically innervated. T</a:t>
            </a:r>
            <a:r>
              <a:rPr lang="en-US" altLang="en-US" sz="1600" dirty="0"/>
              <a:t>he chief function of the mucin component of the mucoaqueous layer is facilitating ocular-surface wetting. </a:t>
            </a:r>
            <a:r>
              <a:rPr lang="en-US" altLang="en-US" sz="1600" dirty="0">
                <a:solidFill>
                  <a:srgbClr val="B7ECFF"/>
                </a:solidFill>
              </a:rPr>
              <a:t>Recall that the ocular surface is highly hydrophobic and thus repellant to aqueous. The amphiphilic nature of mucin allows it to ‘bridge’ between the epi surface and the aqueous component.</a:t>
            </a:r>
          </a:p>
        </p:txBody>
      </p:sp>
      <p:sp>
        <p:nvSpPr>
          <p:cNvPr id="8" name="Oval 7">
            <a:extLst>
              <a:ext uri="{FF2B5EF4-FFF2-40B4-BE49-F238E27FC236}">
                <a16:creationId xmlns:a16="http://schemas.microsoft.com/office/drawing/2014/main" id="{88A8CC6A-D3FE-4BEA-44C8-BFF693B81174}"/>
              </a:ext>
            </a:extLst>
          </p:cNvPr>
          <p:cNvSpPr/>
          <p:nvPr/>
        </p:nvSpPr>
        <p:spPr>
          <a:xfrm>
            <a:off x="381000" y="1260332"/>
            <a:ext cx="1093304" cy="381000"/>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60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DAC47-5AB8-D4FC-74CF-2FFCE2A5D0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5AF2BD-96AE-A41C-E5DF-875B6D4D9915}"/>
              </a:ext>
            </a:extLst>
          </p:cNvPr>
          <p:cNvSpPr txBox="1"/>
          <p:nvPr/>
        </p:nvSpPr>
        <p:spPr>
          <a:xfrm>
            <a:off x="506424" y="990600"/>
            <a:ext cx="8131151" cy="1477328"/>
          </a:xfrm>
          <a:prstGeom prst="rect">
            <a:avLst/>
          </a:prstGeom>
          <a:solidFill>
            <a:schemeClr val="bg1"/>
          </a:solidFill>
          <a:ln>
            <a:noFill/>
          </a:ln>
        </p:spPr>
        <p:txBody>
          <a:bodyPr wrap="square" rtlCol="0">
            <a:spAutoFit/>
          </a:bodyPr>
          <a:lstStyle/>
          <a:p>
            <a:r>
              <a:rPr lang="en-US" b="1" i="1" dirty="0"/>
              <a:t>DES</a:t>
            </a:r>
            <a:r>
              <a:rPr lang="en-US" dirty="0"/>
              <a:t> is an extremely common condition, estimated to affect 10% or more of adults. It can be a significant health problem, with studies indicating that moderate-to-severe DES impacts quality-of-life to the same degree as moderate-to-severe angina. </a:t>
            </a:r>
            <a:r>
              <a:rPr lang="en-US" dirty="0">
                <a:solidFill>
                  <a:srgbClr val="0000FF"/>
                </a:solidFill>
              </a:rPr>
              <a:t>Women are more likely to suffer DES than men (</a:t>
            </a:r>
            <a:r>
              <a:rPr lang="en-US" sz="1800" dirty="0">
                <a:solidFill>
                  <a:srgbClr val="0000FF"/>
                </a:solidFill>
              </a:rPr>
              <a:t>high A/E* are protective against DES, whereas low A/E exacerbate it</a:t>
            </a:r>
            <a:r>
              <a:rPr lang="en-US" dirty="0">
                <a:solidFill>
                  <a:srgbClr val="0000FF"/>
                </a:solidFill>
              </a:rPr>
              <a:t>). </a:t>
            </a:r>
            <a:endParaRPr lang="en-US" dirty="0"/>
          </a:p>
        </p:txBody>
      </p:sp>
      <p:sp>
        <p:nvSpPr>
          <p:cNvPr id="6" name="TextBox 5">
            <a:extLst>
              <a:ext uri="{FF2B5EF4-FFF2-40B4-BE49-F238E27FC236}">
                <a16:creationId xmlns:a16="http://schemas.microsoft.com/office/drawing/2014/main" id="{8D7CB028-B178-35B0-A35E-153C467E6ED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6C62F828-F312-BAA6-3B51-2F946CE14B42}"/>
              </a:ext>
            </a:extLst>
          </p:cNvPr>
          <p:cNvSpPr txBox="1"/>
          <p:nvPr/>
        </p:nvSpPr>
        <p:spPr>
          <a:xfrm>
            <a:off x="5791200" y="6248400"/>
            <a:ext cx="2295821" cy="276999"/>
          </a:xfrm>
          <a:prstGeom prst="rect">
            <a:avLst/>
          </a:prstGeom>
          <a:noFill/>
        </p:spPr>
        <p:txBody>
          <a:bodyPr wrap="none" rtlCol="0">
            <a:spAutoFit/>
          </a:bodyPr>
          <a:lstStyle/>
          <a:p>
            <a:r>
              <a:rPr lang="en-US" sz="1200" dirty="0"/>
              <a:t>*A/E = androgen/estrogen ratio</a:t>
            </a:r>
          </a:p>
        </p:txBody>
      </p:sp>
    </p:spTree>
    <p:extLst>
      <p:ext uri="{BB962C8B-B14F-4D97-AF65-F5344CB8AC3E}">
        <p14:creationId xmlns:p14="http://schemas.microsoft.com/office/powerpoint/2010/main" val="341582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0A8A-D565-FBD3-4146-48C4CC4957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516A0C-9A82-C9E4-2402-5A662B010E20}"/>
              </a:ext>
            </a:extLst>
          </p:cNvPr>
          <p:cNvSpPr txBox="1"/>
          <p:nvPr/>
        </p:nvSpPr>
        <p:spPr>
          <a:xfrm>
            <a:off x="506424" y="990600"/>
            <a:ext cx="8131151" cy="2585323"/>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is comprised of three basic components: </a:t>
            </a:r>
            <a:r>
              <a:rPr lang="en-US" b="1" dirty="0">
                <a:solidFill>
                  <a:schemeClr val="bg1">
                    <a:lumMod val="75000"/>
                  </a:schemeClr>
                </a:solidFill>
              </a:rPr>
              <a:t>Lipid</a:t>
            </a:r>
            <a:r>
              <a:rPr lang="en-US" dirty="0">
                <a:solidFill>
                  <a:schemeClr val="bg1">
                    <a:lumMod val="75000"/>
                  </a:schemeClr>
                </a:solidFill>
              </a:rPr>
              <a:t>,</a:t>
            </a:r>
            <a:r>
              <a:rPr lang="en-US" b="1" dirty="0">
                <a:solidFill>
                  <a:schemeClr val="bg1">
                    <a:lumMod val="75000"/>
                  </a:schemeClr>
                </a:solidFill>
              </a:rPr>
              <a:t> aqueous</a:t>
            </a:r>
            <a:r>
              <a:rPr lang="en-US" dirty="0">
                <a:solidFill>
                  <a:schemeClr val="bg1">
                    <a:lumMod val="75000"/>
                  </a:schemeClr>
                </a:solidFill>
              </a:rPr>
              <a:t>, and </a:t>
            </a:r>
            <a:r>
              <a:rPr lang="en-US" b="1" dirty="0"/>
              <a:t>mucin</a:t>
            </a:r>
            <a:r>
              <a:rPr lang="en-US" dirty="0">
                <a:solidFill>
                  <a:schemeClr val="bg1">
                    <a:lumMod val="75000"/>
                  </a:schemeClr>
                </a:solidFill>
              </a:rPr>
              <a:t>. These components interact to produce the </a:t>
            </a:r>
            <a:r>
              <a:rPr lang="en-US" i="1" dirty="0">
                <a:solidFill>
                  <a:schemeClr val="bg1">
                    <a:lumMod val="75000"/>
                  </a:schemeClr>
                </a:solidFill>
              </a:rPr>
              <a:t>two-phase model </a:t>
            </a:r>
            <a:r>
              <a:rPr lang="en-US" dirty="0">
                <a:solidFill>
                  <a:schemeClr val="bg1">
                    <a:lumMod val="75000"/>
                  </a:schemeClr>
                </a:solidFill>
              </a:rPr>
              <a:t>of the tear film: The aqueous and mucus intermix into a single, gel-like layer (the </a:t>
            </a:r>
            <a:r>
              <a:rPr lang="en-US" i="1" dirty="0">
                <a:solidFill>
                  <a:schemeClr val="bg1">
                    <a:lumMod val="75000"/>
                  </a:schemeClr>
                </a:solidFill>
              </a:rPr>
              <a:t>mucoaqueous phase</a:t>
            </a:r>
            <a:r>
              <a:rPr lang="en-US" dirty="0">
                <a:solidFill>
                  <a:schemeClr val="bg1">
                    <a:lumMod val="75000"/>
                  </a:schemeClr>
                </a:solidFill>
              </a:rPr>
              <a:t>), which is covered by the lipids in a </a:t>
            </a:r>
            <a:r>
              <a:rPr lang="en-US" i="1" dirty="0">
                <a:solidFill>
                  <a:schemeClr val="bg1">
                    <a:lumMod val="75000"/>
                  </a:schemeClr>
                </a:solidFill>
              </a:rPr>
              <a:t>lipid phase</a:t>
            </a:r>
            <a:r>
              <a:rPr lang="en-US" dirty="0">
                <a:solidFill>
                  <a:schemeClr val="bg1">
                    <a:lumMod val="75000"/>
                  </a:schemeClr>
                </a:solidFill>
              </a:rPr>
              <a:t>. </a:t>
            </a:r>
            <a:endParaRPr lang="en-US" sz="1800" dirty="0">
              <a:solidFill>
                <a:schemeClr val="bg1">
                  <a:lumMod val="75000"/>
                </a:schemeClr>
              </a:solidFill>
            </a:endParaRPr>
          </a:p>
          <a:p>
            <a:endParaRPr lang="en-US" dirty="0">
              <a:solidFill>
                <a:schemeClr val="bg1">
                  <a:lumMod val="75000"/>
                </a:schemeClr>
              </a:solidFill>
            </a:endParaRPr>
          </a:p>
          <a:p>
            <a:r>
              <a:rPr lang="en-US" dirty="0">
                <a:solidFill>
                  <a:schemeClr val="bg1">
                    <a:lumMod val="75000"/>
                  </a:schemeClr>
                </a:solidFill>
              </a:rPr>
              <a:t>The older </a:t>
            </a:r>
            <a:r>
              <a:rPr lang="en-US" i="1" dirty="0">
                <a:solidFill>
                  <a:schemeClr val="bg1">
                    <a:lumMod val="75000"/>
                  </a:schemeClr>
                </a:solidFill>
              </a:rPr>
              <a:t>tripartite model </a:t>
            </a:r>
            <a:r>
              <a:rPr lang="en-US" dirty="0">
                <a:solidFill>
                  <a:schemeClr val="bg1">
                    <a:lumMod val="75000"/>
                  </a:schemeClr>
                </a:solidFill>
              </a:rPr>
              <a:t>of the tear film posited that the three components formed distinct mucus (inner), aqueous (middle) and lipid (outer) layers, but the consensus now is this model is incorrect, and it has largely been supplanted by the two-phase model.</a:t>
            </a:r>
            <a:endParaRPr lang="en-US" sz="1800" dirty="0">
              <a:solidFill>
                <a:schemeClr val="bg1">
                  <a:lumMod val="75000"/>
                </a:schemeClr>
              </a:solidFill>
            </a:endParaRPr>
          </a:p>
        </p:txBody>
      </p:sp>
      <p:sp>
        <p:nvSpPr>
          <p:cNvPr id="6" name="TextBox 5">
            <a:extLst>
              <a:ext uri="{FF2B5EF4-FFF2-40B4-BE49-F238E27FC236}">
                <a16:creationId xmlns:a16="http://schemas.microsoft.com/office/drawing/2014/main" id="{32066F46-F7AC-D9D1-A061-A1E092FC408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49E4AAE0-F66D-B1B8-D73F-A9B07BC4E35A}"/>
              </a:ext>
            </a:extLst>
          </p:cNvPr>
          <p:cNvSpPr txBox="1"/>
          <p:nvPr/>
        </p:nvSpPr>
        <p:spPr>
          <a:xfrm>
            <a:off x="304800" y="1904438"/>
            <a:ext cx="7807083" cy="1323439"/>
          </a:xfrm>
          <a:prstGeom prst="rect">
            <a:avLst/>
          </a:prstGeom>
          <a:solidFill>
            <a:srgbClr val="B7ECFF"/>
          </a:solidFill>
        </p:spPr>
        <p:txBody>
          <a:bodyPr wrap="square" rtlCol="0">
            <a:spAutoFit/>
          </a:bodyPr>
          <a:lstStyle/>
          <a:p>
            <a:r>
              <a:rPr lang="en-US" sz="1600" b="1" dirty="0"/>
              <a:t>Mucin</a:t>
            </a:r>
            <a:r>
              <a:rPr lang="en-US" sz="1600" dirty="0"/>
              <a:t> is produced by goblet cells located in the conjunctival epithelium, and also are parasympathetically innervated. T</a:t>
            </a:r>
            <a:r>
              <a:rPr lang="en-US" altLang="en-US" sz="1600" dirty="0"/>
              <a:t>he chief function of the mucin component of the mucoaqueous layer is facilitating ocular-surface wetting. </a:t>
            </a:r>
            <a:r>
              <a:rPr lang="en-US" altLang="en-US" sz="1600" dirty="0">
                <a:solidFill>
                  <a:srgbClr val="0000FF"/>
                </a:solidFill>
              </a:rPr>
              <a:t>(Recall that the ocular surface is highly hydrophobic and thus repellant to aqueous. The amphiphilic nature of mucin allows it to ‘bridge’ between the epi surface and the aqueous component.)</a:t>
            </a:r>
          </a:p>
        </p:txBody>
      </p:sp>
      <p:sp>
        <p:nvSpPr>
          <p:cNvPr id="8" name="Oval 7">
            <a:extLst>
              <a:ext uri="{FF2B5EF4-FFF2-40B4-BE49-F238E27FC236}">
                <a16:creationId xmlns:a16="http://schemas.microsoft.com/office/drawing/2014/main" id="{49E91D1C-8ECE-18E8-D332-70CD3FCBD879}"/>
              </a:ext>
            </a:extLst>
          </p:cNvPr>
          <p:cNvSpPr/>
          <p:nvPr/>
        </p:nvSpPr>
        <p:spPr>
          <a:xfrm>
            <a:off x="381000" y="1260332"/>
            <a:ext cx="1093304" cy="381000"/>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625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75D2A3-FB92-94CF-71C5-561E22B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1CB139E-B34C-3F2D-DC42-98392C3014FC}"/>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E5D162C-1EAF-6092-7016-B46394281D0B}"/>
              </a:ext>
            </a:extLst>
          </p:cNvPr>
          <p:cNvSpPr txBox="1"/>
          <p:nvPr/>
        </p:nvSpPr>
        <p:spPr>
          <a:xfrm>
            <a:off x="857250" y="5607027"/>
            <a:ext cx="7429500" cy="830997"/>
          </a:xfrm>
          <a:prstGeom prst="rect">
            <a:avLst/>
          </a:prstGeom>
          <a:noFill/>
        </p:spPr>
        <p:txBody>
          <a:bodyPr wrap="square" rtlCol="0">
            <a:spAutoFit/>
          </a:bodyPr>
          <a:lstStyle/>
          <a:p>
            <a:r>
              <a:rPr lang="en-US" sz="1600" i="0" dirty="0">
                <a:effectLst/>
              </a:rPr>
              <a:t>We saw this depiction of the </a:t>
            </a:r>
            <a:r>
              <a:rPr lang="en-US" sz="1600" i="1" dirty="0">
                <a:effectLst/>
              </a:rPr>
              <a:t>two-phase model of the tear film</a:t>
            </a:r>
            <a:r>
              <a:rPr lang="en-US" sz="1600" i="1" dirty="0"/>
              <a:t> </a:t>
            </a:r>
            <a:r>
              <a:rPr lang="en-US" sz="1600" dirty="0"/>
              <a:t>earlier in the set. </a:t>
            </a:r>
            <a:r>
              <a:rPr lang="en-US" sz="1600" dirty="0">
                <a:solidFill>
                  <a:srgbClr val="0000FF"/>
                </a:solidFill>
              </a:rPr>
              <a:t>But are now ready to note the presence and location of mucin. Note that there are ‘membrane-bound’ mucins in the glycocalyx of the corneal epithelium.</a:t>
            </a:r>
            <a:endParaRPr lang="en-US" sz="1600" i="0" dirty="0">
              <a:solidFill>
                <a:srgbClr val="0000FF"/>
              </a:solidFill>
              <a:effectLst/>
            </a:endParaRPr>
          </a:p>
        </p:txBody>
      </p:sp>
      <p:sp>
        <p:nvSpPr>
          <p:cNvPr id="4" name="Rectangle 3">
            <a:extLst>
              <a:ext uri="{FF2B5EF4-FFF2-40B4-BE49-F238E27FC236}">
                <a16:creationId xmlns:a16="http://schemas.microsoft.com/office/drawing/2014/main" id="{CA8B85C7-4E2D-AAC7-4DB7-4857E23F16A9}"/>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A7A54CE-364B-8625-2E4F-E32A1E64DD9F}"/>
              </a:ext>
            </a:extLst>
          </p:cNvPr>
          <p:cNvCxnSpPr/>
          <p:nvPr/>
        </p:nvCxnSpPr>
        <p:spPr>
          <a:xfrm>
            <a:off x="1752600" y="3399183"/>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88E4267-82B1-4DD2-013E-3C469D5DEECA}"/>
              </a:ext>
            </a:extLst>
          </p:cNvPr>
          <p:cNvSpPr txBox="1"/>
          <p:nvPr/>
        </p:nvSpPr>
        <p:spPr>
          <a:xfrm>
            <a:off x="1321672" y="3273281"/>
            <a:ext cx="1146468" cy="276999"/>
          </a:xfrm>
          <a:prstGeom prst="rect">
            <a:avLst/>
          </a:prstGeom>
          <a:solidFill>
            <a:schemeClr val="bg1"/>
          </a:solidFill>
        </p:spPr>
        <p:txBody>
          <a:bodyPr wrap="none" rtlCol="0">
            <a:spAutoFit/>
          </a:bodyPr>
          <a:lstStyle/>
          <a:p>
            <a:r>
              <a:rPr lang="en-US" sz="1200" dirty="0">
                <a:solidFill>
                  <a:srgbClr val="0000FF"/>
                </a:solidFill>
              </a:rPr>
              <a:t>Soluble mucin</a:t>
            </a:r>
          </a:p>
        </p:txBody>
      </p:sp>
      <p:cxnSp>
        <p:nvCxnSpPr>
          <p:cNvPr id="9" name="Straight Arrow Connector 8">
            <a:extLst>
              <a:ext uri="{FF2B5EF4-FFF2-40B4-BE49-F238E27FC236}">
                <a16:creationId xmlns:a16="http://schemas.microsoft.com/office/drawing/2014/main" id="{5A618063-030A-7134-D02F-2E6D00E6F62E}"/>
              </a:ext>
            </a:extLst>
          </p:cNvPr>
          <p:cNvCxnSpPr/>
          <p:nvPr/>
        </p:nvCxnSpPr>
        <p:spPr>
          <a:xfrm>
            <a:off x="1378226" y="3802157"/>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B6639D-DB43-DAA2-5325-E8AAF10A9FA5}"/>
              </a:ext>
            </a:extLst>
          </p:cNvPr>
          <p:cNvSpPr txBox="1"/>
          <p:nvPr/>
        </p:nvSpPr>
        <p:spPr>
          <a:xfrm>
            <a:off x="248389" y="3676255"/>
            <a:ext cx="1845377" cy="276999"/>
          </a:xfrm>
          <a:prstGeom prst="rect">
            <a:avLst/>
          </a:prstGeom>
          <a:solidFill>
            <a:schemeClr val="bg1"/>
          </a:solidFill>
        </p:spPr>
        <p:txBody>
          <a:bodyPr wrap="none" rtlCol="0">
            <a:spAutoFit/>
          </a:bodyPr>
          <a:lstStyle/>
          <a:p>
            <a:pPr algn="r"/>
            <a:r>
              <a:rPr lang="en-US" sz="1200" dirty="0">
                <a:solidFill>
                  <a:srgbClr val="0000FF"/>
                </a:solidFill>
              </a:rPr>
              <a:t>Membrane-bound mucin</a:t>
            </a:r>
          </a:p>
        </p:txBody>
      </p:sp>
      <p:sp>
        <p:nvSpPr>
          <p:cNvPr id="6" name="Arrow: Down 5">
            <a:extLst>
              <a:ext uri="{FF2B5EF4-FFF2-40B4-BE49-F238E27FC236}">
                <a16:creationId xmlns:a16="http://schemas.microsoft.com/office/drawing/2014/main" id="{8E8F4939-53CA-F16C-1C70-0215CBBA246E}"/>
              </a:ext>
            </a:extLst>
          </p:cNvPr>
          <p:cNvSpPr/>
          <p:nvPr/>
        </p:nvSpPr>
        <p:spPr>
          <a:xfrm rot="20308311">
            <a:off x="1179168" y="2566029"/>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DFFAF40-C348-8C21-6B2F-F0A355E8394A}"/>
              </a:ext>
            </a:extLst>
          </p:cNvPr>
          <p:cNvSpPr/>
          <p:nvPr/>
        </p:nvSpPr>
        <p:spPr>
          <a:xfrm rot="20308311">
            <a:off x="564136" y="2892281"/>
            <a:ext cx="285011" cy="76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217F17-6252-A09C-E3BE-3CE4C870783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2132855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FA95-6E14-456A-DBBA-CB12D319A0D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504B87A-84BA-052C-9A51-27D1586635B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D7265B92-005C-AC5E-2CFE-F24462397938}"/>
              </a:ext>
            </a:extLst>
          </p:cNvPr>
          <p:cNvSpPr txBox="1"/>
          <p:nvPr/>
        </p:nvSpPr>
        <p:spPr>
          <a:xfrm>
            <a:off x="506425" y="990600"/>
            <a:ext cx="8485175" cy="646331"/>
          </a:xfrm>
          <a:prstGeom prst="rect">
            <a:avLst/>
          </a:prstGeom>
          <a:solidFill>
            <a:schemeClr val="bg1"/>
          </a:solidFill>
          <a:ln>
            <a:noFill/>
          </a:ln>
        </p:spPr>
        <p:txBody>
          <a:bodyPr wrap="square" rtlCol="0">
            <a:spAutoFit/>
          </a:bodyPr>
          <a:lstStyle/>
          <a:p>
            <a:r>
              <a:rPr lang="en-US" dirty="0"/>
              <a:t>The tear film contains a number of constituent molecules that serve important roles in ocular health. Among these are </a:t>
            </a:r>
            <a:r>
              <a:rPr lang="en-US" b="1" dirty="0"/>
              <a:t>proteins </a:t>
            </a:r>
            <a:r>
              <a:rPr lang="en-US" dirty="0"/>
              <a:t>and</a:t>
            </a:r>
            <a:r>
              <a:rPr lang="en-US" b="1" dirty="0"/>
              <a:t> electrolytes</a:t>
            </a:r>
            <a:r>
              <a:rPr lang="en-US" dirty="0"/>
              <a:t>. </a:t>
            </a:r>
            <a:endParaRPr lang="en-US" dirty="0">
              <a:solidFill>
                <a:srgbClr val="0000FF"/>
              </a:solidFill>
            </a:endParaRPr>
          </a:p>
        </p:txBody>
      </p:sp>
    </p:spTree>
    <p:extLst>
      <p:ext uri="{BB962C8B-B14F-4D97-AF65-F5344CB8AC3E}">
        <p14:creationId xmlns:p14="http://schemas.microsoft.com/office/powerpoint/2010/main" val="463727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75A12-3761-5C4B-DDEA-025BDA8C98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DFF517A-C7C6-4749-4DBA-6F99FD75602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984FDEF0-40AE-7070-EB42-5E74CD9139CD}"/>
              </a:ext>
            </a:extLst>
          </p:cNvPr>
          <p:cNvSpPr txBox="1"/>
          <p:nvPr/>
        </p:nvSpPr>
        <p:spPr>
          <a:xfrm>
            <a:off x="506425" y="990600"/>
            <a:ext cx="8485175" cy="923330"/>
          </a:xfrm>
          <a:prstGeom prst="rect">
            <a:avLst/>
          </a:prstGeom>
          <a:solidFill>
            <a:schemeClr val="bg1"/>
          </a:solidFill>
          <a:ln>
            <a:noFill/>
          </a:ln>
        </p:spPr>
        <p:txBody>
          <a:bodyPr wrap="square" rtlCol="0">
            <a:spAutoFit/>
          </a:bodyPr>
          <a:lstStyle/>
          <a:p>
            <a:r>
              <a:rPr lang="en-US" dirty="0"/>
              <a:t>The tear film contains a number of constituent molecules that serve important roles in ocular health. Among these are </a:t>
            </a:r>
            <a:r>
              <a:rPr lang="en-US" b="1" dirty="0"/>
              <a:t>proteins </a:t>
            </a:r>
            <a:r>
              <a:rPr lang="en-US" dirty="0"/>
              <a:t>and</a:t>
            </a:r>
            <a:r>
              <a:rPr lang="en-US" b="1" dirty="0"/>
              <a:t> electrolytes</a:t>
            </a:r>
            <a:r>
              <a:rPr lang="en-US" dirty="0"/>
              <a:t>. </a:t>
            </a:r>
            <a:r>
              <a:rPr lang="en-US" dirty="0">
                <a:solidFill>
                  <a:srgbClr val="0000FF"/>
                </a:solidFill>
              </a:rPr>
              <a:t>The main protein to be aware of is </a:t>
            </a:r>
            <a:r>
              <a:rPr lang="en-US" sz="1800" b="1" dirty="0">
                <a:solidFill>
                  <a:srgbClr val="0000FF"/>
                </a:solidFill>
              </a:rPr>
              <a:t>IgA</a:t>
            </a:r>
            <a:r>
              <a:rPr lang="en-US" sz="1800" dirty="0">
                <a:solidFill>
                  <a:srgbClr val="0000FF"/>
                </a:solidFill>
              </a:rPr>
              <a:t>, which plays a key role in ocular-surface defense. </a:t>
            </a:r>
            <a:endParaRPr lang="en-US" dirty="0">
              <a:solidFill>
                <a:srgbClr val="0000FF"/>
              </a:solidFill>
            </a:endParaRPr>
          </a:p>
        </p:txBody>
      </p:sp>
    </p:spTree>
    <p:extLst>
      <p:ext uri="{BB962C8B-B14F-4D97-AF65-F5344CB8AC3E}">
        <p14:creationId xmlns:p14="http://schemas.microsoft.com/office/powerpoint/2010/main" val="186503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FE27F-DC26-35DD-6655-04D1D3FBE27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58378BB-0B61-752B-DEF6-62B6326890B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B26909E4-CF43-ACAE-F057-7F4BD27F9DCE}"/>
              </a:ext>
            </a:extLst>
          </p:cNvPr>
          <p:cNvSpPr txBox="1"/>
          <p:nvPr/>
        </p:nvSpPr>
        <p:spPr>
          <a:xfrm>
            <a:off x="506425" y="990600"/>
            <a:ext cx="8485175" cy="2031325"/>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contains a number of constituent molecules that serve important roles in ocular health. Among these are </a:t>
            </a:r>
            <a:r>
              <a:rPr lang="en-US" b="1" dirty="0">
                <a:solidFill>
                  <a:schemeClr val="bg1">
                    <a:lumMod val="75000"/>
                  </a:schemeClr>
                </a:solidFill>
              </a:rPr>
              <a:t>proteins </a:t>
            </a:r>
            <a:r>
              <a:rPr lang="en-US" dirty="0">
                <a:solidFill>
                  <a:schemeClr val="bg1">
                    <a:lumMod val="75000"/>
                  </a:schemeClr>
                </a:solidFill>
              </a:rPr>
              <a:t>and</a:t>
            </a:r>
            <a:r>
              <a:rPr lang="en-US" b="1" dirty="0">
                <a:solidFill>
                  <a:schemeClr val="bg1">
                    <a:lumMod val="75000"/>
                  </a:schemeClr>
                </a:solidFill>
              </a:rPr>
              <a:t> electrolytes</a:t>
            </a:r>
            <a:r>
              <a:rPr lang="en-US" dirty="0">
                <a:solidFill>
                  <a:schemeClr val="bg1">
                    <a:lumMod val="75000"/>
                  </a:schemeClr>
                </a:solidFill>
              </a:rPr>
              <a:t>. The main protein to be aware of is </a:t>
            </a:r>
            <a:r>
              <a:rPr lang="en-US" sz="1800" b="1" dirty="0">
                <a:solidFill>
                  <a:schemeClr val="bg1">
                    <a:lumMod val="75000"/>
                  </a:schemeClr>
                </a:solidFill>
              </a:rPr>
              <a:t>IgA</a:t>
            </a:r>
            <a:r>
              <a:rPr lang="en-US" sz="1800" dirty="0">
                <a:solidFill>
                  <a:schemeClr val="bg1">
                    <a:lumMod val="75000"/>
                  </a:schemeClr>
                </a:solidFill>
              </a:rPr>
              <a:t>, which plays a key role in ocular-surface defense. </a:t>
            </a:r>
            <a:r>
              <a:rPr lang="en-US" dirty="0"/>
              <a:t>The primary role of electrolytes in the tear film is to regulate </a:t>
            </a:r>
            <a:r>
              <a:rPr lang="en-US" b="1" dirty="0"/>
              <a:t>tear-film osmolarity</a:t>
            </a:r>
            <a:r>
              <a:rPr lang="en-US" dirty="0"/>
              <a:t>. Recall that osmolarity refers to the concentration of solutes in a fluid—literally,   the number of solute-particles in a given amount of fluid. Normal tear osmolarity  is 296 ± 10 milliosmoles per liter (</a:t>
            </a:r>
            <a:r>
              <a:rPr lang="en-US" dirty="0" err="1"/>
              <a:t>mOsm</a:t>
            </a:r>
            <a:r>
              <a:rPr lang="en-US" dirty="0"/>
              <a:t>/L). </a:t>
            </a:r>
            <a:endParaRPr lang="en-US" dirty="0">
              <a:solidFill>
                <a:srgbClr val="0000FF"/>
              </a:solidFill>
            </a:endParaRPr>
          </a:p>
        </p:txBody>
      </p:sp>
    </p:spTree>
    <p:extLst>
      <p:ext uri="{BB962C8B-B14F-4D97-AF65-F5344CB8AC3E}">
        <p14:creationId xmlns:p14="http://schemas.microsoft.com/office/powerpoint/2010/main" val="539640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5BE5-F372-C671-82D5-3FAB13BE006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732BF5E-F65E-4398-CF5F-6FF8F1C5F79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3EEC5535-672C-BA76-9848-19F4A188DDE2}"/>
              </a:ext>
            </a:extLst>
          </p:cNvPr>
          <p:cNvSpPr txBox="1"/>
          <p:nvPr/>
        </p:nvSpPr>
        <p:spPr>
          <a:xfrm>
            <a:off x="506425" y="990600"/>
            <a:ext cx="8485175" cy="2862322"/>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contains a number of constituent molecules that serve important roles in ocular health. Among these are </a:t>
            </a:r>
            <a:r>
              <a:rPr lang="en-US" b="1" dirty="0">
                <a:solidFill>
                  <a:schemeClr val="bg1">
                    <a:lumMod val="75000"/>
                  </a:schemeClr>
                </a:solidFill>
              </a:rPr>
              <a:t>proteins </a:t>
            </a:r>
            <a:r>
              <a:rPr lang="en-US" dirty="0">
                <a:solidFill>
                  <a:schemeClr val="bg1">
                    <a:lumMod val="75000"/>
                  </a:schemeClr>
                </a:solidFill>
              </a:rPr>
              <a:t>and</a:t>
            </a:r>
            <a:r>
              <a:rPr lang="en-US" b="1" dirty="0">
                <a:solidFill>
                  <a:schemeClr val="bg1">
                    <a:lumMod val="75000"/>
                  </a:schemeClr>
                </a:solidFill>
              </a:rPr>
              <a:t> electrolytes</a:t>
            </a:r>
            <a:r>
              <a:rPr lang="en-US" dirty="0">
                <a:solidFill>
                  <a:schemeClr val="bg1">
                    <a:lumMod val="75000"/>
                  </a:schemeClr>
                </a:solidFill>
              </a:rPr>
              <a:t>. The main protein to be aware of is </a:t>
            </a:r>
            <a:r>
              <a:rPr lang="en-US" sz="1800" b="1" dirty="0">
                <a:solidFill>
                  <a:schemeClr val="bg1">
                    <a:lumMod val="75000"/>
                  </a:schemeClr>
                </a:solidFill>
              </a:rPr>
              <a:t>IgA</a:t>
            </a:r>
            <a:r>
              <a:rPr lang="en-US" sz="1800" dirty="0">
                <a:solidFill>
                  <a:schemeClr val="bg1">
                    <a:lumMod val="75000"/>
                  </a:schemeClr>
                </a:solidFill>
              </a:rPr>
              <a:t>, which plays a key role in ocular-surface defense. </a:t>
            </a:r>
            <a:r>
              <a:rPr lang="en-US" dirty="0"/>
              <a:t>The primary role of electrolytes in the tear film is to regulate </a:t>
            </a:r>
            <a:r>
              <a:rPr lang="en-US" b="1" dirty="0"/>
              <a:t>tear-film osmolarity</a:t>
            </a:r>
            <a:r>
              <a:rPr lang="en-US" dirty="0"/>
              <a:t>. Recall that osmolarity refers to the concentration of solutes in a fluid—literally,   the number of solute-particles in a given amount of fluid. Normal tear osmolarity  is 296 ± 10 milliosmoles per liter (</a:t>
            </a:r>
            <a:r>
              <a:rPr lang="en-US" dirty="0" err="1"/>
              <a:t>mOsm</a:t>
            </a:r>
            <a:r>
              <a:rPr lang="en-US" dirty="0"/>
              <a:t>/L). </a:t>
            </a:r>
            <a:r>
              <a:rPr lang="en-US" dirty="0">
                <a:solidFill>
                  <a:srgbClr val="0000FF"/>
                </a:solidFill>
              </a:rPr>
              <a:t>In DES, tear osmolarity is higher, which makes sense: If the tear film is inadequate—if there’s not enough fluid there—it means the solute-particles are dissolved in a smaller amount of fluid, which in turn means the concentration of the particles will be higher.</a:t>
            </a:r>
          </a:p>
        </p:txBody>
      </p:sp>
    </p:spTree>
    <p:extLst>
      <p:ext uri="{BB962C8B-B14F-4D97-AF65-F5344CB8AC3E}">
        <p14:creationId xmlns:p14="http://schemas.microsoft.com/office/powerpoint/2010/main" val="77048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F235F-E94C-4B36-0486-E3E2DF596AF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62F80E1-9D30-204D-5D66-F3C611627C2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59797D17-2769-4702-CE82-78B99EEC2272}"/>
              </a:ext>
            </a:extLst>
          </p:cNvPr>
          <p:cNvSpPr txBox="1"/>
          <p:nvPr/>
        </p:nvSpPr>
        <p:spPr>
          <a:xfrm>
            <a:off x="506425" y="990600"/>
            <a:ext cx="8485175" cy="3139321"/>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contains a number of constituent molecules that serve important roles in ocular health. Among these are </a:t>
            </a:r>
            <a:r>
              <a:rPr lang="en-US" b="1" dirty="0">
                <a:solidFill>
                  <a:schemeClr val="bg1">
                    <a:lumMod val="75000"/>
                  </a:schemeClr>
                </a:solidFill>
              </a:rPr>
              <a:t>proteins </a:t>
            </a:r>
            <a:r>
              <a:rPr lang="en-US" dirty="0">
                <a:solidFill>
                  <a:schemeClr val="bg1">
                    <a:lumMod val="75000"/>
                  </a:schemeClr>
                </a:solidFill>
              </a:rPr>
              <a:t>and</a:t>
            </a:r>
            <a:r>
              <a:rPr lang="en-US" b="1" dirty="0">
                <a:solidFill>
                  <a:schemeClr val="bg1">
                    <a:lumMod val="75000"/>
                  </a:schemeClr>
                </a:solidFill>
              </a:rPr>
              <a:t> electrolytes</a:t>
            </a:r>
            <a:r>
              <a:rPr lang="en-US" dirty="0">
                <a:solidFill>
                  <a:schemeClr val="bg1">
                    <a:lumMod val="75000"/>
                  </a:schemeClr>
                </a:solidFill>
              </a:rPr>
              <a:t>. The main protein to be aware of is </a:t>
            </a:r>
            <a:r>
              <a:rPr lang="en-US" sz="1800" b="1" dirty="0">
                <a:solidFill>
                  <a:schemeClr val="bg1">
                    <a:lumMod val="75000"/>
                  </a:schemeClr>
                </a:solidFill>
              </a:rPr>
              <a:t>IgA</a:t>
            </a:r>
            <a:r>
              <a:rPr lang="en-US" sz="1800" dirty="0">
                <a:solidFill>
                  <a:schemeClr val="bg1">
                    <a:lumMod val="75000"/>
                  </a:schemeClr>
                </a:solidFill>
              </a:rPr>
              <a:t>, which plays a key role in ocular-surface defense. </a:t>
            </a:r>
            <a:r>
              <a:rPr lang="en-US" dirty="0">
                <a:solidFill>
                  <a:schemeClr val="bg1">
                    <a:lumMod val="75000"/>
                  </a:schemeClr>
                </a:solidFill>
              </a:rPr>
              <a:t>The primary role of electrolytes in the tear film is to regulate </a:t>
            </a:r>
            <a:r>
              <a:rPr lang="en-US" b="1" dirty="0"/>
              <a:t>tear-film osmolarity</a:t>
            </a:r>
            <a:r>
              <a:rPr lang="en-US" dirty="0">
                <a:solidFill>
                  <a:schemeClr val="bg1">
                    <a:lumMod val="75000"/>
                  </a:schemeClr>
                </a:solidFill>
              </a:rPr>
              <a:t>. Recall that osmolarity refers to the concentration of solutes in a fluid—literally,   the number of solute-particles in a given amount of fluid. Normal tear osmolarity  is 296 ± 10 milliosmoles per liter (</a:t>
            </a:r>
            <a:r>
              <a:rPr lang="en-US" dirty="0" err="1">
                <a:solidFill>
                  <a:schemeClr val="bg1">
                    <a:lumMod val="75000"/>
                  </a:schemeClr>
                </a:solidFill>
              </a:rPr>
              <a:t>mOsm</a:t>
            </a:r>
            <a:r>
              <a:rPr lang="en-US" dirty="0">
                <a:solidFill>
                  <a:schemeClr val="bg1">
                    <a:lumMod val="75000"/>
                  </a:schemeClr>
                </a:solidFill>
              </a:rPr>
              <a:t>/L). In DES, tear osmolarity is significantly higher than this, which makes sense: If the tear film is inadequate—if there’s not enough fluid there—it means the solute-particles are dissolved in a smaller amount of fluid, which in turn means the concentration of the particles will be higher.</a:t>
            </a:r>
          </a:p>
        </p:txBody>
      </p:sp>
      <p:sp>
        <p:nvSpPr>
          <p:cNvPr id="5" name="TextBox 4">
            <a:extLst>
              <a:ext uri="{FF2B5EF4-FFF2-40B4-BE49-F238E27FC236}">
                <a16:creationId xmlns:a16="http://schemas.microsoft.com/office/drawing/2014/main" id="{37B6007D-DA71-ACFA-EFCB-FE362FEA64B4}"/>
              </a:ext>
            </a:extLst>
          </p:cNvPr>
          <p:cNvSpPr txBox="1"/>
          <p:nvPr/>
        </p:nvSpPr>
        <p:spPr>
          <a:xfrm>
            <a:off x="506425" y="2521059"/>
            <a:ext cx="8475236" cy="1815882"/>
          </a:xfrm>
          <a:prstGeom prst="rect">
            <a:avLst/>
          </a:prstGeom>
          <a:solidFill>
            <a:schemeClr val="accent1">
              <a:lumMod val="40000"/>
              <a:lumOff val="60000"/>
            </a:schemeClr>
          </a:solidFill>
        </p:spPr>
        <p:txBody>
          <a:bodyPr wrap="square" rtlCol="0">
            <a:spAutoFit/>
          </a:bodyPr>
          <a:lstStyle/>
          <a:p>
            <a:r>
              <a:rPr lang="en-US" sz="1600" dirty="0"/>
              <a:t>But why is tear-film osmolarity important? For one reason</a:t>
            </a:r>
            <a:r>
              <a:rPr lang="en-US" sz="1600" i="1" dirty="0"/>
              <a:t>: The osmotic-pressure gradient it can exert on the underlying ocular-surface epi cells</a:t>
            </a:r>
            <a:r>
              <a:rPr lang="en-US" sz="1600" dirty="0"/>
              <a:t>. The membranes of these cells are freely permeable to water but not solutes (</a:t>
            </a:r>
            <a:r>
              <a:rPr lang="en-US" sz="1600" dirty="0" err="1"/>
              <a:t>ie</a:t>
            </a:r>
            <a:r>
              <a:rPr lang="en-US" sz="1600" dirty="0"/>
              <a:t>, they are </a:t>
            </a:r>
            <a:r>
              <a:rPr lang="en-US" sz="1600" i="1" dirty="0"/>
              <a:t>semi-permeable</a:t>
            </a:r>
            <a:r>
              <a:rPr lang="en-US" sz="1600" dirty="0"/>
              <a:t>). Recall the rule regarding semi-permeable membranes: </a:t>
            </a:r>
            <a:r>
              <a:rPr lang="en-US" sz="1600" b="1" dirty="0"/>
              <a:t>Solvent follows solute</a:t>
            </a:r>
            <a:r>
              <a:rPr lang="en-US" sz="1600" dirty="0"/>
              <a:t>. </a:t>
            </a:r>
            <a:r>
              <a:rPr lang="en-US" sz="1600" dirty="0">
                <a:solidFill>
                  <a:schemeClr val="accent1">
                    <a:lumMod val="40000"/>
                    <a:lumOff val="60000"/>
                  </a:schemeClr>
                </a:solidFill>
              </a:rPr>
              <a:t>What this means is, if  tear-film osmolarity gets too high, water within the epi cells will be pulled out via the resulting osmotic gradient, resulting in intracellular stress and a subsequent inflammatory response among these surface cells.</a:t>
            </a:r>
          </a:p>
        </p:txBody>
      </p:sp>
      <p:sp>
        <p:nvSpPr>
          <p:cNvPr id="3" name="Oval 2">
            <a:extLst>
              <a:ext uri="{FF2B5EF4-FFF2-40B4-BE49-F238E27FC236}">
                <a16:creationId xmlns:a16="http://schemas.microsoft.com/office/drawing/2014/main" id="{040D38EC-5F53-CC2D-16AC-421106D52EFF}"/>
              </a:ext>
            </a:extLst>
          </p:cNvPr>
          <p:cNvSpPr/>
          <p:nvPr/>
        </p:nvSpPr>
        <p:spPr>
          <a:xfrm>
            <a:off x="6477000" y="1676400"/>
            <a:ext cx="2514600" cy="63763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70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20223-BE2B-27E1-A138-21F349879EE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7F81953-3CED-6438-6BED-4589089B0C2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421C1C28-F1C5-34B9-82ED-2E419B2AB301}"/>
              </a:ext>
            </a:extLst>
          </p:cNvPr>
          <p:cNvSpPr txBox="1"/>
          <p:nvPr/>
        </p:nvSpPr>
        <p:spPr>
          <a:xfrm>
            <a:off x="506425" y="990600"/>
            <a:ext cx="8485175" cy="3139321"/>
          </a:xfrm>
          <a:prstGeom prst="rect">
            <a:avLst/>
          </a:prstGeom>
          <a:solidFill>
            <a:schemeClr val="bg1"/>
          </a:solidFill>
          <a:ln>
            <a:noFill/>
          </a:ln>
        </p:spPr>
        <p:txBody>
          <a:bodyPr wrap="square" rtlCol="0">
            <a:spAutoFit/>
          </a:bodyPr>
          <a:lstStyle/>
          <a:p>
            <a:r>
              <a:rPr lang="en-US" dirty="0">
                <a:solidFill>
                  <a:schemeClr val="bg1">
                    <a:lumMod val="75000"/>
                  </a:schemeClr>
                </a:solidFill>
              </a:rPr>
              <a:t>The tear film contains a number of constituent molecules that serve important roles in ocular health. Among these are </a:t>
            </a:r>
            <a:r>
              <a:rPr lang="en-US" b="1" dirty="0">
                <a:solidFill>
                  <a:schemeClr val="bg1">
                    <a:lumMod val="75000"/>
                  </a:schemeClr>
                </a:solidFill>
              </a:rPr>
              <a:t>proteins </a:t>
            </a:r>
            <a:r>
              <a:rPr lang="en-US" dirty="0">
                <a:solidFill>
                  <a:schemeClr val="bg1">
                    <a:lumMod val="75000"/>
                  </a:schemeClr>
                </a:solidFill>
              </a:rPr>
              <a:t>and</a:t>
            </a:r>
            <a:r>
              <a:rPr lang="en-US" b="1" dirty="0">
                <a:solidFill>
                  <a:schemeClr val="bg1">
                    <a:lumMod val="75000"/>
                  </a:schemeClr>
                </a:solidFill>
              </a:rPr>
              <a:t> electrolytes</a:t>
            </a:r>
            <a:r>
              <a:rPr lang="en-US" dirty="0">
                <a:solidFill>
                  <a:schemeClr val="bg1">
                    <a:lumMod val="75000"/>
                  </a:schemeClr>
                </a:solidFill>
              </a:rPr>
              <a:t>. The main protein to be aware of is </a:t>
            </a:r>
            <a:r>
              <a:rPr lang="en-US" sz="1800" b="1" dirty="0">
                <a:solidFill>
                  <a:schemeClr val="bg1">
                    <a:lumMod val="75000"/>
                  </a:schemeClr>
                </a:solidFill>
              </a:rPr>
              <a:t>IgA</a:t>
            </a:r>
            <a:r>
              <a:rPr lang="en-US" sz="1800" dirty="0">
                <a:solidFill>
                  <a:schemeClr val="bg1">
                    <a:lumMod val="75000"/>
                  </a:schemeClr>
                </a:solidFill>
              </a:rPr>
              <a:t>, which plays a key role in ocular-surface defense. </a:t>
            </a:r>
            <a:r>
              <a:rPr lang="en-US" dirty="0">
                <a:solidFill>
                  <a:schemeClr val="bg1">
                    <a:lumMod val="75000"/>
                  </a:schemeClr>
                </a:solidFill>
              </a:rPr>
              <a:t>The primary role of electrolytes in the tear film is to regulate </a:t>
            </a:r>
            <a:r>
              <a:rPr lang="en-US" b="1" dirty="0"/>
              <a:t>tear-film osmolarity</a:t>
            </a:r>
            <a:r>
              <a:rPr lang="en-US" dirty="0">
                <a:solidFill>
                  <a:schemeClr val="bg1">
                    <a:lumMod val="75000"/>
                  </a:schemeClr>
                </a:solidFill>
              </a:rPr>
              <a:t>. Recall that osmolarity refers to the concentration of solutes in a fluid—literally,   the number of solute-particles in a given amount of fluid. Normal tear osmolarity  is 296 ± 10 milliosmoles per liter (</a:t>
            </a:r>
            <a:r>
              <a:rPr lang="en-US" dirty="0" err="1">
                <a:solidFill>
                  <a:schemeClr val="bg1">
                    <a:lumMod val="75000"/>
                  </a:schemeClr>
                </a:solidFill>
              </a:rPr>
              <a:t>mOsm</a:t>
            </a:r>
            <a:r>
              <a:rPr lang="en-US" dirty="0">
                <a:solidFill>
                  <a:schemeClr val="bg1">
                    <a:lumMod val="75000"/>
                  </a:schemeClr>
                </a:solidFill>
              </a:rPr>
              <a:t>/L). In DES, tear osmolarity is significantly higher than this, which makes sense: If the tear film is inadequate—if there’s not enough fluid there—it means the solute-particles are dissolved in a smaller amount of fluid, which in turn means the concentration of the particles will be higher.</a:t>
            </a:r>
          </a:p>
        </p:txBody>
      </p:sp>
      <p:sp>
        <p:nvSpPr>
          <p:cNvPr id="5" name="TextBox 4">
            <a:extLst>
              <a:ext uri="{FF2B5EF4-FFF2-40B4-BE49-F238E27FC236}">
                <a16:creationId xmlns:a16="http://schemas.microsoft.com/office/drawing/2014/main" id="{045A7004-D70C-A0E1-D194-B41E652AC41C}"/>
              </a:ext>
            </a:extLst>
          </p:cNvPr>
          <p:cNvSpPr txBox="1"/>
          <p:nvPr/>
        </p:nvSpPr>
        <p:spPr>
          <a:xfrm>
            <a:off x="506425" y="2521059"/>
            <a:ext cx="8475236" cy="1815882"/>
          </a:xfrm>
          <a:prstGeom prst="rect">
            <a:avLst/>
          </a:prstGeom>
          <a:solidFill>
            <a:schemeClr val="accent1">
              <a:lumMod val="40000"/>
              <a:lumOff val="60000"/>
            </a:schemeClr>
          </a:solidFill>
        </p:spPr>
        <p:txBody>
          <a:bodyPr wrap="square" rtlCol="0">
            <a:spAutoFit/>
          </a:bodyPr>
          <a:lstStyle/>
          <a:p>
            <a:r>
              <a:rPr lang="en-US" sz="1600" dirty="0"/>
              <a:t>But why is tear-film osmolarity important? For one reason</a:t>
            </a:r>
            <a:r>
              <a:rPr lang="en-US" sz="1600" i="1" dirty="0"/>
              <a:t>: The osmotic-pressure gradient it can exert on the underlying ocular-surface epi cells</a:t>
            </a:r>
            <a:r>
              <a:rPr lang="en-US" sz="1600" dirty="0"/>
              <a:t>. The membranes of these cells are freely permeable to water but not solutes (</a:t>
            </a:r>
            <a:r>
              <a:rPr lang="en-US" sz="1600" dirty="0" err="1"/>
              <a:t>ie</a:t>
            </a:r>
            <a:r>
              <a:rPr lang="en-US" sz="1600" dirty="0"/>
              <a:t>, they are </a:t>
            </a:r>
            <a:r>
              <a:rPr lang="en-US" sz="1600" i="1" dirty="0"/>
              <a:t>semi-permeable</a:t>
            </a:r>
            <a:r>
              <a:rPr lang="en-US" sz="1600" dirty="0"/>
              <a:t>). Recall the rule regarding semi-permeable membranes: </a:t>
            </a:r>
            <a:r>
              <a:rPr lang="en-US" sz="1600" b="1" dirty="0"/>
              <a:t>Solvent follows solute</a:t>
            </a:r>
            <a:r>
              <a:rPr lang="en-US" sz="1600" dirty="0"/>
              <a:t>. </a:t>
            </a:r>
            <a:r>
              <a:rPr lang="en-US" sz="1600" dirty="0">
                <a:solidFill>
                  <a:srgbClr val="0000FF"/>
                </a:solidFill>
              </a:rPr>
              <a:t>What this means is, if  tear-film osmolarity gets too high, water within the epi cells will be pulled out via the resulting osmotic gradient, resulting in intracellular stress and a subsequent inflammatory response among these surface cells.</a:t>
            </a:r>
          </a:p>
        </p:txBody>
      </p:sp>
      <p:sp>
        <p:nvSpPr>
          <p:cNvPr id="3" name="Oval 2">
            <a:extLst>
              <a:ext uri="{FF2B5EF4-FFF2-40B4-BE49-F238E27FC236}">
                <a16:creationId xmlns:a16="http://schemas.microsoft.com/office/drawing/2014/main" id="{94CD68BA-011F-E09B-B9AE-D53812533E92}"/>
              </a:ext>
            </a:extLst>
          </p:cNvPr>
          <p:cNvSpPr/>
          <p:nvPr/>
        </p:nvSpPr>
        <p:spPr>
          <a:xfrm>
            <a:off x="6477000" y="1676400"/>
            <a:ext cx="2514600" cy="637639"/>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66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52EC52E9-2EB9-32BE-3524-652CE026F9FB}"/>
              </a:ext>
            </a:extLst>
          </p:cNvPr>
          <p:cNvSpPr txBox="1"/>
          <p:nvPr/>
        </p:nvSpPr>
        <p:spPr>
          <a:xfrm>
            <a:off x="159217" y="5621654"/>
            <a:ext cx="8852522" cy="646331"/>
          </a:xfrm>
          <a:prstGeom prst="rect">
            <a:avLst/>
          </a:prstGeom>
          <a:noFill/>
        </p:spPr>
        <p:txBody>
          <a:bodyPr wrap="square" rtlCol="0">
            <a:spAutoFit/>
          </a:bodyPr>
          <a:lstStyle/>
          <a:p>
            <a:r>
              <a:rPr lang="en-US" dirty="0"/>
              <a:t>Next we turn to the concept of the </a:t>
            </a:r>
            <a:r>
              <a:rPr lang="en-US" b="1" dirty="0"/>
              <a:t>lacrimal functional unit </a:t>
            </a:r>
            <a:r>
              <a:rPr lang="en-US" dirty="0"/>
              <a:t>(LFU). </a:t>
            </a:r>
            <a:r>
              <a:rPr lang="en-US" b="0" dirty="0">
                <a:effectLst/>
                <a:latin typeface="Arial" panose="020B0604020202020204" pitchFamily="34" charset="0"/>
              </a:rPr>
              <a:t>The LFU is the system responsible for the regulation, production, and health of the tear film. </a:t>
            </a:r>
            <a:endParaRPr lang="en-US" i="1" dirty="0">
              <a:solidFill>
                <a:srgbClr val="0000FF"/>
              </a:solidFill>
            </a:endParaRP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12621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F57AD-9858-94D2-CC32-2988D2D91849}"/>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9681C5CA-B1C0-FBDE-C6BA-6316A654121F}"/>
              </a:ext>
            </a:extLst>
          </p:cNvPr>
          <p:cNvSpPr txBox="1"/>
          <p:nvPr/>
        </p:nvSpPr>
        <p:spPr>
          <a:xfrm>
            <a:off x="159217" y="5621654"/>
            <a:ext cx="8852522" cy="923330"/>
          </a:xfrm>
          <a:prstGeom prst="rect">
            <a:avLst/>
          </a:prstGeom>
          <a:noFill/>
        </p:spPr>
        <p:txBody>
          <a:bodyPr wrap="square" rtlCol="0">
            <a:spAutoFit/>
          </a:bodyPr>
          <a:lstStyle/>
          <a:p>
            <a:r>
              <a:rPr lang="en-US" dirty="0"/>
              <a:t>Next we turn to the concept of the </a:t>
            </a:r>
            <a:r>
              <a:rPr lang="en-US" b="1" dirty="0"/>
              <a:t>lacrimal functional unit </a:t>
            </a:r>
            <a:r>
              <a:rPr lang="en-US" dirty="0"/>
              <a:t>(LFU). </a:t>
            </a:r>
            <a:r>
              <a:rPr lang="en-US" b="0" dirty="0">
                <a:effectLst/>
                <a:latin typeface="Arial" panose="020B0604020202020204" pitchFamily="34" charset="0"/>
              </a:rPr>
              <a:t>The LFU is the system responsible for the regulation, production, and health of the tear film. </a:t>
            </a:r>
            <a:r>
              <a:rPr lang="en-US" b="0" i="1" dirty="0">
                <a:solidFill>
                  <a:srgbClr val="0000FF"/>
                </a:solidFill>
                <a:effectLst/>
                <a:latin typeface="Arial" panose="020B0604020202020204" pitchFamily="34" charset="0"/>
              </a:rPr>
              <a:t>Think of it as a ‘</a:t>
            </a:r>
            <a:r>
              <a:rPr lang="en-US" i="1" dirty="0">
                <a:solidFill>
                  <a:srgbClr val="0000FF"/>
                </a:solidFill>
                <a:effectLst/>
                <a:latin typeface="Arial" panose="020B0604020202020204" pitchFamily="34" charset="0"/>
              </a:rPr>
              <a:t>reflex arc’ </a:t>
            </a:r>
            <a:r>
              <a:rPr lang="en-US" b="0" i="1" dirty="0">
                <a:solidFill>
                  <a:srgbClr val="0000FF"/>
                </a:solidFill>
                <a:effectLst/>
                <a:latin typeface="Arial" panose="020B0604020202020204" pitchFamily="34" charset="0"/>
              </a:rPr>
              <a:t>responsible for the production of the components of the tear film.</a:t>
            </a:r>
            <a:endParaRPr lang="en-US" i="1" dirty="0">
              <a:solidFill>
                <a:srgbClr val="0000FF"/>
              </a:solidFill>
            </a:endParaRPr>
          </a:p>
        </p:txBody>
      </p:sp>
      <p:sp>
        <p:nvSpPr>
          <p:cNvPr id="45" name="TextBox 44">
            <a:extLst>
              <a:ext uri="{FF2B5EF4-FFF2-40B4-BE49-F238E27FC236}">
                <a16:creationId xmlns:a16="http://schemas.microsoft.com/office/drawing/2014/main" id="{90EF5047-1440-54B1-2020-52C600F7128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68967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61059-BD59-836A-35DA-CB8195F300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9AFF70-260E-8B4A-2BA0-60CF50608F24}"/>
              </a:ext>
            </a:extLst>
          </p:cNvPr>
          <p:cNvSpPr txBox="1"/>
          <p:nvPr/>
        </p:nvSpPr>
        <p:spPr>
          <a:xfrm>
            <a:off x="506424" y="990600"/>
            <a:ext cx="8131151" cy="2031325"/>
          </a:xfrm>
          <a:prstGeom prst="rect">
            <a:avLst/>
          </a:prstGeom>
          <a:solidFill>
            <a:schemeClr val="bg1"/>
          </a:solidFill>
          <a:ln>
            <a:noFill/>
          </a:ln>
        </p:spPr>
        <p:txBody>
          <a:bodyPr wrap="square" rtlCol="0">
            <a:spAutoFit/>
          </a:bodyPr>
          <a:lstStyle/>
          <a:p>
            <a:r>
              <a:rPr lang="en-US" b="1" i="1" dirty="0"/>
              <a:t>DES</a:t>
            </a:r>
            <a:r>
              <a:rPr lang="en-US" dirty="0"/>
              <a:t> is an extremely common condition, estimated to affect 10% or more of adults. It can be a significant health problem, with studies indicating that moderate-to-severe DES impacts quality-of-life to the same degree as moderate-to-severe angina. </a:t>
            </a:r>
            <a:r>
              <a:rPr lang="en-US" dirty="0">
                <a:solidFill>
                  <a:srgbClr val="0000FF"/>
                </a:solidFill>
              </a:rPr>
              <a:t>Women are more likely to suffer DES than men (</a:t>
            </a:r>
            <a:r>
              <a:rPr lang="en-US" sz="1800" dirty="0">
                <a:solidFill>
                  <a:srgbClr val="0000FF"/>
                </a:solidFill>
              </a:rPr>
              <a:t>high A/E* are protective against DES, whereas low A/E exacerbate it</a:t>
            </a:r>
            <a:r>
              <a:rPr lang="en-US" dirty="0">
                <a:solidFill>
                  <a:srgbClr val="0000FF"/>
                </a:solidFill>
              </a:rPr>
              <a:t>). </a:t>
            </a:r>
            <a:endParaRPr lang="en-US" dirty="0"/>
          </a:p>
          <a:p>
            <a:r>
              <a:rPr lang="en-US" dirty="0"/>
              <a:t>The research on race as a risk factor are mixed, with some suggesting Asians and possibly Hispanics are at greater risk.</a:t>
            </a:r>
          </a:p>
        </p:txBody>
      </p:sp>
      <p:sp>
        <p:nvSpPr>
          <p:cNvPr id="6" name="TextBox 5">
            <a:extLst>
              <a:ext uri="{FF2B5EF4-FFF2-40B4-BE49-F238E27FC236}">
                <a16:creationId xmlns:a16="http://schemas.microsoft.com/office/drawing/2014/main" id="{E3931A17-A0BC-E766-A60B-8071F690FC4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331851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0C810B-550E-9E97-906B-EE7BA57510E3}"/>
              </a:ext>
            </a:extLst>
          </p:cNvPr>
          <p:cNvSpPr/>
          <p:nvPr/>
        </p:nvSpPr>
        <p:spPr>
          <a:xfrm>
            <a:off x="7858539"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8BCA290-2F1E-3A05-E2EB-EF2BE5AA12F4}"/>
              </a:ext>
            </a:extLst>
          </p:cNvPr>
          <p:cNvSpPr txBox="1"/>
          <p:nvPr/>
        </p:nvSpPr>
        <p:spPr>
          <a:xfrm>
            <a:off x="212032" y="3557884"/>
            <a:ext cx="8759687" cy="830997"/>
          </a:xfrm>
          <a:prstGeom prst="rect">
            <a:avLst/>
          </a:prstGeom>
          <a:noFill/>
        </p:spPr>
        <p:txBody>
          <a:bodyPr wrap="square" rtlCol="0">
            <a:spAutoFit/>
          </a:bodyPr>
          <a:lstStyle/>
          <a:p>
            <a:r>
              <a:rPr lang="en-US" sz="1600" dirty="0"/>
              <a:t>Recall that a reflex arc has three components: A </a:t>
            </a:r>
            <a:r>
              <a:rPr lang="en-US" sz="1600" i="1" dirty="0"/>
              <a:t>sensory limb </a:t>
            </a:r>
            <a:r>
              <a:rPr lang="en-US" sz="1600" dirty="0"/>
              <a:t>consisting of sensory receptors and afferent nerves, a </a:t>
            </a:r>
            <a:r>
              <a:rPr lang="en-US" sz="1600" i="1" dirty="0"/>
              <a:t>motor limb </a:t>
            </a:r>
            <a:r>
              <a:rPr lang="en-US" sz="1600" dirty="0"/>
              <a:t>consisting of efferent nerves and the effector end-organ, and a </a:t>
            </a:r>
            <a:r>
              <a:rPr lang="en-US" sz="1600" i="1" dirty="0"/>
              <a:t>CNS integration center </a:t>
            </a:r>
            <a:r>
              <a:rPr lang="en-US" sz="1600" dirty="0"/>
              <a:t>that connects the afferent and efferent limbs. </a:t>
            </a: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a:extLst>
              <a:ext uri="{FF2B5EF4-FFF2-40B4-BE49-F238E27FC236}">
                <a16:creationId xmlns:a16="http://schemas.microsoft.com/office/drawing/2014/main" id="{591A0E15-36F9-DBB6-4037-46801A7DFC12}"/>
              </a:ext>
            </a:extLst>
          </p:cNvPr>
          <p:cNvSpPr txBox="1"/>
          <p:nvPr/>
        </p:nvSpPr>
        <p:spPr>
          <a:xfrm>
            <a:off x="159217" y="5621654"/>
            <a:ext cx="8852522" cy="923330"/>
          </a:xfrm>
          <a:prstGeom prst="rect">
            <a:avLst/>
          </a:prstGeom>
          <a:noFill/>
        </p:spPr>
        <p:txBody>
          <a:bodyPr wrap="square" rtlCol="0">
            <a:spAutoFit/>
          </a:bodyPr>
          <a:lstStyle/>
          <a:p>
            <a:r>
              <a:rPr lang="en-US" dirty="0">
                <a:solidFill>
                  <a:schemeClr val="bg1">
                    <a:lumMod val="75000"/>
                  </a:schemeClr>
                </a:solidFill>
              </a:rPr>
              <a:t>Next we turn to the concept of the </a:t>
            </a:r>
            <a:r>
              <a:rPr lang="en-US" b="1" dirty="0">
                <a:solidFill>
                  <a:schemeClr val="bg1">
                    <a:lumMod val="75000"/>
                  </a:schemeClr>
                </a:solidFill>
              </a:rPr>
              <a:t>lacrimal functional unit </a:t>
            </a:r>
            <a:r>
              <a:rPr lang="en-US" dirty="0">
                <a:solidFill>
                  <a:schemeClr val="bg1">
                    <a:lumMod val="75000"/>
                  </a:schemeClr>
                </a:solidFill>
              </a:rPr>
              <a:t>(LFU). </a:t>
            </a:r>
            <a:r>
              <a:rPr lang="en-US" b="0" dirty="0">
                <a:solidFill>
                  <a:schemeClr val="bg1">
                    <a:lumMod val="75000"/>
                  </a:schemeClr>
                </a:solidFill>
                <a:effectLst/>
                <a:latin typeface="Arial" panose="020B0604020202020204" pitchFamily="34" charset="0"/>
              </a:rPr>
              <a:t>The LFU is the system responsible for the regulation, production, and health of the tear film. </a:t>
            </a:r>
            <a:r>
              <a:rPr lang="en-US" b="0" i="1" dirty="0">
                <a:solidFill>
                  <a:srgbClr val="0000FF"/>
                </a:solidFill>
                <a:effectLst/>
                <a:latin typeface="Arial" panose="020B0604020202020204" pitchFamily="34" charset="0"/>
              </a:rPr>
              <a:t>Think of it as a ‘</a:t>
            </a:r>
            <a:r>
              <a:rPr lang="en-US" i="1" dirty="0">
                <a:solidFill>
                  <a:srgbClr val="0000FF"/>
                </a:solidFill>
                <a:effectLst/>
                <a:latin typeface="Arial" panose="020B0604020202020204" pitchFamily="34" charset="0"/>
              </a:rPr>
              <a:t>reflex arc’ </a:t>
            </a:r>
            <a:r>
              <a:rPr lang="en-US" b="0" i="1" dirty="0">
                <a:solidFill>
                  <a:srgbClr val="0000FF"/>
                </a:solidFill>
                <a:effectLst/>
                <a:latin typeface="Arial" panose="020B0604020202020204" pitchFamily="34" charset="0"/>
              </a:rPr>
              <a:t>responsible for the production of the components of the tear film.</a:t>
            </a:r>
            <a:endParaRPr lang="en-US" i="1" dirty="0">
              <a:solidFill>
                <a:srgbClr val="0000FF"/>
              </a:solidFill>
            </a:endParaRPr>
          </a:p>
        </p:txBody>
      </p:sp>
    </p:spTree>
    <p:extLst>
      <p:ext uri="{BB962C8B-B14F-4D97-AF65-F5344CB8AC3E}">
        <p14:creationId xmlns:p14="http://schemas.microsoft.com/office/powerpoint/2010/main" val="366132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5CF8AC-972B-44C5-BF75-3D78B15380BB}"/>
              </a:ext>
            </a:extLst>
          </p:cNvPr>
          <p:cNvSpPr/>
          <p:nvPr/>
        </p:nvSpPr>
        <p:spPr>
          <a:xfrm>
            <a:off x="0" y="1061621"/>
            <a:ext cx="3615030" cy="2137500"/>
          </a:xfrm>
          <a:prstGeom prst="rect">
            <a:avLst/>
          </a:prstGeom>
          <a:solidFill>
            <a:schemeClr val="accent6">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438400"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72567" y="1989877"/>
            <a:ext cx="1372362" cy="369332"/>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p:txBody>
      </p:sp>
      <p:sp>
        <p:nvSpPr>
          <p:cNvPr id="23" name="TextBox 22">
            <a:extLst>
              <a:ext uri="{FF2B5EF4-FFF2-40B4-BE49-F238E27FC236}">
                <a16:creationId xmlns:a16="http://schemas.microsoft.com/office/drawing/2014/main" id="{AA23F61F-0194-5DCD-CFA0-52AAD796EB18}"/>
              </a:ext>
            </a:extLst>
          </p:cNvPr>
          <p:cNvSpPr txBox="1"/>
          <p:nvPr/>
        </p:nvSpPr>
        <p:spPr>
          <a:xfrm>
            <a:off x="293496" y="3839971"/>
            <a:ext cx="8621904" cy="584775"/>
          </a:xfrm>
          <a:prstGeom prst="rect">
            <a:avLst/>
          </a:prstGeom>
          <a:noFill/>
        </p:spPr>
        <p:txBody>
          <a:bodyPr wrap="square" rtlCol="0">
            <a:spAutoFit/>
          </a:bodyPr>
          <a:lstStyle/>
          <a:p>
            <a:r>
              <a:rPr lang="en-US" sz="1600" dirty="0"/>
              <a:t>In the LFU, the </a:t>
            </a:r>
            <a:r>
              <a:rPr lang="en-US" sz="1600" b="1" dirty="0"/>
              <a:t>sensory limb </a:t>
            </a:r>
            <a:r>
              <a:rPr lang="en-US" sz="1600" dirty="0"/>
              <a:t>consists of ocular-surface nociceptors connected to branches of  V1 and V2. </a:t>
            </a:r>
          </a:p>
        </p:txBody>
      </p:sp>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A0DB6D0-15F2-B0EE-E43D-703C6D8C84B7}"/>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13" name="Rectangle 12">
            <a:extLst>
              <a:ext uri="{FF2B5EF4-FFF2-40B4-BE49-F238E27FC236}">
                <a16:creationId xmlns:a16="http://schemas.microsoft.com/office/drawing/2014/main" id="{CB5C94E0-A4CA-18D9-0EB0-72526CF1C520}"/>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5282BA50-8641-D73A-8C3A-E1CDB890DD97}"/>
              </a:ext>
            </a:extLst>
          </p:cNvPr>
          <p:cNvSpPr txBox="1"/>
          <p:nvPr/>
        </p:nvSpPr>
        <p:spPr>
          <a:xfrm>
            <a:off x="159217" y="5621654"/>
            <a:ext cx="8852522" cy="923330"/>
          </a:xfrm>
          <a:prstGeom prst="rect">
            <a:avLst/>
          </a:prstGeom>
          <a:noFill/>
        </p:spPr>
        <p:txBody>
          <a:bodyPr wrap="square" rtlCol="0">
            <a:spAutoFit/>
          </a:bodyPr>
          <a:lstStyle/>
          <a:p>
            <a:r>
              <a:rPr lang="en-US" dirty="0">
                <a:solidFill>
                  <a:schemeClr val="bg1">
                    <a:lumMod val="75000"/>
                  </a:schemeClr>
                </a:solidFill>
              </a:rPr>
              <a:t>Next we turn to the concept of the </a:t>
            </a:r>
            <a:r>
              <a:rPr lang="en-US" b="1" dirty="0">
                <a:solidFill>
                  <a:schemeClr val="bg1">
                    <a:lumMod val="75000"/>
                  </a:schemeClr>
                </a:solidFill>
              </a:rPr>
              <a:t>lacrimal functional unit </a:t>
            </a:r>
            <a:r>
              <a:rPr lang="en-US" dirty="0">
                <a:solidFill>
                  <a:schemeClr val="bg1">
                    <a:lumMod val="75000"/>
                  </a:schemeClr>
                </a:solidFill>
              </a:rPr>
              <a:t>(LFU). </a:t>
            </a:r>
            <a:r>
              <a:rPr lang="en-US" b="0" dirty="0">
                <a:solidFill>
                  <a:schemeClr val="bg1">
                    <a:lumMod val="75000"/>
                  </a:schemeClr>
                </a:solidFill>
                <a:effectLst/>
                <a:latin typeface="Arial" panose="020B0604020202020204" pitchFamily="34" charset="0"/>
              </a:rPr>
              <a:t>The LFU is the system responsible for the regulation, production, and health of the tear film. </a:t>
            </a:r>
            <a:r>
              <a:rPr lang="en-US" b="0" i="1" dirty="0">
                <a:solidFill>
                  <a:srgbClr val="0000FF"/>
                </a:solidFill>
                <a:effectLst/>
                <a:latin typeface="Arial" panose="020B0604020202020204" pitchFamily="34" charset="0"/>
              </a:rPr>
              <a:t>Think of it as a ‘</a:t>
            </a:r>
            <a:r>
              <a:rPr lang="en-US" i="1" dirty="0">
                <a:solidFill>
                  <a:srgbClr val="0000FF"/>
                </a:solidFill>
                <a:effectLst/>
                <a:latin typeface="Arial" panose="020B0604020202020204" pitchFamily="34" charset="0"/>
              </a:rPr>
              <a:t>reflex arc’ </a:t>
            </a:r>
            <a:r>
              <a:rPr lang="en-US" b="0" i="1" dirty="0">
                <a:solidFill>
                  <a:srgbClr val="0000FF"/>
                </a:solidFill>
                <a:effectLst/>
                <a:latin typeface="Arial" panose="020B0604020202020204" pitchFamily="34" charset="0"/>
              </a:rPr>
              <a:t>responsible for the production of the components of the tear film.</a:t>
            </a:r>
            <a:endParaRPr lang="en-US" i="1" dirty="0">
              <a:solidFill>
                <a:srgbClr val="0000FF"/>
              </a:solidFill>
            </a:endParaRPr>
          </a:p>
        </p:txBody>
      </p:sp>
    </p:spTree>
    <p:extLst>
      <p:ext uri="{BB962C8B-B14F-4D97-AF65-F5344CB8AC3E}">
        <p14:creationId xmlns:p14="http://schemas.microsoft.com/office/powerpoint/2010/main" val="719524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FF5A-BFDC-10D9-48AB-3EC65A0A79F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8E11C09-F443-F71E-891A-E1A86353FBF8}"/>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1BE5B394-100E-6502-F341-23BB1F1707C1}"/>
              </a:ext>
            </a:extLst>
          </p:cNvPr>
          <p:cNvSpPr/>
          <p:nvPr/>
        </p:nvSpPr>
        <p:spPr>
          <a:xfrm>
            <a:off x="5528970" y="1061621"/>
            <a:ext cx="3615030" cy="2449140"/>
          </a:xfrm>
          <a:prstGeom prst="rect">
            <a:avLst/>
          </a:prstGeom>
          <a:solidFill>
            <a:schemeClr val="accent6">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C4B8EED-E0C5-1234-9E7D-25D9EE5C0578}"/>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20865BAD-9C25-4B29-6F99-6D17B9502CD3}"/>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4CDD8D1E-8492-F25F-EE7A-655FB3000AA8}"/>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84056EBC-E461-427D-993E-55731689325E}"/>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79152B71-FD58-244F-DF85-78B5F214C3CF}"/>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386A6441-E843-AB19-24B7-D3819A512CF1}"/>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C5ECC1E-908C-A7EB-54FE-566319F82B60}"/>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4F0F761B-7BE8-1249-78B7-E909C4654894}"/>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81B246E6-E949-8FC4-2028-F8E20F036C4D}"/>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59139C52-14EE-1355-4903-60C72CC26EC9}"/>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35B2606B-00E8-88C7-B6AE-1424CF269EC3}"/>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7804EE1D-DB60-73C8-3D04-F04819FBB3BD}"/>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CF21886A-5E2F-F333-5CA5-36EE7EDE1F4D}"/>
              </a:ext>
            </a:extLst>
          </p:cNvPr>
          <p:cNvSpPr txBox="1"/>
          <p:nvPr/>
        </p:nvSpPr>
        <p:spPr>
          <a:xfrm>
            <a:off x="2438400"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B7B46621-4932-A9CF-41FD-C1A4F11F9A01}"/>
              </a:ext>
            </a:extLst>
          </p:cNvPr>
          <p:cNvSpPr txBox="1"/>
          <p:nvPr/>
        </p:nvSpPr>
        <p:spPr>
          <a:xfrm>
            <a:off x="3872567" y="1989877"/>
            <a:ext cx="1372362" cy="369332"/>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p:txBody>
      </p:sp>
      <p:sp>
        <p:nvSpPr>
          <p:cNvPr id="20" name="TextBox 19">
            <a:extLst>
              <a:ext uri="{FF2B5EF4-FFF2-40B4-BE49-F238E27FC236}">
                <a16:creationId xmlns:a16="http://schemas.microsoft.com/office/drawing/2014/main" id="{02EBDC7A-5C74-0C67-D352-38D5C6828A96}"/>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D43FC463-2623-22BF-B5A8-360A86A4AF7F}"/>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3" name="TextBox 22">
            <a:extLst>
              <a:ext uri="{FF2B5EF4-FFF2-40B4-BE49-F238E27FC236}">
                <a16:creationId xmlns:a16="http://schemas.microsoft.com/office/drawing/2014/main" id="{A59619A8-7FA4-DEF4-142C-19A4027E8862}"/>
              </a:ext>
            </a:extLst>
          </p:cNvPr>
          <p:cNvSpPr txBox="1"/>
          <p:nvPr/>
        </p:nvSpPr>
        <p:spPr>
          <a:xfrm>
            <a:off x="293496" y="3839971"/>
            <a:ext cx="8621904" cy="830997"/>
          </a:xfrm>
          <a:prstGeom prst="rect">
            <a:avLst/>
          </a:prstGeom>
          <a:noFill/>
        </p:spPr>
        <p:txBody>
          <a:bodyPr wrap="square" rtlCol="0">
            <a:spAutoFit/>
          </a:bodyPr>
          <a:lstStyle/>
          <a:p>
            <a:r>
              <a:rPr lang="en-US" sz="1600" dirty="0">
                <a:solidFill>
                  <a:schemeClr val="bg1">
                    <a:lumMod val="75000"/>
                  </a:schemeClr>
                </a:solidFill>
              </a:rPr>
              <a:t>In the LFU, the </a:t>
            </a:r>
            <a:r>
              <a:rPr lang="en-US" sz="1600" b="1" dirty="0">
                <a:solidFill>
                  <a:schemeClr val="bg1">
                    <a:lumMod val="75000"/>
                  </a:schemeClr>
                </a:solidFill>
              </a:rPr>
              <a:t>sensory limb </a:t>
            </a:r>
            <a:r>
              <a:rPr lang="en-US" sz="1600" dirty="0">
                <a:solidFill>
                  <a:schemeClr val="bg1">
                    <a:lumMod val="75000"/>
                  </a:schemeClr>
                </a:solidFill>
              </a:rPr>
              <a:t>consists of ocular-surface nociceptors connected to branches of  V1 and V2. </a:t>
            </a:r>
            <a:r>
              <a:rPr lang="en-US" sz="1600" dirty="0">
                <a:solidFill>
                  <a:srgbClr val="0000FF"/>
                </a:solidFill>
              </a:rPr>
              <a:t>The </a:t>
            </a:r>
            <a:r>
              <a:rPr lang="en-US" sz="1600" b="1" dirty="0">
                <a:solidFill>
                  <a:srgbClr val="0000FF"/>
                </a:solidFill>
              </a:rPr>
              <a:t>motor limb </a:t>
            </a:r>
            <a:r>
              <a:rPr lang="en-US" sz="1600" dirty="0">
                <a:solidFill>
                  <a:srgbClr val="0000FF"/>
                </a:solidFill>
              </a:rPr>
              <a:t>consisting of the lacrimal, meibomian, and goblet glands/cells (innervated by parasympathetics) as well as the orbicularis oculi muscle (innervated by CN7). </a:t>
            </a:r>
            <a:endParaRPr lang="en-US" sz="1600" dirty="0"/>
          </a:p>
        </p:txBody>
      </p:sp>
      <p:sp>
        <p:nvSpPr>
          <p:cNvPr id="31" name="Left Brace 30">
            <a:extLst>
              <a:ext uri="{FF2B5EF4-FFF2-40B4-BE49-F238E27FC236}">
                <a16:creationId xmlns:a16="http://schemas.microsoft.com/office/drawing/2014/main" id="{76E89247-1716-A32A-B510-C69E96087A1A}"/>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B8E592FD-ADD2-D535-9E62-78C81029B1F9}"/>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E3D70C4D-C8C6-758E-A9AD-DEC19E9F8455}"/>
              </a:ext>
            </a:extLst>
          </p:cNvPr>
          <p:cNvCxnSpPr>
            <a:cxnSpLocks/>
          </p:cNvCxnSpPr>
          <p:nvPr/>
        </p:nvCxnSpPr>
        <p:spPr>
          <a:xfrm>
            <a:off x="6294783" y="2965180"/>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7E83A63A-107A-E14B-47F6-D518D3E9339B}"/>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80931AFE-0D36-3072-D524-79D8597F7A8E}"/>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19" name="TextBox 18">
            <a:extLst>
              <a:ext uri="{FF2B5EF4-FFF2-40B4-BE49-F238E27FC236}">
                <a16:creationId xmlns:a16="http://schemas.microsoft.com/office/drawing/2014/main" id="{2A9EF017-D0D5-60E1-938B-05750710A4D0}"/>
              </a:ext>
            </a:extLst>
          </p:cNvPr>
          <p:cNvSpPr txBox="1"/>
          <p:nvPr/>
        </p:nvSpPr>
        <p:spPr>
          <a:xfrm>
            <a:off x="159217" y="5621654"/>
            <a:ext cx="8852522" cy="923330"/>
          </a:xfrm>
          <a:prstGeom prst="rect">
            <a:avLst/>
          </a:prstGeom>
          <a:noFill/>
        </p:spPr>
        <p:txBody>
          <a:bodyPr wrap="square" rtlCol="0">
            <a:spAutoFit/>
          </a:bodyPr>
          <a:lstStyle/>
          <a:p>
            <a:r>
              <a:rPr lang="en-US" dirty="0">
                <a:solidFill>
                  <a:schemeClr val="bg1">
                    <a:lumMod val="75000"/>
                  </a:schemeClr>
                </a:solidFill>
              </a:rPr>
              <a:t>Next we turn to the concept of the </a:t>
            </a:r>
            <a:r>
              <a:rPr lang="en-US" b="1" dirty="0">
                <a:solidFill>
                  <a:schemeClr val="bg1">
                    <a:lumMod val="75000"/>
                  </a:schemeClr>
                </a:solidFill>
              </a:rPr>
              <a:t>lacrimal functional unit </a:t>
            </a:r>
            <a:r>
              <a:rPr lang="en-US" dirty="0">
                <a:solidFill>
                  <a:schemeClr val="bg1">
                    <a:lumMod val="75000"/>
                  </a:schemeClr>
                </a:solidFill>
              </a:rPr>
              <a:t>(LFU). </a:t>
            </a:r>
            <a:r>
              <a:rPr lang="en-US" b="0" dirty="0">
                <a:solidFill>
                  <a:schemeClr val="bg1">
                    <a:lumMod val="75000"/>
                  </a:schemeClr>
                </a:solidFill>
                <a:effectLst/>
                <a:latin typeface="Arial" panose="020B0604020202020204" pitchFamily="34" charset="0"/>
              </a:rPr>
              <a:t>The LFU is the system responsible for the regulation, production, and health of the tear film. </a:t>
            </a:r>
            <a:r>
              <a:rPr lang="en-US" b="0" i="1" dirty="0">
                <a:solidFill>
                  <a:srgbClr val="0000FF"/>
                </a:solidFill>
                <a:effectLst/>
                <a:latin typeface="Arial" panose="020B0604020202020204" pitchFamily="34" charset="0"/>
              </a:rPr>
              <a:t>Think of it as a ‘</a:t>
            </a:r>
            <a:r>
              <a:rPr lang="en-US" i="1" dirty="0">
                <a:solidFill>
                  <a:srgbClr val="0000FF"/>
                </a:solidFill>
                <a:effectLst/>
                <a:latin typeface="Arial" panose="020B0604020202020204" pitchFamily="34" charset="0"/>
              </a:rPr>
              <a:t>reflex arc’ </a:t>
            </a:r>
            <a:r>
              <a:rPr lang="en-US" b="0" i="1" dirty="0">
                <a:solidFill>
                  <a:srgbClr val="0000FF"/>
                </a:solidFill>
                <a:effectLst/>
                <a:latin typeface="Arial" panose="020B0604020202020204" pitchFamily="34" charset="0"/>
              </a:rPr>
              <a:t>responsible for the production of the components of the tear film.</a:t>
            </a:r>
            <a:endParaRPr lang="en-US" i="1" dirty="0">
              <a:solidFill>
                <a:srgbClr val="0000FF"/>
              </a:solidFill>
            </a:endParaRPr>
          </a:p>
        </p:txBody>
      </p:sp>
    </p:spTree>
    <p:extLst>
      <p:ext uri="{BB962C8B-B14F-4D97-AF65-F5344CB8AC3E}">
        <p14:creationId xmlns:p14="http://schemas.microsoft.com/office/powerpoint/2010/main" val="104322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2AD4-3CA8-1645-28B8-0D079E19B8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8E2928-5B5D-62FB-EFED-B6AEFA8AE80C}"/>
              </a:ext>
            </a:extLst>
          </p:cNvPr>
          <p:cNvSpPr/>
          <p:nvPr/>
        </p:nvSpPr>
        <p:spPr>
          <a:xfrm>
            <a:off x="3505200" y="1061621"/>
            <a:ext cx="2057400" cy="1534612"/>
          </a:xfrm>
          <a:prstGeom prst="rect">
            <a:avLst/>
          </a:prstGeom>
          <a:solidFill>
            <a:schemeClr val="accent6">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AEB741-D349-A712-8459-C4F89BA1A6F0}"/>
              </a:ext>
            </a:extLst>
          </p:cNvPr>
          <p:cNvSpPr txBox="1"/>
          <p:nvPr/>
        </p:nvSpPr>
        <p:spPr>
          <a:xfrm>
            <a:off x="972377" y="1290387"/>
            <a:ext cx="1667444" cy="400110"/>
          </a:xfrm>
          <a:prstGeom prst="rect">
            <a:avLst/>
          </a:prstGeom>
          <a:noFill/>
        </p:spPr>
        <p:txBody>
          <a:bodyPr wrap="none" rtlCol="0">
            <a:spAutoFit/>
          </a:bodyPr>
          <a:lstStyle/>
          <a:p>
            <a:pPr algn="ctr"/>
            <a:r>
              <a:rPr lang="en-US" sz="2000" dirty="0"/>
              <a:t>Sensory limb</a:t>
            </a:r>
          </a:p>
        </p:txBody>
      </p:sp>
      <p:sp>
        <p:nvSpPr>
          <p:cNvPr id="5" name="TextBox 4">
            <a:extLst>
              <a:ext uri="{FF2B5EF4-FFF2-40B4-BE49-F238E27FC236}">
                <a16:creationId xmlns:a16="http://schemas.microsoft.com/office/drawing/2014/main" id="{0B2BC4F4-5137-4DE6-48F2-2CDF42E309B8}"/>
              </a:ext>
            </a:extLst>
          </p:cNvPr>
          <p:cNvSpPr txBox="1"/>
          <p:nvPr/>
        </p:nvSpPr>
        <p:spPr>
          <a:xfrm>
            <a:off x="6651920" y="1290387"/>
            <a:ext cx="1380507" cy="400110"/>
          </a:xfrm>
          <a:prstGeom prst="rect">
            <a:avLst/>
          </a:prstGeom>
          <a:noFill/>
        </p:spPr>
        <p:txBody>
          <a:bodyPr wrap="none" rtlCol="0">
            <a:spAutoFit/>
          </a:bodyPr>
          <a:lstStyle/>
          <a:p>
            <a:pPr algn="ctr"/>
            <a:r>
              <a:rPr lang="en-US" sz="2000" dirty="0"/>
              <a:t>Motor limb</a:t>
            </a:r>
          </a:p>
        </p:txBody>
      </p:sp>
      <p:sp>
        <p:nvSpPr>
          <p:cNvPr id="6" name="TextBox 5">
            <a:extLst>
              <a:ext uri="{FF2B5EF4-FFF2-40B4-BE49-F238E27FC236}">
                <a16:creationId xmlns:a16="http://schemas.microsoft.com/office/drawing/2014/main" id="{F6FA8FFB-33CC-25AB-B643-21A58A1E7BA6}"/>
              </a:ext>
            </a:extLst>
          </p:cNvPr>
          <p:cNvSpPr txBox="1"/>
          <p:nvPr/>
        </p:nvSpPr>
        <p:spPr>
          <a:xfrm>
            <a:off x="3725026" y="1061621"/>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7" name="TextBox 6">
            <a:extLst>
              <a:ext uri="{FF2B5EF4-FFF2-40B4-BE49-F238E27FC236}">
                <a16:creationId xmlns:a16="http://schemas.microsoft.com/office/drawing/2014/main" id="{F261D7FB-28ED-E13A-0F63-7E83CF5B66EC}"/>
              </a:ext>
            </a:extLst>
          </p:cNvPr>
          <p:cNvSpPr txBox="1"/>
          <p:nvPr/>
        </p:nvSpPr>
        <p:spPr>
          <a:xfrm>
            <a:off x="33025" y="2017344"/>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AD35FB0A-5B12-8F64-BAEC-9E44079E2554}"/>
              </a:ext>
            </a:extLst>
          </p:cNvPr>
          <p:cNvSpPr txBox="1"/>
          <p:nvPr/>
        </p:nvSpPr>
        <p:spPr>
          <a:xfrm>
            <a:off x="2360940" y="2067883"/>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50A91C01-B2C6-31F8-8171-9A5D7FB0F4C4}"/>
              </a:ext>
            </a:extLst>
          </p:cNvPr>
          <p:cNvSpPr/>
          <p:nvPr/>
        </p:nvSpPr>
        <p:spPr>
          <a:xfrm rot="5400000">
            <a:off x="1652624" y="754490"/>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F93561D-F7B0-1F13-1AB6-14FEAEC6F70B}"/>
              </a:ext>
            </a:extLst>
          </p:cNvPr>
          <p:cNvSpPr txBox="1"/>
          <p:nvPr/>
        </p:nvSpPr>
        <p:spPr>
          <a:xfrm>
            <a:off x="5555484" y="2067883"/>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03C2AE20-C683-475A-D45E-CFF2917FF2CE}"/>
              </a:ext>
            </a:extLst>
          </p:cNvPr>
          <p:cNvSpPr txBox="1"/>
          <p:nvPr/>
        </p:nvSpPr>
        <p:spPr>
          <a:xfrm>
            <a:off x="7858539" y="2120891"/>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650C01FD-70A6-6A30-3DCA-95B8AA0C75B6}"/>
              </a:ext>
            </a:extLst>
          </p:cNvPr>
          <p:cNvSpPr/>
          <p:nvPr/>
        </p:nvSpPr>
        <p:spPr>
          <a:xfrm rot="5400000">
            <a:off x="7173116" y="706984"/>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rrow: Right 13">
            <a:extLst>
              <a:ext uri="{FF2B5EF4-FFF2-40B4-BE49-F238E27FC236}">
                <a16:creationId xmlns:a16="http://schemas.microsoft.com/office/drawing/2014/main" id="{593407B1-9F5D-8C67-2592-C41D6F5A42DC}"/>
              </a:ext>
            </a:extLst>
          </p:cNvPr>
          <p:cNvSpPr/>
          <p:nvPr/>
        </p:nvSpPr>
        <p:spPr>
          <a:xfrm>
            <a:off x="2702755" y="1391485"/>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Right 14">
            <a:extLst>
              <a:ext uri="{FF2B5EF4-FFF2-40B4-BE49-F238E27FC236}">
                <a16:creationId xmlns:a16="http://schemas.microsoft.com/office/drawing/2014/main" id="{24F3AA0A-38B5-33FC-2730-EF082E4FE0A4}"/>
              </a:ext>
            </a:extLst>
          </p:cNvPr>
          <p:cNvSpPr/>
          <p:nvPr/>
        </p:nvSpPr>
        <p:spPr>
          <a:xfrm>
            <a:off x="5459454" y="1394348"/>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34EC085-BCF7-0217-AEA1-BBE65184BA32}"/>
              </a:ext>
            </a:extLst>
          </p:cNvPr>
          <p:cNvSpPr txBox="1"/>
          <p:nvPr/>
        </p:nvSpPr>
        <p:spPr>
          <a:xfrm>
            <a:off x="46277" y="2518072"/>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C5C2F299-4072-239D-899C-114BC852248B}"/>
              </a:ext>
            </a:extLst>
          </p:cNvPr>
          <p:cNvSpPr txBox="1"/>
          <p:nvPr/>
        </p:nvSpPr>
        <p:spPr>
          <a:xfrm>
            <a:off x="2438400" y="2514252"/>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D6C9B280-5690-AA34-FEDE-5F9A87ABC19F}"/>
              </a:ext>
            </a:extLst>
          </p:cNvPr>
          <p:cNvSpPr txBox="1"/>
          <p:nvPr/>
        </p:nvSpPr>
        <p:spPr>
          <a:xfrm>
            <a:off x="3872567" y="1989877"/>
            <a:ext cx="1372362" cy="369332"/>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p:txBody>
      </p:sp>
      <p:sp>
        <p:nvSpPr>
          <p:cNvPr id="20" name="TextBox 19">
            <a:extLst>
              <a:ext uri="{FF2B5EF4-FFF2-40B4-BE49-F238E27FC236}">
                <a16:creationId xmlns:a16="http://schemas.microsoft.com/office/drawing/2014/main" id="{32FBAC55-2C7F-0945-C04A-5F3B016365FE}"/>
              </a:ext>
            </a:extLst>
          </p:cNvPr>
          <p:cNvSpPr txBox="1"/>
          <p:nvPr/>
        </p:nvSpPr>
        <p:spPr>
          <a:xfrm>
            <a:off x="5643142" y="2539958"/>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2204219F-95CC-D603-C72A-A54CFE15EBDA}"/>
              </a:ext>
            </a:extLst>
          </p:cNvPr>
          <p:cNvSpPr txBox="1"/>
          <p:nvPr/>
        </p:nvSpPr>
        <p:spPr>
          <a:xfrm>
            <a:off x="7767220" y="2456626"/>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3" name="TextBox 22">
            <a:extLst>
              <a:ext uri="{FF2B5EF4-FFF2-40B4-BE49-F238E27FC236}">
                <a16:creationId xmlns:a16="http://schemas.microsoft.com/office/drawing/2014/main" id="{19C82A96-5460-B781-80F9-3614B6B69DB7}"/>
              </a:ext>
            </a:extLst>
          </p:cNvPr>
          <p:cNvSpPr txBox="1"/>
          <p:nvPr/>
        </p:nvSpPr>
        <p:spPr>
          <a:xfrm>
            <a:off x="293496" y="3839971"/>
            <a:ext cx="8621904" cy="1077218"/>
          </a:xfrm>
          <a:prstGeom prst="rect">
            <a:avLst/>
          </a:prstGeom>
          <a:noFill/>
        </p:spPr>
        <p:txBody>
          <a:bodyPr wrap="square" rtlCol="0">
            <a:spAutoFit/>
          </a:bodyPr>
          <a:lstStyle/>
          <a:p>
            <a:r>
              <a:rPr lang="en-US" sz="1600" dirty="0">
                <a:solidFill>
                  <a:schemeClr val="bg1">
                    <a:lumMod val="75000"/>
                  </a:schemeClr>
                </a:solidFill>
              </a:rPr>
              <a:t>In the LFU, the </a:t>
            </a:r>
            <a:r>
              <a:rPr lang="en-US" sz="1600" b="1" dirty="0">
                <a:solidFill>
                  <a:schemeClr val="bg1">
                    <a:lumMod val="75000"/>
                  </a:schemeClr>
                </a:solidFill>
              </a:rPr>
              <a:t>sensory limb </a:t>
            </a:r>
            <a:r>
              <a:rPr lang="en-US" sz="1600" dirty="0">
                <a:solidFill>
                  <a:schemeClr val="bg1">
                    <a:lumMod val="75000"/>
                  </a:schemeClr>
                </a:solidFill>
              </a:rPr>
              <a:t>consists of ocular-surface nociceptors connected to branches of  V1 and V2. The </a:t>
            </a:r>
            <a:r>
              <a:rPr lang="en-US" sz="1600" b="1" dirty="0">
                <a:solidFill>
                  <a:schemeClr val="bg1">
                    <a:lumMod val="75000"/>
                  </a:schemeClr>
                </a:solidFill>
              </a:rPr>
              <a:t>motor limb </a:t>
            </a:r>
            <a:r>
              <a:rPr lang="en-US" sz="1600" dirty="0">
                <a:solidFill>
                  <a:schemeClr val="bg1">
                    <a:lumMod val="75000"/>
                  </a:schemeClr>
                </a:solidFill>
              </a:rPr>
              <a:t>consisting of the lacrimal, meibomian, and goblet glands/cells (innervated by parasympathetics) as well as the orbicularis oculi muscle (innervated by CN7). </a:t>
            </a:r>
            <a:r>
              <a:rPr lang="en-US" sz="1600" b="1" dirty="0"/>
              <a:t>CNS integration </a:t>
            </a:r>
            <a:r>
              <a:rPr lang="en-US" sz="1600" dirty="0"/>
              <a:t>takes place in the brainstem.</a:t>
            </a:r>
          </a:p>
        </p:txBody>
      </p:sp>
      <p:sp>
        <p:nvSpPr>
          <p:cNvPr id="31" name="Left Brace 30">
            <a:extLst>
              <a:ext uri="{FF2B5EF4-FFF2-40B4-BE49-F238E27FC236}">
                <a16:creationId xmlns:a16="http://schemas.microsoft.com/office/drawing/2014/main" id="{568BFAF3-1EA8-5618-7AAE-A11125DAA7EE}"/>
              </a:ext>
            </a:extLst>
          </p:cNvPr>
          <p:cNvSpPr/>
          <p:nvPr/>
        </p:nvSpPr>
        <p:spPr>
          <a:xfrm>
            <a:off x="7700700" y="2514252"/>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1E4ED358-2E89-43F6-51D6-5AE0D555AC4E}"/>
              </a:ext>
            </a:extLst>
          </p:cNvPr>
          <p:cNvCxnSpPr>
            <a:cxnSpLocks/>
          </p:cNvCxnSpPr>
          <p:nvPr/>
        </p:nvCxnSpPr>
        <p:spPr>
          <a:xfrm>
            <a:off x="7122640" y="2716702"/>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0F67ACE-9725-5269-D29B-D2A0B0057120}"/>
              </a:ext>
            </a:extLst>
          </p:cNvPr>
          <p:cNvCxnSpPr>
            <a:cxnSpLocks/>
          </p:cNvCxnSpPr>
          <p:nvPr/>
        </p:nvCxnSpPr>
        <p:spPr>
          <a:xfrm>
            <a:off x="6294783" y="2965180"/>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0D1E7935-D223-D47B-FD9F-AFF1B65A9E1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6" name="TextBox 45">
            <a:extLst>
              <a:ext uri="{FF2B5EF4-FFF2-40B4-BE49-F238E27FC236}">
                <a16:creationId xmlns:a16="http://schemas.microsoft.com/office/drawing/2014/main" id="{ED51AD94-EDE2-2A44-6552-7CC8C9831EDC}"/>
              </a:ext>
            </a:extLst>
          </p:cNvPr>
          <p:cNvSpPr txBox="1"/>
          <p:nvPr/>
        </p:nvSpPr>
        <p:spPr>
          <a:xfrm>
            <a:off x="3862411" y="654692"/>
            <a:ext cx="1316386" cy="430887"/>
          </a:xfrm>
          <a:prstGeom prst="rect">
            <a:avLst/>
          </a:prstGeom>
          <a:noFill/>
        </p:spPr>
        <p:txBody>
          <a:bodyPr wrap="none" rtlCol="0">
            <a:spAutoFit/>
          </a:bodyPr>
          <a:lstStyle/>
          <a:p>
            <a:pPr algn="ctr"/>
            <a:r>
              <a:rPr lang="en-US" sz="2200" b="1" i="1" dirty="0">
                <a:solidFill>
                  <a:srgbClr val="0000FF"/>
                </a:solidFill>
              </a:rPr>
              <a:t>The LFU</a:t>
            </a:r>
          </a:p>
        </p:txBody>
      </p:sp>
      <p:sp>
        <p:nvSpPr>
          <p:cNvPr id="13" name="Rectangle 12">
            <a:extLst>
              <a:ext uri="{FF2B5EF4-FFF2-40B4-BE49-F238E27FC236}">
                <a16:creationId xmlns:a16="http://schemas.microsoft.com/office/drawing/2014/main" id="{218DE86B-7158-0ACA-B8BE-BE6492DEBA7F}"/>
              </a:ext>
            </a:extLst>
          </p:cNvPr>
          <p:cNvSpPr/>
          <p:nvPr/>
        </p:nvSpPr>
        <p:spPr>
          <a:xfrm>
            <a:off x="7951303" y="1290387"/>
            <a:ext cx="173888"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A99D42F8-8F30-C3D2-D2EE-892FA71CD41C}"/>
              </a:ext>
            </a:extLst>
          </p:cNvPr>
          <p:cNvSpPr txBox="1"/>
          <p:nvPr/>
        </p:nvSpPr>
        <p:spPr>
          <a:xfrm>
            <a:off x="159217" y="5621654"/>
            <a:ext cx="8852522" cy="923330"/>
          </a:xfrm>
          <a:prstGeom prst="rect">
            <a:avLst/>
          </a:prstGeom>
          <a:noFill/>
        </p:spPr>
        <p:txBody>
          <a:bodyPr wrap="square" rtlCol="0">
            <a:spAutoFit/>
          </a:bodyPr>
          <a:lstStyle/>
          <a:p>
            <a:r>
              <a:rPr lang="en-US" dirty="0">
                <a:solidFill>
                  <a:schemeClr val="bg1">
                    <a:lumMod val="75000"/>
                  </a:schemeClr>
                </a:solidFill>
              </a:rPr>
              <a:t>Next we turn to the concept of the </a:t>
            </a:r>
            <a:r>
              <a:rPr lang="en-US" b="1" dirty="0">
                <a:solidFill>
                  <a:schemeClr val="bg1">
                    <a:lumMod val="75000"/>
                  </a:schemeClr>
                </a:solidFill>
              </a:rPr>
              <a:t>lacrimal functional unit </a:t>
            </a:r>
            <a:r>
              <a:rPr lang="en-US" dirty="0">
                <a:solidFill>
                  <a:schemeClr val="bg1">
                    <a:lumMod val="75000"/>
                  </a:schemeClr>
                </a:solidFill>
              </a:rPr>
              <a:t>(LFU). </a:t>
            </a:r>
            <a:r>
              <a:rPr lang="en-US" b="0" dirty="0">
                <a:solidFill>
                  <a:schemeClr val="bg1">
                    <a:lumMod val="75000"/>
                  </a:schemeClr>
                </a:solidFill>
                <a:effectLst/>
                <a:latin typeface="Arial" panose="020B0604020202020204" pitchFamily="34" charset="0"/>
              </a:rPr>
              <a:t>The LFU is the system responsible for the regulation, production, and health of the tear film. </a:t>
            </a:r>
            <a:r>
              <a:rPr lang="en-US" b="0" i="1" dirty="0">
                <a:solidFill>
                  <a:srgbClr val="0000FF"/>
                </a:solidFill>
                <a:effectLst/>
                <a:latin typeface="Arial" panose="020B0604020202020204" pitchFamily="34" charset="0"/>
              </a:rPr>
              <a:t>Think of it as a ‘</a:t>
            </a:r>
            <a:r>
              <a:rPr lang="en-US" i="1" dirty="0">
                <a:solidFill>
                  <a:srgbClr val="0000FF"/>
                </a:solidFill>
                <a:effectLst/>
                <a:latin typeface="Arial" panose="020B0604020202020204" pitchFamily="34" charset="0"/>
              </a:rPr>
              <a:t>reflex arc’ </a:t>
            </a:r>
            <a:r>
              <a:rPr lang="en-US" b="0" i="1" dirty="0">
                <a:solidFill>
                  <a:srgbClr val="0000FF"/>
                </a:solidFill>
                <a:effectLst/>
                <a:latin typeface="Arial" panose="020B0604020202020204" pitchFamily="34" charset="0"/>
              </a:rPr>
              <a:t>responsible for the production of the components of the tear film.</a:t>
            </a:r>
            <a:endParaRPr lang="en-US" i="1" dirty="0">
              <a:solidFill>
                <a:srgbClr val="0000FF"/>
              </a:solidFill>
            </a:endParaRPr>
          </a:p>
        </p:txBody>
      </p:sp>
    </p:spTree>
    <p:extLst>
      <p:ext uri="{BB962C8B-B14F-4D97-AF65-F5344CB8AC3E}">
        <p14:creationId xmlns:p14="http://schemas.microsoft.com/office/powerpoint/2010/main" val="3311692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841D958C-18F1-5739-2DC3-4E6312971C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47B178B4-9683-D6F4-5117-B038CE275CFF}"/>
              </a:ext>
            </a:extLst>
          </p:cNvPr>
          <p:cNvSpPr txBox="1"/>
          <p:nvPr/>
        </p:nvSpPr>
        <p:spPr>
          <a:xfrm>
            <a:off x="633482" y="3200400"/>
            <a:ext cx="7877035" cy="769441"/>
          </a:xfrm>
          <a:prstGeom prst="rect">
            <a:avLst/>
          </a:prstGeom>
          <a:solidFill>
            <a:schemeClr val="accent6">
              <a:lumMod val="20000"/>
              <a:lumOff val="80000"/>
            </a:schemeClr>
          </a:solidFill>
          <a:ln>
            <a:solidFill>
              <a:schemeClr val="tx1"/>
            </a:solidFill>
          </a:ln>
        </p:spPr>
        <p:txBody>
          <a:bodyPr wrap="square" rtlCol="0">
            <a:spAutoFit/>
          </a:bodyPr>
          <a:lstStyle/>
          <a:p>
            <a:r>
              <a:rPr lang="en-US" sz="2200" i="1" dirty="0">
                <a:effectLst>
                  <a:outerShdw blurRad="38100" dist="38100" dir="2700000" algn="tl">
                    <a:srgbClr val="000000">
                      <a:alpha val="43137"/>
                    </a:srgbClr>
                  </a:outerShdw>
                </a:effectLst>
              </a:rPr>
              <a:t>We are ready (finally!) to tackle the </a:t>
            </a:r>
            <a:r>
              <a:rPr lang="en-US" sz="2200" dirty="0">
                <a:effectLst>
                  <a:outerShdw blurRad="38100" dist="38100" dir="2700000" algn="tl">
                    <a:srgbClr val="000000">
                      <a:alpha val="43137"/>
                    </a:srgbClr>
                  </a:outerShdw>
                </a:effectLst>
              </a:rPr>
              <a:t>pathophysiology of DES</a:t>
            </a:r>
            <a:r>
              <a:rPr lang="en-US" sz="2200" i="1" dirty="0">
                <a:effectLst>
                  <a:outerShdw blurRad="38100" dist="38100" dir="2700000" algn="tl">
                    <a:srgbClr val="000000">
                      <a:alpha val="43137"/>
                    </a:srgbClr>
                  </a:outerShdw>
                </a:effectLst>
              </a:rPr>
              <a:t>…</a:t>
            </a:r>
          </a:p>
          <a:p>
            <a:r>
              <a:rPr lang="en-US" sz="2200" i="1" dirty="0">
                <a:solidFill>
                  <a:schemeClr val="accent6">
                    <a:lumMod val="20000"/>
                    <a:lumOff val="80000"/>
                  </a:schemeClr>
                </a:solidFill>
              </a:rPr>
              <a:t>Which commences with tear hyperosmolarity</a:t>
            </a:r>
          </a:p>
        </p:txBody>
      </p:sp>
    </p:spTree>
    <p:extLst>
      <p:ext uri="{BB962C8B-B14F-4D97-AF65-F5344CB8AC3E}">
        <p14:creationId xmlns:p14="http://schemas.microsoft.com/office/powerpoint/2010/main" val="3509326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5" name="TextBox 4"/>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6" name="Arrow: Up-Down 5">
            <a:extLst>
              <a:ext uri="{FF2B5EF4-FFF2-40B4-BE49-F238E27FC236}">
                <a16:creationId xmlns:a16="http://schemas.microsoft.com/office/drawing/2014/main" id="{72C834DD-1FB2-826B-7D91-DC1F22D48EB8}"/>
              </a:ext>
            </a:extLst>
          </p:cNvPr>
          <p:cNvSpPr/>
          <p:nvPr/>
        </p:nvSpPr>
        <p:spPr>
          <a:xfrm rot="200219">
            <a:off x="4606703" y="1944075"/>
            <a:ext cx="228600" cy="3817203"/>
          </a:xfrm>
          <a:prstGeom prst="up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E58896-50FD-A692-39FB-36DCE9E0967E}"/>
              </a:ext>
            </a:extLst>
          </p:cNvPr>
          <p:cNvSpPr txBox="1"/>
          <p:nvPr/>
        </p:nvSpPr>
        <p:spPr>
          <a:xfrm>
            <a:off x="633482" y="3200400"/>
            <a:ext cx="7877035" cy="769441"/>
          </a:xfrm>
          <a:prstGeom prst="rect">
            <a:avLst/>
          </a:prstGeom>
          <a:solidFill>
            <a:schemeClr val="accent6">
              <a:lumMod val="20000"/>
              <a:lumOff val="80000"/>
            </a:schemeClr>
          </a:solidFill>
          <a:ln>
            <a:solidFill>
              <a:schemeClr val="tx1"/>
            </a:solidFill>
          </a:ln>
        </p:spPr>
        <p:txBody>
          <a:bodyPr wrap="square" rtlCol="0">
            <a:spAutoFit/>
          </a:bodyPr>
          <a:lstStyle/>
          <a:p>
            <a:r>
              <a:rPr lang="en-US" sz="2200" i="1" dirty="0">
                <a:effectLst>
                  <a:outerShdw blurRad="38100" dist="38100" dir="2700000" algn="tl">
                    <a:srgbClr val="000000">
                      <a:alpha val="43137"/>
                    </a:srgbClr>
                  </a:outerShdw>
                </a:effectLst>
              </a:rPr>
              <a:t>We are ready (finally!) to tackle the </a:t>
            </a:r>
            <a:r>
              <a:rPr lang="en-US" sz="2200" dirty="0">
                <a:effectLst>
                  <a:outerShdw blurRad="38100" dist="38100" dir="2700000" algn="tl">
                    <a:srgbClr val="000000">
                      <a:alpha val="43137"/>
                    </a:srgbClr>
                  </a:outerShdw>
                </a:effectLst>
              </a:rPr>
              <a:t>pathophysiology of DES</a:t>
            </a:r>
            <a:r>
              <a:rPr lang="en-US" sz="2200" i="1" dirty="0">
                <a:effectLst>
                  <a:outerShdw blurRad="38100" dist="38100" dir="2700000" algn="tl">
                    <a:srgbClr val="000000">
                      <a:alpha val="43137"/>
                    </a:srgbClr>
                  </a:outerShdw>
                </a:effectLst>
              </a:rPr>
              <a:t>…</a:t>
            </a:r>
          </a:p>
          <a:p>
            <a:r>
              <a:rPr lang="en-US" sz="2200" i="1" dirty="0">
                <a:solidFill>
                  <a:srgbClr val="0000FF"/>
                </a:solidFill>
                <a:effectLst>
                  <a:outerShdw blurRad="38100" dist="38100" dir="2700000" algn="tl">
                    <a:srgbClr val="000000">
                      <a:alpha val="43137"/>
                    </a:srgbClr>
                  </a:outerShdw>
                </a:effectLst>
              </a:rPr>
              <a:t>Which commences with tear hyperosmolarity</a:t>
            </a:r>
          </a:p>
        </p:txBody>
      </p:sp>
    </p:spTree>
    <p:extLst>
      <p:ext uri="{BB962C8B-B14F-4D97-AF65-F5344CB8AC3E}">
        <p14:creationId xmlns:p14="http://schemas.microsoft.com/office/powerpoint/2010/main" val="99292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6" name="TextBox 25"/>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are two basic ways in which the status of the </a:t>
            </a:r>
            <a:r>
              <a:rPr lang="en-US" dirty="0"/>
              <a:t>aqueous component </a:t>
            </a:r>
            <a:r>
              <a:rPr lang="en-US" dirty="0">
                <a:solidFill>
                  <a:srgbClr val="0000FF"/>
                </a:solidFill>
              </a:rPr>
              <a:t>of the tear film could lead to tear hyperosmolarity:</a:t>
            </a:r>
          </a:p>
        </p:txBody>
      </p:sp>
    </p:spTree>
    <p:extLst>
      <p:ext uri="{BB962C8B-B14F-4D97-AF65-F5344CB8AC3E}">
        <p14:creationId xmlns:p14="http://schemas.microsoft.com/office/powerpoint/2010/main" val="3702831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9A58-074A-F794-9976-7DC8F273C97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EADF9B3-1DE0-0181-1AF0-4DA8E2C51E8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54969949-08B3-EA16-52A9-AA377EC9C179}"/>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4" name="TextBox 13">
            <a:extLst>
              <a:ext uri="{FF2B5EF4-FFF2-40B4-BE49-F238E27FC236}">
                <a16:creationId xmlns:a16="http://schemas.microsoft.com/office/drawing/2014/main" id="{B199E008-197C-AF17-2137-E1EBD23A83B6}"/>
              </a:ext>
            </a:extLst>
          </p:cNvPr>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a:extLst>
              <a:ext uri="{FF2B5EF4-FFF2-40B4-BE49-F238E27FC236}">
                <a16:creationId xmlns:a16="http://schemas.microsoft.com/office/drawing/2014/main" id="{E9C42A8A-4FDA-8790-F091-CC4A1CAD6913}"/>
              </a:ext>
            </a:extLst>
          </p:cNvPr>
          <p:cNvSpPr txBox="1"/>
          <p:nvPr/>
        </p:nvSpPr>
        <p:spPr>
          <a:xfrm>
            <a:off x="990602" y="3647182"/>
            <a:ext cx="2895599" cy="830997"/>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a:t>
            </a:r>
          </a:p>
        </p:txBody>
      </p:sp>
      <p:sp>
        <p:nvSpPr>
          <p:cNvPr id="26" name="TextBox 25">
            <a:extLst>
              <a:ext uri="{FF2B5EF4-FFF2-40B4-BE49-F238E27FC236}">
                <a16:creationId xmlns:a16="http://schemas.microsoft.com/office/drawing/2014/main" id="{88D0AC6A-EF00-0B8F-521B-17159EE24E61}"/>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are two basic ways in which the status of the </a:t>
            </a:r>
            <a:r>
              <a:rPr lang="en-US" dirty="0"/>
              <a:t>aqueous component </a:t>
            </a:r>
            <a:r>
              <a:rPr lang="en-US" dirty="0">
                <a:solidFill>
                  <a:srgbClr val="0000FF"/>
                </a:solidFill>
              </a:rPr>
              <a:t>of the tear film could lead to tear hyperosmolarity:</a:t>
            </a:r>
          </a:p>
        </p:txBody>
      </p:sp>
      <p:sp>
        <p:nvSpPr>
          <p:cNvPr id="2" name="TextBox 1">
            <a:extLst>
              <a:ext uri="{FF2B5EF4-FFF2-40B4-BE49-F238E27FC236}">
                <a16:creationId xmlns:a16="http://schemas.microsoft.com/office/drawing/2014/main" id="{A91898F6-5214-FC95-6A51-3E7983588C6C}"/>
              </a:ext>
            </a:extLst>
          </p:cNvPr>
          <p:cNvSpPr txBox="1"/>
          <p:nvPr/>
        </p:nvSpPr>
        <p:spPr>
          <a:xfrm>
            <a:off x="4330331" y="3820217"/>
            <a:ext cx="864339" cy="523220"/>
          </a:xfrm>
          <a:prstGeom prst="rect">
            <a:avLst/>
          </a:prstGeom>
          <a:noFill/>
        </p:spPr>
        <p:txBody>
          <a:bodyPr wrap="none" rtlCol="0">
            <a:spAutoFit/>
          </a:bodyPr>
          <a:lstStyle/>
          <a:p>
            <a:r>
              <a:rPr lang="en-US" sz="2800" i="1" dirty="0">
                <a:effectLst>
                  <a:outerShdw blurRad="38100" dist="38100" dir="2700000" algn="tl">
                    <a:srgbClr val="000000">
                      <a:alpha val="43137"/>
                    </a:srgbClr>
                  </a:outerShdw>
                </a:effectLst>
              </a:rPr>
              <a:t>or…</a:t>
            </a:r>
          </a:p>
        </p:txBody>
      </p:sp>
    </p:spTree>
    <p:extLst>
      <p:ext uri="{BB962C8B-B14F-4D97-AF65-F5344CB8AC3E}">
        <p14:creationId xmlns:p14="http://schemas.microsoft.com/office/powerpoint/2010/main" val="351511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22337-FC7B-BA42-A1FA-C49AAA9D506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BE66DE0-5442-5E3C-4A9E-6E611BE695E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31FDB73B-9023-F38F-BB2B-7FE143F1852C}"/>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4" name="TextBox 13">
            <a:extLst>
              <a:ext uri="{FF2B5EF4-FFF2-40B4-BE49-F238E27FC236}">
                <a16:creationId xmlns:a16="http://schemas.microsoft.com/office/drawing/2014/main" id="{79BE34DE-53B8-57C2-7751-94884367B2C8}"/>
              </a:ext>
            </a:extLst>
          </p:cNvPr>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a:extLst>
              <a:ext uri="{FF2B5EF4-FFF2-40B4-BE49-F238E27FC236}">
                <a16:creationId xmlns:a16="http://schemas.microsoft.com/office/drawing/2014/main" id="{C3CDD9DA-1BF6-484E-D95E-24790F7998C0}"/>
              </a:ext>
            </a:extLst>
          </p:cNvPr>
          <p:cNvSpPr txBox="1"/>
          <p:nvPr/>
        </p:nvSpPr>
        <p:spPr>
          <a:xfrm>
            <a:off x="990602" y="3647182"/>
            <a:ext cx="2895599" cy="830997"/>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a:t>
            </a:r>
          </a:p>
        </p:txBody>
      </p:sp>
      <p:sp>
        <p:nvSpPr>
          <p:cNvPr id="25" name="TextBox 24">
            <a:extLst>
              <a:ext uri="{FF2B5EF4-FFF2-40B4-BE49-F238E27FC236}">
                <a16:creationId xmlns:a16="http://schemas.microsoft.com/office/drawing/2014/main" id="{1DD23156-9325-439E-5B94-AFCB22FDFCCE}"/>
              </a:ext>
            </a:extLst>
          </p:cNvPr>
          <p:cNvSpPr txBox="1"/>
          <p:nvPr/>
        </p:nvSpPr>
        <p:spPr>
          <a:xfrm>
            <a:off x="5638801" y="3647182"/>
            <a:ext cx="2819399" cy="830997"/>
          </a:xfrm>
          <a:prstGeom prst="rect">
            <a:avLst/>
          </a:prstGeom>
          <a:noFill/>
        </p:spPr>
        <p:txBody>
          <a:bodyPr wrap="square" rtlCol="0">
            <a:spAutoFit/>
          </a:bodyPr>
          <a:lstStyle/>
          <a:p>
            <a:r>
              <a:rPr lang="en-US" sz="1600" dirty="0">
                <a:solidFill>
                  <a:srgbClr val="0000FF"/>
                </a:solidFill>
              </a:rPr>
              <a:t>2) The amount of aqueous lost can be too high to maintain normal </a:t>
            </a:r>
            <a:r>
              <a:rPr lang="en-US" sz="1600" dirty="0" err="1">
                <a:solidFill>
                  <a:srgbClr val="0000FF"/>
                </a:solidFill>
              </a:rPr>
              <a:t>osmolarity</a:t>
            </a:r>
            <a:r>
              <a:rPr lang="en-US" sz="1600" dirty="0">
                <a:solidFill>
                  <a:srgbClr val="0000FF"/>
                </a:solidFill>
              </a:rPr>
              <a:t>.</a:t>
            </a:r>
          </a:p>
        </p:txBody>
      </p:sp>
      <p:sp>
        <p:nvSpPr>
          <p:cNvPr id="26" name="TextBox 25">
            <a:extLst>
              <a:ext uri="{FF2B5EF4-FFF2-40B4-BE49-F238E27FC236}">
                <a16:creationId xmlns:a16="http://schemas.microsoft.com/office/drawing/2014/main" id="{CA889700-1A90-DEBB-B3E4-3BFEBF3383CC}"/>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are two basic ways in which the status of the </a:t>
            </a:r>
            <a:r>
              <a:rPr lang="en-US" dirty="0"/>
              <a:t>aqueous component </a:t>
            </a:r>
            <a:r>
              <a:rPr lang="en-US" dirty="0">
                <a:solidFill>
                  <a:srgbClr val="0000FF"/>
                </a:solidFill>
              </a:rPr>
              <a:t>of the tear film could lead to tear hyperosmolarity:</a:t>
            </a:r>
          </a:p>
        </p:txBody>
      </p:sp>
      <p:sp>
        <p:nvSpPr>
          <p:cNvPr id="2" name="TextBox 1">
            <a:extLst>
              <a:ext uri="{FF2B5EF4-FFF2-40B4-BE49-F238E27FC236}">
                <a16:creationId xmlns:a16="http://schemas.microsoft.com/office/drawing/2014/main" id="{1EF0CE36-1825-776C-4250-9285631CCF04}"/>
              </a:ext>
            </a:extLst>
          </p:cNvPr>
          <p:cNvSpPr txBox="1"/>
          <p:nvPr/>
        </p:nvSpPr>
        <p:spPr>
          <a:xfrm>
            <a:off x="4330331" y="3820217"/>
            <a:ext cx="864339" cy="523220"/>
          </a:xfrm>
          <a:prstGeom prst="rect">
            <a:avLst/>
          </a:prstGeom>
          <a:noFill/>
        </p:spPr>
        <p:txBody>
          <a:bodyPr wrap="none" rtlCol="0">
            <a:spAutoFit/>
          </a:bodyPr>
          <a:lstStyle/>
          <a:p>
            <a:r>
              <a:rPr lang="en-US" sz="2800" i="1" dirty="0">
                <a:effectLst>
                  <a:outerShdw blurRad="38100" dist="38100" dir="2700000" algn="tl">
                    <a:srgbClr val="000000">
                      <a:alpha val="43137"/>
                    </a:srgbClr>
                  </a:outerShdw>
                </a:effectLst>
              </a:rPr>
              <a:t>or…</a:t>
            </a:r>
          </a:p>
        </p:txBody>
      </p:sp>
    </p:spTree>
    <p:extLst>
      <p:ext uri="{BB962C8B-B14F-4D97-AF65-F5344CB8AC3E}">
        <p14:creationId xmlns:p14="http://schemas.microsoft.com/office/powerpoint/2010/main" val="1274051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cxnSp>
        <p:nvCxnSpPr>
          <p:cNvPr id="3" name="Straight Arrow Connector 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1077218"/>
          </a:xfrm>
          <a:prstGeom prst="rect">
            <a:avLst/>
          </a:prstGeom>
          <a:noFill/>
        </p:spPr>
        <p:txBody>
          <a:bodyPr wrap="square" rtlCol="0">
            <a:spAutoFit/>
          </a:bodyPr>
          <a:lstStyle/>
          <a:p>
            <a:r>
              <a:rPr lang="en-US" sz="1600" dirty="0">
                <a:solidFill>
                  <a:srgbClr val="0000FF"/>
                </a:solidFill>
              </a:rPr>
              <a:t>1) The amount of aqueous produced can be inadequate to maintain normal </a:t>
            </a:r>
            <a:r>
              <a:rPr lang="en-US" sz="1600" dirty="0" err="1">
                <a:solidFill>
                  <a:srgbClr val="0000FF"/>
                </a:solidFill>
              </a:rPr>
              <a:t>osmolarity</a:t>
            </a:r>
            <a:r>
              <a:rPr lang="en-US" sz="1600" dirty="0">
                <a:solidFill>
                  <a:srgbClr val="0000FF"/>
                </a:solidFill>
              </a:rPr>
              <a:t>. </a:t>
            </a:r>
            <a:r>
              <a:rPr lang="en-US" sz="1600" b="1" dirty="0"/>
              <a:t>This state is known as…</a:t>
            </a:r>
          </a:p>
        </p:txBody>
      </p:sp>
      <p:sp>
        <p:nvSpPr>
          <p:cNvPr id="25" name="TextBox 24"/>
          <p:cNvSpPr txBox="1"/>
          <p:nvPr/>
        </p:nvSpPr>
        <p:spPr>
          <a:xfrm>
            <a:off x="5638801" y="3647182"/>
            <a:ext cx="2819399" cy="830997"/>
          </a:xfrm>
          <a:prstGeom prst="rect">
            <a:avLst/>
          </a:prstGeom>
          <a:noFill/>
        </p:spPr>
        <p:txBody>
          <a:bodyPr wrap="square" rtlCol="0">
            <a:spAutoFit/>
          </a:bodyPr>
          <a:lstStyle/>
          <a:p>
            <a:r>
              <a:rPr lang="en-US" sz="1600" dirty="0">
                <a:solidFill>
                  <a:schemeClr val="bg1">
                    <a:lumMod val="75000"/>
                  </a:schemeClr>
                </a:solidFill>
              </a:rPr>
              <a:t>2) The amount of aqueous lost can be too high to maintain normal osmolarity. </a:t>
            </a:r>
            <a:endParaRPr lang="en-US" sz="1600" b="1" dirty="0">
              <a:solidFill>
                <a:schemeClr val="bg1">
                  <a:lumMod val="75000"/>
                </a:schemeClr>
              </a:solidFill>
            </a:endParaRPr>
          </a:p>
        </p:txBody>
      </p:sp>
      <p:sp>
        <p:nvSpPr>
          <p:cNvPr id="2" name="TextBox 1">
            <a:extLst>
              <a:ext uri="{FF2B5EF4-FFF2-40B4-BE49-F238E27FC236}">
                <a16:creationId xmlns:a16="http://schemas.microsoft.com/office/drawing/2014/main" id="{3AD3D08B-B5E0-DAC0-AE72-437D667562CE}"/>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sp>
        <p:nvSpPr>
          <p:cNvPr id="4" name="TextBox 3">
            <a:extLst>
              <a:ext uri="{FF2B5EF4-FFF2-40B4-BE49-F238E27FC236}">
                <a16:creationId xmlns:a16="http://schemas.microsoft.com/office/drawing/2014/main" id="{347E9621-8F5A-3A9D-C6C9-E3D081BAE219}"/>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are two basic ways in which the status of the </a:t>
            </a:r>
            <a:r>
              <a:rPr lang="en-US" dirty="0"/>
              <a:t>aqueous component </a:t>
            </a:r>
            <a:r>
              <a:rPr lang="en-US" dirty="0">
                <a:solidFill>
                  <a:srgbClr val="0000FF"/>
                </a:solidFill>
              </a:rPr>
              <a:t>of the tear film could lead to tear hyperosmolarity:</a:t>
            </a:r>
          </a:p>
        </p:txBody>
      </p:sp>
    </p:spTree>
    <p:extLst>
      <p:ext uri="{BB962C8B-B14F-4D97-AF65-F5344CB8AC3E}">
        <p14:creationId xmlns:p14="http://schemas.microsoft.com/office/powerpoint/2010/main" val="205186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E66D-794E-BED9-8785-387D7A3AB6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9A4336F-3038-529D-08A1-60631E1AAEE5}"/>
              </a:ext>
            </a:extLst>
          </p:cNvPr>
          <p:cNvSpPr txBox="1"/>
          <p:nvPr/>
        </p:nvSpPr>
        <p:spPr>
          <a:xfrm>
            <a:off x="506424" y="990600"/>
            <a:ext cx="8131151" cy="2031325"/>
          </a:xfrm>
          <a:prstGeom prst="rect">
            <a:avLst/>
          </a:prstGeom>
          <a:solidFill>
            <a:schemeClr val="bg1"/>
          </a:solidFill>
          <a:ln>
            <a:noFill/>
          </a:ln>
        </p:spPr>
        <p:txBody>
          <a:bodyPr wrap="square" rtlCol="0">
            <a:spAutoFit/>
          </a:bodyPr>
          <a:lstStyle/>
          <a:p>
            <a:r>
              <a:rPr lang="en-US" b="1" i="1" dirty="0">
                <a:solidFill>
                  <a:schemeClr val="bg1">
                    <a:lumMod val="75000"/>
                  </a:schemeClr>
                </a:solidFill>
              </a:rPr>
              <a:t>DES</a:t>
            </a:r>
            <a:r>
              <a:rPr lang="en-US" dirty="0">
                <a:solidFill>
                  <a:schemeClr val="bg1">
                    <a:lumMod val="75000"/>
                  </a:schemeClr>
                </a:solidFill>
              </a:rPr>
              <a:t> is an extremely common condition, estimated to affect 10% or more of adults. It can be a significant health problem, with studies indicating that moderate-to-severe DES impacts quality-of-life to the same degree as moderate-to-severe angina. Women are more likely to suffer DES than men (</a:t>
            </a:r>
            <a:r>
              <a:rPr lang="en-US" sz="1800" dirty="0">
                <a:solidFill>
                  <a:schemeClr val="bg1">
                    <a:lumMod val="75000"/>
                  </a:schemeClr>
                </a:solidFill>
              </a:rPr>
              <a:t>high A/E* are protective against DES, whereas low A/E exacerbate it</a:t>
            </a:r>
            <a:r>
              <a:rPr lang="en-US" dirty="0">
                <a:solidFill>
                  <a:schemeClr val="bg1">
                    <a:lumMod val="75000"/>
                  </a:schemeClr>
                </a:solidFill>
              </a:rPr>
              <a:t>). </a:t>
            </a:r>
          </a:p>
          <a:p>
            <a:r>
              <a:rPr lang="en-US" dirty="0">
                <a:solidFill>
                  <a:schemeClr val="bg1">
                    <a:lumMod val="75000"/>
                  </a:schemeClr>
                </a:solidFill>
              </a:rPr>
              <a:t>The research on race as a risk factor are mixed, with some suggesting Asians and possibly Hispanics are at greater risk.</a:t>
            </a:r>
          </a:p>
        </p:txBody>
      </p:sp>
      <p:sp>
        <p:nvSpPr>
          <p:cNvPr id="6" name="TextBox 5">
            <a:extLst>
              <a:ext uri="{FF2B5EF4-FFF2-40B4-BE49-F238E27FC236}">
                <a16:creationId xmlns:a16="http://schemas.microsoft.com/office/drawing/2014/main" id="{D3D7F988-A847-1317-3837-EADA3D09A1C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ADF9B361-FDCB-60C2-BE4A-46A83A43F277}"/>
              </a:ext>
            </a:extLst>
          </p:cNvPr>
          <p:cNvSpPr txBox="1"/>
          <p:nvPr/>
        </p:nvSpPr>
        <p:spPr>
          <a:xfrm>
            <a:off x="506424" y="3263348"/>
            <a:ext cx="7875576" cy="1477328"/>
          </a:xfrm>
          <a:prstGeom prst="rect">
            <a:avLst/>
          </a:prstGeom>
          <a:noFill/>
        </p:spPr>
        <p:txBody>
          <a:bodyPr wrap="square" rtlCol="0">
            <a:spAutoFit/>
          </a:bodyPr>
          <a:lstStyle/>
          <a:p>
            <a:r>
              <a:rPr lang="en-US" dirty="0">
                <a:solidFill>
                  <a:srgbClr val="0000FF"/>
                </a:solidFill>
              </a:rPr>
              <a:t>The </a:t>
            </a:r>
            <a:r>
              <a:rPr lang="en-US" b="1" dirty="0">
                <a:solidFill>
                  <a:srgbClr val="0000FF"/>
                </a:solidFill>
              </a:rPr>
              <a:t>tear film </a:t>
            </a:r>
            <a:r>
              <a:rPr lang="en-US" dirty="0">
                <a:solidFill>
                  <a:srgbClr val="0000FF"/>
                </a:solidFill>
              </a:rPr>
              <a:t>plays three key roles in ocular health and function:</a:t>
            </a:r>
          </a:p>
          <a:p>
            <a:r>
              <a:rPr lang="en-US" dirty="0">
                <a:solidFill>
                  <a:srgbClr val="0000FF"/>
                </a:solidFill>
              </a:rPr>
              <a:t>--Facilitating diffusion of oxygen to the avascular cornea;</a:t>
            </a:r>
          </a:p>
          <a:p>
            <a:r>
              <a:rPr lang="en-US" dirty="0">
                <a:solidFill>
                  <a:srgbClr val="0000FF"/>
                </a:solidFill>
              </a:rPr>
              <a:t>--clearing debris from the corneal surface; and</a:t>
            </a:r>
          </a:p>
          <a:p>
            <a:r>
              <a:rPr lang="en-US" dirty="0">
                <a:solidFill>
                  <a:srgbClr val="0000FF"/>
                </a:solidFill>
              </a:rPr>
              <a:t>--providing a glassy-smooth refracting surface at the air-cornea interface (or more accurately, the air-tear film interface). </a:t>
            </a:r>
            <a:endParaRPr lang="en-US" sz="1800" dirty="0"/>
          </a:p>
        </p:txBody>
      </p:sp>
    </p:spTree>
    <p:extLst>
      <p:ext uri="{BB962C8B-B14F-4D97-AF65-F5344CB8AC3E}">
        <p14:creationId xmlns:p14="http://schemas.microsoft.com/office/powerpoint/2010/main" val="283577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4" name="TextBox 23"/>
          <p:cNvSpPr txBox="1"/>
          <p:nvPr/>
        </p:nvSpPr>
        <p:spPr>
          <a:xfrm>
            <a:off x="990602" y="3647182"/>
            <a:ext cx="2895599" cy="1077218"/>
          </a:xfrm>
          <a:prstGeom prst="rect">
            <a:avLst/>
          </a:prstGeom>
          <a:noFill/>
        </p:spPr>
        <p:txBody>
          <a:bodyPr wrap="square" rtlCol="0">
            <a:spAutoFit/>
          </a:bodyPr>
          <a:lstStyle/>
          <a:p>
            <a:r>
              <a:rPr lang="en-US" sz="1600" dirty="0">
                <a:solidFill>
                  <a:srgbClr val="0000FF"/>
                </a:solidFill>
              </a:rPr>
              <a:t>1) The amount of aqueous produced can be inadequate to maintain normal osmolarity. </a:t>
            </a:r>
            <a:r>
              <a:rPr lang="en-US" sz="1600" b="1" dirty="0"/>
              <a:t>This state is known as…</a:t>
            </a:r>
          </a:p>
        </p:txBody>
      </p:sp>
      <p:sp>
        <p:nvSpPr>
          <p:cNvPr id="25" name="TextBox 24"/>
          <p:cNvSpPr txBox="1"/>
          <p:nvPr/>
        </p:nvSpPr>
        <p:spPr>
          <a:xfrm>
            <a:off x="5638801" y="3647182"/>
            <a:ext cx="2819399" cy="1077218"/>
          </a:xfrm>
          <a:prstGeom prst="rect">
            <a:avLst/>
          </a:prstGeom>
          <a:noFill/>
        </p:spPr>
        <p:txBody>
          <a:bodyPr wrap="square" rtlCol="0">
            <a:spAutoFit/>
          </a:bodyPr>
          <a:lstStyle/>
          <a:p>
            <a:r>
              <a:rPr lang="en-US" sz="1600" dirty="0">
                <a:solidFill>
                  <a:srgbClr val="0000FF"/>
                </a:solidFill>
              </a:rPr>
              <a:t>2) The amount of aqueous lost can be too high to maintain normal osmolarity. </a:t>
            </a:r>
            <a:r>
              <a:rPr lang="en-US" sz="1600" b="1" dirty="0"/>
              <a:t>This state is known as…</a:t>
            </a:r>
          </a:p>
        </p:txBody>
      </p:sp>
      <p:sp>
        <p:nvSpPr>
          <p:cNvPr id="2" name="TextBox 1">
            <a:extLst>
              <a:ext uri="{FF2B5EF4-FFF2-40B4-BE49-F238E27FC236}">
                <a16:creationId xmlns:a16="http://schemas.microsoft.com/office/drawing/2014/main" id="{F83EFACC-14AD-865E-C1AA-F3D1C0F0AB0F}"/>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are two basic ways in which the status of the </a:t>
            </a:r>
            <a:r>
              <a:rPr lang="en-US" dirty="0"/>
              <a:t>aqueous component </a:t>
            </a:r>
            <a:r>
              <a:rPr lang="en-US" dirty="0">
                <a:solidFill>
                  <a:srgbClr val="0000FF"/>
                </a:solidFill>
              </a:rPr>
              <a:t>of the tear film could lead to tear hyperosmolarity:</a:t>
            </a:r>
          </a:p>
        </p:txBody>
      </p:sp>
    </p:spTree>
    <p:extLst>
      <p:ext uri="{BB962C8B-B14F-4D97-AF65-F5344CB8AC3E}">
        <p14:creationId xmlns:p14="http://schemas.microsoft.com/office/powerpoint/2010/main" val="3220047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accent3">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2" name="TextBox 11"/>
          <p:cNvSpPr txBox="1"/>
          <p:nvPr/>
        </p:nvSpPr>
        <p:spPr>
          <a:xfrm>
            <a:off x="850203" y="3127177"/>
            <a:ext cx="7443593" cy="646331"/>
          </a:xfrm>
          <a:prstGeom prst="rect">
            <a:avLst/>
          </a:prstGeom>
          <a:noFill/>
        </p:spPr>
        <p:txBody>
          <a:bodyPr wrap="square" rtlCol="0">
            <a:spAutoFit/>
          </a:bodyPr>
          <a:lstStyle/>
          <a:p>
            <a:pPr algn="ctr"/>
            <a:r>
              <a:rPr lang="en-US" dirty="0">
                <a:solidFill>
                  <a:srgbClr val="0000FF"/>
                </a:solidFill>
              </a:rPr>
              <a:t>While it’s a bit of an oversimplification, we can associate the components of the tear film with the pathologic states underlying DES:</a:t>
            </a:r>
          </a:p>
        </p:txBody>
      </p:sp>
      <p:sp>
        <p:nvSpPr>
          <p:cNvPr id="4" name="TextBox 3">
            <a:extLst>
              <a:ext uri="{FF2B5EF4-FFF2-40B4-BE49-F238E27FC236}">
                <a16:creationId xmlns:a16="http://schemas.microsoft.com/office/drawing/2014/main" id="{DCFE2703-44B6-C803-A63A-678F784280E4}"/>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chemeClr val="bg1">
                    <a:lumMod val="75000"/>
                  </a:schemeClr>
                </a:solidFill>
              </a:rPr>
              <a:t>There are two basic ways in which the status of the aqueous component of the tear film could lead to tear hyperosmolarity:</a:t>
            </a:r>
          </a:p>
        </p:txBody>
      </p:sp>
    </p:spTree>
    <p:extLst>
      <p:ext uri="{BB962C8B-B14F-4D97-AF65-F5344CB8AC3E}">
        <p14:creationId xmlns:p14="http://schemas.microsoft.com/office/powerpoint/2010/main" val="1729854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E8A68-33DE-A4B8-3BCE-3CECAE839217}"/>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A8B700F-0431-5E9D-FC7E-FA4FF67FD638}"/>
              </a:ext>
            </a:extLst>
          </p:cNvPr>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B3D383-A99F-58B9-9C6F-C2C0CD30FF35}"/>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accent3">
                    <a:lumMod val="85000"/>
                  </a:schemeClr>
                </a:solidFill>
              </a:rPr>
              <a:t>Evaporative Dry Eye</a:t>
            </a:r>
          </a:p>
        </p:txBody>
      </p:sp>
      <p:sp>
        <p:nvSpPr>
          <p:cNvPr id="9" name="TextBox 8">
            <a:extLst>
              <a:ext uri="{FF2B5EF4-FFF2-40B4-BE49-F238E27FC236}">
                <a16:creationId xmlns:a16="http://schemas.microsoft.com/office/drawing/2014/main" id="{6EDC3B1C-CA54-9148-77E1-8C641925AEA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F58E187C-D2A1-35B8-960C-712FAB5A7C20}"/>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a:extLst>
              <a:ext uri="{FF2B5EF4-FFF2-40B4-BE49-F238E27FC236}">
                <a16:creationId xmlns:a16="http://schemas.microsoft.com/office/drawing/2014/main" id="{3EC4A853-5CA1-8373-5AA4-4709D807F5B0}"/>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a:extLst>
              <a:ext uri="{FF2B5EF4-FFF2-40B4-BE49-F238E27FC236}">
                <a16:creationId xmlns:a16="http://schemas.microsoft.com/office/drawing/2014/main" id="{2502BD0F-6A3B-7242-DAD8-2D21691DC517}"/>
              </a:ext>
            </a:extLst>
          </p:cNvPr>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5AC4400-7BF5-AE95-7780-469C97B3CD50}"/>
              </a:ext>
            </a:extLst>
          </p:cNvPr>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1F199A-3610-E4E5-72D6-A57D015665B6}"/>
              </a:ext>
            </a:extLst>
          </p:cNvPr>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2" name="TextBox 11">
            <a:extLst>
              <a:ext uri="{FF2B5EF4-FFF2-40B4-BE49-F238E27FC236}">
                <a16:creationId xmlns:a16="http://schemas.microsoft.com/office/drawing/2014/main" id="{B99FDD31-0FAC-290A-6982-5A3BADB8D341}"/>
              </a:ext>
            </a:extLst>
          </p:cNvPr>
          <p:cNvSpPr txBox="1"/>
          <p:nvPr/>
        </p:nvSpPr>
        <p:spPr>
          <a:xfrm>
            <a:off x="850203" y="3127177"/>
            <a:ext cx="7443593" cy="646331"/>
          </a:xfrm>
          <a:prstGeom prst="rect">
            <a:avLst/>
          </a:prstGeom>
          <a:noFill/>
        </p:spPr>
        <p:txBody>
          <a:bodyPr wrap="square" rtlCol="0">
            <a:spAutoFit/>
          </a:bodyPr>
          <a:lstStyle/>
          <a:p>
            <a:pPr algn="ctr"/>
            <a:r>
              <a:rPr lang="en-US" dirty="0">
                <a:solidFill>
                  <a:srgbClr val="0000FF"/>
                </a:solidFill>
              </a:rPr>
              <a:t>While it’s a bit of an oversimplification, we can associate the components of the tear film with the pathologic states underlying DES:</a:t>
            </a:r>
          </a:p>
        </p:txBody>
      </p:sp>
      <p:sp>
        <p:nvSpPr>
          <p:cNvPr id="2" name="TextBox 1">
            <a:extLst>
              <a:ext uri="{FF2B5EF4-FFF2-40B4-BE49-F238E27FC236}">
                <a16:creationId xmlns:a16="http://schemas.microsoft.com/office/drawing/2014/main" id="{3DA0EE9E-E014-D293-F511-D98B7EF266A6}"/>
              </a:ext>
            </a:extLst>
          </p:cNvPr>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TextBox 3">
            <a:extLst>
              <a:ext uri="{FF2B5EF4-FFF2-40B4-BE49-F238E27FC236}">
                <a16:creationId xmlns:a16="http://schemas.microsoft.com/office/drawing/2014/main" id="{66038041-68B0-53A1-663D-8BEAAF6DD023}"/>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chemeClr val="bg1">
                    <a:lumMod val="75000"/>
                  </a:schemeClr>
                </a:solidFill>
              </a:rPr>
              <a:t>There are two basic ways in which the status of the aqueous component of the tear film could lead to tear hyperosmolarity:</a:t>
            </a:r>
          </a:p>
        </p:txBody>
      </p:sp>
    </p:spTree>
    <p:extLst>
      <p:ext uri="{BB962C8B-B14F-4D97-AF65-F5344CB8AC3E}">
        <p14:creationId xmlns:p14="http://schemas.microsoft.com/office/powerpoint/2010/main" val="3689942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Rectangle 3">
            <a:extLst>
              <a:ext uri="{FF2B5EF4-FFF2-40B4-BE49-F238E27FC236}">
                <a16:creationId xmlns:a16="http://schemas.microsoft.com/office/drawing/2014/main" id="{E2489485-130A-A1F3-9BE6-365B926D54FE}"/>
              </a:ext>
            </a:extLst>
          </p:cNvPr>
          <p:cNvSpPr/>
          <p:nvPr/>
        </p:nvSpPr>
        <p:spPr>
          <a:xfrm>
            <a:off x="5943600" y="4051757"/>
            <a:ext cx="1905000" cy="13921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5E16C7-6F8A-B61C-F41B-D212B0D4E5A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cxnSp>
        <p:nvCxnSpPr>
          <p:cNvPr id="7" name="Straight Arrow Connector 6">
            <a:extLst>
              <a:ext uri="{FF2B5EF4-FFF2-40B4-BE49-F238E27FC236}">
                <a16:creationId xmlns:a16="http://schemas.microsoft.com/office/drawing/2014/main" id="{BF9C775F-DE82-9302-88A0-446680F4D40F}"/>
              </a:ext>
            </a:extLst>
          </p:cNvPr>
          <p:cNvCxnSpPr>
            <a:stCxn id="5"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0A2117-75A9-BC99-9770-1D2D4F5D7338}"/>
              </a:ext>
            </a:extLst>
          </p:cNvPr>
          <p:cNvSpPr txBox="1"/>
          <p:nvPr/>
        </p:nvSpPr>
        <p:spPr>
          <a:xfrm>
            <a:off x="5867400" y="4063425"/>
            <a:ext cx="2057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lipid component</a:t>
            </a:r>
          </a:p>
        </p:txBody>
      </p:sp>
      <p:sp>
        <p:nvSpPr>
          <p:cNvPr id="6" name="TextBox 5">
            <a:extLst>
              <a:ext uri="{FF2B5EF4-FFF2-40B4-BE49-F238E27FC236}">
                <a16:creationId xmlns:a16="http://schemas.microsoft.com/office/drawing/2014/main" id="{26DA58D8-676A-6D12-1501-AF203E3B86EC}"/>
              </a:ext>
            </a:extLst>
          </p:cNvPr>
          <p:cNvSpPr txBox="1"/>
          <p:nvPr/>
        </p:nvSpPr>
        <p:spPr>
          <a:xfrm>
            <a:off x="850203" y="3127177"/>
            <a:ext cx="7443593" cy="646331"/>
          </a:xfrm>
          <a:prstGeom prst="rect">
            <a:avLst/>
          </a:prstGeom>
          <a:noFill/>
        </p:spPr>
        <p:txBody>
          <a:bodyPr wrap="square" rtlCol="0">
            <a:spAutoFit/>
          </a:bodyPr>
          <a:lstStyle/>
          <a:p>
            <a:pPr algn="ctr"/>
            <a:r>
              <a:rPr lang="en-US" dirty="0">
                <a:solidFill>
                  <a:srgbClr val="0000FF"/>
                </a:solidFill>
              </a:rPr>
              <a:t>While it’s a bit of an oversimplification, we can associate the components of the tear film with the pathologic states underlying DES:</a:t>
            </a:r>
          </a:p>
        </p:txBody>
      </p:sp>
      <p:sp>
        <p:nvSpPr>
          <p:cNvPr id="11" name="TextBox 10">
            <a:extLst>
              <a:ext uri="{FF2B5EF4-FFF2-40B4-BE49-F238E27FC236}">
                <a16:creationId xmlns:a16="http://schemas.microsoft.com/office/drawing/2014/main" id="{28F0D721-89AF-7B5B-C1C6-88DFE22916C3}"/>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chemeClr val="bg1">
                    <a:lumMod val="75000"/>
                  </a:schemeClr>
                </a:solidFill>
              </a:rPr>
              <a:t>There are two basic ways in which the status of the aqueous component of the tear film could lead to tear hyperosmolarity:</a:t>
            </a:r>
          </a:p>
        </p:txBody>
      </p:sp>
    </p:spTree>
    <p:extLst>
      <p:ext uri="{BB962C8B-B14F-4D97-AF65-F5344CB8AC3E}">
        <p14:creationId xmlns:p14="http://schemas.microsoft.com/office/powerpoint/2010/main" val="300860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07B96-6483-41EE-525A-5D9768A6817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BC62D6-E95E-F156-DC8C-E65D38A92E7C}"/>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t>
            </a:r>
            <a:r>
              <a:rPr lang="en-US" dirty="0">
                <a:solidFill>
                  <a:schemeClr val="bg1">
                    <a:lumMod val="75000"/>
                  </a:schemeClr>
                </a:solidFill>
              </a:rPr>
              <a:t>are</a:t>
            </a:r>
            <a:r>
              <a:rPr lang="en-US" dirty="0">
                <a:solidFill>
                  <a:srgbClr val="0000FF"/>
                </a:solidFill>
              </a:rPr>
              <a:t> two basic ways in which the status of the </a:t>
            </a:r>
            <a:r>
              <a:rPr lang="en-US" dirty="0"/>
              <a:t>aqueous component </a:t>
            </a:r>
            <a:r>
              <a:rPr lang="en-US" dirty="0">
                <a:solidFill>
                  <a:srgbClr val="0000FF"/>
                </a:solidFill>
              </a:rPr>
              <a:t>of the tear film could lead to tear hyperosmolarity:</a:t>
            </a:r>
          </a:p>
        </p:txBody>
      </p:sp>
      <p:sp>
        <p:nvSpPr>
          <p:cNvPr id="6" name="TextBox 5">
            <a:extLst>
              <a:ext uri="{FF2B5EF4-FFF2-40B4-BE49-F238E27FC236}">
                <a16:creationId xmlns:a16="http://schemas.microsoft.com/office/drawing/2014/main" id="{8B376E7F-DA77-069B-3670-6D2B814A925E}"/>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a:extLst>
              <a:ext uri="{FF2B5EF4-FFF2-40B4-BE49-F238E27FC236}">
                <a16:creationId xmlns:a16="http://schemas.microsoft.com/office/drawing/2014/main" id="{CA45435C-9FF4-F7E0-2F62-3DAC4DBC25D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3A6BD7E9-157C-9DE5-4BA0-1537B8BEB0BC}"/>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a:extLst>
              <a:ext uri="{FF2B5EF4-FFF2-40B4-BE49-F238E27FC236}">
                <a16:creationId xmlns:a16="http://schemas.microsoft.com/office/drawing/2014/main" id="{8CB46792-61C9-1142-C910-285A8EDCB035}"/>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a:extLst>
              <a:ext uri="{FF2B5EF4-FFF2-40B4-BE49-F238E27FC236}">
                <a16:creationId xmlns:a16="http://schemas.microsoft.com/office/drawing/2014/main" id="{00436044-964A-A6E8-6FF5-9AAADC2FD98B}"/>
              </a:ext>
            </a:extLst>
          </p:cNvPr>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6EAF8E-E9E1-BA95-9AF0-0FB48BA93BCF}"/>
              </a:ext>
            </a:extLst>
          </p:cNvPr>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B8007C9-64F6-EFE1-3023-4E7D4B8475A1}"/>
              </a:ext>
            </a:extLst>
          </p:cNvPr>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solidFill>
                  <a:schemeClr val="bg1">
                    <a:lumMod val="75000"/>
                  </a:schemeClr>
                </a:solidFill>
              </a:rPr>
              <a:t>Tear </a:t>
            </a:r>
            <a:r>
              <a:rPr lang="en-US" sz="2000" b="1" dirty="0" err="1">
                <a:solidFill>
                  <a:schemeClr val="bg1">
                    <a:lumMod val="75000"/>
                  </a:schemeClr>
                </a:solidFill>
              </a:rPr>
              <a:t>Hyperosmolarity</a:t>
            </a:r>
            <a:r>
              <a:rPr lang="en-US" sz="2000" b="1" dirty="0">
                <a:solidFill>
                  <a:schemeClr val="bg1">
                    <a:lumMod val="75000"/>
                  </a:schemeClr>
                </a:solidFill>
              </a:rPr>
              <a:t>.</a:t>
            </a:r>
          </a:p>
        </p:txBody>
      </p:sp>
      <p:sp>
        <p:nvSpPr>
          <p:cNvPr id="12" name="Arrow: Bent-Up 11">
            <a:extLst>
              <a:ext uri="{FF2B5EF4-FFF2-40B4-BE49-F238E27FC236}">
                <a16:creationId xmlns:a16="http://schemas.microsoft.com/office/drawing/2014/main" id="{083AAE74-8B50-1938-A1DA-9C326A7CF56E}"/>
              </a:ext>
            </a:extLst>
          </p:cNvPr>
          <p:cNvSpPr/>
          <p:nvPr/>
        </p:nvSpPr>
        <p:spPr>
          <a:xfrm rot="10800000">
            <a:off x="2057400" y="1251871"/>
            <a:ext cx="4443824" cy="1014515"/>
          </a:xfrm>
          <a:prstGeom prst="bentUpArrow">
            <a:avLst>
              <a:gd name="adj1" fmla="val 50000"/>
              <a:gd name="adj2" fmla="val 34786"/>
              <a:gd name="adj3" fmla="val 34133"/>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80F82BD-964B-3881-9850-56F94DF6BBBD}"/>
              </a:ext>
            </a:extLst>
          </p:cNvPr>
          <p:cNvCxnSpPr>
            <a:cxnSpLocks/>
          </p:cNvCxnSpPr>
          <p:nvPr/>
        </p:nvCxnSpPr>
        <p:spPr>
          <a:xfrm flipV="1">
            <a:off x="2234025" y="2574501"/>
            <a:ext cx="304800" cy="91036"/>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502E1AC-C47A-8E4B-C30D-0EF5C3A31DDE}"/>
              </a:ext>
            </a:extLst>
          </p:cNvPr>
          <p:cNvSpPr txBox="1"/>
          <p:nvPr/>
        </p:nvSpPr>
        <p:spPr>
          <a:xfrm>
            <a:off x="2028617" y="2296205"/>
            <a:ext cx="817853" cy="369332"/>
          </a:xfrm>
          <a:prstGeom prst="rect">
            <a:avLst/>
          </a:prstGeom>
          <a:noFill/>
        </p:spPr>
        <p:txBody>
          <a:bodyPr wrap="none" rtlCol="0">
            <a:spAutoFit/>
          </a:bodyPr>
          <a:lstStyle/>
          <a:p>
            <a:r>
              <a:rPr lang="en-US" dirty="0">
                <a:solidFill>
                  <a:srgbClr val="0000FF"/>
                </a:solidFill>
                <a:latin typeface="Segoe Script" panose="030B0504020000000003" pitchFamily="66" charset="0"/>
              </a:rPr>
              <a:t>three</a:t>
            </a:r>
          </a:p>
        </p:txBody>
      </p:sp>
      <p:sp>
        <p:nvSpPr>
          <p:cNvPr id="13" name="TextBox 12">
            <a:extLst>
              <a:ext uri="{FF2B5EF4-FFF2-40B4-BE49-F238E27FC236}">
                <a16:creationId xmlns:a16="http://schemas.microsoft.com/office/drawing/2014/main" id="{502B4A3F-4716-2EF2-7200-E02B5F558813}"/>
              </a:ext>
            </a:extLst>
          </p:cNvPr>
          <p:cNvSpPr txBox="1"/>
          <p:nvPr/>
        </p:nvSpPr>
        <p:spPr>
          <a:xfrm>
            <a:off x="2234025" y="1251872"/>
            <a:ext cx="4104914" cy="528350"/>
          </a:xfrm>
          <a:prstGeom prst="rect">
            <a:avLst/>
          </a:prstGeom>
          <a:noFill/>
        </p:spPr>
        <p:txBody>
          <a:bodyPr wrap="square" rtlCol="0">
            <a:spAutoFit/>
          </a:bodyPr>
          <a:lstStyle/>
          <a:p>
            <a:pPr>
              <a:lnSpc>
                <a:spcPts val="1700"/>
              </a:lnSpc>
            </a:pPr>
            <a:r>
              <a:rPr lang="en-US" sz="1600" b="1" dirty="0">
                <a:solidFill>
                  <a:schemeClr val="bg1"/>
                </a:solidFill>
              </a:rPr>
              <a:t>Head’s up</a:t>
            </a:r>
            <a:r>
              <a:rPr lang="en-US" sz="1600" dirty="0">
                <a:solidFill>
                  <a:schemeClr val="bg1"/>
                </a:solidFill>
              </a:rPr>
              <a:t>: Shortly we’re </a:t>
            </a:r>
            <a:r>
              <a:rPr lang="en-US" sz="1600" dirty="0" err="1">
                <a:solidFill>
                  <a:schemeClr val="bg1"/>
                </a:solidFill>
              </a:rPr>
              <a:t>gonna</a:t>
            </a:r>
            <a:r>
              <a:rPr lang="en-US" sz="1600" dirty="0">
                <a:solidFill>
                  <a:schemeClr val="bg1"/>
                </a:solidFill>
              </a:rPr>
              <a:t> add a </a:t>
            </a:r>
            <a:r>
              <a:rPr lang="en-US" sz="1600" i="1" dirty="0">
                <a:solidFill>
                  <a:schemeClr val="bg1"/>
                </a:solidFill>
              </a:rPr>
              <a:t>third</a:t>
            </a:r>
            <a:r>
              <a:rPr lang="en-US" sz="1600" dirty="0">
                <a:solidFill>
                  <a:schemeClr val="bg1"/>
                </a:solidFill>
              </a:rPr>
              <a:t> mechanism leading to tear hyperosmolarity</a:t>
            </a:r>
          </a:p>
        </p:txBody>
      </p:sp>
      <p:cxnSp>
        <p:nvCxnSpPr>
          <p:cNvPr id="15" name="Straight Arrow Connector 14">
            <a:extLst>
              <a:ext uri="{FF2B5EF4-FFF2-40B4-BE49-F238E27FC236}">
                <a16:creationId xmlns:a16="http://schemas.microsoft.com/office/drawing/2014/main" id="{37F50A95-AEC6-B62E-F9DB-8C990FCCA3C6}"/>
              </a:ext>
            </a:extLst>
          </p:cNvPr>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9F77CFF-8537-97EA-34C6-078122823FA8}"/>
              </a:ext>
            </a:extLst>
          </p:cNvPr>
          <p:cNvSpPr txBox="1"/>
          <p:nvPr/>
        </p:nvSpPr>
        <p:spPr>
          <a:xfrm>
            <a:off x="4320122" y="4800600"/>
            <a:ext cx="404278" cy="523220"/>
          </a:xfrm>
          <a:prstGeom prst="rect">
            <a:avLst/>
          </a:prstGeom>
          <a:noFill/>
          <a:ln>
            <a:noFill/>
          </a:ln>
        </p:spPr>
        <p:txBody>
          <a:bodyPr wrap="none" rtlCol="0">
            <a:spAutoFit/>
          </a:bodyPr>
          <a:lstStyle/>
          <a:p>
            <a:pPr algn="ctr"/>
            <a:r>
              <a:rPr lang="en-US" sz="2800" b="1" i="1" dirty="0"/>
              <a:t>?</a:t>
            </a:r>
          </a:p>
        </p:txBody>
      </p:sp>
    </p:spTree>
    <p:extLst>
      <p:ext uri="{BB962C8B-B14F-4D97-AF65-F5344CB8AC3E}">
        <p14:creationId xmlns:p14="http://schemas.microsoft.com/office/powerpoint/2010/main" val="1022247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85000"/>
                </a:schemeClr>
              </a:solidFill>
            </a:endParaRPr>
          </a:p>
        </p:txBody>
      </p:sp>
      <p:sp>
        <p:nvSpPr>
          <p:cNvPr id="7" name="Rectangle 6"/>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accent3">
                    <a:lumMod val="85000"/>
                  </a:schemeClr>
                </a:solidFill>
              </a:rPr>
              <a:t>The pathophysiology for DES damage starts with derangement of the tear film in the form of </a:t>
            </a:r>
            <a:r>
              <a:rPr lang="en-US" sz="2000" b="1" dirty="0">
                <a:solidFill>
                  <a:schemeClr val="accent3">
                    <a:lumMod val="85000"/>
                  </a:schemeClr>
                </a:solidFill>
              </a:rPr>
              <a:t>Tear </a:t>
            </a:r>
            <a:r>
              <a:rPr lang="en-US" sz="2000" b="1" dirty="0" err="1">
                <a:solidFill>
                  <a:schemeClr val="accent3">
                    <a:lumMod val="85000"/>
                  </a:schemeClr>
                </a:solidFill>
              </a:rPr>
              <a:t>Hyperosmolarity</a:t>
            </a:r>
            <a:r>
              <a:rPr lang="en-US" sz="2000" b="1" dirty="0">
                <a:solidFill>
                  <a:schemeClr val="accent3">
                    <a:lumMod val="85000"/>
                  </a:schemeClr>
                </a:solidFill>
              </a:rPr>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15" name="TextBox 14"/>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
        <p:nvSpPr>
          <p:cNvPr id="5" name="TextBox 4">
            <a:extLst>
              <a:ext uri="{FF2B5EF4-FFF2-40B4-BE49-F238E27FC236}">
                <a16:creationId xmlns:a16="http://schemas.microsoft.com/office/drawing/2014/main" id="{9D1FAA75-976B-F3DD-F132-65DDBD2D20C5}"/>
              </a:ext>
            </a:extLst>
          </p:cNvPr>
          <p:cNvSpPr txBox="1"/>
          <p:nvPr/>
        </p:nvSpPr>
        <p:spPr>
          <a:xfrm>
            <a:off x="1505130" y="3270647"/>
            <a:ext cx="5974200"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Let’s drill down on both, starting with ATD. </a:t>
            </a:r>
          </a:p>
        </p:txBody>
      </p:sp>
    </p:spTree>
    <p:extLst>
      <p:ext uri="{BB962C8B-B14F-4D97-AF65-F5344CB8AC3E}">
        <p14:creationId xmlns:p14="http://schemas.microsoft.com/office/powerpoint/2010/main" val="105403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85000"/>
                </a:schemeClr>
              </a:solidFill>
            </a:endParaRPr>
          </a:p>
        </p:txBody>
      </p:sp>
      <p:sp>
        <p:nvSpPr>
          <p:cNvPr id="7" name="Rectangle 6"/>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accent3">
                    <a:lumMod val="85000"/>
                  </a:schemeClr>
                </a:solidFill>
              </a:rPr>
              <a:t>The pathophysiology for DES damage starts with derangement of the tear film in the form of </a:t>
            </a:r>
            <a:r>
              <a:rPr lang="en-US" sz="2000" b="1" dirty="0">
                <a:solidFill>
                  <a:schemeClr val="accent3">
                    <a:lumMod val="85000"/>
                  </a:schemeClr>
                </a:solidFill>
              </a:rPr>
              <a:t>Tear </a:t>
            </a:r>
            <a:r>
              <a:rPr lang="en-US" sz="2000" b="1" dirty="0" err="1">
                <a:solidFill>
                  <a:schemeClr val="accent3">
                    <a:lumMod val="85000"/>
                  </a:schemeClr>
                </a:solidFill>
              </a:rPr>
              <a:t>Hyperosmolarity</a:t>
            </a:r>
            <a:r>
              <a:rPr lang="en-US" sz="2000" b="1" dirty="0">
                <a:solidFill>
                  <a:schemeClr val="accent3">
                    <a:lumMod val="85000"/>
                  </a:schemeClr>
                </a:solidFill>
              </a:rPr>
              <a:t>.</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15" name="TextBox 14"/>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
        <p:nvSpPr>
          <p:cNvPr id="8" name="TextBox 7">
            <a:extLst>
              <a:ext uri="{FF2B5EF4-FFF2-40B4-BE49-F238E27FC236}">
                <a16:creationId xmlns:a16="http://schemas.microsoft.com/office/drawing/2014/main" id="{4FDF7F37-952E-A0E6-0D9A-B7FB3948FEB8}"/>
              </a:ext>
            </a:extLst>
          </p:cNvPr>
          <p:cNvSpPr txBox="1"/>
          <p:nvPr/>
        </p:nvSpPr>
        <p:spPr>
          <a:xfrm>
            <a:off x="1505130" y="3270647"/>
            <a:ext cx="5974200"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Let’s drill down on both, starting with ATD. </a:t>
            </a:r>
          </a:p>
        </p:txBody>
      </p:sp>
      <p:sp>
        <p:nvSpPr>
          <p:cNvPr id="5" name="Rectangle 4">
            <a:extLst>
              <a:ext uri="{FF2B5EF4-FFF2-40B4-BE49-F238E27FC236}">
                <a16:creationId xmlns:a16="http://schemas.microsoft.com/office/drawing/2014/main" id="{29A062A5-F5F9-ABD2-BA7C-3C54DCF806D3}"/>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But first—</a:t>
            </a:r>
            <a:endParaRPr lang="en-US" altLang="en-US" sz="2000" i="1" kern="0" dirty="0"/>
          </a:p>
        </p:txBody>
      </p:sp>
    </p:spTree>
    <p:extLst>
      <p:ext uri="{BB962C8B-B14F-4D97-AF65-F5344CB8AC3E}">
        <p14:creationId xmlns:p14="http://schemas.microsoft.com/office/powerpoint/2010/main" val="112686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rgbClr val="FFCCFF"/>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accent5"/>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accent5"/>
                          </a:solidFill>
                        </a:rPr>
                        <a:t>Basal </a:t>
                      </a:r>
                      <a:r>
                        <a:rPr lang="en-US" sz="1600" i="1" dirty="0">
                          <a:solidFill>
                            <a:schemeClr val="accent5"/>
                          </a:solidFill>
                        </a:rPr>
                        <a:t>and</a:t>
                      </a:r>
                      <a:r>
                        <a:rPr lang="en-US" sz="1600" dirty="0">
                          <a:solidFill>
                            <a:schemeClr val="accent5"/>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accent5"/>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Rectangle 4">
            <a:extLst>
              <a:ext uri="{FF2B5EF4-FFF2-40B4-BE49-F238E27FC236}">
                <a16:creationId xmlns:a16="http://schemas.microsoft.com/office/drawing/2014/main" id="{A762F7DB-7661-BAB8-ECBB-223A87A32984}"/>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But first—there are three classic tests of aqueous tear production:</a:t>
            </a:r>
            <a:endParaRPr lang="en-US" altLang="en-US" sz="2000" i="1" kern="0" dirty="0"/>
          </a:p>
        </p:txBody>
      </p:sp>
    </p:spTree>
    <p:extLst>
      <p:ext uri="{BB962C8B-B14F-4D97-AF65-F5344CB8AC3E}">
        <p14:creationId xmlns:p14="http://schemas.microsoft.com/office/powerpoint/2010/main" val="3431018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230117398"/>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FFCC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tx1"/>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measure saturation at 5 minutes</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tx1"/>
                          </a:solidFill>
                        </a:rPr>
                        <a:t>Basal </a:t>
                      </a:r>
                      <a:r>
                        <a:rPr lang="en-US" sz="1600" i="1" dirty="0">
                          <a:solidFill>
                            <a:schemeClr val="tx1"/>
                          </a:solidFill>
                        </a:rPr>
                        <a:t>and</a:t>
                      </a:r>
                      <a:r>
                        <a:rPr lang="en-US" sz="1600" dirty="0">
                          <a:solidFill>
                            <a:schemeClr val="tx1"/>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Place strip </a:t>
                      </a:r>
                      <a:r>
                        <a:rPr kumimoji="0" lang="en-US" sz="1600" b="1" i="0" u="none" strike="noStrike" cap="none" normalizeH="0" baseline="0" dirty="0">
                          <a:ln>
                            <a:noFill/>
                          </a:ln>
                          <a:solidFill>
                            <a:schemeClr val="accent5"/>
                          </a:solidFill>
                          <a:effectLst/>
                          <a:latin typeface="Arial" charset="0"/>
                        </a:rPr>
                        <a:t>without</a:t>
                      </a:r>
                      <a:r>
                        <a:rPr kumimoji="0" lang="en-US" sz="1600" b="0" i="0" u="none" strike="noStrike" cap="none" normalizeH="0" baseline="0" dirty="0">
                          <a:ln>
                            <a:noFill/>
                          </a:ln>
                          <a:solidFill>
                            <a:schemeClr val="accent5"/>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tx1"/>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5"/>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Rectangle 4">
            <a:extLst>
              <a:ext uri="{FF2B5EF4-FFF2-40B4-BE49-F238E27FC236}">
                <a16:creationId xmlns:a16="http://schemas.microsoft.com/office/drawing/2014/main" id="{D3C3FF61-493E-F7D7-AB84-18EFA6E41D36}"/>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But first—there are three classic tests of aqueous tear production:</a:t>
            </a:r>
          </a:p>
          <a:p>
            <a:pPr marL="0" indent="0">
              <a:buNone/>
            </a:pPr>
            <a:r>
              <a:rPr lang="en-US" altLang="en-US" sz="2000" i="1" kern="0" dirty="0"/>
              <a:t>What each assesses: </a:t>
            </a:r>
          </a:p>
        </p:txBody>
      </p:sp>
    </p:spTree>
    <p:extLst>
      <p:ext uri="{BB962C8B-B14F-4D97-AF65-F5344CB8AC3E}">
        <p14:creationId xmlns:p14="http://schemas.microsoft.com/office/powerpoint/2010/main" val="2420289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296441747"/>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rgbClr val="FFCCFF"/>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accent5"/>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Same, but </a:t>
                      </a:r>
                      <a:r>
                        <a:rPr kumimoji="0" lang="en-US" sz="1600" b="1" i="0" u="none" strike="noStrike" cap="none" normalizeH="0" baseline="0" dirty="0">
                          <a:ln>
                            <a:noFill/>
                          </a:ln>
                          <a:solidFill>
                            <a:srgbClr val="0000FF"/>
                          </a:solidFill>
                          <a:effectLst/>
                          <a:latin typeface="Arial" charset="0"/>
                        </a:rPr>
                        <a:t>without</a:t>
                      </a:r>
                      <a:r>
                        <a:rPr kumimoji="0" lang="en-US" sz="1600" b="0" i="0" u="none" strike="noStrike" cap="none" normalizeH="0" baseline="0" dirty="0">
                          <a:ln>
                            <a:noFill/>
                          </a:ln>
                          <a:solidFill>
                            <a:srgbClr val="0000FF"/>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FF"/>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Rectangle 4">
            <a:extLst>
              <a:ext uri="{FF2B5EF4-FFF2-40B4-BE49-F238E27FC236}">
                <a16:creationId xmlns:a16="http://schemas.microsoft.com/office/drawing/2014/main" id="{6B0E4370-DFCD-C07C-4D72-75B0833CA2A0}"/>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But first—there are three classic tests of aqueous tear production:</a:t>
            </a:r>
          </a:p>
          <a:p>
            <a:pPr marL="0" indent="0">
              <a:buNone/>
            </a:pPr>
            <a:r>
              <a:rPr lang="en-US" altLang="en-US" sz="2000" i="1" kern="0" dirty="0"/>
              <a:t>What each assesses: </a:t>
            </a:r>
            <a:r>
              <a:rPr lang="en-US" altLang="en-US" sz="2000" i="1" kern="0" dirty="0">
                <a:solidFill>
                  <a:srgbClr val="0000FF"/>
                </a:solidFill>
              </a:rPr>
              <a:t>How each is performed:</a:t>
            </a:r>
            <a:endParaRPr lang="en-US" altLang="en-US" sz="2000" i="1" kern="0" dirty="0"/>
          </a:p>
        </p:txBody>
      </p:sp>
    </p:spTree>
    <p:extLst>
      <p:ext uri="{BB962C8B-B14F-4D97-AF65-F5344CB8AC3E}">
        <p14:creationId xmlns:p14="http://schemas.microsoft.com/office/powerpoint/2010/main" val="214672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71177-5F28-F44C-AFF2-5137247C1ED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7EAC44F-081C-2F30-3B7E-33DD9294956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4A91BCFC-854A-7AAD-75F7-D641D4F1B79D}"/>
              </a:ext>
            </a:extLst>
          </p:cNvPr>
          <p:cNvSpPr txBox="1"/>
          <p:nvPr/>
        </p:nvSpPr>
        <p:spPr>
          <a:xfrm>
            <a:off x="506424" y="3263348"/>
            <a:ext cx="7875576" cy="2308324"/>
          </a:xfrm>
          <a:prstGeom prst="rect">
            <a:avLst/>
          </a:prstGeom>
          <a:noFill/>
        </p:spPr>
        <p:txBody>
          <a:bodyPr wrap="square" rtlCol="0">
            <a:spAutoFit/>
          </a:bodyPr>
          <a:lstStyle/>
          <a:p>
            <a:r>
              <a:rPr lang="en-US" dirty="0">
                <a:solidFill>
                  <a:srgbClr val="0000FF"/>
                </a:solidFill>
              </a:rPr>
              <a:t>The </a:t>
            </a:r>
            <a:r>
              <a:rPr lang="en-US" b="1" dirty="0">
                <a:solidFill>
                  <a:srgbClr val="0000FF"/>
                </a:solidFill>
              </a:rPr>
              <a:t>tear film </a:t>
            </a:r>
            <a:r>
              <a:rPr lang="en-US" dirty="0">
                <a:solidFill>
                  <a:srgbClr val="0000FF"/>
                </a:solidFill>
              </a:rPr>
              <a:t>plays three key roles in ocular health and function:</a:t>
            </a:r>
          </a:p>
          <a:p>
            <a:r>
              <a:rPr lang="en-US" dirty="0">
                <a:solidFill>
                  <a:srgbClr val="0000FF"/>
                </a:solidFill>
              </a:rPr>
              <a:t>--Facilitating diffusion of oxygen to the avascular cornea;</a:t>
            </a:r>
          </a:p>
          <a:p>
            <a:r>
              <a:rPr lang="en-US" dirty="0">
                <a:solidFill>
                  <a:srgbClr val="0000FF"/>
                </a:solidFill>
              </a:rPr>
              <a:t>--clearing debris from the corneal surface; and</a:t>
            </a:r>
          </a:p>
          <a:p>
            <a:r>
              <a:rPr lang="en-US" dirty="0">
                <a:solidFill>
                  <a:srgbClr val="0000FF"/>
                </a:solidFill>
              </a:rPr>
              <a:t>--providing a glassy-smooth refracting surface at the air-cornea interface (or more accurately, the air-tear film interface). </a:t>
            </a:r>
          </a:p>
          <a:p>
            <a:endParaRPr lang="en-US" dirty="0"/>
          </a:p>
          <a:p>
            <a:r>
              <a:rPr lang="en-US" sz="1800" dirty="0"/>
              <a:t>The tear film resides in the tear strip/lake resting on the lower-lid margin, and is pulled up and onto the ocular surface via the action of the upper lid. </a:t>
            </a:r>
          </a:p>
        </p:txBody>
      </p:sp>
      <p:sp>
        <p:nvSpPr>
          <p:cNvPr id="7" name="TextBox 6">
            <a:extLst>
              <a:ext uri="{FF2B5EF4-FFF2-40B4-BE49-F238E27FC236}">
                <a16:creationId xmlns:a16="http://schemas.microsoft.com/office/drawing/2014/main" id="{AA0C540E-3030-996E-5624-039F562DA96C}"/>
              </a:ext>
            </a:extLst>
          </p:cNvPr>
          <p:cNvSpPr txBox="1"/>
          <p:nvPr/>
        </p:nvSpPr>
        <p:spPr>
          <a:xfrm>
            <a:off x="506424" y="990600"/>
            <a:ext cx="8131151" cy="2031325"/>
          </a:xfrm>
          <a:prstGeom prst="rect">
            <a:avLst/>
          </a:prstGeom>
          <a:solidFill>
            <a:schemeClr val="bg1"/>
          </a:solidFill>
          <a:ln>
            <a:noFill/>
          </a:ln>
        </p:spPr>
        <p:txBody>
          <a:bodyPr wrap="square" rtlCol="0">
            <a:spAutoFit/>
          </a:bodyPr>
          <a:lstStyle/>
          <a:p>
            <a:r>
              <a:rPr lang="en-US" b="1" i="1" dirty="0">
                <a:solidFill>
                  <a:schemeClr val="bg1">
                    <a:lumMod val="75000"/>
                  </a:schemeClr>
                </a:solidFill>
              </a:rPr>
              <a:t>DES</a:t>
            </a:r>
            <a:r>
              <a:rPr lang="en-US" dirty="0">
                <a:solidFill>
                  <a:schemeClr val="bg1">
                    <a:lumMod val="75000"/>
                  </a:schemeClr>
                </a:solidFill>
              </a:rPr>
              <a:t> is an extremely common condition, estimated to affect 10% or more of adults. It can be a significant health problem, with studies indicating that moderate-to-severe DES impacts quality-of-life to the same degree as moderate-to-severe angina. Women are more likely to suffer DES than men (</a:t>
            </a:r>
            <a:r>
              <a:rPr lang="en-US" sz="1800" dirty="0">
                <a:solidFill>
                  <a:schemeClr val="bg1">
                    <a:lumMod val="75000"/>
                  </a:schemeClr>
                </a:solidFill>
              </a:rPr>
              <a:t>high A/E* are protective against DES, whereas low A/E exacerbate it</a:t>
            </a:r>
            <a:r>
              <a:rPr lang="en-US" dirty="0">
                <a:solidFill>
                  <a:schemeClr val="bg1">
                    <a:lumMod val="75000"/>
                  </a:schemeClr>
                </a:solidFill>
              </a:rPr>
              <a:t>). </a:t>
            </a:r>
          </a:p>
          <a:p>
            <a:r>
              <a:rPr lang="en-US" dirty="0">
                <a:solidFill>
                  <a:schemeClr val="bg1">
                    <a:lumMod val="75000"/>
                  </a:schemeClr>
                </a:solidFill>
              </a:rPr>
              <a:t>The research on race as a risk factor are mixed, with some suggesting Asians and possibly Hispanics are at greater risk.</a:t>
            </a:r>
          </a:p>
        </p:txBody>
      </p:sp>
    </p:spTree>
    <p:extLst>
      <p:ext uri="{BB962C8B-B14F-4D97-AF65-F5344CB8AC3E}">
        <p14:creationId xmlns:p14="http://schemas.microsoft.com/office/powerpoint/2010/main" val="503753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AA47-F502-25BC-72A1-A30DC426A85A}"/>
            </a:ext>
          </a:extLst>
        </p:cNvPr>
        <p:cNvGrpSpPr/>
        <p:nvPr/>
      </p:nvGrpSpPr>
      <p:grpSpPr>
        <a:xfrm>
          <a:off x="0" y="0"/>
          <a:ext cx="0" cy="0"/>
          <a:chOff x="0" y="0"/>
          <a:chExt cx="0" cy="0"/>
        </a:xfrm>
      </p:grpSpPr>
      <p:pic>
        <p:nvPicPr>
          <p:cNvPr id="2050" name="Picture 2" descr="Schirmer test showing that the affected right eye wets 15 mm of... |  Download Scientific Diagram">
            <a:extLst>
              <a:ext uri="{FF2B5EF4-FFF2-40B4-BE49-F238E27FC236}">
                <a16:creationId xmlns:a16="http://schemas.microsoft.com/office/drawing/2014/main" id="{3ACD36AF-4A2A-03B7-D6BB-E526F0D8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867" y="1551435"/>
            <a:ext cx="5488265" cy="3755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BE1500-BA26-EBF1-7341-21ABB35B9B1D}"/>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66430976-A060-E384-D92D-32BEEC317627}"/>
              </a:ext>
            </a:extLst>
          </p:cNvPr>
          <p:cNvSpPr txBox="1"/>
          <p:nvPr/>
        </p:nvSpPr>
        <p:spPr>
          <a:xfrm>
            <a:off x="952500" y="6183868"/>
            <a:ext cx="7239000" cy="369332"/>
          </a:xfrm>
          <a:prstGeom prst="rect">
            <a:avLst/>
          </a:prstGeom>
          <a:noFill/>
        </p:spPr>
        <p:txBody>
          <a:bodyPr wrap="square" rtlCol="0">
            <a:spAutoFit/>
          </a:bodyPr>
          <a:lstStyle/>
          <a:p>
            <a:pPr algn="ctr"/>
            <a:r>
              <a:rPr lang="en-US" dirty="0"/>
              <a:t>Aqueous t</a:t>
            </a:r>
            <a:r>
              <a:rPr lang="en-US" i="0" dirty="0">
                <a:effectLst/>
              </a:rPr>
              <a:t>ear production testing</a:t>
            </a:r>
            <a:endParaRPr lang="en-US" i="0" dirty="0">
              <a:solidFill>
                <a:srgbClr val="0000FF"/>
              </a:solidFill>
              <a:effectLst/>
            </a:endParaRPr>
          </a:p>
        </p:txBody>
      </p:sp>
    </p:spTree>
    <p:extLst>
      <p:ext uri="{BB962C8B-B14F-4D97-AF65-F5344CB8AC3E}">
        <p14:creationId xmlns:p14="http://schemas.microsoft.com/office/powerpoint/2010/main" val="3869784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F3D4FF-4CD2-41E2-0422-FD2828EF6E38}"/>
              </a:ext>
            </a:extLst>
          </p:cNvPr>
          <p:cNvGraphicFramePr>
            <a:graphicFrameLocks noGrp="1"/>
          </p:cNvGraphicFramePr>
          <p:nvPr>
            <p:extLst>
              <p:ext uri="{D42A27DB-BD31-4B8C-83A1-F6EECF244321}">
                <p14:modId xmlns:p14="http://schemas.microsoft.com/office/powerpoint/2010/main" val="3776313864"/>
              </p:ext>
            </p:extLst>
          </p:nvPr>
        </p:nvGraphicFramePr>
        <p:xfrm>
          <a:off x="457200" y="2616200"/>
          <a:ext cx="7924800" cy="3860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811977885"/>
                    </a:ext>
                  </a:extLst>
                </a:gridCol>
                <a:gridCol w="1600200">
                  <a:extLst>
                    <a:ext uri="{9D8B030D-6E8A-4147-A177-3AD203B41FA5}">
                      <a16:colId xmlns:a16="http://schemas.microsoft.com/office/drawing/2014/main" val="3559493785"/>
                    </a:ext>
                  </a:extLst>
                </a:gridCol>
                <a:gridCol w="2362200">
                  <a:extLst>
                    <a:ext uri="{9D8B030D-6E8A-4147-A177-3AD203B41FA5}">
                      <a16:colId xmlns:a16="http://schemas.microsoft.com/office/drawing/2014/main" val="1967058428"/>
                    </a:ext>
                  </a:extLst>
                </a:gridCol>
                <a:gridCol w="1981200">
                  <a:extLst>
                    <a:ext uri="{9D8B030D-6E8A-4147-A177-3AD203B41FA5}">
                      <a16:colId xmlns:a16="http://schemas.microsoft.com/office/drawing/2014/main" val="3480910255"/>
                    </a:ext>
                  </a:extLst>
                </a:gridCol>
              </a:tblGrid>
              <a:tr h="965200">
                <a:tc>
                  <a:txBody>
                    <a:bodyPr/>
                    <a:lstStyle/>
                    <a:p>
                      <a:pPr algn="ctr"/>
                      <a:r>
                        <a:rPr lang="en-US" dirty="0">
                          <a:solidFill>
                            <a:schemeClr val="tx1"/>
                          </a:solidFill>
                        </a:rPr>
                        <a:t>Test name</a:t>
                      </a:r>
                    </a:p>
                  </a:txBody>
                  <a:tcPr anchor="ctr">
                    <a:solidFill>
                      <a:srgbClr val="FFCCFF"/>
                    </a:solidFill>
                  </a:tcPr>
                </a:tc>
                <a:tc>
                  <a:txBody>
                    <a:bodyPr/>
                    <a:lstStyle/>
                    <a:p>
                      <a:pPr algn="ctr"/>
                      <a:r>
                        <a:rPr lang="en-US" dirty="0">
                          <a:solidFill>
                            <a:schemeClr val="tx1"/>
                          </a:solidFill>
                        </a:rPr>
                        <a:t>Assesses…</a:t>
                      </a:r>
                    </a:p>
                  </a:txBody>
                  <a:tcPr anchor="ctr">
                    <a:solidFill>
                      <a:srgbClr val="FFCCFF"/>
                    </a:solidFill>
                  </a:tcPr>
                </a:tc>
                <a:tc>
                  <a:txBody>
                    <a:bodyPr/>
                    <a:lstStyle/>
                    <a:p>
                      <a:pPr algn="ctr"/>
                      <a:r>
                        <a:rPr lang="en-US" dirty="0">
                          <a:solidFill>
                            <a:srgbClr val="0000FF"/>
                          </a:solidFill>
                        </a:rPr>
                        <a:t>Protocol</a:t>
                      </a:r>
                    </a:p>
                  </a:txBody>
                  <a:tcPr anchor="ctr">
                    <a:solidFill>
                      <a:srgbClr val="FFCCFF"/>
                    </a:solidFill>
                  </a:tcPr>
                </a:tc>
                <a:tc>
                  <a:txBody>
                    <a:bodyPr/>
                    <a:lstStyle/>
                    <a:p>
                      <a:pPr algn="ctr"/>
                      <a:r>
                        <a:rPr lang="en-US" dirty="0">
                          <a:solidFill>
                            <a:schemeClr val="tx1"/>
                          </a:solidFill>
                        </a:rPr>
                        <a:t>Interpretation</a:t>
                      </a:r>
                    </a:p>
                  </a:txBody>
                  <a:tcPr anchor="ctr">
                    <a:solidFill>
                      <a:srgbClr val="FFCCFF"/>
                    </a:solidFill>
                  </a:tcPr>
                </a:tc>
                <a:extLst>
                  <a:ext uri="{0D108BD9-81ED-4DB2-BD59-A6C34878D82A}">
                    <a16:rowId xmlns:a16="http://schemas.microsoft.com/office/drawing/2014/main" val="718964185"/>
                  </a:ext>
                </a:extLst>
              </a:tr>
              <a:tr h="965200">
                <a:tc>
                  <a:txBody>
                    <a:bodyPr/>
                    <a:lstStyle/>
                    <a:p>
                      <a:pPr algn="ctr"/>
                      <a:r>
                        <a:rPr lang="en-US" i="1" dirty="0">
                          <a:solidFill>
                            <a:srgbClr val="0000FF"/>
                          </a:solidFill>
                        </a:rPr>
                        <a:t>Basal secretion test</a:t>
                      </a:r>
                    </a:p>
                  </a:txBody>
                  <a:tcPr anchor="ctr">
                    <a:solidFill>
                      <a:srgbClr val="FFCCFF"/>
                    </a:solidFill>
                  </a:tcPr>
                </a:tc>
                <a:tc>
                  <a:txBody>
                    <a:bodyPr/>
                    <a:lstStyle/>
                    <a:p>
                      <a:pPr algn="ctr"/>
                      <a:r>
                        <a:rPr lang="en-US" sz="1600" dirty="0">
                          <a:solidFill>
                            <a:schemeClr val="bg1">
                              <a:lumMod val="75000"/>
                            </a:schemeClr>
                          </a:solidFill>
                        </a:rPr>
                        <a:t>Basal secretion (duh)</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measure saturation at 5 min</a:t>
                      </a:r>
                    </a:p>
                  </a:txBody>
                  <a:tcPr anchor="ctr">
                    <a:solidFill>
                      <a:schemeClr val="accent5"/>
                    </a:solidFill>
                  </a:tcPr>
                </a:tc>
                <a:tc>
                  <a:txBody>
                    <a:bodyPr/>
                    <a:lstStyle/>
                    <a:p>
                      <a:pPr algn="ctr"/>
                      <a:r>
                        <a:rPr lang="en-US" sz="1400" dirty="0">
                          <a:solidFill>
                            <a:schemeClr val="tx1"/>
                          </a:solidFill>
                        </a:rPr>
                        <a:t>Less than 3 mm wetting after 5 min = ATD</a:t>
                      </a:r>
                    </a:p>
                  </a:txBody>
                  <a:tcPr anchor="ctr">
                    <a:solidFill>
                      <a:schemeClr val="accent5"/>
                    </a:solidFill>
                  </a:tcPr>
                </a:tc>
                <a:extLst>
                  <a:ext uri="{0D108BD9-81ED-4DB2-BD59-A6C34878D82A}">
                    <a16:rowId xmlns:a16="http://schemas.microsoft.com/office/drawing/2014/main" val="1615699534"/>
                  </a:ext>
                </a:extLst>
              </a:tr>
              <a:tr h="965200">
                <a:tc>
                  <a:txBody>
                    <a:bodyPr/>
                    <a:lstStyle/>
                    <a:p>
                      <a:pPr algn="ctr"/>
                      <a:r>
                        <a:rPr lang="en-US" i="1" dirty="0">
                          <a:solidFill>
                            <a:srgbClr val="0000FF"/>
                          </a:solidFill>
                        </a:rPr>
                        <a:t>Schirmer I</a:t>
                      </a:r>
                    </a:p>
                  </a:txBody>
                  <a:tcPr anchor="ctr">
                    <a:solidFill>
                      <a:srgbClr val="FFCCFF"/>
                    </a:solidFill>
                  </a:tcPr>
                </a:tc>
                <a:tc>
                  <a:txBody>
                    <a:bodyPr/>
                    <a:lstStyle/>
                    <a:p>
                      <a:pPr algn="ctr"/>
                      <a:r>
                        <a:rPr lang="en-US" sz="1600" dirty="0">
                          <a:solidFill>
                            <a:schemeClr val="bg1">
                              <a:lumMod val="75000"/>
                            </a:schemeClr>
                          </a:solidFill>
                        </a:rPr>
                        <a:t>Basal </a:t>
                      </a:r>
                      <a:r>
                        <a:rPr lang="en-US" sz="1600" i="1" dirty="0">
                          <a:solidFill>
                            <a:schemeClr val="bg1">
                              <a:lumMod val="75000"/>
                            </a:schemeClr>
                          </a:solidFill>
                        </a:rPr>
                        <a:t>and</a:t>
                      </a:r>
                      <a:r>
                        <a:rPr lang="en-US" sz="1600" dirty="0">
                          <a:solidFill>
                            <a:schemeClr val="bg1">
                              <a:lumMod val="75000"/>
                            </a:schemeClr>
                          </a:solidFill>
                        </a:rPr>
                        <a:t> reflex secretion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Same, but </a:t>
                      </a:r>
                      <a:r>
                        <a:rPr kumimoji="0" lang="en-US" sz="1600" b="1" i="0" u="none" strike="noStrike" cap="none" normalizeH="0" baseline="0" dirty="0">
                          <a:ln>
                            <a:noFill/>
                          </a:ln>
                          <a:solidFill>
                            <a:schemeClr val="bg1">
                              <a:lumMod val="75000"/>
                            </a:schemeClr>
                          </a:solidFill>
                          <a:effectLst/>
                          <a:latin typeface="Arial" charset="0"/>
                        </a:rPr>
                        <a:t>without</a:t>
                      </a:r>
                      <a:r>
                        <a:rPr kumimoji="0" lang="en-US" sz="1600" b="0" i="0" u="none" strike="noStrike" cap="none" normalizeH="0" baseline="0" dirty="0">
                          <a:ln>
                            <a:noFill/>
                          </a:ln>
                          <a:solidFill>
                            <a:schemeClr val="bg1">
                              <a:lumMod val="75000"/>
                            </a:schemeClr>
                          </a:solidFill>
                          <a:effectLst/>
                          <a:latin typeface="Arial" charset="0"/>
                        </a:rPr>
                        <a:t> instilling anesthetic</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5 mm wetting after 5 min = ATD</a:t>
                      </a:r>
                    </a:p>
                  </a:txBody>
                  <a:tcPr anchor="ctr">
                    <a:solidFill>
                      <a:schemeClr val="accent5"/>
                    </a:solidFill>
                  </a:tcPr>
                </a:tc>
                <a:extLst>
                  <a:ext uri="{0D108BD9-81ED-4DB2-BD59-A6C34878D82A}">
                    <a16:rowId xmlns:a16="http://schemas.microsoft.com/office/drawing/2014/main" val="2679121423"/>
                  </a:ext>
                </a:extLst>
              </a:tr>
              <a:tr h="965200">
                <a:tc>
                  <a:txBody>
                    <a:bodyPr/>
                    <a:lstStyle/>
                    <a:p>
                      <a:pPr algn="ctr"/>
                      <a:r>
                        <a:rPr lang="en-US" i="1" dirty="0">
                          <a:solidFill>
                            <a:srgbClr val="0000FF"/>
                          </a:solidFill>
                        </a:rPr>
                        <a:t>Schirmer II</a:t>
                      </a:r>
                    </a:p>
                  </a:txBody>
                  <a:tcPr anchor="ctr">
                    <a:solidFill>
                      <a:srgbClr val="FFCCFF"/>
                    </a:solidFill>
                  </a:tcPr>
                </a:tc>
                <a:tc>
                  <a:txBody>
                    <a:bodyPr/>
                    <a:lstStyle/>
                    <a:p>
                      <a:pPr algn="ctr"/>
                      <a:r>
                        <a:rPr lang="en-US" sz="1600" dirty="0">
                          <a:solidFill>
                            <a:schemeClr val="bg1">
                              <a:lumMod val="75000"/>
                            </a:schemeClr>
                          </a:solidFill>
                        </a:rPr>
                        <a:t>Reflex secretion only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lumMod val="75000"/>
                            </a:schemeClr>
                          </a:solidFill>
                          <a:effectLst/>
                          <a:latin typeface="Arial" charset="0"/>
                        </a:rPr>
                        <a:t>Instill anesthetic, blot, place strip, irritate nasal mucosa w/ a cotton-tip</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Less than 15 mm wetting after 2 min  = reflex secretion defect</a:t>
                      </a:r>
                    </a:p>
                  </a:txBody>
                  <a:tcPr anchor="ctr">
                    <a:solidFill>
                      <a:schemeClr val="accent5"/>
                    </a:solidFill>
                  </a:tcPr>
                </a:tc>
                <a:extLst>
                  <a:ext uri="{0D108BD9-81ED-4DB2-BD59-A6C34878D82A}">
                    <a16:rowId xmlns:a16="http://schemas.microsoft.com/office/drawing/2014/main" val="504314646"/>
                  </a:ext>
                </a:extLst>
              </a:tr>
            </a:tbl>
          </a:graphicData>
        </a:graphic>
      </p:graphicFrame>
      <p:sp>
        <p:nvSpPr>
          <p:cNvPr id="2" name="TextBox 1">
            <a:extLst>
              <a:ext uri="{FF2B5EF4-FFF2-40B4-BE49-F238E27FC236}">
                <a16:creationId xmlns:a16="http://schemas.microsoft.com/office/drawing/2014/main" id="{DA14B33A-1300-3959-0C04-7214E8075CE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 name="Rectangle 4">
            <a:extLst>
              <a:ext uri="{FF2B5EF4-FFF2-40B4-BE49-F238E27FC236}">
                <a16:creationId xmlns:a16="http://schemas.microsoft.com/office/drawing/2014/main" id="{46A0EE7E-BB8B-7356-A921-A270FA24A31B}"/>
              </a:ext>
            </a:extLst>
          </p:cNvPr>
          <p:cNvSpPr txBox="1">
            <a:spLocks noChangeArrowheads="1"/>
          </p:cNvSpPr>
          <p:nvPr/>
        </p:nvSpPr>
        <p:spPr>
          <a:xfrm>
            <a:off x="190500" y="1802969"/>
            <a:ext cx="8763000" cy="762000"/>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altLang="en-US" sz="2000" i="1" kern="0" dirty="0">
                <a:solidFill>
                  <a:srgbClr val="0000FF"/>
                </a:solidFill>
              </a:rPr>
              <a:t>But first—there are three classic tests of aqueous tear production:</a:t>
            </a:r>
          </a:p>
          <a:p>
            <a:pPr marL="0" indent="0">
              <a:buNone/>
            </a:pPr>
            <a:r>
              <a:rPr lang="en-US" altLang="en-US" sz="2000" i="1" kern="0" dirty="0"/>
              <a:t>What each assesses: </a:t>
            </a:r>
            <a:r>
              <a:rPr lang="en-US" altLang="en-US" sz="2000" i="1" kern="0" dirty="0">
                <a:solidFill>
                  <a:srgbClr val="0000FF"/>
                </a:solidFill>
              </a:rPr>
              <a:t>How each is performed: </a:t>
            </a:r>
            <a:r>
              <a:rPr lang="en-US" altLang="en-US" sz="2000" i="1" kern="0" dirty="0"/>
              <a:t>How each is interpreted:</a:t>
            </a:r>
          </a:p>
        </p:txBody>
      </p:sp>
    </p:spTree>
    <p:extLst>
      <p:ext uri="{BB962C8B-B14F-4D97-AF65-F5344CB8AC3E}">
        <p14:creationId xmlns:p14="http://schemas.microsoft.com/office/powerpoint/2010/main" val="3144528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Arrow: Left 2">
            <a:extLst>
              <a:ext uri="{FF2B5EF4-FFF2-40B4-BE49-F238E27FC236}">
                <a16:creationId xmlns:a16="http://schemas.microsoft.com/office/drawing/2014/main" id="{8E635189-6754-58A1-6B88-BFA3FC804F04}"/>
              </a:ext>
            </a:extLst>
          </p:cNvPr>
          <p:cNvSpPr/>
          <p:nvPr/>
        </p:nvSpPr>
        <p:spPr>
          <a:xfrm>
            <a:off x="4277140" y="3404488"/>
            <a:ext cx="4409660" cy="1200090"/>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ATD is subdivided into two categories: </a:t>
            </a:r>
            <a:r>
              <a:rPr lang="en-US" sz="1800" i="1" dirty="0" err="1">
                <a:solidFill>
                  <a:schemeClr val="tx1"/>
                </a:solidFill>
              </a:rPr>
              <a:t>Sjögren’s</a:t>
            </a:r>
            <a:r>
              <a:rPr lang="en-US" sz="1800" i="1" dirty="0">
                <a:solidFill>
                  <a:schemeClr val="tx1"/>
                </a:solidFill>
              </a:rPr>
              <a:t> </a:t>
            </a:r>
            <a:r>
              <a:rPr lang="en-US" sz="1800" dirty="0">
                <a:solidFill>
                  <a:srgbClr val="0000FF"/>
                </a:solidFill>
              </a:rPr>
              <a:t>and</a:t>
            </a:r>
            <a:r>
              <a:rPr lang="en-US" sz="1800" i="1" dirty="0">
                <a:solidFill>
                  <a:schemeClr val="tx1"/>
                </a:solidFill>
              </a:rPr>
              <a:t> non-</a:t>
            </a:r>
            <a:r>
              <a:rPr lang="en-US" sz="1800" i="1" dirty="0" err="1">
                <a:solidFill>
                  <a:schemeClr val="tx1"/>
                </a:solidFill>
              </a:rPr>
              <a:t>Sjögren’s</a:t>
            </a:r>
            <a:endParaRPr lang="en-US" sz="1800" i="1" dirty="0">
              <a:solidFill>
                <a:schemeClr val="tx1"/>
              </a:solidFill>
            </a:endParaRPr>
          </a:p>
        </p:txBody>
      </p:sp>
    </p:spTree>
    <p:extLst>
      <p:ext uri="{BB962C8B-B14F-4D97-AF65-F5344CB8AC3E}">
        <p14:creationId xmlns:p14="http://schemas.microsoft.com/office/powerpoint/2010/main" val="1628402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1232048-9ECF-9FE1-8604-85C74D92F404}"/>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0D542CF-048E-765B-B04F-C54A882EFD13}"/>
              </a:ext>
            </a:extLst>
          </p:cNvPr>
          <p:cNvSpPr txBox="1"/>
          <p:nvPr/>
        </p:nvSpPr>
        <p:spPr>
          <a:xfrm>
            <a:off x="296228" y="1964348"/>
            <a:ext cx="7467600" cy="1323439"/>
          </a:xfrm>
          <a:prstGeom prst="rect">
            <a:avLst/>
          </a:prstGeom>
          <a:noFill/>
        </p:spPr>
        <p:txBody>
          <a:bodyPr wrap="square" rtlCol="0">
            <a:spAutoFit/>
          </a:bodyPr>
          <a:lstStyle/>
          <a:p>
            <a:r>
              <a:rPr lang="en-US" sz="1600" i="1" dirty="0" err="1"/>
              <a:t>Sjögren’s</a:t>
            </a:r>
            <a:r>
              <a:rPr lang="en-US" sz="1600" i="1" dirty="0"/>
              <a:t> syndrome </a:t>
            </a:r>
            <a:r>
              <a:rPr lang="en-US" sz="1600" dirty="0"/>
              <a:t>(SS) is a chronic autoimmune disorder characterized by lymphocytic infiltration of exocrine glands. The vast majority of pts are female.    It is divided into </a:t>
            </a:r>
            <a:r>
              <a:rPr lang="en-US" sz="1600" i="1" dirty="0"/>
              <a:t>primary </a:t>
            </a:r>
            <a:r>
              <a:rPr lang="en-US" sz="1600" dirty="0"/>
              <a:t>and</a:t>
            </a:r>
            <a:r>
              <a:rPr lang="en-US" sz="1600" i="1" dirty="0"/>
              <a:t> secondary </a:t>
            </a:r>
            <a:r>
              <a:rPr lang="en-US" sz="1600" dirty="0"/>
              <a:t>forms, the key distinction being that secondary SS is associated with a systemic connective-tissue disease (</a:t>
            </a:r>
            <a:r>
              <a:rPr lang="en-US" sz="1600" dirty="0" err="1"/>
              <a:t>eg</a:t>
            </a:r>
            <a:r>
              <a:rPr lang="en-US" sz="1600" dirty="0"/>
              <a:t>, RA, SLE, scleroderma). </a:t>
            </a:r>
            <a:endParaRPr lang="en-US" sz="1600" dirty="0">
              <a:solidFill>
                <a:srgbClr val="0000FF"/>
              </a:solidFill>
            </a:endParaRPr>
          </a:p>
        </p:txBody>
      </p:sp>
    </p:spTree>
    <p:extLst>
      <p:ext uri="{BB962C8B-B14F-4D97-AF65-F5344CB8AC3E}">
        <p14:creationId xmlns:p14="http://schemas.microsoft.com/office/powerpoint/2010/main" val="1159243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09B67-6A54-88BD-25F0-49D820785D4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2013130-8CBF-CD96-29BC-E2B6756DE98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674B06AC-FC03-4FC0-4906-815CEAF462B9}"/>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a:extLst>
              <a:ext uri="{FF2B5EF4-FFF2-40B4-BE49-F238E27FC236}">
                <a16:creationId xmlns:a16="http://schemas.microsoft.com/office/drawing/2014/main" id="{9251EED8-E769-8871-A24A-5E5EAF1438FD}"/>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2E971BD8-7309-313D-3E92-2700F349F960}"/>
              </a:ext>
            </a:extLst>
          </p:cNvPr>
          <p:cNvSpPr txBox="1"/>
          <p:nvPr/>
        </p:nvSpPr>
        <p:spPr>
          <a:xfrm>
            <a:off x="625059" y="3790890"/>
            <a:ext cx="1343766" cy="400110"/>
          </a:xfrm>
          <a:prstGeom prst="rect">
            <a:avLst/>
          </a:prstGeom>
          <a:noFill/>
          <a:ln>
            <a:noFill/>
          </a:ln>
        </p:spPr>
        <p:txBody>
          <a:bodyPr wrap="none" rtlCol="0">
            <a:spAutoFit/>
          </a:bodyPr>
          <a:lstStyle/>
          <a:p>
            <a:pPr algn="ctr"/>
            <a:r>
              <a:rPr lang="en-US" sz="2000" b="1" dirty="0" err="1"/>
              <a:t>Sjögren’s</a:t>
            </a:r>
            <a:endParaRPr lang="en-US" sz="2000" b="1" dirty="0"/>
          </a:p>
        </p:txBody>
      </p:sp>
      <p:cxnSp>
        <p:nvCxnSpPr>
          <p:cNvPr id="20" name="Straight Arrow Connector 19">
            <a:extLst>
              <a:ext uri="{FF2B5EF4-FFF2-40B4-BE49-F238E27FC236}">
                <a16:creationId xmlns:a16="http://schemas.microsoft.com/office/drawing/2014/main" id="{6C6A4EE1-3FF1-BEFB-14EE-A4A171F30D25}"/>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044208A-A2FE-43C9-94AB-781CB4FC8171}"/>
              </a:ext>
            </a:extLst>
          </p:cNvPr>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351E3B4-F441-AFF0-3376-2B36F8D59A05}"/>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2" name="Straight Arrow Connector 21">
            <a:extLst>
              <a:ext uri="{FF2B5EF4-FFF2-40B4-BE49-F238E27FC236}">
                <a16:creationId xmlns:a16="http://schemas.microsoft.com/office/drawing/2014/main" id="{CA4C7A81-46D1-4E83-B445-030D432B2300}"/>
              </a:ext>
            </a:extLst>
          </p:cNvPr>
          <p:cNvCxnSpPr>
            <a:stCxn id="19"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72E9CFF-D902-EAA0-E56A-0C139EFC4FEB}"/>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27" name="Straight Arrow Connector 26">
            <a:extLst>
              <a:ext uri="{FF2B5EF4-FFF2-40B4-BE49-F238E27FC236}">
                <a16:creationId xmlns:a16="http://schemas.microsoft.com/office/drawing/2014/main" id="{6A842FE7-1B2C-4D59-F2F8-D29CA878500E}"/>
              </a:ext>
            </a:extLst>
          </p:cNvPr>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FEFE791-CEED-154E-1A65-37DAA901A6B3}"/>
              </a:ext>
            </a:extLst>
          </p:cNvPr>
          <p:cNvSpPr/>
          <p:nvPr/>
        </p:nvSpPr>
        <p:spPr>
          <a:xfrm>
            <a:off x="542873" y="3695868"/>
            <a:ext cx="1505056" cy="664097"/>
          </a:xfrm>
          <a:prstGeom prst="ellips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EEE032-7A6B-53BB-3389-8DFBA3781DC0}"/>
              </a:ext>
            </a:extLst>
          </p:cNvPr>
          <p:cNvSpPr txBox="1"/>
          <p:nvPr/>
        </p:nvSpPr>
        <p:spPr>
          <a:xfrm>
            <a:off x="296228" y="1964348"/>
            <a:ext cx="7467600" cy="1569660"/>
          </a:xfrm>
          <a:prstGeom prst="rect">
            <a:avLst/>
          </a:prstGeom>
          <a:noFill/>
        </p:spPr>
        <p:txBody>
          <a:bodyPr wrap="square" rtlCol="0">
            <a:spAutoFit/>
          </a:bodyPr>
          <a:lstStyle/>
          <a:p>
            <a:r>
              <a:rPr lang="en-US" sz="1600" i="1" dirty="0" err="1"/>
              <a:t>Sjögren’s</a:t>
            </a:r>
            <a:r>
              <a:rPr lang="en-US" sz="1600" i="1" dirty="0"/>
              <a:t> syndrome </a:t>
            </a:r>
            <a:r>
              <a:rPr lang="en-US" sz="1600" dirty="0"/>
              <a:t>(SS) is a chronic autoimmune disorder characterized by lymphocytic infiltration of exocrine glands. The vast majority of pts are female.    It is divided into </a:t>
            </a:r>
            <a:r>
              <a:rPr lang="en-US" sz="1600" i="1" dirty="0"/>
              <a:t>primary </a:t>
            </a:r>
            <a:r>
              <a:rPr lang="en-US" sz="1600" dirty="0"/>
              <a:t>and</a:t>
            </a:r>
            <a:r>
              <a:rPr lang="en-US" sz="1600" i="1" dirty="0"/>
              <a:t> secondary </a:t>
            </a:r>
            <a:r>
              <a:rPr lang="en-US" sz="1600" dirty="0"/>
              <a:t>forms, the key distinction being that secondary SS is associated with a systemic connective-tissue disease (</a:t>
            </a:r>
            <a:r>
              <a:rPr lang="en-US" sz="1600" dirty="0" err="1"/>
              <a:t>eg</a:t>
            </a:r>
            <a:r>
              <a:rPr lang="en-US" sz="1600" dirty="0"/>
              <a:t>, RA, SLE, scleroderma). </a:t>
            </a:r>
            <a:r>
              <a:rPr lang="en-US" sz="1600" dirty="0">
                <a:solidFill>
                  <a:srgbClr val="0000FF"/>
                </a:solidFill>
              </a:rPr>
              <a:t>In both forms, aqueous hyposecretion (and thus ATD) results from autoimmune-mediated lymphocytic infiltration of the lacrimal glands. </a:t>
            </a:r>
          </a:p>
        </p:txBody>
      </p:sp>
    </p:spTree>
    <p:extLst>
      <p:ext uri="{BB962C8B-B14F-4D97-AF65-F5344CB8AC3E}">
        <p14:creationId xmlns:p14="http://schemas.microsoft.com/office/powerpoint/2010/main" val="868085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1247" y="2895600"/>
            <a:ext cx="1404552" cy="553998"/>
          </a:xfrm>
          <a:prstGeom prst="rect">
            <a:avLst/>
          </a:prstGeom>
          <a:noFill/>
        </p:spPr>
        <p:txBody>
          <a:bodyPr wrap="none" rtlCol="0">
            <a:spAutoFit/>
          </a:bodyPr>
          <a:lstStyle/>
          <a:p>
            <a:pPr algn="ctr">
              <a:lnSpc>
                <a:spcPts val="1800"/>
              </a:lnSpc>
            </a:pPr>
            <a:r>
              <a:rPr lang="en-US" sz="1600" dirty="0"/>
              <a:t>Lacrimal duct</a:t>
            </a:r>
          </a:p>
          <a:p>
            <a:pPr algn="ctr">
              <a:lnSpc>
                <a:spcPts val="1800"/>
              </a:lnSpc>
            </a:pPr>
            <a:r>
              <a:rPr lang="en-US" sz="1600" dirty="0"/>
              <a:t>obstruction</a:t>
            </a:r>
          </a:p>
        </p:txBody>
      </p:sp>
      <p:sp>
        <p:nvSpPr>
          <p:cNvPr id="19" name="TextBox 18"/>
          <p:cNvSpPr txBox="1"/>
          <p:nvPr/>
        </p:nvSpPr>
        <p:spPr>
          <a:xfrm>
            <a:off x="3517909" y="2895600"/>
            <a:ext cx="764953" cy="553998"/>
          </a:xfrm>
          <a:prstGeom prst="rect">
            <a:avLst/>
          </a:prstGeom>
          <a:noFill/>
        </p:spPr>
        <p:txBody>
          <a:bodyPr wrap="none" rtlCol="0">
            <a:spAutoFit/>
          </a:bodyPr>
          <a:lstStyle/>
          <a:p>
            <a:pPr algn="ctr">
              <a:lnSpc>
                <a:spcPts val="1800"/>
              </a:lnSpc>
            </a:pPr>
            <a:r>
              <a:rPr lang="en-US" sz="1600" dirty="0"/>
              <a:t>Reflex</a:t>
            </a:r>
          </a:p>
          <a:p>
            <a:pPr algn="ctr">
              <a:lnSpc>
                <a:spcPts val="1800"/>
              </a:lnSpc>
            </a:pPr>
            <a:r>
              <a:rPr lang="en-US" sz="1600" dirty="0"/>
              <a:t>block</a:t>
            </a:r>
          </a:p>
        </p:txBody>
      </p:sp>
      <p:sp>
        <p:nvSpPr>
          <p:cNvPr id="22" name="TextBox 21"/>
          <p:cNvSpPr txBox="1"/>
          <p:nvPr/>
        </p:nvSpPr>
        <p:spPr>
          <a:xfrm>
            <a:off x="4495800" y="2895600"/>
            <a:ext cx="1156086" cy="553998"/>
          </a:xfrm>
          <a:prstGeom prst="rect">
            <a:avLst/>
          </a:prstGeom>
          <a:noFill/>
        </p:spPr>
        <p:txBody>
          <a:bodyPr wrap="none" rtlCol="0">
            <a:spAutoFit/>
          </a:bodyPr>
          <a:lstStyle/>
          <a:p>
            <a:pPr algn="ctr">
              <a:lnSpc>
                <a:spcPts val="1800"/>
              </a:lnSpc>
            </a:pPr>
            <a:r>
              <a:rPr lang="en-US" sz="1600" dirty="0"/>
              <a:t>Systemic</a:t>
            </a:r>
          </a:p>
          <a:p>
            <a:pPr algn="ctr">
              <a:lnSpc>
                <a:spcPts val="1800"/>
              </a:lnSpc>
            </a:pPr>
            <a:r>
              <a:rPr lang="en-US" sz="1600" dirty="0"/>
              <a:t>drug effect</a:t>
            </a:r>
          </a:p>
        </p:txBody>
      </p:sp>
      <p:cxnSp>
        <p:nvCxnSpPr>
          <p:cNvPr id="8" name="Straight Arrow Connector 7"/>
          <p:cNvCxnSpPr/>
          <p:nvPr/>
        </p:nvCxnSpPr>
        <p:spPr>
          <a:xfrm>
            <a:off x="2573522" y="3449598"/>
            <a:ext cx="589549"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28" name="Straight Arrow Connector 27"/>
          <p:cNvCxnSpPr>
            <a:stCxn id="2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33" name="Straight Arrow Connector 32"/>
          <p:cNvCxnSpPr>
            <a:stCxn id="32"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CC3CA9-BFDA-C63F-7149-1F5E794A9113}"/>
              </a:ext>
            </a:extLst>
          </p:cNvPr>
          <p:cNvSpPr txBox="1"/>
          <p:nvPr/>
        </p:nvSpPr>
        <p:spPr>
          <a:xfrm>
            <a:off x="1856255" y="2049214"/>
            <a:ext cx="4402230" cy="646331"/>
          </a:xfrm>
          <a:prstGeom prst="rect">
            <a:avLst/>
          </a:prstGeom>
          <a:noFill/>
        </p:spPr>
        <p:txBody>
          <a:bodyPr wrap="square" rtlCol="0">
            <a:spAutoFit/>
          </a:bodyPr>
          <a:lstStyle/>
          <a:p>
            <a:r>
              <a:rPr lang="en-US" dirty="0"/>
              <a:t>In </a:t>
            </a:r>
            <a:r>
              <a:rPr lang="en-US" b="1" dirty="0"/>
              <a:t>non</a:t>
            </a:r>
            <a:r>
              <a:rPr lang="en-US" dirty="0"/>
              <a:t>-</a:t>
            </a:r>
            <a:r>
              <a:rPr lang="en-US" dirty="0" err="1"/>
              <a:t>Sjögren’s</a:t>
            </a:r>
            <a:r>
              <a:rPr lang="en-US" dirty="0"/>
              <a:t> ATD, other causes of lacrimal gland hyposecretion are at work:</a:t>
            </a:r>
          </a:p>
        </p:txBody>
      </p:sp>
    </p:spTree>
    <p:extLst>
      <p:ext uri="{BB962C8B-B14F-4D97-AF65-F5344CB8AC3E}">
        <p14:creationId xmlns:p14="http://schemas.microsoft.com/office/powerpoint/2010/main" val="935209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9" idx="2"/>
            <a:endCxn id="17" idx="0"/>
          </p:cNvCxnSpPr>
          <p:nvPr/>
        </p:nvCxnSpPr>
        <p:spPr>
          <a:xfrm flipH="1">
            <a:off x="3175263" y="3449598"/>
            <a:ext cx="725123"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BED2303-4C3C-0793-38D5-34FA9C78BEB9}"/>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7" idx="0"/>
          </p:cNvCxnSpPr>
          <p:nvPr/>
        </p:nvCxnSpPr>
        <p:spPr>
          <a:xfrm flipH="1">
            <a:off x="3175263" y="3449598"/>
            <a:ext cx="1898580"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6605" y="1156098"/>
            <a:ext cx="6728790" cy="584775"/>
          </a:xfrm>
          <a:prstGeom prst="rect">
            <a:avLst/>
          </a:prstGeom>
          <a:noFill/>
        </p:spPr>
        <p:txBody>
          <a:bodyPr wrap="square" rtlCol="0">
            <a:spAutoFit/>
          </a:bodyPr>
          <a:lstStyle/>
          <a:p>
            <a:r>
              <a:rPr lang="en-US" sz="1600" b="1" dirty="0"/>
              <a:t>Reflex block </a:t>
            </a:r>
            <a:r>
              <a:rPr lang="en-US" sz="1600" dirty="0"/>
              <a:t>refers to anything that disrupts the normal functioning of the LFU ‘reflex circuit.’ </a:t>
            </a:r>
          </a:p>
        </p:txBody>
      </p:sp>
      <p:sp>
        <p:nvSpPr>
          <p:cNvPr id="11" name="TextBox 10">
            <a:extLst>
              <a:ext uri="{FF2B5EF4-FFF2-40B4-BE49-F238E27FC236}">
                <a16:creationId xmlns:a16="http://schemas.microsoft.com/office/drawing/2014/main" id="{2652B01C-62A7-DE90-684C-47843B52788B}"/>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E4AD92FF-E77C-47BB-1104-0612CCC32D8B}"/>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635A534-9953-5E16-9416-D3415CC9474F}"/>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49EA1DB-47BF-4FAC-2061-9FA754EAC99F}"/>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AAF0E159-D9A0-4F21-891E-103180D6F714}"/>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8D02D82F-B612-1D25-FBEB-CA34373BAE63}"/>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F3C09B31-0CCC-549D-8573-51C6CDC5A907}"/>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E155AF24-094A-C9D6-F88E-B0FBE1B9A9B2}"/>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0D69823E-A03E-AEAA-7CC3-5E1BDEDCE645}"/>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3F97104-1E91-A0AF-77DD-2328858422CA}"/>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2253BF2-7362-6CD6-D336-71E9D40608C2}"/>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D3FB0FF-917D-CC57-7D1C-4A325A1765EE}"/>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7FBDF9E0-2C0E-3684-B2CD-09E17AB7B6B2}"/>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626BE67-6CE3-2C6B-939E-2ED5565264AB}"/>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08A76E02-CC6A-68EF-4FE7-A50622F99F42}"/>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A56C089-8800-37C8-CD0E-E501647E30AE}"/>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374F076A-D6DA-7F9F-7DB8-38BFA49225B7}"/>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61A75746-DB35-5EDA-B14E-937BD7B5D5C7}"/>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A6D5FBFE-9FBD-D0F2-31B0-E46DA7746E0A}"/>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C7C9F533-2364-7F31-DCDB-E002C1008936}"/>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DF1E4949-FF2A-2EFA-3227-E43A63BB1BE9}"/>
              </a:ext>
            </a:extLst>
          </p:cNvPr>
          <p:cNvSpPr/>
          <p:nvPr/>
        </p:nvSpPr>
        <p:spPr>
          <a:xfrm>
            <a:off x="1474303" y="4890077"/>
            <a:ext cx="2970051"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(A no-frills version of the LFU for reference)</a:t>
            </a:r>
          </a:p>
        </p:txBody>
      </p:sp>
    </p:spTree>
    <p:extLst>
      <p:ext uri="{BB962C8B-B14F-4D97-AF65-F5344CB8AC3E}">
        <p14:creationId xmlns:p14="http://schemas.microsoft.com/office/powerpoint/2010/main" val="2597823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05A1-CE24-2DCE-5F86-3BBB8A3AE407}"/>
            </a:ext>
          </a:extLst>
        </p:cNvPr>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2BCB2BCC-1738-B155-A9CF-89235529DCE8}"/>
              </a:ext>
            </a:extLst>
          </p:cNvPr>
          <p:cNvCxnSpPr>
            <a:stCxn id="19" idx="2"/>
            <a:endCxn id="17" idx="0"/>
          </p:cNvCxnSpPr>
          <p:nvPr/>
        </p:nvCxnSpPr>
        <p:spPr>
          <a:xfrm flipH="1">
            <a:off x="3175263" y="3449598"/>
            <a:ext cx="725123"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F78A770F-3A3E-6A44-06AE-B26DADA9DDEE}"/>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6A7137F-C4E5-D9DA-A1EA-2A3F072B4039}"/>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a:extLst>
              <a:ext uri="{FF2B5EF4-FFF2-40B4-BE49-F238E27FC236}">
                <a16:creationId xmlns:a16="http://schemas.microsoft.com/office/drawing/2014/main" id="{BBE712A4-B032-A25D-CC60-E544C4B203CE}"/>
              </a:ext>
            </a:extLst>
          </p:cNvPr>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BDD0FD-D4D4-1B64-2911-A47BF0E0510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95560EAD-F656-703F-2865-D876A8CF86FE}"/>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a:extLst>
              <a:ext uri="{FF2B5EF4-FFF2-40B4-BE49-F238E27FC236}">
                <a16:creationId xmlns:a16="http://schemas.microsoft.com/office/drawing/2014/main" id="{E55B89A0-305D-9A7F-9689-EC5360295E20}"/>
              </a:ext>
            </a:extLst>
          </p:cNvPr>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a:extLst>
              <a:ext uri="{FF2B5EF4-FFF2-40B4-BE49-F238E27FC236}">
                <a16:creationId xmlns:a16="http://schemas.microsoft.com/office/drawing/2014/main" id="{DAD62307-E1D6-62ED-F98F-BAC047964965}"/>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4D444F66-58AE-0C91-ABF4-37A28D74257C}"/>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60BDC1-BFCD-9228-A184-E121AA0A5E8D}"/>
              </a:ext>
            </a:extLst>
          </p:cNvPr>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51A50C-6680-BCE0-4127-6F49333AE2C4}"/>
              </a:ext>
            </a:extLst>
          </p:cNvPr>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a:extLst>
              <a:ext uri="{FF2B5EF4-FFF2-40B4-BE49-F238E27FC236}">
                <a16:creationId xmlns:a16="http://schemas.microsoft.com/office/drawing/2014/main" id="{2A821888-5FB3-D836-5D36-203460A88F2C}"/>
              </a:ext>
            </a:extLst>
          </p:cNvPr>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a:extLst>
              <a:ext uri="{FF2B5EF4-FFF2-40B4-BE49-F238E27FC236}">
                <a16:creationId xmlns:a16="http://schemas.microsoft.com/office/drawing/2014/main" id="{C2528F31-A1D6-4BC6-3B04-2D8E6FCED16F}"/>
              </a:ext>
            </a:extLst>
          </p:cNvPr>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a:extLst>
              <a:ext uri="{FF2B5EF4-FFF2-40B4-BE49-F238E27FC236}">
                <a16:creationId xmlns:a16="http://schemas.microsoft.com/office/drawing/2014/main" id="{D9AA543E-71E7-FAAC-A54A-0E8301D91803}"/>
              </a:ext>
            </a:extLst>
          </p:cNvPr>
          <p:cNvCxnSpPr/>
          <p:nvPr/>
        </p:nvCxnSpPr>
        <p:spPr>
          <a:xfrm>
            <a:off x="2573522" y="3449598"/>
            <a:ext cx="589549"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15C620-A580-A8E5-C53E-705A5622A8CF}"/>
              </a:ext>
            </a:extLst>
          </p:cNvPr>
          <p:cNvCxnSpPr>
            <a:stCxn id="22" idx="2"/>
            <a:endCxn id="17" idx="0"/>
          </p:cNvCxnSpPr>
          <p:nvPr/>
        </p:nvCxnSpPr>
        <p:spPr>
          <a:xfrm flipH="1">
            <a:off x="3175263" y="3449598"/>
            <a:ext cx="1898580"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2EACDAA-5EA0-AAC6-8670-0EEA95B5D984}"/>
              </a:ext>
            </a:extLst>
          </p:cNvPr>
          <p:cNvSpPr txBox="1"/>
          <p:nvPr/>
        </p:nvSpPr>
        <p:spPr>
          <a:xfrm>
            <a:off x="826605" y="1156098"/>
            <a:ext cx="6728790" cy="1077218"/>
          </a:xfrm>
          <a:prstGeom prst="rect">
            <a:avLst/>
          </a:prstGeom>
          <a:noFill/>
        </p:spPr>
        <p:txBody>
          <a:bodyPr wrap="square" rtlCol="0">
            <a:spAutoFit/>
          </a:bodyPr>
          <a:lstStyle/>
          <a:p>
            <a:r>
              <a:rPr lang="en-US" sz="1600" b="1" dirty="0"/>
              <a:t>Reflex block </a:t>
            </a:r>
            <a:r>
              <a:rPr lang="en-US" sz="1600" dirty="0"/>
              <a:t>refers to anything that disrupts the normal functioning of the LFU ‘reflex circuit.’ </a:t>
            </a:r>
            <a:r>
              <a:rPr lang="en-US" sz="1600" i="1" dirty="0">
                <a:solidFill>
                  <a:srgbClr val="0000FF"/>
                </a:solidFill>
              </a:rPr>
              <a:t>Afferent</a:t>
            </a:r>
            <a:r>
              <a:rPr lang="en-US" sz="1600" dirty="0">
                <a:solidFill>
                  <a:srgbClr val="0000FF"/>
                </a:solidFill>
              </a:rPr>
              <a:t> limb block is often due to corneal hypoesthesia from corneal surgery, post-herpetic neuropathy, and contact-lens wear.</a:t>
            </a:r>
            <a:r>
              <a:rPr lang="en-US" sz="1600" dirty="0"/>
              <a:t> </a:t>
            </a:r>
          </a:p>
        </p:txBody>
      </p:sp>
      <p:sp>
        <p:nvSpPr>
          <p:cNvPr id="11" name="TextBox 10">
            <a:extLst>
              <a:ext uri="{FF2B5EF4-FFF2-40B4-BE49-F238E27FC236}">
                <a16:creationId xmlns:a16="http://schemas.microsoft.com/office/drawing/2014/main" id="{74F6573C-6DB8-AD1F-6353-526B6161BB8B}"/>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977A4C6B-6121-6196-83DF-A7186A5D1C83}"/>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22DBD6C-EE9C-2B3C-41C5-CFB5B49A6ACD}"/>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F210D85-80BE-B29B-A8B8-495CC6C5F14F}"/>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F64A87A0-5393-B5CE-B6CC-72C3615F1C51}"/>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8BECF9C8-CDFC-4B38-52ED-7BD6FF2FD3B6}"/>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7AD8F4C8-4C7A-A72B-CF06-7937E48AE749}"/>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7C9A2C83-E789-0DE5-D6D0-0E12EA78C535}"/>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095661D6-DC1C-1F98-1A34-66BA79653762}"/>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156846B-30AB-27D3-B21B-58FE8F30DA6D}"/>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956BCD4-54B2-7C4F-C8BB-807D712D81DF}"/>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AE1912B-A465-E2F0-2E0F-9B46490FC7A0}"/>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8DA672ED-CC47-51CE-53B7-F82581C34148}"/>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A99BEFA-DFBA-871D-2166-9F5CAB35AA83}"/>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F455D10A-8C6F-531F-607E-F85CE829CC7B}"/>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9185C45-9C63-381A-FB7A-39D337CE119E}"/>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79EF0E13-2728-31A8-B680-4E13FE5F420F}"/>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ABC726F8-31B9-384A-8F0B-0A706BB6388E}"/>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AC4EF6EC-B037-4D6B-D1CD-5B6FDCED5021}"/>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45A6E549-C017-EDB0-CC36-AD26D94CD421}"/>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688FEEF2-C708-D9B4-4D92-1CA13BE11F2E}"/>
              </a:ext>
            </a:extLst>
          </p:cNvPr>
          <p:cNvSpPr/>
          <p:nvPr/>
        </p:nvSpPr>
        <p:spPr>
          <a:xfrm>
            <a:off x="1474303" y="4890077"/>
            <a:ext cx="2970051"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(A no-frills version of the LFU for reference)</a:t>
            </a:r>
          </a:p>
        </p:txBody>
      </p:sp>
    </p:spTree>
    <p:extLst>
      <p:ext uri="{BB962C8B-B14F-4D97-AF65-F5344CB8AC3E}">
        <p14:creationId xmlns:p14="http://schemas.microsoft.com/office/powerpoint/2010/main" val="3762915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A1B59-07B3-32A1-6158-E9112E125BAB}"/>
            </a:ext>
          </a:extLst>
        </p:cNvPr>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0EC7A315-43D6-31E2-4390-98F5EF7FEA74}"/>
              </a:ext>
            </a:extLst>
          </p:cNvPr>
          <p:cNvCxnSpPr>
            <a:stCxn id="19" idx="2"/>
            <a:endCxn id="17" idx="0"/>
          </p:cNvCxnSpPr>
          <p:nvPr/>
        </p:nvCxnSpPr>
        <p:spPr>
          <a:xfrm flipH="1">
            <a:off x="3175263" y="3449598"/>
            <a:ext cx="725123"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85B7AF5-C73E-67DE-591C-60DDBA0CE678}"/>
              </a:ext>
            </a:extLst>
          </p:cNvPr>
          <p:cNvSpPr/>
          <p:nvPr/>
        </p:nvSpPr>
        <p:spPr>
          <a:xfrm>
            <a:off x="3468756" y="2793711"/>
            <a:ext cx="865509" cy="757776"/>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92B9D76-4D37-F38E-D658-B4979052C93F}"/>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48" name="Straight Arrow Connector 47">
            <a:extLst>
              <a:ext uri="{FF2B5EF4-FFF2-40B4-BE49-F238E27FC236}">
                <a16:creationId xmlns:a16="http://schemas.microsoft.com/office/drawing/2014/main" id="{7EA35961-259C-6D42-7162-121F24BF2CB6}"/>
              </a:ext>
            </a:extLst>
          </p:cNvPr>
          <p:cNvCxnSpPr>
            <a:stCxn id="4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4AFBA1-9E96-04DA-310E-D8E841A596CF}"/>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BDA7AEF6-B832-B7B8-57C4-880B07D907AC}"/>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a:extLst>
              <a:ext uri="{FF2B5EF4-FFF2-40B4-BE49-F238E27FC236}">
                <a16:creationId xmlns:a16="http://schemas.microsoft.com/office/drawing/2014/main" id="{AE2C2840-2350-A2D0-0B55-FE23463E82FB}"/>
              </a:ext>
            </a:extLst>
          </p:cNvPr>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a:extLst>
              <a:ext uri="{FF2B5EF4-FFF2-40B4-BE49-F238E27FC236}">
                <a16:creationId xmlns:a16="http://schemas.microsoft.com/office/drawing/2014/main" id="{1AD5213F-B2B6-FFF3-3EE2-DD7B1E2E1F7C}"/>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9133F813-DA56-3452-088C-5FF51C019E27}"/>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B07838-6D9E-3DB3-3DF0-FA5C17AB35F9}"/>
              </a:ext>
            </a:extLst>
          </p:cNvPr>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D224A9-0B1B-1633-108D-21E433C4A8C2}"/>
              </a:ext>
            </a:extLst>
          </p:cNvPr>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a:extLst>
              <a:ext uri="{FF2B5EF4-FFF2-40B4-BE49-F238E27FC236}">
                <a16:creationId xmlns:a16="http://schemas.microsoft.com/office/drawing/2014/main" id="{D74AACEE-DD2C-D056-04C6-D98E94BDC09C}"/>
              </a:ext>
            </a:extLst>
          </p:cNvPr>
          <p:cNvSpPr txBox="1"/>
          <p:nvPr/>
        </p:nvSpPr>
        <p:spPr>
          <a:xfrm>
            <a:off x="3518710" y="2895600"/>
            <a:ext cx="763351" cy="553998"/>
          </a:xfrm>
          <a:prstGeom prst="rect">
            <a:avLst/>
          </a:prstGeom>
          <a:noFill/>
        </p:spPr>
        <p:txBody>
          <a:bodyPr wrap="none" rtlCol="0">
            <a:spAutoFit/>
          </a:bodyPr>
          <a:lstStyle/>
          <a:p>
            <a:pPr algn="ctr">
              <a:lnSpc>
                <a:spcPts val="1800"/>
              </a:lnSpc>
            </a:pPr>
            <a:r>
              <a:rPr lang="en-US" sz="1500" b="1" i="1" dirty="0"/>
              <a:t>Reflex</a:t>
            </a:r>
          </a:p>
          <a:p>
            <a:pPr algn="ctr">
              <a:lnSpc>
                <a:spcPts val="1800"/>
              </a:lnSpc>
            </a:pPr>
            <a:r>
              <a:rPr lang="en-US" sz="1500" b="1" i="1" dirty="0"/>
              <a:t>block</a:t>
            </a:r>
          </a:p>
        </p:txBody>
      </p:sp>
      <p:sp>
        <p:nvSpPr>
          <p:cNvPr id="22" name="TextBox 21">
            <a:extLst>
              <a:ext uri="{FF2B5EF4-FFF2-40B4-BE49-F238E27FC236}">
                <a16:creationId xmlns:a16="http://schemas.microsoft.com/office/drawing/2014/main" id="{6A73B9A2-2F8C-E07D-82BA-C29A2186E191}"/>
              </a:ext>
            </a:extLst>
          </p:cNvPr>
          <p:cNvSpPr txBox="1"/>
          <p:nvPr/>
        </p:nvSpPr>
        <p:spPr>
          <a:xfrm>
            <a:off x="4527059" y="2895600"/>
            <a:ext cx="1093568" cy="553998"/>
          </a:xfrm>
          <a:prstGeom prst="rect">
            <a:avLst/>
          </a:prstGeom>
          <a:noFill/>
        </p:spPr>
        <p:txBody>
          <a:bodyPr wrap="none" rtlCol="0">
            <a:spAutoFit/>
          </a:bodyPr>
          <a:lstStyle/>
          <a:p>
            <a:pPr algn="ctr">
              <a:lnSpc>
                <a:spcPts val="1800"/>
              </a:lnSpc>
            </a:pPr>
            <a:r>
              <a:rPr lang="en-US" sz="1500" i="1" dirty="0">
                <a:solidFill>
                  <a:schemeClr val="bg1">
                    <a:lumMod val="75000"/>
                  </a:schemeClr>
                </a:solidFill>
              </a:rPr>
              <a:t>Systemic</a:t>
            </a:r>
          </a:p>
          <a:p>
            <a:pPr algn="ctr">
              <a:lnSpc>
                <a:spcPts val="1800"/>
              </a:lnSpc>
            </a:pPr>
            <a:r>
              <a:rPr lang="en-US" sz="1500" i="1" dirty="0">
                <a:solidFill>
                  <a:schemeClr val="bg1">
                    <a:lumMod val="75000"/>
                  </a:schemeClr>
                </a:solidFill>
              </a:rPr>
              <a:t>drug effect</a:t>
            </a:r>
          </a:p>
        </p:txBody>
      </p:sp>
      <p:cxnSp>
        <p:nvCxnSpPr>
          <p:cNvPr id="8" name="Straight Arrow Connector 7">
            <a:extLst>
              <a:ext uri="{FF2B5EF4-FFF2-40B4-BE49-F238E27FC236}">
                <a16:creationId xmlns:a16="http://schemas.microsoft.com/office/drawing/2014/main" id="{E38AD1D1-66AE-BE97-6DFB-1F396965B236}"/>
              </a:ext>
            </a:extLst>
          </p:cNvPr>
          <p:cNvCxnSpPr/>
          <p:nvPr/>
        </p:nvCxnSpPr>
        <p:spPr>
          <a:xfrm>
            <a:off x="2573522" y="3449598"/>
            <a:ext cx="589549"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BF001E-4EC0-F4EB-65B9-69C7B1BCD13D}"/>
              </a:ext>
            </a:extLst>
          </p:cNvPr>
          <p:cNvCxnSpPr>
            <a:stCxn id="22" idx="2"/>
            <a:endCxn id="17" idx="0"/>
          </p:cNvCxnSpPr>
          <p:nvPr/>
        </p:nvCxnSpPr>
        <p:spPr>
          <a:xfrm flipH="1">
            <a:off x="3175263" y="3449598"/>
            <a:ext cx="1898580"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056E7F3-B9DC-CE60-87AC-8B5FEE6C94B3}"/>
              </a:ext>
            </a:extLst>
          </p:cNvPr>
          <p:cNvSpPr txBox="1"/>
          <p:nvPr/>
        </p:nvSpPr>
        <p:spPr>
          <a:xfrm>
            <a:off x="826605" y="1156098"/>
            <a:ext cx="6728790" cy="1323439"/>
          </a:xfrm>
          <a:prstGeom prst="rect">
            <a:avLst/>
          </a:prstGeom>
          <a:noFill/>
        </p:spPr>
        <p:txBody>
          <a:bodyPr wrap="square" rtlCol="0">
            <a:spAutoFit/>
          </a:bodyPr>
          <a:lstStyle/>
          <a:p>
            <a:r>
              <a:rPr lang="en-US" sz="1600" b="1" dirty="0"/>
              <a:t>Reflex block </a:t>
            </a:r>
            <a:r>
              <a:rPr lang="en-US" sz="1600" dirty="0"/>
              <a:t>refers to anything that disrupts the normal functioning of the LFU ‘reflex circuit.’ </a:t>
            </a:r>
            <a:r>
              <a:rPr lang="en-US" sz="1600" i="1" dirty="0">
                <a:solidFill>
                  <a:srgbClr val="0000FF"/>
                </a:solidFill>
              </a:rPr>
              <a:t>Afferent</a:t>
            </a:r>
            <a:r>
              <a:rPr lang="en-US" sz="1600" dirty="0">
                <a:solidFill>
                  <a:srgbClr val="0000FF"/>
                </a:solidFill>
              </a:rPr>
              <a:t> limb block is often due to corneal hypoesthesia from corneal surgery, post-herpetic neuropathy, and contact-lens wear.</a:t>
            </a:r>
            <a:r>
              <a:rPr lang="en-US" sz="1600" dirty="0"/>
              <a:t> </a:t>
            </a:r>
            <a:r>
              <a:rPr lang="en-US" sz="1600" i="1" dirty="0"/>
              <a:t>Efferent</a:t>
            </a:r>
            <a:r>
              <a:rPr lang="en-US" sz="1600" dirty="0"/>
              <a:t> limb block is usually due to compromised CN7 function, </a:t>
            </a:r>
            <a:r>
              <a:rPr lang="en-US" sz="1600" dirty="0" err="1"/>
              <a:t>eg</a:t>
            </a:r>
            <a:r>
              <a:rPr lang="en-US" sz="1600" dirty="0"/>
              <a:t>, Bell’s palsy.</a:t>
            </a:r>
          </a:p>
        </p:txBody>
      </p:sp>
      <p:sp>
        <p:nvSpPr>
          <p:cNvPr id="11" name="TextBox 10">
            <a:extLst>
              <a:ext uri="{FF2B5EF4-FFF2-40B4-BE49-F238E27FC236}">
                <a16:creationId xmlns:a16="http://schemas.microsoft.com/office/drawing/2014/main" id="{B8E07088-38D4-6B94-B2B7-C4C433732CE7}"/>
              </a:ext>
            </a:extLst>
          </p:cNvPr>
          <p:cNvSpPr txBox="1"/>
          <p:nvPr/>
        </p:nvSpPr>
        <p:spPr>
          <a:xfrm>
            <a:off x="5486401" y="4733956"/>
            <a:ext cx="2757486" cy="430887"/>
          </a:xfrm>
          <a:prstGeom prst="rect">
            <a:avLst/>
          </a:prstGeom>
          <a:noFill/>
          <a:ln>
            <a:noFill/>
          </a:ln>
        </p:spPr>
        <p:txBody>
          <a:bodyPr wrap="none" rtlCol="0">
            <a:spAutoFit/>
          </a:bodyPr>
          <a:lstStyle/>
          <a:p>
            <a:pPr algn="ctr"/>
            <a:r>
              <a:rPr lang="en-US" sz="2200" i="1" dirty="0">
                <a:solidFill>
                  <a:schemeClr val="bg1">
                    <a:lumMod val="75000"/>
                  </a:schemeClr>
                </a:solidFill>
              </a:rPr>
              <a:t>Evaporative Dry Eye</a:t>
            </a:r>
          </a:p>
        </p:txBody>
      </p:sp>
      <p:cxnSp>
        <p:nvCxnSpPr>
          <p:cNvPr id="26" name="Straight Arrow Connector 25">
            <a:extLst>
              <a:ext uri="{FF2B5EF4-FFF2-40B4-BE49-F238E27FC236}">
                <a16:creationId xmlns:a16="http://schemas.microsoft.com/office/drawing/2014/main" id="{49A6E682-CF96-B7E4-5DA0-AD72D4AB601E}"/>
              </a:ext>
            </a:extLst>
          </p:cNvPr>
          <p:cNvCxnSpPr>
            <a:stCxn id="11" idx="2"/>
          </p:cNvCxnSpPr>
          <p:nvPr/>
        </p:nvCxnSpPr>
        <p:spPr>
          <a:xfrm flipH="1">
            <a:off x="4876801" y="5164843"/>
            <a:ext cx="1988343" cy="6168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602F7FA-E3E0-74DB-277A-72BDEB955C26}"/>
              </a:ext>
            </a:extLst>
          </p:cNvPr>
          <p:cNvSpPr/>
          <p:nvPr/>
        </p:nvSpPr>
        <p:spPr>
          <a:xfrm>
            <a:off x="4382629" y="3810000"/>
            <a:ext cx="4608971" cy="2998113"/>
          </a:xfrm>
          <a:prstGeom prst="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F936EBC-1A14-A2A0-3864-31FEC72A0BFC}"/>
              </a:ext>
            </a:extLst>
          </p:cNvPr>
          <p:cNvSpPr txBox="1"/>
          <p:nvPr/>
        </p:nvSpPr>
        <p:spPr>
          <a:xfrm>
            <a:off x="4815699" y="6366179"/>
            <a:ext cx="1705916"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Lacrimal apparatus</a:t>
            </a:r>
          </a:p>
        </p:txBody>
      </p:sp>
      <p:sp>
        <p:nvSpPr>
          <p:cNvPr id="30" name="TextBox 29">
            <a:extLst>
              <a:ext uri="{FF2B5EF4-FFF2-40B4-BE49-F238E27FC236}">
                <a16:creationId xmlns:a16="http://schemas.microsoft.com/office/drawing/2014/main" id="{30C7D937-8B3F-999D-FD5B-C6677C23E387}"/>
              </a:ext>
            </a:extLst>
          </p:cNvPr>
          <p:cNvSpPr txBox="1"/>
          <p:nvPr/>
        </p:nvSpPr>
        <p:spPr>
          <a:xfrm>
            <a:off x="7877834" y="3912513"/>
            <a:ext cx="1000595" cy="307777"/>
          </a:xfrm>
          <a:prstGeom prst="rect">
            <a:avLst/>
          </a:prstGeom>
          <a:noFill/>
          <a:ln>
            <a:noFill/>
          </a:ln>
        </p:spPr>
        <p:txBody>
          <a:bodyPr wrap="none" rtlCol="0">
            <a:spAutoFit/>
          </a:bodyPr>
          <a:lstStyle/>
          <a:p>
            <a:r>
              <a:rPr lang="en-US" sz="1400" i="1" dirty="0">
                <a:solidFill>
                  <a:srgbClr val="0000FF"/>
                </a:solidFill>
              </a:rPr>
              <a:t>Receptors</a:t>
            </a:r>
          </a:p>
        </p:txBody>
      </p:sp>
      <p:sp>
        <p:nvSpPr>
          <p:cNvPr id="31" name="TextBox 30">
            <a:extLst>
              <a:ext uri="{FF2B5EF4-FFF2-40B4-BE49-F238E27FC236}">
                <a16:creationId xmlns:a16="http://schemas.microsoft.com/office/drawing/2014/main" id="{718BE68E-E420-79C0-7FE3-D85ADD92326B}"/>
              </a:ext>
            </a:extLst>
          </p:cNvPr>
          <p:cNvSpPr txBox="1"/>
          <p:nvPr/>
        </p:nvSpPr>
        <p:spPr>
          <a:xfrm>
            <a:off x="8046150" y="5127558"/>
            <a:ext cx="832279" cy="307777"/>
          </a:xfrm>
          <a:prstGeom prst="rect">
            <a:avLst/>
          </a:prstGeom>
          <a:noFill/>
          <a:ln>
            <a:noFill/>
          </a:ln>
        </p:spPr>
        <p:txBody>
          <a:bodyPr wrap="none" rtlCol="0">
            <a:spAutoFit/>
          </a:bodyPr>
          <a:lstStyle/>
          <a:p>
            <a:r>
              <a:rPr lang="en-US" sz="1400" i="1" dirty="0">
                <a:solidFill>
                  <a:srgbClr val="0000FF"/>
                </a:solidFill>
              </a:rPr>
              <a:t>Nucleus</a:t>
            </a:r>
          </a:p>
        </p:txBody>
      </p:sp>
      <p:sp>
        <p:nvSpPr>
          <p:cNvPr id="32" name="TextBox 31">
            <a:extLst>
              <a:ext uri="{FF2B5EF4-FFF2-40B4-BE49-F238E27FC236}">
                <a16:creationId xmlns:a16="http://schemas.microsoft.com/office/drawing/2014/main" id="{CB8DF7B6-045B-9A33-E776-A59735634DE0}"/>
              </a:ext>
            </a:extLst>
          </p:cNvPr>
          <p:cNvSpPr txBox="1"/>
          <p:nvPr/>
        </p:nvSpPr>
        <p:spPr>
          <a:xfrm>
            <a:off x="7691950" y="5734181"/>
            <a:ext cx="1186479" cy="307777"/>
          </a:xfrm>
          <a:prstGeom prst="rect">
            <a:avLst/>
          </a:prstGeom>
          <a:noFill/>
          <a:ln>
            <a:noFill/>
          </a:ln>
        </p:spPr>
        <p:txBody>
          <a:bodyPr wrap="none" rtlCol="0">
            <a:spAutoFit/>
          </a:bodyPr>
          <a:lstStyle/>
          <a:p>
            <a:r>
              <a:rPr lang="en-US" sz="1400" i="1" dirty="0">
                <a:solidFill>
                  <a:srgbClr val="0000FF"/>
                </a:solidFill>
              </a:rPr>
              <a:t>Efferent limb</a:t>
            </a:r>
          </a:p>
        </p:txBody>
      </p:sp>
      <p:sp>
        <p:nvSpPr>
          <p:cNvPr id="33" name="TextBox 32">
            <a:extLst>
              <a:ext uri="{FF2B5EF4-FFF2-40B4-BE49-F238E27FC236}">
                <a16:creationId xmlns:a16="http://schemas.microsoft.com/office/drawing/2014/main" id="{B77832D5-4C46-322E-4437-40E4C8D1C0FB}"/>
              </a:ext>
            </a:extLst>
          </p:cNvPr>
          <p:cNvSpPr txBox="1"/>
          <p:nvPr/>
        </p:nvSpPr>
        <p:spPr>
          <a:xfrm>
            <a:off x="7691950" y="4514981"/>
            <a:ext cx="1186479" cy="307777"/>
          </a:xfrm>
          <a:prstGeom prst="rect">
            <a:avLst/>
          </a:prstGeom>
          <a:noFill/>
          <a:ln>
            <a:noFill/>
          </a:ln>
        </p:spPr>
        <p:txBody>
          <a:bodyPr wrap="none" rtlCol="0">
            <a:spAutoFit/>
          </a:bodyPr>
          <a:lstStyle/>
          <a:p>
            <a:r>
              <a:rPr lang="en-US" sz="1400" i="1" dirty="0">
                <a:solidFill>
                  <a:srgbClr val="0000FF"/>
                </a:solidFill>
              </a:rPr>
              <a:t>Afferent limb</a:t>
            </a:r>
          </a:p>
        </p:txBody>
      </p:sp>
      <p:cxnSp>
        <p:nvCxnSpPr>
          <p:cNvPr id="34" name="Straight Arrow Connector 33">
            <a:extLst>
              <a:ext uri="{FF2B5EF4-FFF2-40B4-BE49-F238E27FC236}">
                <a16:creationId xmlns:a16="http://schemas.microsoft.com/office/drawing/2014/main" id="{C1594CC8-A57E-DA6C-B616-1B1A3C3E9D15}"/>
              </a:ext>
            </a:extLst>
          </p:cNvPr>
          <p:cNvCxnSpPr>
            <a:stCxn id="30" idx="1"/>
          </p:cNvCxnSpPr>
          <p:nvPr/>
        </p:nvCxnSpPr>
        <p:spPr>
          <a:xfrm flipH="1" flipV="1">
            <a:off x="6848483" y="4066401"/>
            <a:ext cx="102935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ACA5AD6-092B-40D1-8B23-DE7A537CA43D}"/>
              </a:ext>
            </a:extLst>
          </p:cNvPr>
          <p:cNvCxnSpPr>
            <a:endCxn id="43" idx="3"/>
          </p:cNvCxnSpPr>
          <p:nvPr/>
        </p:nvCxnSpPr>
        <p:spPr>
          <a:xfrm flipH="1">
            <a:off x="6626739" y="5284114"/>
            <a:ext cx="1559153" cy="4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7F68636-7F2B-E2C2-2970-2C308498F635}"/>
              </a:ext>
            </a:extLst>
          </p:cNvPr>
          <p:cNvCxnSpPr>
            <a:cxnSpLocks/>
            <a:endCxn id="39" idx="3"/>
          </p:cNvCxnSpPr>
          <p:nvPr/>
        </p:nvCxnSpPr>
        <p:spPr>
          <a:xfrm flipH="1">
            <a:off x="6314169" y="4674515"/>
            <a:ext cx="1383812" cy="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DFA3140-58E8-BB01-FA52-0660CC64F717}"/>
              </a:ext>
            </a:extLst>
          </p:cNvPr>
          <p:cNvCxnSpPr>
            <a:endCxn id="41" idx="3"/>
          </p:cNvCxnSpPr>
          <p:nvPr/>
        </p:nvCxnSpPr>
        <p:spPr>
          <a:xfrm flipH="1">
            <a:off x="6314169" y="5889248"/>
            <a:ext cx="1325942" cy="5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n Arrow 36">
            <a:extLst>
              <a:ext uri="{FF2B5EF4-FFF2-40B4-BE49-F238E27FC236}">
                <a16:creationId xmlns:a16="http://schemas.microsoft.com/office/drawing/2014/main" id="{B775CB15-875E-6E4A-358D-816547C12BE4}"/>
              </a:ext>
            </a:extLst>
          </p:cNvPr>
          <p:cNvSpPr/>
          <p:nvPr/>
        </p:nvSpPr>
        <p:spPr>
          <a:xfrm>
            <a:off x="5105400" y="4227422"/>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850AC77-0AB3-E57A-CDF7-C0A118C7DF25}"/>
              </a:ext>
            </a:extLst>
          </p:cNvPr>
          <p:cNvSpPr txBox="1"/>
          <p:nvPr/>
        </p:nvSpPr>
        <p:spPr>
          <a:xfrm>
            <a:off x="4916029" y="45221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5</a:t>
            </a:r>
          </a:p>
        </p:txBody>
      </p:sp>
      <p:sp>
        <p:nvSpPr>
          <p:cNvPr id="40" name="Down Arrow 38">
            <a:extLst>
              <a:ext uri="{FF2B5EF4-FFF2-40B4-BE49-F238E27FC236}">
                <a16:creationId xmlns:a16="http://schemas.microsoft.com/office/drawing/2014/main" id="{8BEB457C-34C3-4D82-F42B-8BD4864EAB77}"/>
              </a:ext>
            </a:extLst>
          </p:cNvPr>
          <p:cNvSpPr/>
          <p:nvPr/>
        </p:nvSpPr>
        <p:spPr>
          <a:xfrm>
            <a:off x="5360710" y="5443645"/>
            <a:ext cx="278090" cy="9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C224756-E46B-D5D8-5F02-C70622952E4C}"/>
              </a:ext>
            </a:extLst>
          </p:cNvPr>
          <p:cNvSpPr txBox="1"/>
          <p:nvPr/>
        </p:nvSpPr>
        <p:spPr>
          <a:xfrm>
            <a:off x="4916029" y="5741313"/>
            <a:ext cx="1398140"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Cranial nerve 7</a:t>
            </a:r>
          </a:p>
        </p:txBody>
      </p:sp>
      <p:sp>
        <p:nvSpPr>
          <p:cNvPr id="42" name="TextBox 41">
            <a:extLst>
              <a:ext uri="{FF2B5EF4-FFF2-40B4-BE49-F238E27FC236}">
                <a16:creationId xmlns:a16="http://schemas.microsoft.com/office/drawing/2014/main" id="{E88EE57A-9CCE-053D-D9C3-0012C03AD63C}"/>
              </a:ext>
            </a:extLst>
          </p:cNvPr>
          <p:cNvSpPr txBox="1"/>
          <p:nvPr/>
        </p:nvSpPr>
        <p:spPr>
          <a:xfrm>
            <a:off x="4535029" y="3919645"/>
            <a:ext cx="2313454"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Ocular surface nociceptors</a:t>
            </a:r>
          </a:p>
        </p:txBody>
      </p:sp>
      <p:sp>
        <p:nvSpPr>
          <p:cNvPr id="43" name="TextBox 42">
            <a:extLst>
              <a:ext uri="{FF2B5EF4-FFF2-40B4-BE49-F238E27FC236}">
                <a16:creationId xmlns:a16="http://schemas.microsoft.com/office/drawing/2014/main" id="{F6E6DEF1-52D3-EA5F-74F2-8BAB68B1A002}"/>
              </a:ext>
            </a:extLst>
          </p:cNvPr>
          <p:cNvSpPr txBox="1"/>
          <p:nvPr/>
        </p:nvSpPr>
        <p:spPr>
          <a:xfrm>
            <a:off x="4750904" y="5134690"/>
            <a:ext cx="1875835" cy="307777"/>
          </a:xfrm>
          <a:prstGeom prst="rect">
            <a:avLst/>
          </a:prstGeom>
          <a:solidFill>
            <a:schemeClr val="bg1">
              <a:lumMod val="95000"/>
            </a:schemeClr>
          </a:solidFill>
          <a:ln>
            <a:solidFill>
              <a:schemeClr val="accent1"/>
            </a:solidFill>
          </a:ln>
        </p:spPr>
        <p:txBody>
          <a:bodyPr wrap="none" rtlCol="0">
            <a:spAutoFit/>
          </a:bodyPr>
          <a:lstStyle/>
          <a:p>
            <a:r>
              <a:rPr lang="en-US" sz="1400" dirty="0">
                <a:solidFill>
                  <a:srgbClr val="0000FF"/>
                </a:solidFill>
              </a:rPr>
              <a:t>Brainstem integration</a:t>
            </a:r>
          </a:p>
        </p:txBody>
      </p:sp>
      <p:sp>
        <p:nvSpPr>
          <p:cNvPr id="44" name="TextBox 43">
            <a:extLst>
              <a:ext uri="{FF2B5EF4-FFF2-40B4-BE49-F238E27FC236}">
                <a16:creationId xmlns:a16="http://schemas.microsoft.com/office/drawing/2014/main" id="{EC6F70D2-F98E-E0C6-96FD-F33A12224EB6}"/>
              </a:ext>
            </a:extLst>
          </p:cNvPr>
          <p:cNvSpPr txBox="1"/>
          <p:nvPr/>
        </p:nvSpPr>
        <p:spPr>
          <a:xfrm>
            <a:off x="8034315" y="6384762"/>
            <a:ext cx="801823" cy="307777"/>
          </a:xfrm>
          <a:prstGeom prst="rect">
            <a:avLst/>
          </a:prstGeom>
          <a:noFill/>
          <a:ln>
            <a:noFill/>
          </a:ln>
        </p:spPr>
        <p:txBody>
          <a:bodyPr wrap="none" rtlCol="0">
            <a:spAutoFit/>
          </a:bodyPr>
          <a:lstStyle/>
          <a:p>
            <a:r>
              <a:rPr lang="en-US" sz="1400" i="1" dirty="0">
                <a:solidFill>
                  <a:srgbClr val="0000FF"/>
                </a:solidFill>
              </a:rPr>
              <a:t>Effector</a:t>
            </a:r>
          </a:p>
        </p:txBody>
      </p:sp>
      <p:cxnSp>
        <p:nvCxnSpPr>
          <p:cNvPr id="45" name="Straight Arrow Connector 44">
            <a:extLst>
              <a:ext uri="{FF2B5EF4-FFF2-40B4-BE49-F238E27FC236}">
                <a16:creationId xmlns:a16="http://schemas.microsoft.com/office/drawing/2014/main" id="{E072FA11-937E-775B-19B7-D33FB4F011BC}"/>
              </a:ext>
            </a:extLst>
          </p:cNvPr>
          <p:cNvCxnSpPr>
            <a:cxnSpLocks/>
            <a:stCxn id="44" idx="1"/>
          </p:cNvCxnSpPr>
          <p:nvPr/>
        </p:nvCxnSpPr>
        <p:spPr>
          <a:xfrm flipH="1">
            <a:off x="6553200" y="6538651"/>
            <a:ext cx="1481115" cy="7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EA8D379A-2571-A341-0348-60BAB8A30C5E}"/>
              </a:ext>
            </a:extLst>
          </p:cNvPr>
          <p:cNvSpPr/>
          <p:nvPr/>
        </p:nvSpPr>
        <p:spPr>
          <a:xfrm>
            <a:off x="1474303" y="4890077"/>
            <a:ext cx="2970051" cy="999171"/>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i="1" dirty="0">
                <a:solidFill>
                  <a:schemeClr val="tx1"/>
                </a:solidFill>
              </a:rPr>
              <a:t>(A no-frills version of the LFU for reference)</a:t>
            </a:r>
          </a:p>
        </p:txBody>
      </p:sp>
    </p:spTree>
    <p:extLst>
      <p:ext uri="{BB962C8B-B14F-4D97-AF65-F5344CB8AC3E}">
        <p14:creationId xmlns:p14="http://schemas.microsoft.com/office/powerpoint/2010/main" val="2561645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2" idx="2"/>
            <a:endCxn id="17" idx="0"/>
          </p:cNvCxnSpPr>
          <p:nvPr/>
        </p:nvCxnSpPr>
        <p:spPr>
          <a:xfrm flipH="1">
            <a:off x="3175263" y="3449598"/>
            <a:ext cx="1898581"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B3403D3-F40F-45DB-67B7-1FAA28CCBB02}"/>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p:cNvCxnSpPr/>
          <p:nvPr/>
        </p:nvCxnSpPr>
        <p:spPr>
          <a:xfrm>
            <a:off x="2573522" y="3449598"/>
            <a:ext cx="589549"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7" idx="0"/>
          </p:cNvCxnSpPr>
          <p:nvPr/>
        </p:nvCxnSpPr>
        <p:spPr>
          <a:xfrm flipH="1">
            <a:off x="3175263" y="3449598"/>
            <a:ext cx="725122"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67165" y="1570889"/>
            <a:ext cx="7038291" cy="584775"/>
          </a:xfrm>
          <a:prstGeom prst="rect">
            <a:avLst/>
          </a:prstGeom>
          <a:noFill/>
        </p:spPr>
        <p:txBody>
          <a:bodyPr wrap="square" rtlCol="0">
            <a:spAutoFit/>
          </a:bodyPr>
          <a:lstStyle/>
          <a:p>
            <a:r>
              <a:rPr lang="en-US" sz="1600" dirty="0"/>
              <a:t>A substantial number of systemic drugs are implicated in inducing DES.  (</a:t>
            </a:r>
            <a:r>
              <a:rPr lang="en-US" sz="1600" dirty="0" err="1"/>
              <a:t>Eg</a:t>
            </a:r>
            <a:r>
              <a:rPr lang="en-US" sz="1600" dirty="0"/>
              <a:t>, 22 of the 100 best-selling drugs in the US list ‘dry eye’ as a side effect!) </a:t>
            </a:r>
            <a:endParaRPr lang="en-US" sz="1600" dirty="0">
              <a:solidFill>
                <a:srgbClr val="0000FF"/>
              </a:solidFill>
            </a:endParaRPr>
          </a:p>
        </p:txBody>
      </p:sp>
      <p:sp>
        <p:nvSpPr>
          <p:cNvPr id="31" name="TextBox 30"/>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66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BD93A-C437-4C97-CBC4-BB5B9666A732}"/>
            </a:ext>
          </a:extLst>
        </p:cNvPr>
        <p:cNvGrpSpPr/>
        <p:nvPr/>
      </p:nvGrpSpPr>
      <p:grpSpPr>
        <a:xfrm>
          <a:off x="0" y="0"/>
          <a:ext cx="0" cy="0"/>
          <a:chOff x="0" y="0"/>
          <a:chExt cx="0" cy="0"/>
        </a:xfrm>
      </p:grpSpPr>
      <p:pic>
        <p:nvPicPr>
          <p:cNvPr id="1026" name="Picture 2" descr="9: Assessment of tear meniscus on slit-lamp examination | Download  Scientific Diagram">
            <a:extLst>
              <a:ext uri="{FF2B5EF4-FFF2-40B4-BE49-F238E27FC236}">
                <a16:creationId xmlns:a16="http://schemas.microsoft.com/office/drawing/2014/main" id="{D18721E5-030B-F40E-BA34-FCCD6B59E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33" y="2124059"/>
            <a:ext cx="4503867" cy="2605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1BBCDD-90C0-0E4A-B327-4D046FA59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28837"/>
            <a:ext cx="3894267"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7720B9-F325-5252-103E-8B9145CD017B}"/>
              </a:ext>
            </a:extLst>
          </p:cNvPr>
          <p:cNvSpPr txBox="1"/>
          <p:nvPr/>
        </p:nvSpPr>
        <p:spPr>
          <a:xfrm>
            <a:off x="2453440" y="6183868"/>
            <a:ext cx="4237122" cy="369332"/>
          </a:xfrm>
          <a:prstGeom prst="rect">
            <a:avLst/>
          </a:prstGeom>
          <a:noFill/>
        </p:spPr>
        <p:txBody>
          <a:bodyPr wrap="none" rtlCol="0">
            <a:spAutoFit/>
          </a:bodyPr>
          <a:lstStyle/>
          <a:p>
            <a:pPr algn="ctr"/>
            <a:r>
              <a:rPr lang="en-US" dirty="0"/>
              <a:t>Tear lake (aka tear strip; tear meniscus)</a:t>
            </a:r>
          </a:p>
        </p:txBody>
      </p:sp>
      <p:sp>
        <p:nvSpPr>
          <p:cNvPr id="4" name="TextBox 3">
            <a:extLst>
              <a:ext uri="{FF2B5EF4-FFF2-40B4-BE49-F238E27FC236}">
                <a16:creationId xmlns:a16="http://schemas.microsoft.com/office/drawing/2014/main" id="{63EEAAC2-2971-438F-C76E-52910020672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1214517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20E21-A602-BDD4-DA07-DFFAB7778EFF}"/>
            </a:ext>
          </a:extLst>
        </p:cNvPr>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D6F55C04-175F-013B-DABF-81D5DD7A9521}"/>
              </a:ext>
            </a:extLst>
          </p:cNvPr>
          <p:cNvCxnSpPr>
            <a:stCxn id="22" idx="2"/>
            <a:endCxn id="17" idx="0"/>
          </p:cNvCxnSpPr>
          <p:nvPr/>
        </p:nvCxnSpPr>
        <p:spPr>
          <a:xfrm flipH="1">
            <a:off x="3175263" y="3449598"/>
            <a:ext cx="1898581" cy="3412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6FB0FAA-39C1-6469-53BB-97B692C49BEE}"/>
              </a:ext>
            </a:extLst>
          </p:cNvPr>
          <p:cNvSpPr/>
          <p:nvPr/>
        </p:nvSpPr>
        <p:spPr>
          <a:xfrm>
            <a:off x="4420631" y="2820215"/>
            <a:ext cx="1330813" cy="757776"/>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D395B2E-1AA4-A8D2-3ED6-799F9D4E64E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F39E7EB2-FC6C-C379-D02C-9DF6863926EC}"/>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a:extLst>
              <a:ext uri="{FF2B5EF4-FFF2-40B4-BE49-F238E27FC236}">
                <a16:creationId xmlns:a16="http://schemas.microsoft.com/office/drawing/2014/main" id="{B6D6218C-6BC8-8B3C-325D-D536ABDDB42D}"/>
              </a:ext>
            </a:extLst>
          </p:cNvPr>
          <p:cNvSpPr txBox="1"/>
          <p:nvPr/>
        </p:nvSpPr>
        <p:spPr>
          <a:xfrm>
            <a:off x="2210832" y="3790890"/>
            <a:ext cx="1928862" cy="400110"/>
          </a:xfrm>
          <a:prstGeom prst="rect">
            <a:avLst/>
          </a:prstGeom>
          <a:noFill/>
          <a:ln>
            <a:noFill/>
          </a:ln>
        </p:spPr>
        <p:txBody>
          <a:bodyPr wrap="none" rtlCol="0">
            <a:spAutoFit/>
          </a:bodyPr>
          <a:lstStyle/>
          <a:p>
            <a:pPr algn="ctr"/>
            <a:r>
              <a:rPr lang="en-US" sz="2000" b="1" dirty="0"/>
              <a:t>Non-</a:t>
            </a:r>
            <a:r>
              <a:rPr lang="en-US" sz="2000" b="1" dirty="0" err="1"/>
              <a:t>Sjögren’s</a:t>
            </a:r>
            <a:endParaRPr lang="en-US" sz="2000" b="1" dirty="0"/>
          </a:p>
        </p:txBody>
      </p:sp>
      <p:sp>
        <p:nvSpPr>
          <p:cNvPr id="18" name="TextBox 17">
            <a:extLst>
              <a:ext uri="{FF2B5EF4-FFF2-40B4-BE49-F238E27FC236}">
                <a16:creationId xmlns:a16="http://schemas.microsoft.com/office/drawing/2014/main" id="{673AD042-9CB8-1A5F-E814-EE0E4DB36317}"/>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8CDE8F29-6E59-D00F-F26C-8739BE044924}"/>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F615B1-A900-BC2B-3AFB-F6D1D7D2A677}"/>
              </a:ext>
            </a:extLst>
          </p:cNvPr>
          <p:cNvCxnSpPr>
            <a:stCxn id="17" idx="2"/>
          </p:cNvCxnSpPr>
          <p:nvPr/>
        </p:nvCxnSpPr>
        <p:spPr>
          <a:xfrm flipH="1">
            <a:off x="2576515" y="4191000"/>
            <a:ext cx="59874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89583D-BCB2-81F3-C9A4-883F1D727DDF}"/>
              </a:ext>
            </a:extLst>
          </p:cNvPr>
          <p:cNvSpPr txBox="1"/>
          <p:nvPr/>
        </p:nvSpPr>
        <p:spPr>
          <a:xfrm>
            <a:off x="1908116" y="2895600"/>
            <a:ext cx="13308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Lacrimal duct</a:t>
            </a:r>
          </a:p>
          <a:p>
            <a:pPr algn="ctr">
              <a:lnSpc>
                <a:spcPts val="1800"/>
              </a:lnSpc>
            </a:pPr>
            <a:r>
              <a:rPr lang="en-US" sz="1500" dirty="0">
                <a:solidFill>
                  <a:schemeClr val="bg1">
                    <a:lumMod val="75000"/>
                  </a:schemeClr>
                </a:solidFill>
              </a:rPr>
              <a:t>obstruction</a:t>
            </a:r>
          </a:p>
        </p:txBody>
      </p:sp>
      <p:sp>
        <p:nvSpPr>
          <p:cNvPr id="19" name="TextBox 18">
            <a:extLst>
              <a:ext uri="{FF2B5EF4-FFF2-40B4-BE49-F238E27FC236}">
                <a16:creationId xmlns:a16="http://schemas.microsoft.com/office/drawing/2014/main" id="{6770F2B3-E35A-591D-9C9F-3E5110CA6D97}"/>
              </a:ext>
            </a:extLst>
          </p:cNvPr>
          <p:cNvSpPr txBox="1"/>
          <p:nvPr/>
        </p:nvSpPr>
        <p:spPr>
          <a:xfrm>
            <a:off x="3534740" y="2895600"/>
            <a:ext cx="731290"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Reflex</a:t>
            </a:r>
          </a:p>
          <a:p>
            <a:pPr algn="ctr">
              <a:lnSpc>
                <a:spcPts val="1800"/>
              </a:lnSpc>
            </a:pPr>
            <a:r>
              <a:rPr lang="en-US" sz="1500" dirty="0">
                <a:solidFill>
                  <a:schemeClr val="bg1">
                    <a:lumMod val="75000"/>
                  </a:schemeClr>
                </a:solidFill>
              </a:rPr>
              <a:t>block</a:t>
            </a:r>
          </a:p>
        </p:txBody>
      </p:sp>
      <p:sp>
        <p:nvSpPr>
          <p:cNvPr id="22" name="TextBox 21">
            <a:extLst>
              <a:ext uri="{FF2B5EF4-FFF2-40B4-BE49-F238E27FC236}">
                <a16:creationId xmlns:a16="http://schemas.microsoft.com/office/drawing/2014/main" id="{611D4FFC-10B0-BB79-36F8-A13FDDABFA0B}"/>
              </a:ext>
            </a:extLst>
          </p:cNvPr>
          <p:cNvSpPr txBox="1"/>
          <p:nvPr/>
        </p:nvSpPr>
        <p:spPr>
          <a:xfrm>
            <a:off x="4486311" y="2895600"/>
            <a:ext cx="1175065" cy="553998"/>
          </a:xfrm>
          <a:prstGeom prst="rect">
            <a:avLst/>
          </a:prstGeom>
          <a:noFill/>
        </p:spPr>
        <p:txBody>
          <a:bodyPr wrap="none" rtlCol="0">
            <a:spAutoFit/>
          </a:bodyPr>
          <a:lstStyle/>
          <a:p>
            <a:pPr algn="ctr">
              <a:lnSpc>
                <a:spcPts val="1800"/>
              </a:lnSpc>
            </a:pPr>
            <a:r>
              <a:rPr lang="en-US" sz="1500" b="1" i="1" dirty="0"/>
              <a:t>Systemic</a:t>
            </a:r>
          </a:p>
          <a:p>
            <a:pPr algn="ctr">
              <a:lnSpc>
                <a:spcPts val="1800"/>
              </a:lnSpc>
            </a:pPr>
            <a:r>
              <a:rPr lang="en-US" sz="1500" b="1" i="1" dirty="0"/>
              <a:t>drug effect</a:t>
            </a:r>
          </a:p>
        </p:txBody>
      </p:sp>
      <p:cxnSp>
        <p:nvCxnSpPr>
          <p:cNvPr id="8" name="Straight Arrow Connector 7">
            <a:extLst>
              <a:ext uri="{FF2B5EF4-FFF2-40B4-BE49-F238E27FC236}">
                <a16:creationId xmlns:a16="http://schemas.microsoft.com/office/drawing/2014/main" id="{B30FA584-9D10-81BA-F20E-F5F9454D7929}"/>
              </a:ext>
            </a:extLst>
          </p:cNvPr>
          <p:cNvCxnSpPr/>
          <p:nvPr/>
        </p:nvCxnSpPr>
        <p:spPr>
          <a:xfrm>
            <a:off x="2573522" y="3449598"/>
            <a:ext cx="589549"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6DFE4E-C10E-1805-9C0B-B79E2E148354}"/>
              </a:ext>
            </a:extLst>
          </p:cNvPr>
          <p:cNvCxnSpPr>
            <a:stCxn id="19" idx="2"/>
            <a:endCxn id="17" idx="0"/>
          </p:cNvCxnSpPr>
          <p:nvPr/>
        </p:nvCxnSpPr>
        <p:spPr>
          <a:xfrm flipH="1">
            <a:off x="3175263" y="3449598"/>
            <a:ext cx="725122" cy="3412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58E7476-9DA9-9D13-5DC9-A2BDE271E8CD}"/>
              </a:ext>
            </a:extLst>
          </p:cNvPr>
          <p:cNvSpPr txBox="1"/>
          <p:nvPr/>
        </p:nvSpPr>
        <p:spPr>
          <a:xfrm>
            <a:off x="967165" y="1570889"/>
            <a:ext cx="7038291" cy="1323439"/>
          </a:xfrm>
          <a:prstGeom prst="rect">
            <a:avLst/>
          </a:prstGeom>
          <a:noFill/>
        </p:spPr>
        <p:txBody>
          <a:bodyPr wrap="square" rtlCol="0">
            <a:spAutoFit/>
          </a:bodyPr>
          <a:lstStyle/>
          <a:p>
            <a:r>
              <a:rPr lang="en-US" sz="1600" dirty="0"/>
              <a:t>A substantial number of systemic drugs are implicated in inducing DES.  (</a:t>
            </a:r>
            <a:r>
              <a:rPr lang="en-US" sz="1600" dirty="0" err="1"/>
              <a:t>Eg</a:t>
            </a:r>
            <a:r>
              <a:rPr lang="en-US" sz="1600" dirty="0"/>
              <a:t>, 22 of the 100 best-selling drugs in the US list ‘dry eye’ as a side effect!) </a:t>
            </a:r>
            <a:r>
              <a:rPr lang="en-US" sz="1600" dirty="0">
                <a:solidFill>
                  <a:srgbClr val="0000FF"/>
                </a:solidFill>
              </a:rPr>
              <a:t>These include anti-histamines, anti-</a:t>
            </a:r>
            <a:r>
              <a:rPr lang="en-US" sz="1600" dirty="0" err="1">
                <a:solidFill>
                  <a:srgbClr val="0000FF"/>
                </a:solidFill>
              </a:rPr>
              <a:t>cholinergics</a:t>
            </a:r>
            <a:r>
              <a:rPr lang="en-US" sz="1600" dirty="0">
                <a:solidFill>
                  <a:srgbClr val="0000FF"/>
                </a:solidFill>
              </a:rPr>
              <a:t> (</a:t>
            </a:r>
            <a:r>
              <a:rPr lang="en-US" sz="1600" dirty="0" err="1">
                <a:solidFill>
                  <a:srgbClr val="0000FF"/>
                </a:solidFill>
              </a:rPr>
              <a:t>eg</a:t>
            </a:r>
            <a:r>
              <a:rPr lang="en-US" sz="1600" dirty="0">
                <a:solidFill>
                  <a:srgbClr val="0000FF"/>
                </a:solidFill>
              </a:rPr>
              <a:t>, antidepressants),    anti-hypertensives, Parkinson’s meds, and OCPs (because of their effect on androgens and estrogen). </a:t>
            </a:r>
          </a:p>
        </p:txBody>
      </p:sp>
      <p:sp>
        <p:nvSpPr>
          <p:cNvPr id="31" name="TextBox 30">
            <a:extLst>
              <a:ext uri="{FF2B5EF4-FFF2-40B4-BE49-F238E27FC236}">
                <a16:creationId xmlns:a16="http://schemas.microsoft.com/office/drawing/2014/main" id="{F60FEA3E-B33D-C9A9-D647-9693D07B13AE}"/>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2" name="Straight Arrow Connector 31">
            <a:extLst>
              <a:ext uri="{FF2B5EF4-FFF2-40B4-BE49-F238E27FC236}">
                <a16:creationId xmlns:a16="http://schemas.microsoft.com/office/drawing/2014/main" id="{E50E44A0-5237-3929-B767-3433F7B7C988}"/>
              </a:ext>
            </a:extLst>
          </p:cNvPr>
          <p:cNvCxnSpPr>
            <a:stCxn id="31"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1F878F1-4A46-4F8D-88C4-BE68FCA2FFB4}"/>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cxnSp>
        <p:nvCxnSpPr>
          <p:cNvPr id="41" name="Straight Arrow Connector 40">
            <a:extLst>
              <a:ext uri="{FF2B5EF4-FFF2-40B4-BE49-F238E27FC236}">
                <a16:creationId xmlns:a16="http://schemas.microsoft.com/office/drawing/2014/main" id="{C043BDE5-8926-A8A8-50DA-A1DAF1472462}"/>
              </a:ext>
            </a:extLst>
          </p:cNvPr>
          <p:cNvCxnSpPr>
            <a:stCxn id="40"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2292317-1117-A50E-445A-90F1D7EC68C8}"/>
              </a:ext>
            </a:extLst>
          </p:cNvPr>
          <p:cNvSpPr txBox="1"/>
          <p:nvPr/>
        </p:nvSpPr>
        <p:spPr>
          <a:xfrm>
            <a:off x="2210832" y="9906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93834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16209" y="3790890"/>
            <a:ext cx="1266693" cy="400110"/>
          </a:xfrm>
          <a:prstGeom prst="rect">
            <a:avLst/>
          </a:prstGeom>
          <a:noFill/>
          <a:ln>
            <a:noFill/>
          </a:ln>
        </p:spPr>
        <p:txBody>
          <a:bodyPr wrap="none" rtlCol="0">
            <a:spAutoFit/>
          </a:bodyPr>
          <a:lstStyle/>
          <a:p>
            <a:pPr algn="ctr"/>
            <a:r>
              <a:rPr lang="en-US" sz="2000" b="1" dirty="0"/>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AC7790-75B0-1943-9BBA-F5E0F546839E}"/>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6A96D033-EE60-30B0-EBEB-1C1E6C2120C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B7418D7D-70CE-1AF1-634F-8215E847EA57}"/>
              </a:ext>
            </a:extLst>
          </p:cNvPr>
          <p:cNvSpPr/>
          <p:nvPr/>
        </p:nvSpPr>
        <p:spPr>
          <a:xfrm>
            <a:off x="1167375" y="3462279"/>
            <a:ext cx="4038600" cy="112561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EDE is also subdivided into two categories: </a:t>
            </a:r>
            <a:r>
              <a:rPr lang="en-US" i="1" dirty="0">
                <a:solidFill>
                  <a:schemeClr val="tx1"/>
                </a:solidFill>
              </a:rPr>
              <a:t>I</a:t>
            </a:r>
            <a:r>
              <a:rPr lang="en-US" sz="1800" i="1" dirty="0">
                <a:solidFill>
                  <a:schemeClr val="tx1"/>
                </a:solidFill>
              </a:rPr>
              <a:t>ntrinsic</a:t>
            </a:r>
            <a:r>
              <a:rPr lang="en-US" sz="1800" i="1" dirty="0">
                <a:solidFill>
                  <a:srgbClr val="0000FF"/>
                </a:solidFill>
              </a:rPr>
              <a:t> </a:t>
            </a:r>
            <a:r>
              <a:rPr lang="en-US" sz="1800" dirty="0">
                <a:solidFill>
                  <a:srgbClr val="0000FF"/>
                </a:solidFill>
              </a:rPr>
              <a:t>and</a:t>
            </a:r>
            <a:r>
              <a:rPr lang="en-US" sz="1800" i="1" dirty="0">
                <a:solidFill>
                  <a:srgbClr val="0000FF"/>
                </a:solidFill>
              </a:rPr>
              <a:t> </a:t>
            </a:r>
            <a:r>
              <a:rPr lang="en-US" sz="1800" i="1" dirty="0">
                <a:solidFill>
                  <a:schemeClr val="tx1"/>
                </a:solidFill>
              </a:rPr>
              <a:t>Extrinsic</a:t>
            </a:r>
          </a:p>
        </p:txBody>
      </p:sp>
    </p:spTree>
    <p:extLst>
      <p:ext uri="{BB962C8B-B14F-4D97-AF65-F5344CB8AC3E}">
        <p14:creationId xmlns:p14="http://schemas.microsoft.com/office/powerpoint/2010/main" val="3131675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1522-FBDB-D49B-563F-2C4F84C11A9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8805C05-1786-4FDB-95F8-58448B8067D7}"/>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a:extLst>
              <a:ext uri="{FF2B5EF4-FFF2-40B4-BE49-F238E27FC236}">
                <a16:creationId xmlns:a16="http://schemas.microsoft.com/office/drawing/2014/main" id="{770DFB5C-8E98-8DB6-8632-E57613F51662}"/>
              </a:ext>
            </a:extLst>
          </p:cNvPr>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a:extLst>
              <a:ext uri="{FF2B5EF4-FFF2-40B4-BE49-F238E27FC236}">
                <a16:creationId xmlns:a16="http://schemas.microsoft.com/office/drawing/2014/main" id="{CE264746-2A09-E28D-F826-F1B307DEEE39}"/>
              </a:ext>
            </a:extLst>
          </p:cNvPr>
          <p:cNvSpPr txBox="1"/>
          <p:nvPr/>
        </p:nvSpPr>
        <p:spPr>
          <a:xfrm>
            <a:off x="7016209" y="3790890"/>
            <a:ext cx="1266693" cy="400110"/>
          </a:xfrm>
          <a:prstGeom prst="rect">
            <a:avLst/>
          </a:prstGeom>
          <a:noFill/>
          <a:ln>
            <a:noFill/>
          </a:ln>
        </p:spPr>
        <p:txBody>
          <a:bodyPr wrap="none" rtlCol="0">
            <a:spAutoFit/>
          </a:bodyPr>
          <a:lstStyle/>
          <a:p>
            <a:pPr algn="ctr"/>
            <a:r>
              <a:rPr lang="en-US" sz="2000" b="1" dirty="0"/>
              <a:t>Extrinsic</a:t>
            </a:r>
          </a:p>
        </p:txBody>
      </p:sp>
      <p:sp>
        <p:nvSpPr>
          <p:cNvPr id="17" name="TextBox 16">
            <a:extLst>
              <a:ext uri="{FF2B5EF4-FFF2-40B4-BE49-F238E27FC236}">
                <a16:creationId xmlns:a16="http://schemas.microsoft.com/office/drawing/2014/main" id="{B61AF8C8-9E52-FD94-BD64-E0E9C476A19B}"/>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68E870A7-0A26-1321-549F-CFEF00E8FFA8}"/>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631F9370-DD17-C3FD-C36C-4240DAF12A90}"/>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0D6E7E-7A0C-830C-997D-9AA10022B7EC}"/>
              </a:ext>
            </a:extLst>
          </p:cNvPr>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6EFE6D-686B-8512-AAF3-44E4BE8F66D3}"/>
              </a:ext>
            </a:extLst>
          </p:cNvPr>
          <p:cNvCxnSpPr>
            <a:stCxn id="15" idx="2"/>
          </p:cNvCxnSpPr>
          <p:nvPr/>
        </p:nvCxnSpPr>
        <p:spPr>
          <a:xfrm flipH="1">
            <a:off x="7072314" y="4191000"/>
            <a:ext cx="577242"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FB6B84-EC82-B93C-D104-79F89C185288}"/>
              </a:ext>
            </a:extLst>
          </p:cNvPr>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55BFA88-2065-CCF7-FF37-8324EBFF85FB}"/>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a:extLst>
              <a:ext uri="{FF2B5EF4-FFF2-40B4-BE49-F238E27FC236}">
                <a16:creationId xmlns:a16="http://schemas.microsoft.com/office/drawing/2014/main" id="{038DF331-73B0-FEEC-F26A-B15376ABA113}"/>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a:extLst>
              <a:ext uri="{FF2B5EF4-FFF2-40B4-BE49-F238E27FC236}">
                <a16:creationId xmlns:a16="http://schemas.microsoft.com/office/drawing/2014/main" id="{86C5C9E5-775B-68F7-DBE4-9B75EAC60C24}"/>
              </a:ext>
            </a:extLst>
          </p:cNvPr>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76E9C5-AD24-D58E-0F61-C897E3E573A7}"/>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990AC5DE-C008-783C-ACED-0E2F84034B60}"/>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EBF909CD-9CBD-7547-935F-7ED2D5F994A5}"/>
              </a:ext>
            </a:extLst>
          </p:cNvPr>
          <p:cNvSpPr/>
          <p:nvPr/>
        </p:nvSpPr>
        <p:spPr>
          <a:xfrm>
            <a:off x="1167375" y="3462279"/>
            <a:ext cx="4038600" cy="112561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EDE is also subdivided into two categories: </a:t>
            </a:r>
            <a:r>
              <a:rPr lang="en-US" i="1" dirty="0">
                <a:solidFill>
                  <a:schemeClr val="tx1"/>
                </a:solidFill>
              </a:rPr>
              <a:t>I</a:t>
            </a:r>
            <a:r>
              <a:rPr lang="en-US" sz="1800" i="1" dirty="0">
                <a:solidFill>
                  <a:schemeClr val="tx1"/>
                </a:solidFill>
              </a:rPr>
              <a:t>ntrinsic</a:t>
            </a:r>
            <a:r>
              <a:rPr lang="en-US" sz="1800" i="1" dirty="0">
                <a:solidFill>
                  <a:srgbClr val="0000FF"/>
                </a:solidFill>
              </a:rPr>
              <a:t> </a:t>
            </a:r>
            <a:r>
              <a:rPr lang="en-US" sz="1800" dirty="0">
                <a:solidFill>
                  <a:srgbClr val="0000FF"/>
                </a:solidFill>
              </a:rPr>
              <a:t>and</a:t>
            </a:r>
            <a:r>
              <a:rPr lang="en-US" sz="1800" i="1" dirty="0">
                <a:solidFill>
                  <a:srgbClr val="0000FF"/>
                </a:solidFill>
              </a:rPr>
              <a:t> </a:t>
            </a:r>
            <a:r>
              <a:rPr lang="en-US" sz="1800" i="1" dirty="0">
                <a:solidFill>
                  <a:schemeClr val="tx1"/>
                </a:solidFill>
              </a:rPr>
              <a:t>Extrinsic</a:t>
            </a:r>
          </a:p>
        </p:txBody>
      </p:sp>
      <p:sp>
        <p:nvSpPr>
          <p:cNvPr id="7" name="TextBox 6">
            <a:extLst>
              <a:ext uri="{FF2B5EF4-FFF2-40B4-BE49-F238E27FC236}">
                <a16:creationId xmlns:a16="http://schemas.microsoft.com/office/drawing/2014/main" id="{F4433E9C-EC48-BECD-92C5-6369D2B8FF0D}"/>
              </a:ext>
            </a:extLst>
          </p:cNvPr>
          <p:cNvSpPr txBox="1"/>
          <p:nvPr/>
        </p:nvSpPr>
        <p:spPr>
          <a:xfrm>
            <a:off x="4290097" y="2544664"/>
            <a:ext cx="4853903" cy="830997"/>
          </a:xfrm>
          <a:prstGeom prst="rect">
            <a:avLst/>
          </a:prstGeom>
          <a:noFill/>
        </p:spPr>
        <p:txBody>
          <a:bodyPr wrap="square" rtlCol="0">
            <a:spAutoFit/>
          </a:bodyPr>
          <a:lstStyle/>
          <a:p>
            <a:r>
              <a:rPr lang="en-US" sz="1600" dirty="0"/>
              <a:t>In this context, </a:t>
            </a:r>
            <a:r>
              <a:rPr lang="en-US" sz="1600" i="1" dirty="0"/>
              <a:t>intrinsic EDE </a:t>
            </a:r>
            <a:r>
              <a:rPr lang="en-US" sz="1600" dirty="0"/>
              <a:t>refers to any cause related to the eyelids, whereas </a:t>
            </a:r>
            <a:r>
              <a:rPr lang="en-US" sz="1600" i="1" dirty="0"/>
              <a:t>extrinsic EDE </a:t>
            </a:r>
            <a:r>
              <a:rPr lang="en-US" sz="1600" dirty="0"/>
              <a:t>refers to any non-eyelid factor that promotes evaporation.</a:t>
            </a:r>
          </a:p>
        </p:txBody>
      </p:sp>
    </p:spTree>
    <p:extLst>
      <p:ext uri="{BB962C8B-B14F-4D97-AF65-F5344CB8AC3E}">
        <p14:creationId xmlns:p14="http://schemas.microsoft.com/office/powerpoint/2010/main" val="2694406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t>Widened</a:t>
            </a:r>
          </a:p>
          <a:p>
            <a:pPr algn="ctr">
              <a:lnSpc>
                <a:spcPts val="1800"/>
              </a:lnSpc>
            </a:pPr>
            <a:r>
              <a:rPr lang="en-US" sz="1500" dirty="0"/>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a:t>Meibomian gland</a:t>
            </a:r>
          </a:p>
          <a:p>
            <a:pPr algn="ctr">
              <a:lnSpc>
                <a:spcPts val="1800"/>
              </a:lnSpc>
            </a:pPr>
            <a:r>
              <a:rPr lang="en-US" sz="1500"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t>Reduced </a:t>
            </a:r>
          </a:p>
          <a:p>
            <a:pPr algn="ctr">
              <a:lnSpc>
                <a:spcPts val="1800"/>
              </a:lnSpc>
            </a:pPr>
            <a:r>
              <a:rPr lang="en-US" sz="1500"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39D8B5-6AAA-2542-2A8A-976081AE9C4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908B345A-893F-8662-D3EC-0949A20C78FC}"/>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CC8DB4-2C45-1A92-C040-19AB29DA14E8}"/>
              </a:ext>
            </a:extLst>
          </p:cNvPr>
          <p:cNvSpPr txBox="1"/>
          <p:nvPr/>
        </p:nvSpPr>
        <p:spPr>
          <a:xfrm>
            <a:off x="3407546" y="2191435"/>
            <a:ext cx="5224507" cy="369332"/>
          </a:xfrm>
          <a:prstGeom prst="rect">
            <a:avLst/>
          </a:prstGeom>
          <a:noFill/>
        </p:spPr>
        <p:txBody>
          <a:bodyPr wrap="none" rtlCol="0">
            <a:spAutoFit/>
          </a:bodyPr>
          <a:lstStyle/>
          <a:p>
            <a:r>
              <a:rPr lang="en-US" dirty="0">
                <a:solidFill>
                  <a:srgbClr val="0000FF"/>
                </a:solidFill>
              </a:rPr>
              <a:t>There are three common causes of intrinsic EDE:</a:t>
            </a:r>
          </a:p>
        </p:txBody>
      </p:sp>
    </p:spTree>
    <p:extLst>
      <p:ext uri="{BB962C8B-B14F-4D97-AF65-F5344CB8AC3E}">
        <p14:creationId xmlns:p14="http://schemas.microsoft.com/office/powerpoint/2010/main" val="1973370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C999FB9-A635-3A9F-CD54-38EAE36F1CCB}"/>
              </a:ext>
            </a:extLst>
          </p:cNvPr>
          <p:cNvSpPr/>
          <p:nvPr/>
        </p:nvSpPr>
        <p:spPr>
          <a:xfrm>
            <a:off x="3323181" y="2687068"/>
            <a:ext cx="2044565" cy="894331"/>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0992" y="1074217"/>
            <a:ext cx="7148942" cy="584775"/>
          </a:xfrm>
          <a:prstGeom prst="rect">
            <a:avLst/>
          </a:prstGeom>
          <a:noFill/>
        </p:spPr>
        <p:txBody>
          <a:bodyPr wrap="square" rtlCol="0">
            <a:spAutoFit/>
          </a:bodyPr>
          <a:lstStyle/>
          <a:p>
            <a:r>
              <a:rPr lang="en-US" sz="1600" b="1" dirty="0"/>
              <a:t>MGD</a:t>
            </a:r>
            <a:r>
              <a:rPr lang="en-US" sz="1600" dirty="0"/>
              <a:t> refers to a broad group of disorders characterized by dysfunction of the meibomian glands. Individual of Asian heritage are at especially high risk. </a:t>
            </a:r>
          </a:p>
        </p:txBody>
      </p:sp>
      <p:sp>
        <p:nvSpPr>
          <p:cNvPr id="2" name="TextBox 1">
            <a:extLst>
              <a:ext uri="{FF2B5EF4-FFF2-40B4-BE49-F238E27FC236}">
                <a16:creationId xmlns:a16="http://schemas.microsoft.com/office/drawing/2014/main" id="{0B5D20FB-E2D5-4707-C2D9-3BA215DF7AA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A8D9E16D-DA29-F836-F7CB-0BD50D12A217}"/>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00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C2F4-CFB4-C61B-BE93-28DADA575365}"/>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4CDF86ED-170A-D728-E257-9D8D4D742876}"/>
              </a:ext>
            </a:extLst>
          </p:cNvPr>
          <p:cNvSpPr/>
          <p:nvPr/>
        </p:nvSpPr>
        <p:spPr>
          <a:xfrm>
            <a:off x="3323181" y="2687068"/>
            <a:ext cx="2044565" cy="894331"/>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0B2660-A9FE-B16F-CE32-EA809BD8568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a:extLst>
              <a:ext uri="{FF2B5EF4-FFF2-40B4-BE49-F238E27FC236}">
                <a16:creationId xmlns:a16="http://schemas.microsoft.com/office/drawing/2014/main" id="{EE4CC0EF-6A7A-DCD8-1894-3B3D8DEC56A0}"/>
              </a:ext>
            </a:extLst>
          </p:cNvPr>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a:extLst>
              <a:ext uri="{FF2B5EF4-FFF2-40B4-BE49-F238E27FC236}">
                <a16:creationId xmlns:a16="http://schemas.microsoft.com/office/drawing/2014/main" id="{BFDBB24D-B710-538A-C537-38498506E2BF}"/>
              </a:ext>
            </a:extLst>
          </p:cNvPr>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a:extLst>
              <a:ext uri="{FF2B5EF4-FFF2-40B4-BE49-F238E27FC236}">
                <a16:creationId xmlns:a16="http://schemas.microsoft.com/office/drawing/2014/main" id="{E4B1EEF9-1107-3B41-B31B-EE7BF8B5C567}"/>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E12D1964-74E4-5F3D-B518-CD7518C0B976}"/>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03C822A8-136E-58C9-3E93-125A34649513}"/>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9195929-1DDB-2CBF-9EBD-E2DD6F7F407F}"/>
              </a:ext>
            </a:extLst>
          </p:cNvPr>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578A395-614E-7105-13FC-3CAC6EDE410C}"/>
              </a:ext>
            </a:extLst>
          </p:cNvPr>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554C601-AD71-5B70-501F-963DAB634E08}"/>
              </a:ext>
            </a:extLst>
          </p:cNvPr>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6E87B8C-673D-7AE0-314D-DB202CA2DF5A}"/>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a:extLst>
              <a:ext uri="{FF2B5EF4-FFF2-40B4-BE49-F238E27FC236}">
                <a16:creationId xmlns:a16="http://schemas.microsoft.com/office/drawing/2014/main" id="{4F4292B3-85A7-74D1-A1FE-CDD8FAA36E7D}"/>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a:extLst>
              <a:ext uri="{FF2B5EF4-FFF2-40B4-BE49-F238E27FC236}">
                <a16:creationId xmlns:a16="http://schemas.microsoft.com/office/drawing/2014/main" id="{2F6EC64D-8980-504A-C6FA-EA8328A07CDC}"/>
              </a:ext>
            </a:extLst>
          </p:cNvPr>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2048B0-E883-5722-97AC-EDD2A3DEBA3A}"/>
              </a:ext>
            </a:extLst>
          </p:cNvPr>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a:extLst>
              <a:ext uri="{FF2B5EF4-FFF2-40B4-BE49-F238E27FC236}">
                <a16:creationId xmlns:a16="http://schemas.microsoft.com/office/drawing/2014/main" id="{F6F44070-FF7E-303E-D1A9-492E0164205D}"/>
              </a:ext>
            </a:extLst>
          </p:cNvPr>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a:extLst>
              <a:ext uri="{FF2B5EF4-FFF2-40B4-BE49-F238E27FC236}">
                <a16:creationId xmlns:a16="http://schemas.microsoft.com/office/drawing/2014/main" id="{846A60C7-DD99-7C72-56B7-3A00041EAF7C}"/>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a:extLst>
              <a:ext uri="{FF2B5EF4-FFF2-40B4-BE49-F238E27FC236}">
                <a16:creationId xmlns:a16="http://schemas.microsoft.com/office/drawing/2014/main" id="{56E087EE-9BCD-4B36-9214-23B2CB0A0A45}"/>
              </a:ext>
            </a:extLst>
          </p:cNvPr>
          <p:cNvCxnSpPr/>
          <p:nvPr/>
        </p:nvCxnSpPr>
        <p:spPr>
          <a:xfrm flipH="1">
            <a:off x="6624463" y="3429000"/>
            <a:ext cx="919337" cy="4174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BDC967-4F7D-A88D-3E33-626D68E02361}"/>
              </a:ext>
            </a:extLst>
          </p:cNvPr>
          <p:cNvCxnSpPr/>
          <p:nvPr/>
        </p:nvCxnSpPr>
        <p:spPr>
          <a:xfrm>
            <a:off x="4505089" y="3449598"/>
            <a:ext cx="862657" cy="4174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7D689EA-8148-15CA-AFBD-FE0BEEB4A0EA}"/>
              </a:ext>
            </a:extLst>
          </p:cNvPr>
          <p:cNvCxnSpPr/>
          <p:nvPr/>
        </p:nvCxnSpPr>
        <p:spPr>
          <a:xfrm>
            <a:off x="6019800" y="3371910"/>
            <a:ext cx="0" cy="438090"/>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556EF6-0352-AF5F-BA74-02BE4C6FAF5C}"/>
              </a:ext>
            </a:extLst>
          </p:cNvPr>
          <p:cNvSpPr txBox="1"/>
          <p:nvPr/>
        </p:nvSpPr>
        <p:spPr>
          <a:xfrm>
            <a:off x="770992" y="1074217"/>
            <a:ext cx="7148942" cy="1569660"/>
          </a:xfrm>
          <a:prstGeom prst="rect">
            <a:avLst/>
          </a:prstGeom>
          <a:noFill/>
        </p:spPr>
        <p:txBody>
          <a:bodyPr wrap="square" rtlCol="0">
            <a:spAutoFit/>
          </a:bodyPr>
          <a:lstStyle/>
          <a:p>
            <a:r>
              <a:rPr lang="en-US" sz="1600" b="1" dirty="0"/>
              <a:t>MGD</a:t>
            </a:r>
            <a:r>
              <a:rPr lang="en-US" sz="1600" dirty="0"/>
              <a:t> refers to a broad group of disorders characterized by dysfunction of the meibomian glands. Individual of Asian heritage are at especially high risk. </a:t>
            </a:r>
          </a:p>
          <a:p>
            <a:r>
              <a:rPr lang="en-US" sz="1600" dirty="0"/>
              <a:t> </a:t>
            </a:r>
            <a:r>
              <a:rPr lang="en-US" sz="1600" dirty="0">
                <a:solidFill>
                  <a:srgbClr val="0000FF"/>
                </a:solidFill>
              </a:rPr>
              <a:t>In many cases, the dysfunction is due to obstruction of gland output leading to an inadequate volume of meibum in the tear-film; in others, the meibum’s chemical composition has been altered, rendering it ineffective. (Chemical alteration and obstruction commonly co-exist in the same pt.)</a:t>
            </a:r>
          </a:p>
        </p:txBody>
      </p:sp>
      <p:sp>
        <p:nvSpPr>
          <p:cNvPr id="2" name="TextBox 1">
            <a:extLst>
              <a:ext uri="{FF2B5EF4-FFF2-40B4-BE49-F238E27FC236}">
                <a16:creationId xmlns:a16="http://schemas.microsoft.com/office/drawing/2014/main" id="{817D6CF2-67E9-1F99-B1B8-310A706C9644}"/>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DDDEACF2-4B5A-6617-1A38-7C2F2F0EBBA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277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22A4-B0F4-C606-6506-8E076D9DC32F}"/>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ABE86CA1-F80D-6931-DBF1-F2CBDC01F68E}"/>
              </a:ext>
            </a:extLst>
          </p:cNvPr>
          <p:cNvSpPr/>
          <p:nvPr/>
        </p:nvSpPr>
        <p:spPr>
          <a:xfrm>
            <a:off x="3323181" y="2687068"/>
            <a:ext cx="2044565" cy="894331"/>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8555CC-87D9-F015-B45A-7CA1A4BF5E83}"/>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a:extLst>
              <a:ext uri="{FF2B5EF4-FFF2-40B4-BE49-F238E27FC236}">
                <a16:creationId xmlns:a16="http://schemas.microsoft.com/office/drawing/2014/main" id="{8AE83D8C-996D-51A3-2C73-2AE6922F6A84}"/>
              </a:ext>
            </a:extLst>
          </p:cNvPr>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a:extLst>
              <a:ext uri="{FF2B5EF4-FFF2-40B4-BE49-F238E27FC236}">
                <a16:creationId xmlns:a16="http://schemas.microsoft.com/office/drawing/2014/main" id="{577C552E-5371-92CB-3D0A-38FB517BEAD6}"/>
              </a:ext>
            </a:extLst>
          </p:cNvPr>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a:extLst>
              <a:ext uri="{FF2B5EF4-FFF2-40B4-BE49-F238E27FC236}">
                <a16:creationId xmlns:a16="http://schemas.microsoft.com/office/drawing/2014/main" id="{9139133C-E1D9-BC79-A6C5-82F25D0FC0C9}"/>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D39DAC16-E89B-9583-58B9-84A6A51AD0B2}"/>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395EF165-957B-5950-1265-083C4666DDDF}"/>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C8FFB2-D46B-5706-36A0-0AF444151EA6}"/>
              </a:ext>
            </a:extLst>
          </p:cNvPr>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70B9F8-25AE-FCCF-4E39-E703991A8804}"/>
              </a:ext>
            </a:extLst>
          </p:cNvPr>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ACEB15-3228-7225-48CD-279D2CB9EC1B}"/>
              </a:ext>
            </a:extLst>
          </p:cNvPr>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B3065C-6B03-88F8-FBC0-3DCE39492721}"/>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a:extLst>
              <a:ext uri="{FF2B5EF4-FFF2-40B4-BE49-F238E27FC236}">
                <a16:creationId xmlns:a16="http://schemas.microsoft.com/office/drawing/2014/main" id="{A03D0078-17A1-15E8-2921-78ED6D1A496E}"/>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a:extLst>
              <a:ext uri="{FF2B5EF4-FFF2-40B4-BE49-F238E27FC236}">
                <a16:creationId xmlns:a16="http://schemas.microsoft.com/office/drawing/2014/main" id="{E639C91E-D2D5-C7E5-79C9-08E1084B156C}"/>
              </a:ext>
            </a:extLst>
          </p:cNvPr>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FECEC7-EEB6-A843-2571-062D287FC1F7}"/>
              </a:ext>
            </a:extLst>
          </p:cNvPr>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a:extLst>
              <a:ext uri="{FF2B5EF4-FFF2-40B4-BE49-F238E27FC236}">
                <a16:creationId xmlns:a16="http://schemas.microsoft.com/office/drawing/2014/main" id="{D176851C-ED13-1999-E5FC-3CB96D37A729}"/>
              </a:ext>
            </a:extLst>
          </p:cNvPr>
          <p:cNvSpPr txBox="1"/>
          <p:nvPr/>
        </p:nvSpPr>
        <p:spPr>
          <a:xfrm>
            <a:off x="3372094" y="2819400"/>
            <a:ext cx="1903085" cy="553998"/>
          </a:xfrm>
          <a:prstGeom prst="rect">
            <a:avLst/>
          </a:prstGeom>
          <a:noFill/>
        </p:spPr>
        <p:txBody>
          <a:bodyPr wrap="none" rtlCol="0">
            <a:spAutoFit/>
          </a:bodyPr>
          <a:lstStyle/>
          <a:p>
            <a:pPr algn="ctr">
              <a:lnSpc>
                <a:spcPts val="1800"/>
              </a:lnSpc>
            </a:pPr>
            <a:r>
              <a:rPr lang="en-US" sz="1500" b="1" i="1" dirty="0" err="1"/>
              <a:t>Meibomian</a:t>
            </a:r>
            <a:r>
              <a:rPr lang="en-US" sz="1500" b="1" i="1" dirty="0"/>
              <a:t> gland</a:t>
            </a:r>
          </a:p>
          <a:p>
            <a:pPr algn="ctr">
              <a:lnSpc>
                <a:spcPts val="1800"/>
              </a:lnSpc>
            </a:pPr>
            <a:r>
              <a:rPr lang="en-US" sz="1500" b="1" i="1" dirty="0"/>
              <a:t>dysfunction (MGD)</a:t>
            </a:r>
          </a:p>
        </p:txBody>
      </p:sp>
      <p:sp>
        <p:nvSpPr>
          <p:cNvPr id="35" name="TextBox 34">
            <a:extLst>
              <a:ext uri="{FF2B5EF4-FFF2-40B4-BE49-F238E27FC236}">
                <a16:creationId xmlns:a16="http://schemas.microsoft.com/office/drawing/2014/main" id="{5FE40227-CE4D-C9E8-1372-82944E29F2A6}"/>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cxnSp>
        <p:nvCxnSpPr>
          <p:cNvPr id="38" name="Straight Arrow Connector 37">
            <a:extLst>
              <a:ext uri="{FF2B5EF4-FFF2-40B4-BE49-F238E27FC236}">
                <a16:creationId xmlns:a16="http://schemas.microsoft.com/office/drawing/2014/main" id="{D8331472-4395-35C6-1839-8F483BE6092A}"/>
              </a:ext>
            </a:extLst>
          </p:cNvPr>
          <p:cNvCxnSpPr/>
          <p:nvPr/>
        </p:nvCxnSpPr>
        <p:spPr>
          <a:xfrm flipH="1">
            <a:off x="6624463" y="3429000"/>
            <a:ext cx="919337" cy="417492"/>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EC15B2-41F6-6679-908D-EB6A993A565A}"/>
              </a:ext>
            </a:extLst>
          </p:cNvPr>
          <p:cNvCxnSpPr/>
          <p:nvPr/>
        </p:nvCxnSpPr>
        <p:spPr>
          <a:xfrm>
            <a:off x="4505089" y="3449598"/>
            <a:ext cx="862657" cy="4174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1C4159-8730-997F-2BCD-2D27E46E769F}"/>
              </a:ext>
            </a:extLst>
          </p:cNvPr>
          <p:cNvCxnSpPr/>
          <p:nvPr/>
        </p:nvCxnSpPr>
        <p:spPr>
          <a:xfrm>
            <a:off x="6019800" y="3371910"/>
            <a:ext cx="0" cy="438090"/>
          </a:xfrm>
          <a:prstGeom prst="straightConnector1">
            <a:avLst/>
          </a:prstGeom>
          <a:ln>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013E07-18F2-BD69-B712-698982CDC536}"/>
              </a:ext>
            </a:extLst>
          </p:cNvPr>
          <p:cNvSpPr txBox="1"/>
          <p:nvPr/>
        </p:nvSpPr>
        <p:spPr>
          <a:xfrm>
            <a:off x="770992" y="1074217"/>
            <a:ext cx="7148942" cy="1569660"/>
          </a:xfrm>
          <a:prstGeom prst="rect">
            <a:avLst/>
          </a:prstGeom>
          <a:noFill/>
        </p:spPr>
        <p:txBody>
          <a:bodyPr wrap="square" rtlCol="0">
            <a:spAutoFit/>
          </a:bodyPr>
          <a:lstStyle/>
          <a:p>
            <a:r>
              <a:rPr lang="en-US" sz="1600" b="1" dirty="0">
                <a:solidFill>
                  <a:schemeClr val="bg1">
                    <a:lumMod val="75000"/>
                  </a:schemeClr>
                </a:solidFill>
              </a:rPr>
              <a:t>MGD</a:t>
            </a:r>
            <a:r>
              <a:rPr lang="en-US" sz="1600" dirty="0">
                <a:solidFill>
                  <a:schemeClr val="bg1">
                    <a:lumMod val="75000"/>
                  </a:schemeClr>
                </a:solidFill>
              </a:rPr>
              <a:t> refers to a broad group of disorders characterized by dysfunction of the meibomian glands. Individual of Asian heritage are at especially high risk. </a:t>
            </a:r>
          </a:p>
          <a:p>
            <a:r>
              <a:rPr lang="en-US" sz="1600" dirty="0">
                <a:solidFill>
                  <a:schemeClr val="bg1">
                    <a:lumMod val="75000"/>
                  </a:schemeClr>
                </a:solidFill>
              </a:rPr>
              <a:t> In many cases, the dysfunction is due to obstruction of gland output leading to an inadequate volume of meibum in the tear-film; in others, the meibum’s chemical composition has been altered, rendering it ineffective. (Chemical alteration and obstruction commonly co-exist in the same pt.)</a:t>
            </a:r>
          </a:p>
        </p:txBody>
      </p:sp>
      <p:sp>
        <p:nvSpPr>
          <p:cNvPr id="2" name="TextBox 1">
            <a:extLst>
              <a:ext uri="{FF2B5EF4-FFF2-40B4-BE49-F238E27FC236}">
                <a16:creationId xmlns:a16="http://schemas.microsoft.com/office/drawing/2014/main" id="{B4E3CCD4-D89C-28A2-9A25-7422BF6BDDE5}"/>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6E14A7D7-5D04-6A25-2561-8A625BA07E9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1FCBE1-2415-4CD8-FF00-1737B1B41C08}"/>
              </a:ext>
            </a:extLst>
          </p:cNvPr>
          <p:cNvSpPr txBox="1"/>
          <p:nvPr/>
        </p:nvSpPr>
        <p:spPr>
          <a:xfrm>
            <a:off x="1280078" y="2069041"/>
            <a:ext cx="6087116" cy="400110"/>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000" i="1" dirty="0">
                <a:effectLst>
                  <a:outerShdw blurRad="38100" dist="38100" dir="2700000" algn="tl">
                    <a:srgbClr val="000000">
                      <a:alpha val="43137"/>
                    </a:srgbClr>
                  </a:outerShdw>
                </a:effectLst>
              </a:rPr>
              <a:t>We will have more to say about MGD later in the set</a:t>
            </a:r>
          </a:p>
        </p:txBody>
      </p:sp>
    </p:spTree>
    <p:extLst>
      <p:ext uri="{BB962C8B-B14F-4D97-AF65-F5344CB8AC3E}">
        <p14:creationId xmlns:p14="http://schemas.microsoft.com/office/powerpoint/2010/main" val="1473727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7BF30D3-CC39-2A1B-F8F3-A51029C127F0}"/>
              </a:ext>
            </a:extLst>
          </p:cNvPr>
          <p:cNvSpPr/>
          <p:nvPr/>
        </p:nvSpPr>
        <p:spPr>
          <a:xfrm>
            <a:off x="5380998" y="2720920"/>
            <a:ext cx="1330813" cy="757776"/>
          </a:xfrm>
          <a:prstGeom prst="ellipse">
            <a:avLst/>
          </a:prstGeom>
          <a:solidFill>
            <a:schemeClr val="accent5">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7722" y="2819400"/>
            <a:ext cx="1091966" cy="553998"/>
          </a:xfrm>
          <a:prstGeom prst="rect">
            <a:avLst/>
          </a:prstGeom>
          <a:noFill/>
        </p:spPr>
        <p:txBody>
          <a:bodyPr wrap="none" rtlCol="0">
            <a:spAutoFit/>
          </a:bodyPr>
          <a:lstStyle/>
          <a:p>
            <a:pPr algn="ctr">
              <a:lnSpc>
                <a:spcPts val="1800"/>
              </a:lnSpc>
            </a:pPr>
            <a:r>
              <a:rPr lang="en-US" sz="1500" b="1" i="1" dirty="0"/>
              <a:t>Widened</a:t>
            </a:r>
          </a:p>
          <a:p>
            <a:pPr algn="ctr">
              <a:lnSpc>
                <a:spcPts val="1800"/>
              </a:lnSpc>
            </a:pPr>
            <a:r>
              <a:rPr lang="en-US" sz="1500" b="1" i="1" dirty="0"/>
              <a:t>lid fissure</a:t>
            </a:r>
          </a:p>
        </p:txBody>
      </p:sp>
      <p:cxnSp>
        <p:nvCxnSpPr>
          <p:cNvPr id="38" name="Straight Arrow Connector 37"/>
          <p:cNvCxnSpPr/>
          <p:nvPr/>
        </p:nvCxnSpPr>
        <p:spPr>
          <a:xfrm flipH="1">
            <a:off x="6624463" y="3429000"/>
            <a:ext cx="91933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6925" y="1578451"/>
            <a:ext cx="7333422" cy="1077218"/>
          </a:xfrm>
          <a:prstGeom prst="rect">
            <a:avLst/>
          </a:prstGeom>
          <a:noFill/>
        </p:spPr>
        <p:txBody>
          <a:bodyPr wrap="square" rtlCol="0">
            <a:spAutoFit/>
          </a:bodyPr>
          <a:lstStyle/>
          <a:p>
            <a:r>
              <a:rPr lang="en-US" sz="1600" dirty="0"/>
              <a:t>A </a:t>
            </a:r>
            <a:r>
              <a:rPr lang="en-US" sz="1600" b="1" dirty="0"/>
              <a:t>widened lid fissure </a:t>
            </a:r>
            <a:r>
              <a:rPr lang="en-US" sz="1600" dirty="0"/>
              <a:t>can be 2ndry to forward displacement of the globe (</a:t>
            </a:r>
            <a:r>
              <a:rPr lang="en-US" sz="1600" dirty="0" err="1"/>
              <a:t>ie</a:t>
            </a:r>
            <a:r>
              <a:rPr lang="en-US" sz="1600" dirty="0"/>
              <a:t>, proptosis/exophthalmos); increased innervation to the lid retractors such as occurs in thyroid eye disease; and/or to congenital craniofacial</a:t>
            </a:r>
            <a:r>
              <a:rPr lang="en-US" sz="1600" b="1" dirty="0"/>
              <a:t> </a:t>
            </a:r>
            <a:r>
              <a:rPr lang="en-US" sz="1600" dirty="0"/>
              <a:t>malformations resulting in shallow orbits (</a:t>
            </a:r>
            <a:r>
              <a:rPr lang="en-US" sz="1600" dirty="0" err="1"/>
              <a:t>eg</a:t>
            </a:r>
            <a:r>
              <a:rPr lang="en-US" sz="1600" dirty="0"/>
              <a:t>, Crouzon syndrome).</a:t>
            </a:r>
          </a:p>
        </p:txBody>
      </p:sp>
      <p:sp>
        <p:nvSpPr>
          <p:cNvPr id="3" name="TextBox 2">
            <a:extLst>
              <a:ext uri="{FF2B5EF4-FFF2-40B4-BE49-F238E27FC236}">
                <a16:creationId xmlns:a16="http://schemas.microsoft.com/office/drawing/2014/main" id="{1C99E3E2-2794-F59B-070A-026EC6A1ECE8}"/>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4" name="Straight Arrow Connector 3">
            <a:extLst>
              <a:ext uri="{FF2B5EF4-FFF2-40B4-BE49-F238E27FC236}">
                <a16:creationId xmlns:a16="http://schemas.microsoft.com/office/drawing/2014/main" id="{1AB375CD-0BBD-A8E1-7B90-C1886D4282E2}"/>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E9182B-7F47-5B60-ED59-176266FC0269}"/>
              </a:ext>
            </a:extLst>
          </p:cNvPr>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7" name="TextBox 6">
            <a:extLst>
              <a:ext uri="{FF2B5EF4-FFF2-40B4-BE49-F238E27FC236}">
                <a16:creationId xmlns:a16="http://schemas.microsoft.com/office/drawing/2014/main" id="{7920809B-0D56-F215-0434-BD855F1C95E3}"/>
              </a:ext>
            </a:extLst>
          </p:cNvPr>
          <p:cNvSpPr txBox="1"/>
          <p:nvPr/>
        </p:nvSpPr>
        <p:spPr>
          <a:xfrm>
            <a:off x="7219387" y="2819400"/>
            <a:ext cx="1010213"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Reduced </a:t>
            </a:r>
          </a:p>
          <a:p>
            <a:pPr algn="ctr">
              <a:lnSpc>
                <a:spcPts val="1800"/>
              </a:lnSpc>
            </a:pPr>
            <a:r>
              <a:rPr lang="en-US" sz="1500" dirty="0">
                <a:solidFill>
                  <a:schemeClr val="bg1">
                    <a:lumMod val="75000"/>
                  </a:schemeClr>
                </a:solidFill>
              </a:rPr>
              <a:t>blink rate</a:t>
            </a:r>
          </a:p>
        </p:txBody>
      </p:sp>
    </p:spTree>
    <p:extLst>
      <p:ext uri="{BB962C8B-B14F-4D97-AF65-F5344CB8AC3E}">
        <p14:creationId xmlns:p14="http://schemas.microsoft.com/office/powerpoint/2010/main" val="4283233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510BE-A279-BA3A-F5DE-CD9C7904C99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82A788-CF1D-6CC6-A63E-89B1EE9D2B4C}"/>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603BD924-8A22-26D4-9FDF-58CE75A4BA78}"/>
              </a:ext>
            </a:extLst>
          </p:cNvPr>
          <p:cNvSpPr txBox="1"/>
          <p:nvPr/>
        </p:nvSpPr>
        <p:spPr>
          <a:xfrm>
            <a:off x="952500" y="6183868"/>
            <a:ext cx="7239000" cy="369332"/>
          </a:xfrm>
          <a:prstGeom prst="rect">
            <a:avLst/>
          </a:prstGeom>
          <a:noFill/>
        </p:spPr>
        <p:txBody>
          <a:bodyPr wrap="square" rtlCol="0">
            <a:spAutoFit/>
          </a:bodyPr>
          <a:lstStyle/>
          <a:p>
            <a:pPr algn="ctr"/>
            <a:r>
              <a:rPr lang="en-US" dirty="0"/>
              <a:t>TED: Lid retraction + exophthalmos-&gt;surface exposure-&gt;EDE</a:t>
            </a:r>
            <a:endParaRPr lang="en-US" i="0" dirty="0">
              <a:solidFill>
                <a:srgbClr val="0000FF"/>
              </a:solidFill>
              <a:effectLst/>
            </a:endParaRPr>
          </a:p>
        </p:txBody>
      </p:sp>
      <p:pic>
        <p:nvPicPr>
          <p:cNvPr id="3" name="Picture 4" descr="Thyroid-Associated Ophthalmopathy (Orbitopathy) Imaging: Practice  Essentials, Computed Tomography, Magnetic Resonance Imaging">
            <a:extLst>
              <a:ext uri="{FF2B5EF4-FFF2-40B4-BE49-F238E27FC236}">
                <a16:creationId xmlns:a16="http://schemas.microsoft.com/office/drawing/2014/main" id="{EA79AEEF-0C24-702B-FEF9-09F874B98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4" y="1635918"/>
            <a:ext cx="4781550" cy="358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24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8CCC-F5BA-B618-B17B-09C97E1209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42EBFF-F6B6-681F-B7EE-B41FF6FB2B82}"/>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5" name="TextBox 4">
            <a:extLst>
              <a:ext uri="{FF2B5EF4-FFF2-40B4-BE49-F238E27FC236}">
                <a16:creationId xmlns:a16="http://schemas.microsoft.com/office/drawing/2014/main" id="{509DD892-E376-5CCB-EC57-D06CAB00D16C}"/>
              </a:ext>
            </a:extLst>
          </p:cNvPr>
          <p:cNvSpPr txBox="1"/>
          <p:nvPr/>
        </p:nvSpPr>
        <p:spPr>
          <a:xfrm>
            <a:off x="952500" y="6183868"/>
            <a:ext cx="7239000" cy="369332"/>
          </a:xfrm>
          <a:prstGeom prst="rect">
            <a:avLst/>
          </a:prstGeom>
          <a:noFill/>
        </p:spPr>
        <p:txBody>
          <a:bodyPr wrap="square" rtlCol="0">
            <a:spAutoFit/>
          </a:bodyPr>
          <a:lstStyle/>
          <a:p>
            <a:pPr algn="ctr"/>
            <a:r>
              <a:rPr lang="en-US" dirty="0"/>
              <a:t>Crouzon syndrome: Shallow orbits-&gt;surface exposure-&gt;EDE</a:t>
            </a:r>
            <a:endParaRPr lang="en-US" i="0" dirty="0">
              <a:solidFill>
                <a:srgbClr val="0000FF"/>
              </a:solidFill>
              <a:effectLst/>
            </a:endParaRPr>
          </a:p>
        </p:txBody>
      </p:sp>
      <p:pic>
        <p:nvPicPr>
          <p:cNvPr id="1026" name="Picture 2" descr="Ophthalmic Sequelae of Crouzon Syndrome">
            <a:extLst>
              <a:ext uri="{FF2B5EF4-FFF2-40B4-BE49-F238E27FC236}">
                <a16:creationId xmlns:a16="http://schemas.microsoft.com/office/drawing/2014/main" id="{35F080AE-42EB-EB64-570C-B75B8926B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056" y="1349424"/>
            <a:ext cx="3671887" cy="415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0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CE5E6-0284-3587-AF5B-277E3417AA4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8205EFC-B9E8-2513-27F3-D6610D4507D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4" name="TextBox 3">
            <a:extLst>
              <a:ext uri="{FF2B5EF4-FFF2-40B4-BE49-F238E27FC236}">
                <a16:creationId xmlns:a16="http://schemas.microsoft.com/office/drawing/2014/main" id="{62D7C2BA-E542-2B3D-139F-1B2BCB28A7EE}"/>
              </a:ext>
            </a:extLst>
          </p:cNvPr>
          <p:cNvSpPr txBox="1"/>
          <p:nvPr/>
        </p:nvSpPr>
        <p:spPr>
          <a:xfrm>
            <a:off x="506424" y="3263348"/>
            <a:ext cx="7875576" cy="2862322"/>
          </a:xfrm>
          <a:prstGeom prst="rect">
            <a:avLst/>
          </a:prstGeom>
          <a:noFill/>
        </p:spPr>
        <p:txBody>
          <a:bodyPr wrap="square" rtlCol="0">
            <a:spAutoFit/>
          </a:bodyPr>
          <a:lstStyle/>
          <a:p>
            <a:r>
              <a:rPr lang="en-US" dirty="0">
                <a:solidFill>
                  <a:schemeClr val="bg1">
                    <a:lumMod val="75000"/>
                  </a:schemeClr>
                </a:solidFill>
              </a:rPr>
              <a:t>The </a:t>
            </a:r>
            <a:r>
              <a:rPr lang="en-US" b="1" dirty="0">
                <a:solidFill>
                  <a:schemeClr val="bg1">
                    <a:lumMod val="75000"/>
                  </a:schemeClr>
                </a:solidFill>
              </a:rPr>
              <a:t>tear film </a:t>
            </a:r>
            <a:r>
              <a:rPr lang="en-US" dirty="0">
                <a:solidFill>
                  <a:schemeClr val="bg1">
                    <a:lumMod val="75000"/>
                  </a:schemeClr>
                </a:solidFill>
              </a:rPr>
              <a:t>plays three key roles in ocular health and function:</a:t>
            </a:r>
          </a:p>
          <a:p>
            <a:r>
              <a:rPr lang="en-US" dirty="0">
                <a:solidFill>
                  <a:schemeClr val="bg1">
                    <a:lumMod val="75000"/>
                  </a:schemeClr>
                </a:solidFill>
              </a:rPr>
              <a:t>--Facilitating diffusion of oxygen to the avascular cornea;</a:t>
            </a:r>
          </a:p>
          <a:p>
            <a:r>
              <a:rPr lang="en-US" dirty="0">
                <a:solidFill>
                  <a:schemeClr val="bg1">
                    <a:lumMod val="75000"/>
                  </a:schemeClr>
                </a:solidFill>
              </a:rPr>
              <a:t>--clearing debris from the corneal surface; and</a:t>
            </a:r>
          </a:p>
          <a:p>
            <a:r>
              <a:rPr lang="en-US" dirty="0">
                <a:solidFill>
                  <a:schemeClr val="bg1">
                    <a:lumMod val="75000"/>
                  </a:schemeClr>
                </a:solidFill>
              </a:rPr>
              <a:t>--providing a glassy-smooth refracting surface at the air-cornea interface (or more accurately, the air-tear film interface). </a:t>
            </a:r>
          </a:p>
          <a:p>
            <a:endParaRPr lang="en-US" dirty="0">
              <a:solidFill>
                <a:schemeClr val="bg1">
                  <a:lumMod val="75000"/>
                </a:schemeClr>
              </a:solidFill>
            </a:endParaRPr>
          </a:p>
          <a:p>
            <a:r>
              <a:rPr lang="en-US" sz="1800" dirty="0">
                <a:solidFill>
                  <a:schemeClr val="bg1">
                    <a:lumMod val="75000"/>
                  </a:schemeClr>
                </a:solidFill>
              </a:rPr>
              <a:t>The tear film resides in the tear strip/lake resting on the lower-lid margin, and is pulled up and onto the ocular surface via the action of the upper lid. </a:t>
            </a:r>
            <a:r>
              <a:rPr lang="en-US" sz="1800" dirty="0">
                <a:solidFill>
                  <a:srgbClr val="0000FF"/>
                </a:solidFill>
              </a:rPr>
              <a:t>As it goes up, the upper lid exerts a capillary-attraction force on the tear lake, thereby pulling it up and across the ocular surface.</a:t>
            </a:r>
          </a:p>
        </p:txBody>
      </p:sp>
      <p:sp>
        <p:nvSpPr>
          <p:cNvPr id="7" name="TextBox 6">
            <a:extLst>
              <a:ext uri="{FF2B5EF4-FFF2-40B4-BE49-F238E27FC236}">
                <a16:creationId xmlns:a16="http://schemas.microsoft.com/office/drawing/2014/main" id="{10942912-7686-9303-A9CE-B76F2F82F69E}"/>
              </a:ext>
            </a:extLst>
          </p:cNvPr>
          <p:cNvSpPr txBox="1"/>
          <p:nvPr/>
        </p:nvSpPr>
        <p:spPr>
          <a:xfrm>
            <a:off x="506424" y="990600"/>
            <a:ext cx="8131151" cy="2031325"/>
          </a:xfrm>
          <a:prstGeom prst="rect">
            <a:avLst/>
          </a:prstGeom>
          <a:solidFill>
            <a:schemeClr val="bg1"/>
          </a:solidFill>
          <a:ln>
            <a:noFill/>
          </a:ln>
        </p:spPr>
        <p:txBody>
          <a:bodyPr wrap="square" rtlCol="0">
            <a:spAutoFit/>
          </a:bodyPr>
          <a:lstStyle/>
          <a:p>
            <a:r>
              <a:rPr lang="en-US" b="1" i="1" dirty="0">
                <a:solidFill>
                  <a:schemeClr val="bg1">
                    <a:lumMod val="75000"/>
                  </a:schemeClr>
                </a:solidFill>
              </a:rPr>
              <a:t>DES</a:t>
            </a:r>
            <a:r>
              <a:rPr lang="en-US" dirty="0">
                <a:solidFill>
                  <a:schemeClr val="bg1">
                    <a:lumMod val="75000"/>
                  </a:schemeClr>
                </a:solidFill>
              </a:rPr>
              <a:t> is an extremely common condition, estimated to affect 10% or more of adults. It can be a significant health problem, with studies indicating that moderate-to-severe DES impacts quality-of-life to the same degree as moderate-to-severe angina. Women are more likely to suffer DES than men (</a:t>
            </a:r>
            <a:r>
              <a:rPr lang="en-US" sz="1800" dirty="0">
                <a:solidFill>
                  <a:schemeClr val="bg1">
                    <a:lumMod val="75000"/>
                  </a:schemeClr>
                </a:solidFill>
              </a:rPr>
              <a:t>high A/E* are protective against DES, whereas low A/E exacerbate it</a:t>
            </a:r>
            <a:r>
              <a:rPr lang="en-US" dirty="0">
                <a:solidFill>
                  <a:schemeClr val="bg1">
                    <a:lumMod val="75000"/>
                  </a:schemeClr>
                </a:solidFill>
              </a:rPr>
              <a:t>). </a:t>
            </a:r>
          </a:p>
          <a:p>
            <a:r>
              <a:rPr lang="en-US" dirty="0">
                <a:solidFill>
                  <a:schemeClr val="bg1">
                    <a:lumMod val="75000"/>
                  </a:schemeClr>
                </a:solidFill>
              </a:rPr>
              <a:t>The research on race as a risk factor are mixed, with some suggesting Asians and possibly Hispanics are at greater risk.</a:t>
            </a:r>
          </a:p>
        </p:txBody>
      </p:sp>
    </p:spTree>
    <p:extLst>
      <p:ext uri="{BB962C8B-B14F-4D97-AF65-F5344CB8AC3E}">
        <p14:creationId xmlns:p14="http://schemas.microsoft.com/office/powerpoint/2010/main" val="560720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65AA315-2280-36C3-EEB5-8A46A148D501}"/>
              </a:ext>
            </a:extLst>
          </p:cNvPr>
          <p:cNvSpPr/>
          <p:nvPr/>
        </p:nvSpPr>
        <p:spPr>
          <a:xfrm>
            <a:off x="7052952" y="2727810"/>
            <a:ext cx="1330813" cy="757776"/>
          </a:xfrm>
          <a:prstGeom prst="ellipse">
            <a:avLst/>
          </a:prstGeom>
          <a:solidFill>
            <a:schemeClr val="bg2">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3" name="TextBox 12"/>
          <p:cNvSpPr txBox="1"/>
          <p:nvPr/>
        </p:nvSpPr>
        <p:spPr>
          <a:xfrm>
            <a:off x="5416009" y="3790890"/>
            <a:ext cx="1180131" cy="400110"/>
          </a:xfrm>
          <a:prstGeom prst="rect">
            <a:avLst/>
          </a:prstGeom>
          <a:noFill/>
          <a:ln>
            <a:noFill/>
          </a:ln>
        </p:spPr>
        <p:txBody>
          <a:bodyPr wrap="none" rtlCol="0">
            <a:spAutoFit/>
          </a:bodyPr>
          <a:lstStyle/>
          <a:p>
            <a:pPr algn="ctr"/>
            <a:r>
              <a:rPr lang="en-US" sz="2000" b="1" dirty="0"/>
              <a:t>Intrinsic</a:t>
            </a:r>
          </a:p>
        </p:txBody>
      </p:sp>
      <p:sp>
        <p:nvSpPr>
          <p:cNvPr id="15" name="TextBox 14"/>
          <p:cNvSpPr txBox="1"/>
          <p:nvPr/>
        </p:nvSpPr>
        <p:spPr>
          <a:xfrm>
            <a:off x="7072314" y="3790890"/>
            <a:ext cx="1154483" cy="400110"/>
          </a:xfrm>
          <a:prstGeom prst="rect">
            <a:avLst/>
          </a:prstGeom>
          <a:noFill/>
          <a:ln>
            <a:noFill/>
          </a:ln>
        </p:spPr>
        <p:txBody>
          <a:bodyPr wrap="none" rtlCol="0">
            <a:spAutoFit/>
          </a:bodyPr>
          <a:lstStyle/>
          <a:p>
            <a:pPr algn="ctr"/>
            <a:r>
              <a:rPr lang="en-US" sz="2000" dirty="0">
                <a:solidFill>
                  <a:schemeClr val="bg1">
                    <a:lumMod val="75000"/>
                  </a:schemeClr>
                </a:solidFill>
              </a:rPr>
              <a:t>Extrinsic</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a:off x="7072314" y="4191000"/>
            <a:ext cx="577242"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p:cNvCxnSpPr>
          <p:nvPr/>
        </p:nvCxnSpPr>
        <p:spPr>
          <a:xfrm>
            <a:off x="6006075" y="4191000"/>
            <a:ext cx="533960" cy="48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30" name="TextBox 29"/>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1" name="Straight Arrow Connector 30"/>
          <p:cNvCxnSpPr>
            <a:stCxn id="30"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54209" y="2819400"/>
            <a:ext cx="998991"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Widened</a:t>
            </a:r>
          </a:p>
          <a:p>
            <a:pPr algn="ctr">
              <a:lnSpc>
                <a:spcPts val="1800"/>
              </a:lnSpc>
            </a:pPr>
            <a:r>
              <a:rPr lang="en-US" sz="1500" dirty="0">
                <a:solidFill>
                  <a:schemeClr val="bg1">
                    <a:lumMod val="75000"/>
                  </a:schemeClr>
                </a:solidFill>
              </a:rPr>
              <a:t>lid fissure</a:t>
            </a:r>
          </a:p>
        </p:txBody>
      </p:sp>
      <p:sp>
        <p:nvSpPr>
          <p:cNvPr id="34" name="TextBox 33"/>
          <p:cNvSpPr txBox="1"/>
          <p:nvPr/>
        </p:nvSpPr>
        <p:spPr>
          <a:xfrm>
            <a:off x="3429000" y="2819400"/>
            <a:ext cx="1789272" cy="553998"/>
          </a:xfrm>
          <a:prstGeom prst="rect">
            <a:avLst/>
          </a:prstGeom>
          <a:noFill/>
        </p:spPr>
        <p:txBody>
          <a:bodyPr wrap="none" rtlCol="0">
            <a:spAutoFit/>
          </a:bodyPr>
          <a:lstStyle/>
          <a:p>
            <a:pPr algn="ctr">
              <a:lnSpc>
                <a:spcPts val="1800"/>
              </a:lnSpc>
            </a:pPr>
            <a:r>
              <a:rPr lang="en-US" sz="1500" dirty="0" err="1">
                <a:solidFill>
                  <a:schemeClr val="bg1">
                    <a:lumMod val="75000"/>
                  </a:schemeClr>
                </a:solidFill>
              </a:rPr>
              <a:t>Meibomian</a:t>
            </a:r>
            <a:r>
              <a:rPr lang="en-US" sz="1500" dirty="0">
                <a:solidFill>
                  <a:schemeClr val="bg1">
                    <a:lumMod val="75000"/>
                  </a:schemeClr>
                </a:solidFill>
              </a:rPr>
              <a:t> gland</a:t>
            </a:r>
          </a:p>
          <a:p>
            <a:pPr algn="ctr">
              <a:lnSpc>
                <a:spcPts val="1800"/>
              </a:lnSpc>
            </a:pPr>
            <a:r>
              <a:rPr lang="en-US" sz="1500" dirty="0">
                <a:solidFill>
                  <a:schemeClr val="bg1">
                    <a:lumMod val="75000"/>
                  </a:schemeClr>
                </a:solidFill>
              </a:rPr>
              <a:t>dysfunction (MGD)</a:t>
            </a:r>
          </a:p>
        </p:txBody>
      </p:sp>
      <p:sp>
        <p:nvSpPr>
          <p:cNvPr id="35" name="TextBox 34"/>
          <p:cNvSpPr txBox="1"/>
          <p:nvPr/>
        </p:nvSpPr>
        <p:spPr>
          <a:xfrm>
            <a:off x="7199349" y="2819400"/>
            <a:ext cx="1050289" cy="553998"/>
          </a:xfrm>
          <a:prstGeom prst="rect">
            <a:avLst/>
          </a:prstGeom>
          <a:noFill/>
        </p:spPr>
        <p:txBody>
          <a:bodyPr wrap="none" rtlCol="0">
            <a:spAutoFit/>
          </a:bodyPr>
          <a:lstStyle/>
          <a:p>
            <a:pPr algn="ctr">
              <a:lnSpc>
                <a:spcPts val="1800"/>
              </a:lnSpc>
            </a:pPr>
            <a:r>
              <a:rPr lang="en-US" sz="1500" b="1" i="1" dirty="0"/>
              <a:t>Reduced </a:t>
            </a:r>
          </a:p>
          <a:p>
            <a:pPr algn="ctr">
              <a:lnSpc>
                <a:spcPts val="1800"/>
              </a:lnSpc>
            </a:pPr>
            <a:r>
              <a:rPr lang="en-US" sz="1500" b="1" i="1" dirty="0"/>
              <a:t>blink rate</a:t>
            </a:r>
          </a:p>
        </p:txBody>
      </p:sp>
      <p:cxnSp>
        <p:nvCxnSpPr>
          <p:cNvPr id="38" name="Straight Arrow Connector 37"/>
          <p:cNvCxnSpPr/>
          <p:nvPr/>
        </p:nvCxnSpPr>
        <p:spPr>
          <a:xfrm flipH="1">
            <a:off x="6624463" y="3429000"/>
            <a:ext cx="919337" cy="417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05089" y="3449598"/>
            <a:ext cx="862657" cy="4174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9800" y="3371910"/>
            <a:ext cx="0" cy="4380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91289" y="1652176"/>
            <a:ext cx="5829569" cy="1077218"/>
          </a:xfrm>
          <a:prstGeom prst="rect">
            <a:avLst/>
          </a:prstGeom>
          <a:noFill/>
        </p:spPr>
        <p:txBody>
          <a:bodyPr wrap="square" rtlCol="0">
            <a:spAutoFit/>
          </a:bodyPr>
          <a:lstStyle/>
          <a:p>
            <a:r>
              <a:rPr lang="en-US" sz="1600" dirty="0"/>
              <a:t>Causes of </a:t>
            </a:r>
            <a:r>
              <a:rPr lang="en-US" sz="1600" b="1" dirty="0"/>
              <a:t>reduced blink rate </a:t>
            </a:r>
            <a:r>
              <a:rPr lang="en-US" sz="1600" dirty="0"/>
              <a:t>include normal phenomena such as seen during sustained participation in a visually intensive task (</a:t>
            </a:r>
            <a:r>
              <a:rPr lang="en-US" sz="1600" dirty="0" err="1"/>
              <a:t>eg</a:t>
            </a:r>
            <a:r>
              <a:rPr lang="en-US" sz="1600" dirty="0"/>
              <a:t>, reading; computer work) as well as pathological causes such as Parkinson’s dz.</a:t>
            </a:r>
          </a:p>
        </p:txBody>
      </p:sp>
      <p:sp>
        <p:nvSpPr>
          <p:cNvPr id="2" name="TextBox 1">
            <a:extLst>
              <a:ext uri="{FF2B5EF4-FFF2-40B4-BE49-F238E27FC236}">
                <a16:creationId xmlns:a16="http://schemas.microsoft.com/office/drawing/2014/main" id="{E10E1109-68F9-F249-3960-7717840AD0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DACE3269-98D2-D67F-F812-799EDEE8C045}"/>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75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3486-3337-55D0-A183-D96D6C9A164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DDD5F3E-E5A0-B9D9-258E-965C2BA5122F}"/>
              </a:ext>
            </a:extLst>
          </p:cNvPr>
          <p:cNvSpPr txBox="1"/>
          <p:nvPr/>
        </p:nvSpPr>
        <p:spPr>
          <a:xfrm>
            <a:off x="1371599" y="2407777"/>
            <a:ext cx="6553201" cy="646331"/>
          </a:xfrm>
          <a:prstGeom prst="rect">
            <a:avLst/>
          </a:prstGeom>
          <a:noFill/>
        </p:spPr>
        <p:txBody>
          <a:bodyPr wrap="square" rtlCol="0">
            <a:spAutoFit/>
          </a:bodyPr>
          <a:lstStyle/>
          <a:p>
            <a:pPr algn="ctr"/>
            <a:r>
              <a:rPr lang="en-US" dirty="0">
                <a:solidFill>
                  <a:srgbClr val="0000FF"/>
                </a:solidFill>
              </a:rPr>
              <a:t>There </a:t>
            </a:r>
            <a:r>
              <a:rPr lang="en-US" dirty="0">
                <a:solidFill>
                  <a:schemeClr val="bg1">
                    <a:lumMod val="75000"/>
                  </a:schemeClr>
                </a:solidFill>
              </a:rPr>
              <a:t>are</a:t>
            </a:r>
            <a:r>
              <a:rPr lang="en-US" dirty="0">
                <a:solidFill>
                  <a:srgbClr val="0000FF"/>
                </a:solidFill>
              </a:rPr>
              <a:t> two basic ways in which the status of the </a:t>
            </a:r>
            <a:r>
              <a:rPr lang="en-US" dirty="0"/>
              <a:t>aqueous component </a:t>
            </a:r>
            <a:r>
              <a:rPr lang="en-US" dirty="0">
                <a:solidFill>
                  <a:srgbClr val="0000FF"/>
                </a:solidFill>
              </a:rPr>
              <a:t>of the tear film could lead to tear hyperosmolarity:</a:t>
            </a:r>
          </a:p>
        </p:txBody>
      </p:sp>
      <p:sp>
        <p:nvSpPr>
          <p:cNvPr id="6" name="TextBox 5">
            <a:extLst>
              <a:ext uri="{FF2B5EF4-FFF2-40B4-BE49-F238E27FC236}">
                <a16:creationId xmlns:a16="http://schemas.microsoft.com/office/drawing/2014/main" id="{253B1AFB-BB89-F13F-2524-FA87BD1D64EC}"/>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sp>
        <p:nvSpPr>
          <p:cNvPr id="9" name="TextBox 8">
            <a:extLst>
              <a:ext uri="{FF2B5EF4-FFF2-40B4-BE49-F238E27FC236}">
                <a16:creationId xmlns:a16="http://schemas.microsoft.com/office/drawing/2014/main" id="{85E3BC9D-42B0-9EAC-E730-A89F8C58938A}"/>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6726A071-775C-6C87-D7B0-B7C00EB5BD59}"/>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a:extLst>
              <a:ext uri="{FF2B5EF4-FFF2-40B4-BE49-F238E27FC236}">
                <a16:creationId xmlns:a16="http://schemas.microsoft.com/office/drawing/2014/main" id="{73159CAC-A48E-0998-37F7-A6159F819DD4}"/>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a:extLst>
              <a:ext uri="{FF2B5EF4-FFF2-40B4-BE49-F238E27FC236}">
                <a16:creationId xmlns:a16="http://schemas.microsoft.com/office/drawing/2014/main" id="{750157E8-C7A2-1175-880B-2C92C2210587}"/>
              </a:ext>
            </a:extLst>
          </p:cNvPr>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7CF9964-E52F-B87F-CA4E-319450533A0D}"/>
              </a:ext>
            </a:extLst>
          </p:cNvPr>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F9F10C-4571-E703-06AD-05327BCE0611}"/>
              </a:ext>
            </a:extLst>
          </p:cNvPr>
          <p:cNvSpPr txBox="1"/>
          <p:nvPr/>
        </p:nvSpPr>
        <p:spPr>
          <a:xfrm>
            <a:off x="1669258" y="762000"/>
            <a:ext cx="5645942" cy="1015663"/>
          </a:xfrm>
          <a:prstGeom prst="rect">
            <a:avLst/>
          </a:prstGeom>
          <a:noFill/>
        </p:spPr>
        <p:txBody>
          <a:bodyPr wrap="square" rtlCol="0">
            <a:spAutoFit/>
          </a:bodyPr>
          <a:lstStyle/>
          <a:p>
            <a:pPr algn="ctr"/>
            <a:r>
              <a:rPr lang="en-US" sz="2000" dirty="0">
                <a:solidFill>
                  <a:schemeClr val="bg1">
                    <a:lumMod val="75000"/>
                  </a:schemeClr>
                </a:solidFill>
              </a:rPr>
              <a:t>The pathophysiology for DES damage starts with derangement of the tear film in the form of </a:t>
            </a:r>
            <a:r>
              <a:rPr lang="en-US" sz="2000" b="1" dirty="0">
                <a:solidFill>
                  <a:schemeClr val="bg1">
                    <a:lumMod val="75000"/>
                  </a:schemeClr>
                </a:solidFill>
              </a:rPr>
              <a:t>Tear </a:t>
            </a:r>
            <a:r>
              <a:rPr lang="en-US" sz="2000" b="1" dirty="0" err="1">
                <a:solidFill>
                  <a:schemeClr val="bg1">
                    <a:lumMod val="75000"/>
                  </a:schemeClr>
                </a:solidFill>
              </a:rPr>
              <a:t>Hyperosmolarity</a:t>
            </a:r>
            <a:r>
              <a:rPr lang="en-US" sz="2000" b="1" dirty="0">
                <a:solidFill>
                  <a:schemeClr val="bg1">
                    <a:lumMod val="75000"/>
                  </a:schemeClr>
                </a:solidFill>
              </a:rPr>
              <a:t>.</a:t>
            </a:r>
          </a:p>
        </p:txBody>
      </p:sp>
      <p:sp>
        <p:nvSpPr>
          <p:cNvPr id="12" name="Arrow: Bent-Up 11">
            <a:extLst>
              <a:ext uri="{FF2B5EF4-FFF2-40B4-BE49-F238E27FC236}">
                <a16:creationId xmlns:a16="http://schemas.microsoft.com/office/drawing/2014/main" id="{50BCBFDD-1C3C-FB64-D4F8-CC5CE793F79C}"/>
              </a:ext>
            </a:extLst>
          </p:cNvPr>
          <p:cNvSpPr/>
          <p:nvPr/>
        </p:nvSpPr>
        <p:spPr>
          <a:xfrm rot="10800000">
            <a:off x="2057400" y="1251871"/>
            <a:ext cx="4443824" cy="1014515"/>
          </a:xfrm>
          <a:prstGeom prst="bentUpArrow">
            <a:avLst>
              <a:gd name="adj1" fmla="val 50000"/>
              <a:gd name="adj2" fmla="val 34786"/>
              <a:gd name="adj3" fmla="val 34133"/>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8F31FBC-A1A3-4D35-3803-917396275C3F}"/>
              </a:ext>
            </a:extLst>
          </p:cNvPr>
          <p:cNvCxnSpPr>
            <a:cxnSpLocks/>
          </p:cNvCxnSpPr>
          <p:nvPr/>
        </p:nvCxnSpPr>
        <p:spPr>
          <a:xfrm flipV="1">
            <a:off x="2234025" y="2574501"/>
            <a:ext cx="304800" cy="91036"/>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2498F57-626C-740C-8455-172441CB7B21}"/>
              </a:ext>
            </a:extLst>
          </p:cNvPr>
          <p:cNvSpPr txBox="1"/>
          <p:nvPr/>
        </p:nvSpPr>
        <p:spPr>
          <a:xfrm>
            <a:off x="2028617" y="2296205"/>
            <a:ext cx="817853" cy="369332"/>
          </a:xfrm>
          <a:prstGeom prst="rect">
            <a:avLst/>
          </a:prstGeom>
          <a:noFill/>
        </p:spPr>
        <p:txBody>
          <a:bodyPr wrap="none" rtlCol="0">
            <a:spAutoFit/>
          </a:bodyPr>
          <a:lstStyle/>
          <a:p>
            <a:r>
              <a:rPr lang="en-US" dirty="0">
                <a:solidFill>
                  <a:srgbClr val="0000FF"/>
                </a:solidFill>
                <a:latin typeface="Segoe Script" panose="030B0504020000000003" pitchFamily="66" charset="0"/>
              </a:rPr>
              <a:t>three</a:t>
            </a:r>
          </a:p>
        </p:txBody>
      </p:sp>
      <p:sp>
        <p:nvSpPr>
          <p:cNvPr id="13" name="TextBox 12">
            <a:extLst>
              <a:ext uri="{FF2B5EF4-FFF2-40B4-BE49-F238E27FC236}">
                <a16:creationId xmlns:a16="http://schemas.microsoft.com/office/drawing/2014/main" id="{EA0962FA-6115-45F7-B049-2F7168851597}"/>
              </a:ext>
            </a:extLst>
          </p:cNvPr>
          <p:cNvSpPr txBox="1"/>
          <p:nvPr/>
        </p:nvSpPr>
        <p:spPr>
          <a:xfrm>
            <a:off x="2234025" y="1251872"/>
            <a:ext cx="4104914" cy="528350"/>
          </a:xfrm>
          <a:prstGeom prst="rect">
            <a:avLst/>
          </a:prstGeom>
          <a:noFill/>
        </p:spPr>
        <p:txBody>
          <a:bodyPr wrap="square" rtlCol="0">
            <a:spAutoFit/>
          </a:bodyPr>
          <a:lstStyle/>
          <a:p>
            <a:pPr>
              <a:lnSpc>
                <a:spcPts val="1700"/>
              </a:lnSpc>
            </a:pPr>
            <a:r>
              <a:rPr lang="en-US" sz="1600" b="1" dirty="0">
                <a:solidFill>
                  <a:schemeClr val="bg1"/>
                </a:solidFill>
              </a:rPr>
              <a:t>Head’s up</a:t>
            </a:r>
            <a:r>
              <a:rPr lang="en-US" sz="1600" dirty="0">
                <a:solidFill>
                  <a:schemeClr val="bg1"/>
                </a:solidFill>
              </a:rPr>
              <a:t>: Shortly we’re </a:t>
            </a:r>
            <a:r>
              <a:rPr lang="en-US" sz="1600" dirty="0" err="1">
                <a:solidFill>
                  <a:schemeClr val="bg1"/>
                </a:solidFill>
              </a:rPr>
              <a:t>gonna</a:t>
            </a:r>
            <a:r>
              <a:rPr lang="en-US" sz="1600" dirty="0">
                <a:solidFill>
                  <a:schemeClr val="bg1"/>
                </a:solidFill>
              </a:rPr>
              <a:t> add a </a:t>
            </a:r>
            <a:r>
              <a:rPr lang="en-US" sz="1600" i="1" dirty="0">
                <a:solidFill>
                  <a:schemeClr val="bg1"/>
                </a:solidFill>
              </a:rPr>
              <a:t>third</a:t>
            </a:r>
            <a:r>
              <a:rPr lang="en-US" sz="1600" dirty="0">
                <a:solidFill>
                  <a:schemeClr val="bg1"/>
                </a:solidFill>
              </a:rPr>
              <a:t> mechanism leading to tear hyperosmolarity</a:t>
            </a:r>
          </a:p>
        </p:txBody>
      </p:sp>
      <p:sp>
        <p:nvSpPr>
          <p:cNvPr id="17" name="TextBox 16">
            <a:extLst>
              <a:ext uri="{FF2B5EF4-FFF2-40B4-BE49-F238E27FC236}">
                <a16:creationId xmlns:a16="http://schemas.microsoft.com/office/drawing/2014/main" id="{8B3E92ED-FD92-3464-75FE-1194C526479A}"/>
              </a:ext>
            </a:extLst>
          </p:cNvPr>
          <p:cNvSpPr txBox="1"/>
          <p:nvPr/>
        </p:nvSpPr>
        <p:spPr>
          <a:xfrm>
            <a:off x="316653" y="3172574"/>
            <a:ext cx="8510693"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sz="2400" dirty="0">
                <a:solidFill>
                  <a:srgbClr val="FF0000"/>
                </a:solidFill>
              </a:rPr>
              <a:t>Recall that earlier in the set we alluded to a </a:t>
            </a:r>
            <a:r>
              <a:rPr lang="en-US" sz="2400" i="1" dirty="0">
                <a:solidFill>
                  <a:srgbClr val="FF0000"/>
                </a:solidFill>
              </a:rPr>
              <a:t>third</a:t>
            </a:r>
            <a:r>
              <a:rPr lang="en-US" sz="2400" dirty="0">
                <a:solidFill>
                  <a:srgbClr val="FF0000"/>
                </a:solidFill>
              </a:rPr>
              <a:t> means by which tear-film status could produce hyperosmolarity and dry eye. The time to address this has arrived!</a:t>
            </a:r>
          </a:p>
        </p:txBody>
      </p:sp>
    </p:spTree>
    <p:extLst>
      <p:ext uri="{BB962C8B-B14F-4D97-AF65-F5344CB8AC3E}">
        <p14:creationId xmlns:p14="http://schemas.microsoft.com/office/powerpoint/2010/main" val="9293661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4D70E4-B213-C1DE-2686-0EA80D128254}"/>
              </a:ext>
            </a:extLst>
          </p:cNvPr>
          <p:cNvSpPr txBox="1"/>
          <p:nvPr/>
        </p:nvSpPr>
        <p:spPr>
          <a:xfrm>
            <a:off x="1982328" y="2823112"/>
            <a:ext cx="5105401" cy="646331"/>
          </a:xfrm>
          <a:prstGeom prst="rect">
            <a:avLst/>
          </a:prstGeom>
          <a:noFill/>
        </p:spPr>
        <p:txBody>
          <a:bodyPr wrap="square" rtlCol="0">
            <a:spAutoFit/>
          </a:bodyPr>
          <a:lstStyle/>
          <a:p>
            <a:pPr algn="ctr"/>
            <a:r>
              <a:rPr lang="en-US" i="1" dirty="0"/>
              <a:t>The </a:t>
            </a:r>
            <a:r>
              <a:rPr lang="en-US" b="1" dirty="0"/>
              <a:t>other</a:t>
            </a:r>
            <a:r>
              <a:rPr lang="en-US" i="1" dirty="0"/>
              <a:t> fundamental way could the status of the tear film lead to tear hyperosmolarity:</a:t>
            </a:r>
          </a:p>
        </p:txBody>
      </p:sp>
      <p:sp>
        <p:nvSpPr>
          <p:cNvPr id="4" name="TextBox 3">
            <a:extLst>
              <a:ext uri="{FF2B5EF4-FFF2-40B4-BE49-F238E27FC236}">
                <a16:creationId xmlns:a16="http://schemas.microsoft.com/office/drawing/2014/main" id="{5259330A-768E-9B3C-2766-0C48A6416A86}"/>
              </a:ext>
            </a:extLst>
          </p:cNvPr>
          <p:cNvSpPr txBox="1"/>
          <p:nvPr/>
        </p:nvSpPr>
        <p:spPr>
          <a:xfrm>
            <a:off x="4320122" y="4800600"/>
            <a:ext cx="404278" cy="523220"/>
          </a:xfrm>
          <a:prstGeom prst="rect">
            <a:avLst/>
          </a:prstGeom>
          <a:noFill/>
          <a:ln>
            <a:noFill/>
          </a:ln>
        </p:spPr>
        <p:txBody>
          <a:bodyPr wrap="none" rtlCol="0">
            <a:spAutoFit/>
          </a:bodyPr>
          <a:lstStyle/>
          <a:p>
            <a:pPr algn="ctr"/>
            <a:r>
              <a:rPr lang="en-US" sz="2800" b="1" i="1" dirty="0"/>
              <a:t>?</a:t>
            </a:r>
          </a:p>
        </p:txBody>
      </p:sp>
    </p:spTree>
    <p:extLst>
      <p:ext uri="{BB962C8B-B14F-4D97-AF65-F5344CB8AC3E}">
        <p14:creationId xmlns:p14="http://schemas.microsoft.com/office/powerpoint/2010/main" val="4121144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23C4E-1E50-5DFB-F185-02C968BFB1F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D5DB75D-4AE2-87B1-B688-F207DC60FDDA}"/>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a:extLst>
              <a:ext uri="{FF2B5EF4-FFF2-40B4-BE49-F238E27FC236}">
                <a16:creationId xmlns:a16="http://schemas.microsoft.com/office/drawing/2014/main" id="{DB168F95-0210-C0C7-8E1C-9727A7EDC6B6}"/>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7E3A0F2D-AA2F-5FAC-AAA1-EF9A22B280AB}"/>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a:extLst>
              <a:ext uri="{FF2B5EF4-FFF2-40B4-BE49-F238E27FC236}">
                <a16:creationId xmlns:a16="http://schemas.microsoft.com/office/drawing/2014/main" id="{E50E8B2F-0808-0AB2-6E26-C7F2C3C81F13}"/>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 name="Straight Arrow Connector 2">
            <a:extLst>
              <a:ext uri="{FF2B5EF4-FFF2-40B4-BE49-F238E27FC236}">
                <a16:creationId xmlns:a16="http://schemas.microsoft.com/office/drawing/2014/main" id="{A4DE4056-33B9-EEB2-3FF8-7C4EB2DFAC6E}"/>
              </a:ext>
            </a:extLst>
          </p:cNvPr>
          <p:cNvCxnSpPr>
            <a:stCxn id="16"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5C2DA3-7B45-5D7B-E22B-39A41D55780D}"/>
              </a:ext>
            </a:extLst>
          </p:cNvPr>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9483C8-77FF-8E4D-4BFD-DD38F0774E07}"/>
              </a:ext>
            </a:extLst>
          </p:cNvPr>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cxnSp>
        <p:nvCxnSpPr>
          <p:cNvPr id="36" name="Straight Arrow Connector 35">
            <a:extLst>
              <a:ext uri="{FF2B5EF4-FFF2-40B4-BE49-F238E27FC236}">
                <a16:creationId xmlns:a16="http://schemas.microsoft.com/office/drawing/2014/main" id="{F910234E-D5CA-16B9-B1F0-A3BC06D67839}"/>
              </a:ext>
            </a:extLst>
          </p:cNvPr>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50E5EE-819B-0E30-01EC-0989FBD0952F}"/>
              </a:ext>
            </a:extLst>
          </p:cNvPr>
          <p:cNvSpPr txBox="1"/>
          <p:nvPr/>
        </p:nvSpPr>
        <p:spPr>
          <a:xfrm>
            <a:off x="2895600" y="3647182"/>
            <a:ext cx="3657600" cy="584775"/>
          </a:xfrm>
          <a:prstGeom prst="rect">
            <a:avLst/>
          </a:prstGeom>
          <a:noFill/>
        </p:spPr>
        <p:txBody>
          <a:bodyPr wrap="square" rtlCol="0">
            <a:spAutoFit/>
          </a:bodyPr>
          <a:lstStyle/>
          <a:p>
            <a:r>
              <a:rPr lang="en-US" sz="1600" dirty="0">
                <a:solidFill>
                  <a:srgbClr val="0000FF"/>
                </a:solidFill>
              </a:rPr>
              <a:t>The tear film can break up too quickly, exposing the ocular surface.          </a:t>
            </a:r>
            <a:endParaRPr lang="en-US" sz="1600" b="1" dirty="0"/>
          </a:p>
        </p:txBody>
      </p:sp>
      <p:sp>
        <p:nvSpPr>
          <p:cNvPr id="2" name="TextBox 1">
            <a:extLst>
              <a:ext uri="{FF2B5EF4-FFF2-40B4-BE49-F238E27FC236}">
                <a16:creationId xmlns:a16="http://schemas.microsoft.com/office/drawing/2014/main" id="{62DC9B4B-8E7B-3210-92D4-2C425D4C4473}"/>
              </a:ext>
            </a:extLst>
          </p:cNvPr>
          <p:cNvSpPr txBox="1"/>
          <p:nvPr/>
        </p:nvSpPr>
        <p:spPr>
          <a:xfrm>
            <a:off x="1982328" y="2823112"/>
            <a:ext cx="5105401" cy="646331"/>
          </a:xfrm>
          <a:prstGeom prst="rect">
            <a:avLst/>
          </a:prstGeom>
          <a:noFill/>
        </p:spPr>
        <p:txBody>
          <a:bodyPr wrap="square" rtlCol="0">
            <a:spAutoFit/>
          </a:bodyPr>
          <a:lstStyle/>
          <a:p>
            <a:pPr algn="ctr"/>
            <a:r>
              <a:rPr lang="en-US" i="1" dirty="0"/>
              <a:t>The </a:t>
            </a:r>
            <a:r>
              <a:rPr lang="en-US" b="1" dirty="0"/>
              <a:t>other</a:t>
            </a:r>
            <a:r>
              <a:rPr lang="en-US" i="1" dirty="0"/>
              <a:t> fundamental way could the status of the tear film lead to tear hyperosmolarity:</a:t>
            </a:r>
          </a:p>
        </p:txBody>
      </p:sp>
      <p:sp>
        <p:nvSpPr>
          <p:cNvPr id="4" name="TextBox 3">
            <a:extLst>
              <a:ext uri="{FF2B5EF4-FFF2-40B4-BE49-F238E27FC236}">
                <a16:creationId xmlns:a16="http://schemas.microsoft.com/office/drawing/2014/main" id="{15606900-0CA9-526C-4E10-AD917D5A11A7}"/>
              </a:ext>
            </a:extLst>
          </p:cNvPr>
          <p:cNvSpPr txBox="1"/>
          <p:nvPr/>
        </p:nvSpPr>
        <p:spPr>
          <a:xfrm>
            <a:off x="4320122" y="4800600"/>
            <a:ext cx="404278" cy="523220"/>
          </a:xfrm>
          <a:prstGeom prst="rect">
            <a:avLst/>
          </a:prstGeom>
          <a:noFill/>
          <a:ln>
            <a:noFill/>
          </a:ln>
        </p:spPr>
        <p:txBody>
          <a:bodyPr wrap="none" rtlCol="0">
            <a:spAutoFit/>
          </a:bodyPr>
          <a:lstStyle/>
          <a:p>
            <a:pPr algn="ctr"/>
            <a:r>
              <a:rPr lang="en-US" sz="2800" b="1" i="1" dirty="0"/>
              <a:t>?</a:t>
            </a:r>
          </a:p>
        </p:txBody>
      </p:sp>
    </p:spTree>
    <p:extLst>
      <p:ext uri="{BB962C8B-B14F-4D97-AF65-F5344CB8AC3E}">
        <p14:creationId xmlns:p14="http://schemas.microsoft.com/office/powerpoint/2010/main" val="1282668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ACC2-72CC-93EC-833E-B6765DC058A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8A030E-2FDE-D309-E551-7B72C4468AD5}"/>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a:extLst>
              <a:ext uri="{FF2B5EF4-FFF2-40B4-BE49-F238E27FC236}">
                <a16:creationId xmlns:a16="http://schemas.microsoft.com/office/drawing/2014/main" id="{ECA6D27A-D9F4-BDA0-3F29-2363B8DBFDD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52F14CBB-DF65-F401-238F-C39EF7DBE1F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a:extLst>
              <a:ext uri="{FF2B5EF4-FFF2-40B4-BE49-F238E27FC236}">
                <a16:creationId xmlns:a16="http://schemas.microsoft.com/office/drawing/2014/main" id="{02B2BFF1-E131-D48E-69BC-48528D4FF5E0}"/>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 name="Straight Arrow Connector 2">
            <a:extLst>
              <a:ext uri="{FF2B5EF4-FFF2-40B4-BE49-F238E27FC236}">
                <a16:creationId xmlns:a16="http://schemas.microsoft.com/office/drawing/2014/main" id="{45181BC4-571F-DB79-784C-52A6B45BD849}"/>
              </a:ext>
            </a:extLst>
          </p:cNvPr>
          <p:cNvCxnSpPr>
            <a:stCxn id="16"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68F63EC-142C-CF62-3582-05E8A4FC1786}"/>
              </a:ext>
            </a:extLst>
          </p:cNvPr>
          <p:cNvCxnSpPr>
            <a:stCxn id="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4DB180-9153-0C8E-745A-615B6875A18F}"/>
              </a:ext>
            </a:extLst>
          </p:cNvPr>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a:extLst>
              <a:ext uri="{FF2B5EF4-FFF2-40B4-BE49-F238E27FC236}">
                <a16:creationId xmlns:a16="http://schemas.microsoft.com/office/drawing/2014/main" id="{9C4BC5F7-9C0C-E962-5296-FBA11D982645}"/>
              </a:ext>
            </a:extLst>
          </p:cNvPr>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cxnSp>
        <p:nvCxnSpPr>
          <p:cNvPr id="36" name="Straight Arrow Connector 35">
            <a:extLst>
              <a:ext uri="{FF2B5EF4-FFF2-40B4-BE49-F238E27FC236}">
                <a16:creationId xmlns:a16="http://schemas.microsoft.com/office/drawing/2014/main" id="{D2CEADBA-2546-13AF-8023-CF83A2FBE0EC}"/>
              </a:ext>
            </a:extLst>
          </p:cNvPr>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981B71-F600-3379-41D9-1147E8B26799}"/>
              </a:ext>
            </a:extLst>
          </p:cNvPr>
          <p:cNvSpPr txBox="1"/>
          <p:nvPr/>
        </p:nvSpPr>
        <p:spPr>
          <a:xfrm>
            <a:off x="2895600" y="3647182"/>
            <a:ext cx="3657600" cy="830997"/>
          </a:xfrm>
          <a:prstGeom prst="rect">
            <a:avLst/>
          </a:prstGeom>
          <a:noFill/>
        </p:spPr>
        <p:txBody>
          <a:bodyPr wrap="square" rtlCol="0">
            <a:spAutoFit/>
          </a:bodyPr>
          <a:lstStyle/>
          <a:p>
            <a:r>
              <a:rPr lang="en-US" sz="1600" dirty="0">
                <a:solidFill>
                  <a:srgbClr val="0000FF"/>
                </a:solidFill>
              </a:rPr>
              <a:t>The tear film can break up too quickly, exposing the ocular surface.          </a:t>
            </a:r>
            <a:r>
              <a:rPr lang="en-US" sz="1600" b="1" dirty="0"/>
              <a:t>This state is known as one of…</a:t>
            </a:r>
          </a:p>
        </p:txBody>
      </p:sp>
      <p:sp>
        <p:nvSpPr>
          <p:cNvPr id="2" name="TextBox 1">
            <a:extLst>
              <a:ext uri="{FF2B5EF4-FFF2-40B4-BE49-F238E27FC236}">
                <a16:creationId xmlns:a16="http://schemas.microsoft.com/office/drawing/2014/main" id="{400560E3-5F32-C709-A639-C94447FFC6ED}"/>
              </a:ext>
            </a:extLst>
          </p:cNvPr>
          <p:cNvSpPr txBox="1"/>
          <p:nvPr/>
        </p:nvSpPr>
        <p:spPr>
          <a:xfrm>
            <a:off x="1982328" y="2823112"/>
            <a:ext cx="5105401" cy="646331"/>
          </a:xfrm>
          <a:prstGeom prst="rect">
            <a:avLst/>
          </a:prstGeom>
          <a:noFill/>
        </p:spPr>
        <p:txBody>
          <a:bodyPr wrap="square" rtlCol="0">
            <a:spAutoFit/>
          </a:bodyPr>
          <a:lstStyle/>
          <a:p>
            <a:pPr algn="ctr"/>
            <a:r>
              <a:rPr lang="en-US" i="1" dirty="0"/>
              <a:t>The </a:t>
            </a:r>
            <a:r>
              <a:rPr lang="en-US" b="1" dirty="0"/>
              <a:t>other</a:t>
            </a:r>
            <a:r>
              <a:rPr lang="en-US" i="1" dirty="0"/>
              <a:t> fundamental way could the status of the tear film lead to tear hyperosmolarity:</a:t>
            </a:r>
          </a:p>
        </p:txBody>
      </p:sp>
    </p:spTree>
    <p:extLst>
      <p:ext uri="{BB962C8B-B14F-4D97-AF65-F5344CB8AC3E}">
        <p14:creationId xmlns:p14="http://schemas.microsoft.com/office/powerpoint/2010/main" val="4000073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solidFill>
                  <a:schemeClr val="accent3">
                    <a:lumMod val="85000"/>
                  </a:schemeClr>
                </a:solidFill>
              </a:rPr>
              <a:t>Tear Film Instability</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aqueous component</a:t>
            </a:r>
          </a:p>
        </p:txBody>
      </p:sp>
      <p:sp>
        <p:nvSpPr>
          <p:cNvPr id="4" name="Rectangle 3">
            <a:extLst>
              <a:ext uri="{FF2B5EF4-FFF2-40B4-BE49-F238E27FC236}">
                <a16:creationId xmlns:a16="http://schemas.microsoft.com/office/drawing/2014/main" id="{E2489485-130A-A1F3-9BE6-365B926D54FE}"/>
              </a:ext>
            </a:extLst>
          </p:cNvPr>
          <p:cNvSpPr/>
          <p:nvPr/>
        </p:nvSpPr>
        <p:spPr>
          <a:xfrm>
            <a:off x="5943600" y="4051757"/>
            <a:ext cx="1905000" cy="13921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5E16C7-6F8A-B61C-F41B-D212B0D4E5AD}"/>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t>Evaporative Dry Eye</a:t>
            </a:r>
          </a:p>
        </p:txBody>
      </p:sp>
      <p:cxnSp>
        <p:nvCxnSpPr>
          <p:cNvPr id="7" name="Straight Arrow Connector 6">
            <a:extLst>
              <a:ext uri="{FF2B5EF4-FFF2-40B4-BE49-F238E27FC236}">
                <a16:creationId xmlns:a16="http://schemas.microsoft.com/office/drawing/2014/main" id="{BF9C775F-DE82-9302-88A0-446680F4D40F}"/>
              </a:ext>
            </a:extLst>
          </p:cNvPr>
          <p:cNvCxnSpPr>
            <a:stCxn id="5"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0A2117-75A9-BC99-9770-1D2D4F5D7338}"/>
              </a:ext>
            </a:extLst>
          </p:cNvPr>
          <p:cNvSpPr txBox="1"/>
          <p:nvPr/>
        </p:nvSpPr>
        <p:spPr>
          <a:xfrm>
            <a:off x="5867400" y="4063425"/>
            <a:ext cx="2057399" cy="584775"/>
          </a:xfrm>
          <a:prstGeom prst="rect">
            <a:avLst/>
          </a:prstGeom>
          <a:noFill/>
        </p:spPr>
        <p:txBody>
          <a:bodyPr wrap="square" rtlCol="0">
            <a:spAutoFit/>
          </a:bodyPr>
          <a:lstStyle/>
          <a:p>
            <a:pPr algn="ctr"/>
            <a:r>
              <a:rPr lang="en-US" sz="1600" dirty="0"/>
              <a:t>Problem with the </a:t>
            </a:r>
            <a:r>
              <a:rPr lang="en-US" sz="1600" b="1" i="1" dirty="0">
                <a:solidFill>
                  <a:srgbClr val="0000FF"/>
                </a:solidFill>
              </a:rPr>
              <a:t>lipid component</a:t>
            </a:r>
          </a:p>
        </p:txBody>
      </p:sp>
      <p:sp>
        <p:nvSpPr>
          <p:cNvPr id="6" name="TextBox 5">
            <a:extLst>
              <a:ext uri="{FF2B5EF4-FFF2-40B4-BE49-F238E27FC236}">
                <a16:creationId xmlns:a16="http://schemas.microsoft.com/office/drawing/2014/main" id="{B150145F-E163-A6B7-720D-6C08C1A24E5C}"/>
              </a:ext>
            </a:extLst>
          </p:cNvPr>
          <p:cNvSpPr txBox="1"/>
          <p:nvPr/>
        </p:nvSpPr>
        <p:spPr>
          <a:xfrm>
            <a:off x="2036690" y="2181492"/>
            <a:ext cx="5070619" cy="646331"/>
          </a:xfrm>
          <a:prstGeom prst="rect">
            <a:avLst/>
          </a:prstGeom>
          <a:noFill/>
        </p:spPr>
        <p:txBody>
          <a:bodyPr wrap="none" rtlCol="0">
            <a:spAutoFit/>
          </a:bodyPr>
          <a:lstStyle/>
          <a:p>
            <a:r>
              <a:rPr lang="en-US" dirty="0"/>
              <a:t>Recalling our answers to </a:t>
            </a:r>
            <a:r>
              <a:rPr lang="en-US" b="1" dirty="0"/>
              <a:t>this</a:t>
            </a:r>
            <a:r>
              <a:rPr lang="en-US" dirty="0"/>
              <a:t> issue previously:</a:t>
            </a:r>
          </a:p>
          <a:p>
            <a:r>
              <a:rPr lang="en-US" i="1" dirty="0">
                <a:solidFill>
                  <a:schemeClr val="bg1"/>
                </a:solidFill>
              </a:rPr>
              <a:t>What is the answer vis a vis tear-film instability?</a:t>
            </a:r>
          </a:p>
        </p:txBody>
      </p:sp>
      <p:sp>
        <p:nvSpPr>
          <p:cNvPr id="13" name="Arrow: Down 12">
            <a:extLst>
              <a:ext uri="{FF2B5EF4-FFF2-40B4-BE49-F238E27FC236}">
                <a16:creationId xmlns:a16="http://schemas.microsoft.com/office/drawing/2014/main" id="{3D084027-3B1E-D201-1FCB-B37EF9CC4F88}"/>
              </a:ext>
            </a:extLst>
          </p:cNvPr>
          <p:cNvSpPr/>
          <p:nvPr/>
        </p:nvSpPr>
        <p:spPr>
          <a:xfrm>
            <a:off x="4800600" y="2558145"/>
            <a:ext cx="152400" cy="612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B16E4B-8542-6E10-3C37-20876E229E4C}"/>
              </a:ext>
            </a:extLst>
          </p:cNvPr>
          <p:cNvSpPr txBox="1"/>
          <p:nvPr/>
        </p:nvSpPr>
        <p:spPr>
          <a:xfrm>
            <a:off x="850203" y="3127177"/>
            <a:ext cx="7443593" cy="646331"/>
          </a:xfrm>
          <a:prstGeom prst="rect">
            <a:avLst/>
          </a:prstGeom>
          <a:noFill/>
        </p:spPr>
        <p:txBody>
          <a:bodyPr wrap="square" rtlCol="0">
            <a:spAutoFit/>
          </a:bodyPr>
          <a:lstStyle/>
          <a:p>
            <a:pPr algn="ctr"/>
            <a:r>
              <a:rPr lang="en-US" dirty="0">
                <a:solidFill>
                  <a:srgbClr val="0000FF"/>
                </a:solidFill>
              </a:rPr>
              <a:t>While it’s a bit of an oversimplification, we can associate the components of the tear film with the pathologic states underlying DES:</a:t>
            </a:r>
          </a:p>
        </p:txBody>
      </p:sp>
    </p:spTree>
    <p:extLst>
      <p:ext uri="{BB962C8B-B14F-4D97-AF65-F5344CB8AC3E}">
        <p14:creationId xmlns:p14="http://schemas.microsoft.com/office/powerpoint/2010/main" val="4218151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200" y="4051757"/>
            <a:ext cx="2133601" cy="1392196"/>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cxnSp>
        <p:nvCxnSpPr>
          <p:cNvPr id="36" name="Straight Arrow Connector 35"/>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5200" y="4051757"/>
            <a:ext cx="2038350" cy="13921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943600" y="4051757"/>
            <a:ext cx="1905000" cy="1392196"/>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6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16" name="TextBox 15"/>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 name="Straight Arrow Connector 2"/>
          <p:cNvCxnSpPr>
            <a:stCxn id="16"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876800" y="5443954"/>
            <a:ext cx="1986385"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9258" y="762000"/>
            <a:ext cx="5645942" cy="1015663"/>
          </a:xfrm>
          <a:prstGeom prst="rect">
            <a:avLst/>
          </a:prstGeom>
          <a:noFill/>
        </p:spPr>
        <p:txBody>
          <a:bodyPr wrap="square" rtlCol="0">
            <a:spAutoFit/>
          </a:bodyPr>
          <a:lstStyle/>
          <a:p>
            <a:pPr algn="ctr"/>
            <a:r>
              <a:rPr lang="en-US" sz="2000" dirty="0"/>
              <a:t>The pathophysiology for DES damage starts with derangement of the tear film in the form of </a:t>
            </a:r>
            <a:r>
              <a:rPr lang="en-US" sz="2000" b="1" dirty="0"/>
              <a:t>Tear </a:t>
            </a:r>
            <a:r>
              <a:rPr lang="en-US" sz="2000" b="1" dirty="0" err="1"/>
              <a:t>Hyperosmolarity</a:t>
            </a:r>
            <a:r>
              <a:rPr lang="en-US" sz="2000" b="1" dirty="0"/>
              <a:t>.</a:t>
            </a:r>
          </a:p>
        </p:txBody>
      </p:sp>
      <p:sp>
        <p:nvSpPr>
          <p:cNvPr id="19" name="TextBox 18"/>
          <p:cNvSpPr txBox="1"/>
          <p:nvPr/>
        </p:nvSpPr>
        <p:spPr>
          <a:xfrm>
            <a:off x="3733800" y="4716959"/>
            <a:ext cx="1639104" cy="769441"/>
          </a:xfrm>
          <a:prstGeom prst="rect">
            <a:avLst/>
          </a:prstGeom>
          <a:noFill/>
          <a:ln>
            <a:noFill/>
          </a:ln>
        </p:spPr>
        <p:txBody>
          <a:bodyPr wrap="square" rtlCol="0">
            <a:spAutoFit/>
          </a:bodyPr>
          <a:lstStyle/>
          <a:p>
            <a:pPr algn="ctr"/>
            <a:r>
              <a:rPr lang="en-US" sz="2200" i="1" dirty="0"/>
              <a:t>Tear Film Instability</a:t>
            </a:r>
          </a:p>
        </p:txBody>
      </p:sp>
      <p:sp>
        <p:nvSpPr>
          <p:cNvPr id="2" name="TextBox 1"/>
          <p:cNvSpPr txBox="1"/>
          <p:nvPr/>
        </p:nvSpPr>
        <p:spPr>
          <a:xfrm>
            <a:off x="1066800" y="4051757"/>
            <a:ext cx="2438399" cy="584775"/>
          </a:xfrm>
          <a:prstGeom prst="rect">
            <a:avLst/>
          </a:prstGeom>
          <a:noFill/>
        </p:spPr>
        <p:txBody>
          <a:bodyPr wrap="square" rtlCol="0">
            <a:spAutoFit/>
          </a:bodyPr>
          <a:lstStyle/>
          <a:p>
            <a:pPr algn="ctr"/>
            <a:r>
              <a:rPr lang="en-US" sz="1600" dirty="0">
                <a:solidFill>
                  <a:schemeClr val="bg1">
                    <a:lumMod val="75000"/>
                  </a:schemeClr>
                </a:solidFill>
              </a:rPr>
              <a:t>Problem with the </a:t>
            </a:r>
            <a:r>
              <a:rPr lang="en-US" sz="1600" b="1" i="1" dirty="0">
                <a:solidFill>
                  <a:schemeClr val="bg1">
                    <a:lumMod val="75000"/>
                  </a:schemeClr>
                </a:solidFill>
              </a:rPr>
              <a:t>aqueous component</a:t>
            </a:r>
          </a:p>
        </p:txBody>
      </p:sp>
      <p:sp>
        <p:nvSpPr>
          <p:cNvPr id="13" name="TextBox 12"/>
          <p:cNvSpPr txBox="1"/>
          <p:nvPr/>
        </p:nvSpPr>
        <p:spPr>
          <a:xfrm>
            <a:off x="3466297" y="4063425"/>
            <a:ext cx="2096303" cy="584775"/>
          </a:xfrm>
          <a:prstGeom prst="rect">
            <a:avLst/>
          </a:prstGeom>
          <a:noFill/>
        </p:spPr>
        <p:txBody>
          <a:bodyPr wrap="square" rtlCol="0">
            <a:spAutoFit/>
          </a:bodyPr>
          <a:lstStyle/>
          <a:p>
            <a:pPr algn="ctr"/>
            <a:r>
              <a:rPr lang="en-US" sz="1600" dirty="0"/>
              <a:t>Problem with the </a:t>
            </a:r>
            <a:r>
              <a:rPr lang="en-US" sz="1600" b="1" i="1" dirty="0" err="1">
                <a:solidFill>
                  <a:srgbClr val="0000FF"/>
                </a:solidFill>
              </a:rPr>
              <a:t>mucin</a:t>
            </a:r>
            <a:r>
              <a:rPr lang="en-US" sz="1600" b="1" i="1" dirty="0">
                <a:solidFill>
                  <a:srgbClr val="0000FF"/>
                </a:solidFill>
              </a:rPr>
              <a:t> component</a:t>
            </a:r>
          </a:p>
        </p:txBody>
      </p:sp>
      <p:sp>
        <p:nvSpPr>
          <p:cNvPr id="7" name="TextBox 6">
            <a:extLst>
              <a:ext uri="{FF2B5EF4-FFF2-40B4-BE49-F238E27FC236}">
                <a16:creationId xmlns:a16="http://schemas.microsoft.com/office/drawing/2014/main" id="{A3E7AB97-C69E-A20B-65B5-467B95A649F3}"/>
              </a:ext>
            </a:extLst>
          </p:cNvPr>
          <p:cNvSpPr txBox="1"/>
          <p:nvPr/>
        </p:nvSpPr>
        <p:spPr>
          <a:xfrm>
            <a:off x="2036689" y="2181492"/>
            <a:ext cx="5888109" cy="923330"/>
          </a:xfrm>
          <a:prstGeom prst="rect">
            <a:avLst/>
          </a:prstGeom>
          <a:solidFill>
            <a:schemeClr val="bg1"/>
          </a:solidFill>
        </p:spPr>
        <p:txBody>
          <a:bodyPr wrap="square" rtlCol="0">
            <a:spAutoFit/>
          </a:bodyPr>
          <a:lstStyle/>
          <a:p>
            <a:r>
              <a:rPr lang="en-US" dirty="0"/>
              <a:t>Recalling our answers to </a:t>
            </a:r>
            <a:r>
              <a:rPr lang="en-US" b="1" dirty="0"/>
              <a:t>this</a:t>
            </a:r>
            <a:r>
              <a:rPr lang="en-US" dirty="0"/>
              <a:t> issue previously:</a:t>
            </a:r>
          </a:p>
          <a:p>
            <a:r>
              <a:rPr lang="en-US" dirty="0">
                <a:solidFill>
                  <a:srgbClr val="0000FF"/>
                </a:solidFill>
              </a:rPr>
              <a:t>With respect to tear-film instability, problems with the mucin (and lipid) components lead to tear-film instability.</a:t>
            </a:r>
          </a:p>
        </p:txBody>
      </p:sp>
      <p:sp>
        <p:nvSpPr>
          <p:cNvPr id="8" name="TextBox 7">
            <a:extLst>
              <a:ext uri="{FF2B5EF4-FFF2-40B4-BE49-F238E27FC236}">
                <a16:creationId xmlns:a16="http://schemas.microsoft.com/office/drawing/2014/main" id="{F8EC356C-3026-0603-298E-B084BE3D1BAC}"/>
              </a:ext>
            </a:extLst>
          </p:cNvPr>
          <p:cNvSpPr txBox="1"/>
          <p:nvPr/>
        </p:nvSpPr>
        <p:spPr>
          <a:xfrm>
            <a:off x="5867400" y="4063425"/>
            <a:ext cx="2057399" cy="584775"/>
          </a:xfrm>
          <a:prstGeom prst="rect">
            <a:avLst/>
          </a:prstGeom>
          <a:noFill/>
        </p:spPr>
        <p:txBody>
          <a:bodyPr wrap="square" rtlCol="0">
            <a:spAutoFit/>
          </a:bodyPr>
          <a:lstStyle/>
          <a:p>
            <a:pPr algn="ctr"/>
            <a:r>
              <a:rPr lang="en-US" sz="1600" dirty="0">
                <a:solidFill>
                  <a:schemeClr val="bg1">
                    <a:lumMod val="65000"/>
                  </a:schemeClr>
                </a:solidFill>
              </a:rPr>
              <a:t>Problem with the </a:t>
            </a:r>
            <a:r>
              <a:rPr lang="en-US" sz="1600" b="1" i="1" dirty="0">
                <a:solidFill>
                  <a:schemeClr val="bg1">
                    <a:lumMod val="65000"/>
                  </a:schemeClr>
                </a:solidFill>
              </a:rPr>
              <a:t>lipid component</a:t>
            </a:r>
          </a:p>
        </p:txBody>
      </p:sp>
      <p:sp>
        <p:nvSpPr>
          <p:cNvPr id="12" name="TextBox 11">
            <a:extLst>
              <a:ext uri="{FF2B5EF4-FFF2-40B4-BE49-F238E27FC236}">
                <a16:creationId xmlns:a16="http://schemas.microsoft.com/office/drawing/2014/main" id="{1576FF5B-2B5E-4877-5039-385C1004EDD6}"/>
              </a:ext>
            </a:extLst>
          </p:cNvPr>
          <p:cNvSpPr txBox="1"/>
          <p:nvPr/>
        </p:nvSpPr>
        <p:spPr>
          <a:xfrm>
            <a:off x="3887230" y="4556455"/>
            <a:ext cx="1233030" cy="323165"/>
          </a:xfrm>
          <a:prstGeom prst="rect">
            <a:avLst/>
          </a:prstGeom>
          <a:noFill/>
        </p:spPr>
        <p:txBody>
          <a:bodyPr wrap="none" rtlCol="0">
            <a:spAutoFit/>
          </a:bodyPr>
          <a:lstStyle/>
          <a:p>
            <a:pPr algn="ctr"/>
            <a:r>
              <a:rPr lang="en-US" sz="1500" b="1" dirty="0">
                <a:solidFill>
                  <a:schemeClr val="bg1"/>
                </a:solidFill>
                <a:latin typeface="Segoe Script" panose="030B0504020000000003" pitchFamily="66" charset="0"/>
              </a:rPr>
              <a:t>(lipid too)</a:t>
            </a:r>
          </a:p>
        </p:txBody>
      </p:sp>
    </p:spTree>
    <p:extLst>
      <p:ext uri="{BB962C8B-B14F-4D97-AF65-F5344CB8AC3E}">
        <p14:creationId xmlns:p14="http://schemas.microsoft.com/office/powerpoint/2010/main" val="3849160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969" y="3129170"/>
            <a:ext cx="7242571" cy="1323439"/>
          </a:xfrm>
          <a:prstGeom prst="rect">
            <a:avLst/>
          </a:prstGeom>
          <a:solidFill>
            <a:schemeClr val="accent1">
              <a:lumMod val="40000"/>
              <a:lumOff val="60000"/>
            </a:schemeClr>
          </a:solidFill>
        </p:spPr>
        <p:txBody>
          <a:bodyPr wrap="square" rtlCol="0">
            <a:spAutoFit/>
          </a:bodyPr>
          <a:lstStyle/>
          <a:p>
            <a:r>
              <a:rPr lang="en-US" sz="1600" dirty="0"/>
              <a:t>Tear-film instability is quantified via the</a:t>
            </a:r>
            <a:r>
              <a:rPr lang="en-US" sz="1600" b="1" dirty="0"/>
              <a:t> tear-film break-up time </a:t>
            </a:r>
            <a:r>
              <a:rPr lang="en-US" sz="1600" dirty="0"/>
              <a:t>(TBUT or TFBUT) assessment. A little fluorescein is instilled, and the pt is asked to hold their eyes open after blinking a couple of times. </a:t>
            </a:r>
            <a:r>
              <a:rPr lang="en-US" sz="1600" dirty="0">
                <a:solidFill>
                  <a:schemeClr val="accent1">
                    <a:lumMod val="40000"/>
                    <a:lumOff val="60000"/>
                  </a:schemeClr>
                </a:solidFill>
              </a:rPr>
              <a:t>The tear film is observed with the cobalt-blue filter in place, and the length of time that passes until a dry spot appears is noted. A TBUT of less than ~10s is considered abnormal.</a:t>
            </a:r>
          </a:p>
        </p:txBody>
      </p:sp>
    </p:spTree>
    <p:extLst>
      <p:ext uri="{BB962C8B-B14F-4D97-AF65-F5344CB8AC3E}">
        <p14:creationId xmlns:p14="http://schemas.microsoft.com/office/powerpoint/2010/main" val="3126637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7651-201E-B3C9-AF4A-12F24E5A5DF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C7A232C-5B12-0436-1EFC-C05C4BDB8371}"/>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0" name="TextBox 9">
            <a:extLst>
              <a:ext uri="{FF2B5EF4-FFF2-40B4-BE49-F238E27FC236}">
                <a16:creationId xmlns:a16="http://schemas.microsoft.com/office/drawing/2014/main" id="{CC940166-CB0B-D9DF-3BBA-2892E818F156}"/>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17" name="TextBox 16">
            <a:extLst>
              <a:ext uri="{FF2B5EF4-FFF2-40B4-BE49-F238E27FC236}">
                <a16:creationId xmlns:a16="http://schemas.microsoft.com/office/drawing/2014/main" id="{7DDB5105-E8A7-23F6-C937-26AB41B04FDD}"/>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271DA638-5208-4052-C556-F6032E5B6A06}"/>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28BF10DE-9DBA-4532-DF20-85D583490854}"/>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26DC020-E4DF-6D26-F49A-38EC9AD13DCA}"/>
              </a:ext>
            </a:extLst>
          </p:cNvPr>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911F94-F503-CE72-D289-ADC0C7A0F7DE}"/>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a:extLst>
              <a:ext uri="{FF2B5EF4-FFF2-40B4-BE49-F238E27FC236}">
                <a16:creationId xmlns:a16="http://schemas.microsoft.com/office/drawing/2014/main" id="{22F58826-A6FB-02DC-2B8F-EDF69F59138B}"/>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a:extLst>
              <a:ext uri="{FF2B5EF4-FFF2-40B4-BE49-F238E27FC236}">
                <a16:creationId xmlns:a16="http://schemas.microsoft.com/office/drawing/2014/main" id="{EE636A5A-83FE-0BBC-0697-4D02E00F1353}"/>
              </a:ext>
            </a:extLst>
          </p:cNvPr>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52914E-2FE9-FBC2-4E7A-D236196302C4}"/>
              </a:ext>
            </a:extLst>
          </p:cNvPr>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8F531E9-E716-F459-BD87-9A330B03BC5B}"/>
              </a:ext>
            </a:extLst>
          </p:cNvPr>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a:extLst>
              <a:ext uri="{FF2B5EF4-FFF2-40B4-BE49-F238E27FC236}">
                <a16:creationId xmlns:a16="http://schemas.microsoft.com/office/drawing/2014/main" id="{711FAFDA-B14C-098D-52BB-E166C49367B4}"/>
              </a:ext>
            </a:extLst>
          </p:cNvPr>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8C9B4B3-D84B-861E-7967-7A0F861DEC99}"/>
              </a:ext>
            </a:extLst>
          </p:cNvPr>
          <p:cNvSpPr txBox="1"/>
          <p:nvPr/>
        </p:nvSpPr>
        <p:spPr>
          <a:xfrm>
            <a:off x="925969" y="3129170"/>
            <a:ext cx="7242571" cy="1323439"/>
          </a:xfrm>
          <a:prstGeom prst="rect">
            <a:avLst/>
          </a:prstGeom>
          <a:solidFill>
            <a:schemeClr val="accent1">
              <a:lumMod val="40000"/>
              <a:lumOff val="60000"/>
            </a:schemeClr>
          </a:solidFill>
        </p:spPr>
        <p:txBody>
          <a:bodyPr wrap="square" rtlCol="0">
            <a:spAutoFit/>
          </a:bodyPr>
          <a:lstStyle/>
          <a:p>
            <a:r>
              <a:rPr lang="en-US" sz="1600" dirty="0"/>
              <a:t>Tear-film instability is quantified via the</a:t>
            </a:r>
            <a:r>
              <a:rPr lang="en-US" sz="1600" b="1" dirty="0"/>
              <a:t> tear-film break-up time </a:t>
            </a:r>
            <a:r>
              <a:rPr lang="en-US" sz="1600" dirty="0"/>
              <a:t>(TBUT or TFBUT) assessment. A little fluorescein is instilled, and the pt is asked to hold their eyes open after blinking a couple of times. </a:t>
            </a:r>
            <a:r>
              <a:rPr lang="en-US" sz="1600" dirty="0">
                <a:solidFill>
                  <a:srgbClr val="0000FF"/>
                </a:solidFill>
              </a:rPr>
              <a:t>The tear film is observed with the cobalt-blue filter in place, and the length of time that passes until a dry spot appears is noted. A TBUT of less than ~10s is considered abnormal.</a:t>
            </a:r>
          </a:p>
        </p:txBody>
      </p:sp>
    </p:spTree>
    <p:extLst>
      <p:ext uri="{BB962C8B-B14F-4D97-AF65-F5344CB8AC3E}">
        <p14:creationId xmlns:p14="http://schemas.microsoft.com/office/powerpoint/2010/main" val="2107652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t>Topical</a:t>
            </a:r>
          </a:p>
          <a:p>
            <a:pPr algn="ctr">
              <a:lnSpc>
                <a:spcPts val="1800"/>
              </a:lnSpc>
            </a:pPr>
            <a:r>
              <a:rPr lang="en-US" sz="1500"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t>Ocular</a:t>
            </a:r>
          </a:p>
          <a:p>
            <a:pPr algn="ctr">
              <a:lnSpc>
                <a:spcPts val="1800"/>
              </a:lnSpc>
            </a:pPr>
            <a:r>
              <a:rPr lang="en-US" sz="1500" dirty="0"/>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24100" y="2704886"/>
            <a:ext cx="6248399" cy="338554"/>
          </a:xfrm>
          <a:prstGeom prst="rect">
            <a:avLst/>
          </a:prstGeom>
          <a:noFill/>
        </p:spPr>
        <p:txBody>
          <a:bodyPr wrap="square" rtlCol="0">
            <a:spAutoFit/>
          </a:bodyPr>
          <a:lstStyle/>
          <a:p>
            <a:r>
              <a:rPr lang="en-US" sz="1600" dirty="0">
                <a:solidFill>
                  <a:srgbClr val="0000FF"/>
                </a:solidFill>
              </a:rPr>
              <a:t>Three categories of conditions leading to TFI have been identified:</a:t>
            </a:r>
          </a:p>
        </p:txBody>
      </p: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Tree>
    <p:extLst>
      <p:ext uri="{BB962C8B-B14F-4D97-AF65-F5344CB8AC3E}">
        <p14:creationId xmlns:p14="http://schemas.microsoft.com/office/powerpoint/2010/main" val="357088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15811-7CF1-77E5-02BF-05B4EE25A59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EFC1490-DF8B-29FE-2922-C6C18168473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 name="TextBox 1">
            <a:extLst>
              <a:ext uri="{FF2B5EF4-FFF2-40B4-BE49-F238E27FC236}">
                <a16:creationId xmlns:a16="http://schemas.microsoft.com/office/drawing/2014/main" id="{962720C0-F315-1A44-799D-A34300929C76}"/>
              </a:ext>
            </a:extLst>
          </p:cNvPr>
          <p:cNvSpPr txBox="1"/>
          <p:nvPr/>
        </p:nvSpPr>
        <p:spPr>
          <a:xfrm>
            <a:off x="506424" y="990600"/>
            <a:ext cx="8131151" cy="1200329"/>
          </a:xfrm>
          <a:prstGeom prst="rect">
            <a:avLst/>
          </a:prstGeom>
          <a:solidFill>
            <a:schemeClr val="bg1"/>
          </a:solidFill>
          <a:ln>
            <a:noFill/>
          </a:ln>
        </p:spPr>
        <p:txBody>
          <a:bodyPr wrap="square" rtlCol="0">
            <a:spAutoFit/>
          </a:bodyPr>
          <a:lstStyle/>
          <a:p>
            <a:r>
              <a:rPr lang="en-US" dirty="0"/>
              <a:t>The tear film is comprised of three basic components: </a:t>
            </a:r>
            <a:r>
              <a:rPr lang="en-US" b="1" dirty="0"/>
              <a:t>Lipid</a:t>
            </a:r>
            <a:r>
              <a:rPr lang="en-US" dirty="0"/>
              <a:t>,</a:t>
            </a:r>
            <a:r>
              <a:rPr lang="en-US" b="1" dirty="0"/>
              <a:t> aqueous</a:t>
            </a:r>
            <a:r>
              <a:rPr lang="en-US" dirty="0"/>
              <a:t>, and </a:t>
            </a:r>
            <a:r>
              <a:rPr lang="en-US" b="1" dirty="0"/>
              <a:t>mucin</a:t>
            </a:r>
            <a:r>
              <a:rPr lang="en-US" dirty="0"/>
              <a:t>. These components interact to produce the </a:t>
            </a:r>
            <a:r>
              <a:rPr lang="en-US" i="1" dirty="0"/>
              <a:t>two-phase model </a:t>
            </a:r>
            <a:r>
              <a:rPr lang="en-US" dirty="0"/>
              <a:t>of the tear film: The aqueous and mucus intermix into a single, gel-like layer (the </a:t>
            </a:r>
            <a:r>
              <a:rPr lang="en-US" i="1" dirty="0"/>
              <a:t>mucoaqueous phase</a:t>
            </a:r>
            <a:r>
              <a:rPr lang="en-US" dirty="0"/>
              <a:t>), which is covered by the lipids in a </a:t>
            </a:r>
            <a:r>
              <a:rPr lang="en-US" i="1" dirty="0"/>
              <a:t>lipid phase</a:t>
            </a:r>
            <a:r>
              <a:rPr lang="en-US" dirty="0"/>
              <a:t>. </a:t>
            </a:r>
            <a:endParaRPr lang="en-US" sz="1800" dirty="0"/>
          </a:p>
        </p:txBody>
      </p:sp>
    </p:spTree>
    <p:extLst>
      <p:ext uri="{BB962C8B-B14F-4D97-AF65-F5344CB8AC3E}">
        <p14:creationId xmlns:p14="http://schemas.microsoft.com/office/powerpoint/2010/main" val="1444510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1232093-3896-7B4A-2621-36D72F707142}"/>
              </a:ext>
            </a:extLst>
          </p:cNvPr>
          <p:cNvSpPr/>
          <p:nvPr/>
        </p:nvSpPr>
        <p:spPr>
          <a:xfrm>
            <a:off x="3740582" y="3273360"/>
            <a:ext cx="1641221" cy="626737"/>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40786BD9-7108-92C4-D487-53F11228350F}"/>
              </a:ext>
            </a:extLst>
          </p:cNvPr>
          <p:cNvSpPr txBox="1">
            <a:spLocks noChangeArrowheads="1"/>
          </p:cNvSpPr>
          <p:nvPr/>
        </p:nvSpPr>
        <p:spPr bwMode="auto">
          <a:xfrm>
            <a:off x="1599873" y="1850564"/>
            <a:ext cx="5744271" cy="58477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The leading cause of xerophthalmia worldwide is </a:t>
            </a:r>
            <a:r>
              <a:rPr lang="en-US" altLang="en-US" sz="1600" b="1" dirty="0"/>
              <a:t>hypovitaminosis A</a:t>
            </a:r>
            <a:r>
              <a:rPr lang="en-US" altLang="en-US" sz="1600" dirty="0"/>
              <a:t>, a potentially fatal condition. </a:t>
            </a:r>
          </a:p>
        </p:txBody>
      </p:sp>
    </p:spTree>
    <p:extLst>
      <p:ext uri="{BB962C8B-B14F-4D97-AF65-F5344CB8AC3E}">
        <p14:creationId xmlns:p14="http://schemas.microsoft.com/office/powerpoint/2010/main" val="22771424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2A82-4B0E-BFB2-F2DB-B08D520B3382}"/>
            </a:ext>
          </a:extLst>
        </p:cNvPr>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3640C5A2-3A71-8F66-76BB-58432ADACF60}"/>
              </a:ext>
            </a:extLst>
          </p:cNvPr>
          <p:cNvCxnSpPr>
            <a:endCxn id="30" idx="0"/>
          </p:cNvCxnSpPr>
          <p:nvPr/>
        </p:nvCxnSpPr>
        <p:spPr>
          <a:xfrm>
            <a:off x="4553352" y="3849708"/>
            <a:ext cx="0"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92C5978-7B56-84FD-E93E-6F40883D5D93}"/>
              </a:ext>
            </a:extLst>
          </p:cNvPr>
          <p:cNvSpPr/>
          <p:nvPr/>
        </p:nvSpPr>
        <p:spPr>
          <a:xfrm>
            <a:off x="3740582" y="3273360"/>
            <a:ext cx="1641221" cy="626737"/>
          </a:xfrm>
          <a:prstGeom prst="ellipse">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9791A1-7840-9715-473E-E9E4C61935C9}"/>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a:extLst>
              <a:ext uri="{FF2B5EF4-FFF2-40B4-BE49-F238E27FC236}">
                <a16:creationId xmlns:a16="http://schemas.microsoft.com/office/drawing/2014/main" id="{E05CDBC7-5B66-DA5F-69E9-748CB83A3A3F}"/>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E2D6025E-23AE-8CCF-1473-92DE4C52960D}"/>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8D53FA16-C643-5738-479C-AE1E6524C36C}"/>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E37D0D-CCAF-59F7-C7DA-FD0B6C66FF60}"/>
              </a:ext>
            </a:extLst>
          </p:cNvPr>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5B3CBC-7E17-513A-23D0-AAD176D20B4B}"/>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a:extLst>
              <a:ext uri="{FF2B5EF4-FFF2-40B4-BE49-F238E27FC236}">
                <a16:creationId xmlns:a16="http://schemas.microsoft.com/office/drawing/2014/main" id="{AA57B355-49A7-9D19-97FD-BC7F7516ABEB}"/>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a:extLst>
              <a:ext uri="{FF2B5EF4-FFF2-40B4-BE49-F238E27FC236}">
                <a16:creationId xmlns:a16="http://schemas.microsoft.com/office/drawing/2014/main" id="{DD441324-751A-D983-F52F-36F9CA8ABAF3}"/>
              </a:ext>
            </a:extLst>
          </p:cNvPr>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480F32F-2830-DCB6-C01A-A01EE8023DB1}"/>
              </a:ext>
            </a:extLst>
          </p:cNvPr>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6C363D9-2A05-6D65-0EAB-B58CA7572BD2}"/>
              </a:ext>
            </a:extLst>
          </p:cNvPr>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a:extLst>
              <a:ext uri="{FF2B5EF4-FFF2-40B4-BE49-F238E27FC236}">
                <a16:creationId xmlns:a16="http://schemas.microsoft.com/office/drawing/2014/main" id="{EADE8AC8-673F-F402-15F5-E2CA430DBF30}"/>
              </a:ext>
            </a:extLst>
          </p:cNvPr>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C11A04-3099-ABD2-AABA-AF59C1BA1496}"/>
              </a:ext>
            </a:extLst>
          </p:cNvPr>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a:extLst>
              <a:ext uri="{FF2B5EF4-FFF2-40B4-BE49-F238E27FC236}">
                <a16:creationId xmlns:a16="http://schemas.microsoft.com/office/drawing/2014/main" id="{13945F76-55BC-4D03-26E2-179FD9B13613}"/>
              </a:ext>
            </a:extLst>
          </p:cNvPr>
          <p:cNvSpPr txBox="1"/>
          <p:nvPr/>
        </p:nvSpPr>
        <p:spPr>
          <a:xfrm>
            <a:off x="3775046" y="3426180"/>
            <a:ext cx="1519968" cy="323165"/>
          </a:xfrm>
          <a:prstGeom prst="rect">
            <a:avLst/>
          </a:prstGeom>
          <a:noFill/>
        </p:spPr>
        <p:txBody>
          <a:bodyPr wrap="none" rtlCol="0">
            <a:spAutoFit/>
          </a:bodyPr>
          <a:lstStyle/>
          <a:p>
            <a:pPr algn="ctr">
              <a:lnSpc>
                <a:spcPts val="1800"/>
              </a:lnSpc>
            </a:pPr>
            <a:r>
              <a:rPr lang="en-US" sz="1500" b="1" i="1" dirty="0"/>
              <a:t>Xerophthalmia</a:t>
            </a:r>
          </a:p>
        </p:txBody>
      </p:sp>
      <p:sp>
        <p:nvSpPr>
          <p:cNvPr id="22" name="TextBox 21">
            <a:extLst>
              <a:ext uri="{FF2B5EF4-FFF2-40B4-BE49-F238E27FC236}">
                <a16:creationId xmlns:a16="http://schemas.microsoft.com/office/drawing/2014/main" id="{02FD5991-B209-88B9-141F-36B11AF83C21}"/>
              </a:ext>
            </a:extLst>
          </p:cNvPr>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4" name="Straight Arrow Connector 23">
            <a:extLst>
              <a:ext uri="{FF2B5EF4-FFF2-40B4-BE49-F238E27FC236}">
                <a16:creationId xmlns:a16="http://schemas.microsoft.com/office/drawing/2014/main" id="{471E94F3-F81A-EC59-D889-71A65DE42A04}"/>
              </a:ext>
            </a:extLst>
          </p:cNvPr>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4269218-7DA5-28BC-1D2F-3D1BC5AFF503}"/>
              </a:ext>
            </a:extLst>
          </p:cNvPr>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DC2C34-5D7A-D0F8-E5C2-A013F3B8F0ED}"/>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2">
            <a:extLst>
              <a:ext uri="{FF2B5EF4-FFF2-40B4-BE49-F238E27FC236}">
                <a16:creationId xmlns:a16="http://schemas.microsoft.com/office/drawing/2014/main" id="{B59B82BF-A1B8-ADEA-4A7D-952B50397964}"/>
              </a:ext>
            </a:extLst>
          </p:cNvPr>
          <p:cNvSpPr txBox="1">
            <a:spLocks noChangeArrowheads="1"/>
          </p:cNvSpPr>
          <p:nvPr/>
        </p:nvSpPr>
        <p:spPr bwMode="auto">
          <a:xfrm>
            <a:off x="1599873" y="1850564"/>
            <a:ext cx="5744271" cy="1323439"/>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The leading cause of xerophthalmia worldwide is </a:t>
            </a:r>
            <a:r>
              <a:rPr lang="en-US" altLang="en-US" sz="1600" b="1" dirty="0"/>
              <a:t>hypovitaminosis A</a:t>
            </a:r>
            <a:r>
              <a:rPr lang="en-US" altLang="en-US" sz="1600" dirty="0"/>
              <a:t>, a potentially fatal condition. </a:t>
            </a:r>
            <a:r>
              <a:rPr lang="en-US" altLang="en-US" sz="1600" dirty="0">
                <a:solidFill>
                  <a:srgbClr val="0000FF"/>
                </a:solidFill>
              </a:rPr>
              <a:t>Hypovitaminosis A xerosis of the ocular surface produces </a:t>
            </a:r>
            <a:r>
              <a:rPr lang="en-US" altLang="en-US" sz="1600" b="1" dirty="0" err="1">
                <a:solidFill>
                  <a:srgbClr val="0000FF"/>
                </a:solidFill>
              </a:rPr>
              <a:t>Bit</a:t>
            </a:r>
            <a:r>
              <a:rPr lang="en-US" altLang="en-US" sz="1600" b="1" dirty="0" err="1">
                <a:solidFill>
                  <a:srgbClr val="0000FF"/>
                </a:solidFill>
                <a:cs typeface="Arial" charset="0"/>
              </a:rPr>
              <a:t>ô</a:t>
            </a:r>
            <a:r>
              <a:rPr lang="en-US" altLang="en-US" sz="1600" b="1" dirty="0" err="1">
                <a:solidFill>
                  <a:srgbClr val="0000FF"/>
                </a:solidFill>
              </a:rPr>
              <a:t>t</a:t>
            </a:r>
            <a:r>
              <a:rPr lang="en-US" altLang="en-US" sz="1600" b="1" dirty="0">
                <a:solidFill>
                  <a:srgbClr val="0000FF"/>
                </a:solidFill>
              </a:rPr>
              <a:t> spots</a:t>
            </a:r>
            <a:r>
              <a:rPr lang="en-US" altLang="en-US" sz="1600" dirty="0">
                <a:solidFill>
                  <a:srgbClr val="0000FF"/>
                </a:solidFill>
              </a:rPr>
              <a:t>—foamy, white/gray area on the interpalpebral conjunctiva. </a:t>
            </a:r>
          </a:p>
        </p:txBody>
      </p:sp>
    </p:spTree>
    <p:extLst>
      <p:ext uri="{BB962C8B-B14F-4D97-AF65-F5344CB8AC3E}">
        <p14:creationId xmlns:p14="http://schemas.microsoft.com/office/powerpoint/2010/main" val="1039356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1114A8-563E-682A-C67B-6A5318772A3E}"/>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pic>
        <p:nvPicPr>
          <p:cNvPr id="1026" name="Picture 2" descr="Management of Bitot's Spots - American Academy of Ophthalmology">
            <a:extLst>
              <a:ext uri="{FF2B5EF4-FFF2-40B4-BE49-F238E27FC236}">
                <a16:creationId xmlns:a16="http://schemas.microsoft.com/office/drawing/2014/main" id="{5448B364-7674-220C-6EB4-8B0DB71BD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8" y="619775"/>
            <a:ext cx="3200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E2482F-3541-104B-8EA7-EC1304FEF057}"/>
              </a:ext>
            </a:extLst>
          </p:cNvPr>
          <p:cNvSpPr txBox="1"/>
          <p:nvPr/>
        </p:nvSpPr>
        <p:spPr>
          <a:xfrm>
            <a:off x="737456" y="6116129"/>
            <a:ext cx="7669087" cy="338554"/>
          </a:xfrm>
          <a:prstGeom prst="rect">
            <a:avLst/>
          </a:prstGeom>
          <a:noFill/>
        </p:spPr>
        <p:txBody>
          <a:bodyPr wrap="none" rtlCol="0">
            <a:spAutoFit/>
          </a:bodyPr>
          <a:lstStyle/>
          <a:p>
            <a:pPr algn="ctr"/>
            <a:r>
              <a:rPr lang="en-US" sz="1600" i="0" dirty="0" err="1">
                <a:effectLst/>
              </a:rPr>
              <a:t>Bitôt</a:t>
            </a:r>
            <a:r>
              <a:rPr lang="en-US" sz="1600" i="0" dirty="0">
                <a:effectLst/>
              </a:rPr>
              <a:t> spots: </a:t>
            </a:r>
            <a:r>
              <a:rPr lang="en-US" sz="1600" b="0" i="0" dirty="0">
                <a:effectLst/>
              </a:rPr>
              <a:t>Conj finding temporal to the cornea, with typical dry/foamy appearance</a:t>
            </a:r>
            <a:endParaRPr lang="en-US" sz="1600" dirty="0"/>
          </a:p>
        </p:txBody>
      </p:sp>
      <p:pic>
        <p:nvPicPr>
          <p:cNvPr id="1028" name="Picture 4">
            <a:extLst>
              <a:ext uri="{FF2B5EF4-FFF2-40B4-BE49-F238E27FC236}">
                <a16:creationId xmlns:a16="http://schemas.microsoft.com/office/drawing/2014/main" id="{07C391F8-DA86-5D54-1293-D109BCCB2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1" y="3285096"/>
            <a:ext cx="4645411" cy="2511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DA69C0-B1DE-F1FD-DBD4-8C26D6BB9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201436"/>
            <a:ext cx="3666031" cy="2678744"/>
          </a:xfrm>
          <a:prstGeom prst="rect">
            <a:avLst/>
          </a:prstGeom>
        </p:spPr>
      </p:pic>
    </p:spTree>
    <p:extLst>
      <p:ext uri="{BB962C8B-B14F-4D97-AF65-F5344CB8AC3E}">
        <p14:creationId xmlns:p14="http://schemas.microsoft.com/office/powerpoint/2010/main" val="2786020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965A554-7B60-6119-DF0C-74801D244003}"/>
              </a:ext>
            </a:extLst>
          </p:cNvPr>
          <p:cNvSpPr/>
          <p:nvPr/>
        </p:nvSpPr>
        <p:spPr>
          <a:xfrm>
            <a:off x="5141000" y="3229424"/>
            <a:ext cx="1668496" cy="734681"/>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5" name="Straight Arrow Connector 24"/>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67C42-5207-0B6A-9ED7-8AB03A65ED3E}"/>
              </a:ext>
            </a:extLst>
          </p:cNvPr>
          <p:cNvSpPr txBox="1">
            <a:spLocks noChangeArrowheads="1"/>
          </p:cNvSpPr>
          <p:nvPr/>
        </p:nvSpPr>
        <p:spPr bwMode="auto">
          <a:xfrm>
            <a:off x="2271714" y="1981105"/>
            <a:ext cx="6139766" cy="830997"/>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Preservatives in ophthalmic preparations lead to TFI by provoking an inflammatory response in the conj epithelium, which in turn promotes goblet cell apoptosis. </a:t>
            </a:r>
            <a:endParaRPr lang="en-US" altLang="en-US" sz="1600" dirty="0">
              <a:solidFill>
                <a:srgbClr val="0000FF"/>
              </a:solidFill>
            </a:endParaRPr>
          </a:p>
        </p:txBody>
      </p:sp>
    </p:spTree>
    <p:extLst>
      <p:ext uri="{BB962C8B-B14F-4D97-AF65-F5344CB8AC3E}">
        <p14:creationId xmlns:p14="http://schemas.microsoft.com/office/powerpoint/2010/main" val="106140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D03D8-F8AA-F4B7-86EE-422735A85F8E}"/>
            </a:ext>
          </a:extLst>
        </p:cNvPr>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548A3E5E-B841-0D7E-B3AA-444A2C328339}"/>
              </a:ext>
            </a:extLst>
          </p:cNvPr>
          <p:cNvCxnSpPr>
            <a:cxnSpLocks/>
          </p:cNvCxnSpPr>
          <p:nvPr/>
        </p:nvCxnSpPr>
        <p:spPr>
          <a:xfrm flipH="1">
            <a:off x="4800600" y="3849708"/>
            <a:ext cx="1067696" cy="8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075F6D8-8EB7-120E-FD1D-9C1E5BBFEBEE}"/>
              </a:ext>
            </a:extLst>
          </p:cNvPr>
          <p:cNvSpPr/>
          <p:nvPr/>
        </p:nvSpPr>
        <p:spPr>
          <a:xfrm>
            <a:off x="5141000" y="3229424"/>
            <a:ext cx="1668496" cy="734681"/>
          </a:xfrm>
          <a:prstGeom prst="ellipse">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5DD1D-4BA6-F96C-3CEB-4DB6853B4888}"/>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a:extLst>
              <a:ext uri="{FF2B5EF4-FFF2-40B4-BE49-F238E27FC236}">
                <a16:creationId xmlns:a16="http://schemas.microsoft.com/office/drawing/2014/main" id="{9003EAA7-8160-7242-3841-9719AF3E0946}"/>
              </a:ext>
            </a:extLst>
          </p:cNvPr>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a:extLst>
              <a:ext uri="{FF2B5EF4-FFF2-40B4-BE49-F238E27FC236}">
                <a16:creationId xmlns:a16="http://schemas.microsoft.com/office/drawing/2014/main" id="{8502C305-3652-5DE3-82A8-BABC6C7D2E9E}"/>
              </a:ext>
            </a:extLst>
          </p:cNvPr>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a:extLst>
              <a:ext uri="{FF2B5EF4-FFF2-40B4-BE49-F238E27FC236}">
                <a16:creationId xmlns:a16="http://schemas.microsoft.com/office/drawing/2014/main" id="{A5F2D624-2FC5-36C9-42A7-89F1817BF036}"/>
              </a:ext>
            </a:extLst>
          </p:cNvPr>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489DFB-8584-4416-A40B-D7C906780DF7}"/>
              </a:ext>
            </a:extLst>
          </p:cNvPr>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1AC0030-B9B8-4BDF-8AD3-53CF32496E21}"/>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a:extLst>
              <a:ext uri="{FF2B5EF4-FFF2-40B4-BE49-F238E27FC236}">
                <a16:creationId xmlns:a16="http://schemas.microsoft.com/office/drawing/2014/main" id="{6BC14A48-2028-55EB-CBDF-C317AB5EA3D1}"/>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a:extLst>
              <a:ext uri="{FF2B5EF4-FFF2-40B4-BE49-F238E27FC236}">
                <a16:creationId xmlns:a16="http://schemas.microsoft.com/office/drawing/2014/main" id="{7F35648C-8B54-0CB6-69C6-B0119D147C2C}"/>
              </a:ext>
            </a:extLst>
          </p:cNvPr>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9D3177-23F4-4D8E-2363-9D641CFAB9EA}"/>
              </a:ext>
            </a:extLst>
          </p:cNvPr>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CF84BAE-DF6D-F96E-900E-61A5D9F897C5}"/>
              </a:ext>
            </a:extLst>
          </p:cNvPr>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a:extLst>
              <a:ext uri="{FF2B5EF4-FFF2-40B4-BE49-F238E27FC236}">
                <a16:creationId xmlns:a16="http://schemas.microsoft.com/office/drawing/2014/main" id="{D73FD9D9-C597-C4FA-BADD-872B7690B004}"/>
              </a:ext>
            </a:extLst>
          </p:cNvPr>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9D4FD7-7B68-71F8-7B56-67B4A3575AB1}"/>
              </a:ext>
            </a:extLst>
          </p:cNvPr>
          <p:cNvSpPr txBox="1"/>
          <p:nvPr/>
        </p:nvSpPr>
        <p:spPr>
          <a:xfrm>
            <a:off x="5260950" y="3296478"/>
            <a:ext cx="1428596" cy="553998"/>
          </a:xfrm>
          <a:prstGeom prst="rect">
            <a:avLst/>
          </a:prstGeom>
          <a:noFill/>
        </p:spPr>
        <p:txBody>
          <a:bodyPr wrap="none" rtlCol="0">
            <a:spAutoFit/>
          </a:bodyPr>
          <a:lstStyle/>
          <a:p>
            <a:pPr algn="ctr">
              <a:lnSpc>
                <a:spcPts val="1800"/>
              </a:lnSpc>
            </a:pPr>
            <a:r>
              <a:rPr lang="en-US" sz="1500" b="1" i="1" dirty="0"/>
              <a:t>Topical</a:t>
            </a:r>
          </a:p>
          <a:p>
            <a:pPr algn="ctr">
              <a:lnSpc>
                <a:spcPts val="1800"/>
              </a:lnSpc>
            </a:pPr>
            <a:r>
              <a:rPr lang="en-US" sz="1500" b="1" i="1" dirty="0"/>
              <a:t>preservatives</a:t>
            </a:r>
          </a:p>
        </p:txBody>
      </p:sp>
      <p:sp>
        <p:nvSpPr>
          <p:cNvPr id="19" name="TextBox 18">
            <a:extLst>
              <a:ext uri="{FF2B5EF4-FFF2-40B4-BE49-F238E27FC236}">
                <a16:creationId xmlns:a16="http://schemas.microsoft.com/office/drawing/2014/main" id="{90673E6B-D0FB-F30E-2340-3FCF4D4D3858}"/>
              </a:ext>
            </a:extLst>
          </p:cNvPr>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a:extLst>
              <a:ext uri="{FF2B5EF4-FFF2-40B4-BE49-F238E27FC236}">
                <a16:creationId xmlns:a16="http://schemas.microsoft.com/office/drawing/2014/main" id="{C33E53AA-1A3B-1022-EFDE-6E526ABF9E3B}"/>
              </a:ext>
            </a:extLst>
          </p:cNvPr>
          <p:cNvSpPr txBox="1"/>
          <p:nvPr/>
        </p:nvSpPr>
        <p:spPr>
          <a:xfrm>
            <a:off x="7021078" y="3296478"/>
            <a:ext cx="752129"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Ocular</a:t>
            </a:r>
          </a:p>
          <a:p>
            <a:pPr algn="ctr">
              <a:lnSpc>
                <a:spcPts val="1800"/>
              </a:lnSpc>
            </a:pPr>
            <a:r>
              <a:rPr lang="en-US" sz="1500" dirty="0">
                <a:solidFill>
                  <a:schemeClr val="bg1">
                    <a:lumMod val="75000"/>
                  </a:schemeClr>
                </a:solidFill>
              </a:rPr>
              <a:t>allergy</a:t>
            </a:r>
          </a:p>
        </p:txBody>
      </p:sp>
      <p:cxnSp>
        <p:nvCxnSpPr>
          <p:cNvPr id="25" name="Straight Arrow Connector 24">
            <a:extLst>
              <a:ext uri="{FF2B5EF4-FFF2-40B4-BE49-F238E27FC236}">
                <a16:creationId xmlns:a16="http://schemas.microsoft.com/office/drawing/2014/main" id="{E7DE0126-6F41-F15D-9E00-DC3F802B092B}"/>
              </a:ext>
            </a:extLst>
          </p:cNvPr>
          <p:cNvCxnSpPr>
            <a:cxnSpLocks/>
          </p:cNvCxnSpPr>
          <p:nvPr/>
        </p:nvCxnSpPr>
        <p:spPr>
          <a:xfrm flipH="1">
            <a:off x="5065588" y="3828869"/>
            <a:ext cx="1955490" cy="9388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3C21D3-2FC7-EC89-06C6-64B6D2C3FAFB}"/>
              </a:ext>
            </a:extLst>
          </p:cNvPr>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46A3DA2-DD10-80C1-425B-47235D5776BA}"/>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51F84271-2AB0-2BBC-80E4-78567C2DC14E}"/>
              </a:ext>
            </a:extLst>
          </p:cNvPr>
          <p:cNvSpPr txBox="1">
            <a:spLocks noChangeArrowheads="1"/>
          </p:cNvSpPr>
          <p:nvPr/>
        </p:nvSpPr>
        <p:spPr bwMode="auto">
          <a:xfrm>
            <a:off x="2271714" y="1981105"/>
            <a:ext cx="6139766" cy="1077218"/>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Preservatives in ophthalmic preparations lead to TFI by provoking an inflammatory response in the conj epithelium, which in turn promotes goblet cell apoptosis. </a:t>
            </a:r>
            <a:r>
              <a:rPr lang="en-US" altLang="en-US" sz="1600" dirty="0">
                <a:solidFill>
                  <a:srgbClr val="0000FF"/>
                </a:solidFill>
              </a:rPr>
              <a:t>The preservative </a:t>
            </a:r>
            <a:r>
              <a:rPr lang="en-US" altLang="en-US" sz="1600" b="1" dirty="0">
                <a:solidFill>
                  <a:srgbClr val="0000FF"/>
                </a:solidFill>
              </a:rPr>
              <a:t>benzalkonium chloride </a:t>
            </a:r>
            <a:r>
              <a:rPr lang="en-US" altLang="en-US" sz="1600" dirty="0">
                <a:solidFill>
                  <a:srgbClr val="0000FF"/>
                </a:solidFill>
              </a:rPr>
              <a:t>(aka BAK or BAC) is especially notorious for doing this.</a:t>
            </a:r>
          </a:p>
        </p:txBody>
      </p:sp>
    </p:spTree>
    <p:extLst>
      <p:ext uri="{BB962C8B-B14F-4D97-AF65-F5344CB8AC3E}">
        <p14:creationId xmlns:p14="http://schemas.microsoft.com/office/powerpoint/2010/main" val="66906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739B12F-35FD-5083-41C5-8D9F482DFE2B}"/>
              </a:ext>
            </a:extLst>
          </p:cNvPr>
          <p:cNvSpPr/>
          <p:nvPr/>
        </p:nvSpPr>
        <p:spPr>
          <a:xfrm>
            <a:off x="6787425" y="3262387"/>
            <a:ext cx="1220429" cy="649132"/>
          </a:xfrm>
          <a:prstGeom prst="ellipse">
            <a:avLst/>
          </a:prstGeom>
          <a:solidFill>
            <a:schemeClr val="accent5">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17" name="TextBox 16"/>
          <p:cNvSpPr txBox="1"/>
          <p:nvPr/>
        </p:nvSpPr>
        <p:spPr>
          <a:xfrm>
            <a:off x="2271714" y="3790890"/>
            <a:ext cx="1807098" cy="400110"/>
          </a:xfrm>
          <a:prstGeom prst="rect">
            <a:avLst/>
          </a:prstGeom>
          <a:noFill/>
          <a:ln>
            <a:noFill/>
          </a:ln>
        </p:spPr>
        <p:txBody>
          <a:bodyPr wrap="none" rtlCol="0">
            <a:spAutoFit/>
          </a:bodyPr>
          <a:lstStyle/>
          <a:p>
            <a:pPr algn="ctr"/>
            <a:r>
              <a:rPr lang="en-US" sz="2000" dirty="0">
                <a:solidFill>
                  <a:schemeClr val="bg1">
                    <a:lumMod val="75000"/>
                  </a:schemeClr>
                </a:solidFill>
              </a:rPr>
              <a:t>Non-</a:t>
            </a:r>
            <a:r>
              <a:rPr lang="en-US" sz="2000" dirty="0" err="1">
                <a:solidFill>
                  <a:schemeClr val="bg1">
                    <a:lumMod val="75000"/>
                  </a:schemeClr>
                </a:solidFill>
              </a:rPr>
              <a:t>Sjögren’s</a:t>
            </a:r>
            <a:endParaRPr lang="en-US" sz="2000" dirty="0">
              <a:solidFill>
                <a:schemeClr val="bg1">
                  <a:lumMod val="75000"/>
                </a:schemeClr>
              </a:solidFill>
            </a:endParaRPr>
          </a:p>
        </p:txBody>
      </p:sp>
      <p:sp>
        <p:nvSpPr>
          <p:cNvPr id="18" name="TextBox 17"/>
          <p:cNvSpPr txBox="1"/>
          <p:nvPr/>
        </p:nvSpPr>
        <p:spPr>
          <a:xfrm>
            <a:off x="671514" y="3790890"/>
            <a:ext cx="1250856" cy="400110"/>
          </a:xfrm>
          <a:prstGeom prst="rect">
            <a:avLst/>
          </a:prstGeom>
          <a:noFill/>
          <a:ln>
            <a:noFill/>
          </a:ln>
        </p:spPr>
        <p:txBody>
          <a:bodyPr wrap="none" rtlCol="0">
            <a:spAutoFit/>
          </a:bodyPr>
          <a:lstStyle/>
          <a:p>
            <a:pPr algn="ctr"/>
            <a:r>
              <a:rPr lang="en-US" sz="2000" dirty="0" err="1">
                <a:solidFill>
                  <a:schemeClr val="bg1">
                    <a:lumMod val="75000"/>
                  </a:schemeClr>
                </a:solidFill>
              </a:rPr>
              <a:t>Sjögren’s</a:t>
            </a:r>
            <a:endParaRPr lang="en-US" sz="2000" dirty="0">
              <a:solidFill>
                <a:schemeClr val="bg1">
                  <a:lumMod val="75000"/>
                </a:schemeClr>
              </a:solidFill>
            </a:endParaRPr>
          </a:p>
        </p:txBody>
      </p:sp>
      <p:cxnSp>
        <p:nvCxnSpPr>
          <p:cNvPr id="20" name="Straight Arrow Connector 19"/>
          <p:cNvCxnSpPr>
            <a:stCxn id="18" idx="2"/>
          </p:cNvCxnSpPr>
          <p:nvPr/>
        </p:nvCxnSpPr>
        <p:spPr>
          <a:xfrm>
            <a:off x="1296942" y="4191000"/>
            <a:ext cx="625428"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2576514" y="4191000"/>
            <a:ext cx="598749" cy="4835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4716959"/>
            <a:ext cx="1639104" cy="769441"/>
          </a:xfrm>
          <a:prstGeom prst="rect">
            <a:avLst/>
          </a:prstGeom>
          <a:noFill/>
          <a:ln>
            <a:noFill/>
          </a:ln>
        </p:spPr>
        <p:txBody>
          <a:bodyPr wrap="square" rtlCol="0">
            <a:spAutoFit/>
          </a:bodyPr>
          <a:lstStyle/>
          <a:p>
            <a:pPr algn="ctr"/>
            <a:r>
              <a:rPr lang="en-US" sz="2200" b="1" i="1" dirty="0"/>
              <a:t>Tear Film Instability</a:t>
            </a:r>
          </a:p>
        </p:txBody>
      </p:sp>
      <p:cxnSp>
        <p:nvCxnSpPr>
          <p:cNvPr id="31" name="Straight Arrow Connector 30"/>
          <p:cNvCxnSpPr/>
          <p:nvPr/>
        </p:nvCxnSpPr>
        <p:spPr>
          <a:xfrm>
            <a:off x="4492229" y="5410200"/>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09841" y="3296478"/>
            <a:ext cx="1330814" cy="553998"/>
          </a:xfrm>
          <a:prstGeom prst="rect">
            <a:avLst/>
          </a:prstGeom>
          <a:noFill/>
        </p:spPr>
        <p:txBody>
          <a:bodyPr wrap="none" rtlCol="0">
            <a:spAutoFit/>
          </a:bodyPr>
          <a:lstStyle/>
          <a:p>
            <a:pPr algn="ctr">
              <a:lnSpc>
                <a:spcPts val="1800"/>
              </a:lnSpc>
            </a:pPr>
            <a:r>
              <a:rPr lang="en-US" sz="1500" dirty="0">
                <a:solidFill>
                  <a:schemeClr val="bg1">
                    <a:lumMod val="75000"/>
                  </a:schemeClr>
                </a:solidFill>
              </a:rPr>
              <a:t>Topical</a:t>
            </a:r>
          </a:p>
          <a:p>
            <a:pPr algn="ctr">
              <a:lnSpc>
                <a:spcPts val="1800"/>
              </a:lnSpc>
            </a:pPr>
            <a:r>
              <a:rPr lang="en-US" sz="1500" dirty="0">
                <a:solidFill>
                  <a:schemeClr val="bg1">
                    <a:lumMod val="75000"/>
                  </a:schemeClr>
                </a:solidFill>
              </a:rPr>
              <a:t>preservatives</a:t>
            </a:r>
          </a:p>
        </p:txBody>
      </p:sp>
      <p:sp>
        <p:nvSpPr>
          <p:cNvPr id="19" name="TextBox 18"/>
          <p:cNvSpPr txBox="1"/>
          <p:nvPr/>
        </p:nvSpPr>
        <p:spPr>
          <a:xfrm>
            <a:off x="3820732" y="3426180"/>
            <a:ext cx="1428596" cy="323165"/>
          </a:xfrm>
          <a:prstGeom prst="rect">
            <a:avLst/>
          </a:prstGeom>
          <a:noFill/>
        </p:spPr>
        <p:txBody>
          <a:bodyPr wrap="none" rtlCol="0">
            <a:spAutoFit/>
          </a:bodyPr>
          <a:lstStyle/>
          <a:p>
            <a:pPr algn="ctr">
              <a:lnSpc>
                <a:spcPts val="1800"/>
              </a:lnSpc>
            </a:pPr>
            <a:r>
              <a:rPr lang="en-US" sz="1500" dirty="0">
                <a:solidFill>
                  <a:schemeClr val="bg1">
                    <a:lumMod val="75000"/>
                  </a:schemeClr>
                </a:solidFill>
              </a:rPr>
              <a:t>Xerophthalmia</a:t>
            </a:r>
          </a:p>
        </p:txBody>
      </p:sp>
      <p:sp>
        <p:nvSpPr>
          <p:cNvPr id="22" name="TextBox 21"/>
          <p:cNvSpPr txBox="1"/>
          <p:nvPr/>
        </p:nvSpPr>
        <p:spPr>
          <a:xfrm>
            <a:off x="6994628" y="3296478"/>
            <a:ext cx="805029" cy="553998"/>
          </a:xfrm>
          <a:prstGeom prst="rect">
            <a:avLst/>
          </a:prstGeom>
          <a:noFill/>
        </p:spPr>
        <p:txBody>
          <a:bodyPr wrap="none" rtlCol="0">
            <a:spAutoFit/>
          </a:bodyPr>
          <a:lstStyle/>
          <a:p>
            <a:pPr algn="ctr">
              <a:lnSpc>
                <a:spcPts val="1800"/>
              </a:lnSpc>
            </a:pPr>
            <a:r>
              <a:rPr lang="en-US" sz="1500" b="1" i="1" dirty="0"/>
              <a:t>Ocular</a:t>
            </a:r>
          </a:p>
          <a:p>
            <a:pPr algn="ctr">
              <a:lnSpc>
                <a:spcPts val="1800"/>
              </a:lnSpc>
            </a:pPr>
            <a:r>
              <a:rPr lang="en-US" sz="1500" b="1" i="1" dirty="0"/>
              <a:t>allergy</a:t>
            </a:r>
          </a:p>
        </p:txBody>
      </p:sp>
      <p:cxnSp>
        <p:nvCxnSpPr>
          <p:cNvPr id="24" name="Straight Arrow Connector 23"/>
          <p:cNvCxnSpPr>
            <a:cxnSpLocks/>
          </p:cNvCxnSpPr>
          <p:nvPr/>
        </p:nvCxnSpPr>
        <p:spPr>
          <a:xfrm flipH="1">
            <a:off x="4800600" y="3849708"/>
            <a:ext cx="1067696"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5065588" y="3828869"/>
            <a:ext cx="1955490" cy="938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0"/>
          </p:cNvCxnSpPr>
          <p:nvPr/>
        </p:nvCxnSpPr>
        <p:spPr>
          <a:xfrm>
            <a:off x="4553352" y="3849708"/>
            <a:ext cx="0" cy="86725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sp>
        <p:nvSpPr>
          <p:cNvPr id="3" name="Text Box 13">
            <a:extLst>
              <a:ext uri="{FF2B5EF4-FFF2-40B4-BE49-F238E27FC236}">
                <a16:creationId xmlns:a16="http://schemas.microsoft.com/office/drawing/2014/main" id="{26E33A4E-09FD-285C-9341-31D78AC78163}"/>
              </a:ext>
            </a:extLst>
          </p:cNvPr>
          <p:cNvSpPr txBox="1">
            <a:spLocks noChangeArrowheads="1"/>
          </p:cNvSpPr>
          <p:nvPr/>
        </p:nvSpPr>
        <p:spPr bwMode="auto">
          <a:xfrm>
            <a:off x="3429000" y="2457086"/>
            <a:ext cx="5530153" cy="58477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Allergic antigens produce TFI by initiating an </a:t>
            </a:r>
            <a:r>
              <a:rPr lang="en-US" altLang="en-US" sz="1600" dirty="0" err="1"/>
              <a:t>IgE</a:t>
            </a:r>
            <a:r>
              <a:rPr lang="en-US" altLang="en-US" sz="1600" dirty="0"/>
              <a:t>-mediated inflammatory cascade, leading to goblet-cell loss.</a:t>
            </a:r>
          </a:p>
        </p:txBody>
      </p:sp>
    </p:spTree>
    <p:extLst>
      <p:ext uri="{BB962C8B-B14F-4D97-AF65-F5344CB8AC3E}">
        <p14:creationId xmlns:p14="http://schemas.microsoft.com/office/powerpoint/2010/main" val="3016537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b="1" i="1" dirty="0"/>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t>Tear</a:t>
            </a:r>
          </a:p>
          <a:p>
            <a:pPr algn="ctr"/>
            <a:r>
              <a:rPr lang="en-US" sz="2400" dirty="0" err="1"/>
              <a:t>hyperosmolarity</a:t>
            </a:r>
            <a:endParaRPr lang="en-US" sz="2400" dirty="0"/>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b="1" i="1" dirty="0"/>
              <a:t>Tear Film Instability</a:t>
            </a:r>
          </a:p>
        </p:txBody>
      </p:sp>
      <p:sp>
        <p:nvSpPr>
          <p:cNvPr id="4" name="TextBox 3">
            <a:extLst>
              <a:ext uri="{FF2B5EF4-FFF2-40B4-BE49-F238E27FC236}">
                <a16:creationId xmlns:a16="http://schemas.microsoft.com/office/drawing/2014/main" id="{053F6450-0642-A1A0-CFA1-35ECB62709AA}"/>
              </a:ext>
            </a:extLst>
          </p:cNvPr>
          <p:cNvSpPr txBox="1"/>
          <p:nvPr/>
        </p:nvSpPr>
        <p:spPr>
          <a:xfrm>
            <a:off x="419554" y="2880835"/>
            <a:ext cx="8255401" cy="646331"/>
          </a:xfrm>
          <a:prstGeom prst="rect">
            <a:avLst/>
          </a:prstGeom>
          <a:solidFill>
            <a:schemeClr val="bg1"/>
          </a:solidFill>
        </p:spPr>
        <p:txBody>
          <a:bodyPr wrap="none" rtlCol="0">
            <a:spAutoFit/>
          </a:bodyPr>
          <a:lstStyle/>
          <a:p>
            <a:pPr algn="ctr"/>
            <a:r>
              <a:rPr lang="en-US" i="1" dirty="0">
                <a:solidFill>
                  <a:srgbClr val="0000FF"/>
                </a:solidFill>
                <a:effectLst>
                  <a:outerShdw blurRad="38100" dist="38100" dir="2700000" algn="tl">
                    <a:srgbClr val="000000">
                      <a:alpha val="43137"/>
                    </a:srgbClr>
                  </a:outerShdw>
                </a:effectLst>
              </a:rPr>
              <a:t>Now that we understand how ATD, TFI and EDE lead to tear hyperosmolarity…</a:t>
            </a:r>
          </a:p>
          <a:p>
            <a:pPr algn="ctr"/>
            <a:r>
              <a:rPr lang="en-US" i="1" dirty="0">
                <a:solidFill>
                  <a:schemeClr val="bg1"/>
                </a:solidFill>
              </a:rPr>
              <a:t>Let’s examine how tear hyperosmolarity leads to DES</a:t>
            </a:r>
          </a:p>
        </p:txBody>
      </p:sp>
      <p:cxnSp>
        <p:nvCxnSpPr>
          <p:cNvPr id="31" name="Straight Arrow Connector 30"/>
          <p:cNvCxnSpPr/>
          <p:nvPr/>
        </p:nvCxnSpPr>
        <p:spPr>
          <a:xfrm>
            <a:off x="4558489" y="5410200"/>
            <a:ext cx="0" cy="304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912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26" name="TextBox 2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27" name="TextBox 2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28" name="Straight Arrow Connector 27"/>
          <p:cNvCxnSpPr>
            <a:stCxn id="2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92229" y="5410200"/>
            <a:ext cx="0" cy="304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7C2BB9-D02C-6300-162D-B590E26236C2}"/>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sp>
        <p:nvSpPr>
          <p:cNvPr id="5" name="Down Arrow 34">
            <a:extLst>
              <a:ext uri="{FF2B5EF4-FFF2-40B4-BE49-F238E27FC236}">
                <a16:creationId xmlns:a16="http://schemas.microsoft.com/office/drawing/2014/main" id="{7B9B142B-9DCB-AB99-97AD-D772E7FDA88C}"/>
              </a:ext>
            </a:extLst>
          </p:cNvPr>
          <p:cNvSpPr/>
          <p:nvPr/>
        </p:nvSpPr>
        <p:spPr>
          <a:xfrm rot="10800000">
            <a:off x="4381499" y="685800"/>
            <a:ext cx="380999" cy="5036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053F6450-0642-A1A0-CFA1-35ECB62709AA}"/>
              </a:ext>
            </a:extLst>
          </p:cNvPr>
          <p:cNvSpPr txBox="1"/>
          <p:nvPr/>
        </p:nvSpPr>
        <p:spPr>
          <a:xfrm>
            <a:off x="419554" y="2880835"/>
            <a:ext cx="8255401" cy="646331"/>
          </a:xfrm>
          <a:prstGeom prst="rect">
            <a:avLst/>
          </a:prstGeom>
          <a:solidFill>
            <a:schemeClr val="bg1"/>
          </a:solidFill>
        </p:spPr>
        <p:txBody>
          <a:bodyPr wrap="none" rtlCol="0">
            <a:spAutoFit/>
          </a:bodyPr>
          <a:lstStyle/>
          <a:p>
            <a:pPr algn="ctr"/>
            <a:r>
              <a:rPr lang="en-US" i="1" dirty="0">
                <a:solidFill>
                  <a:srgbClr val="0000FF"/>
                </a:solidFill>
                <a:effectLst>
                  <a:outerShdw blurRad="38100" dist="38100" dir="2700000" algn="tl">
                    <a:srgbClr val="000000">
                      <a:alpha val="43137"/>
                    </a:srgbClr>
                  </a:outerShdw>
                </a:effectLst>
              </a:rPr>
              <a:t>Now that we understand how ATD, TFI and EDE lead to tear hyperosmolarity…</a:t>
            </a:r>
          </a:p>
          <a:p>
            <a:pPr algn="ctr"/>
            <a:r>
              <a:rPr lang="en-US" i="1" dirty="0">
                <a:solidFill>
                  <a:srgbClr val="0000FF"/>
                </a:solidFill>
                <a:effectLst>
                  <a:outerShdw blurRad="38100" dist="38100" dir="2700000" algn="tl">
                    <a:srgbClr val="000000">
                      <a:alpha val="43137"/>
                    </a:srgbClr>
                  </a:outerShdw>
                </a:effectLst>
              </a:rPr>
              <a:t>Let’s examine how </a:t>
            </a:r>
            <a:r>
              <a:rPr lang="en-US" i="1" dirty="0">
                <a:effectLst>
                  <a:outerShdw blurRad="38100" dist="38100" dir="2700000" algn="tl">
                    <a:srgbClr val="000000">
                      <a:alpha val="43137"/>
                    </a:srgbClr>
                  </a:outerShdw>
                </a:effectLst>
              </a:rPr>
              <a:t>tear hyperosmolarity </a:t>
            </a:r>
            <a:r>
              <a:rPr lang="en-US" i="1" dirty="0">
                <a:solidFill>
                  <a:srgbClr val="0000FF"/>
                </a:solidFill>
                <a:effectLst>
                  <a:outerShdw blurRad="38100" dist="38100" dir="2700000" algn="tl">
                    <a:srgbClr val="000000">
                      <a:alpha val="43137"/>
                    </a:srgbClr>
                  </a:outerShdw>
                </a:effectLst>
              </a:rPr>
              <a:t>leads to DES</a:t>
            </a:r>
          </a:p>
        </p:txBody>
      </p:sp>
    </p:spTree>
    <p:extLst>
      <p:ext uri="{BB962C8B-B14F-4D97-AF65-F5344CB8AC3E}">
        <p14:creationId xmlns:p14="http://schemas.microsoft.com/office/powerpoint/2010/main" val="9220394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10" name="TextBox 9">
            <a:extLst>
              <a:ext uri="{FF2B5EF4-FFF2-40B4-BE49-F238E27FC236}">
                <a16:creationId xmlns:a16="http://schemas.microsoft.com/office/drawing/2014/main" id="{8018E1A7-F731-DE35-68D5-ABCD243AC8B0}"/>
              </a:ext>
            </a:extLst>
          </p:cNvPr>
          <p:cNvSpPr txBox="1"/>
          <p:nvPr/>
        </p:nvSpPr>
        <p:spPr>
          <a:xfrm>
            <a:off x="5914212" y="3693129"/>
            <a:ext cx="3125768" cy="738664"/>
          </a:xfrm>
          <a:prstGeom prst="rect">
            <a:avLst/>
          </a:prstGeom>
          <a:noFill/>
        </p:spPr>
        <p:txBody>
          <a:bodyPr wrap="square" rtlCol="0">
            <a:spAutoFit/>
          </a:bodyPr>
          <a:lstStyle/>
          <a:p>
            <a:r>
              <a:rPr lang="en-US" sz="1400" dirty="0"/>
              <a:t>Tear-film hyperosmolarity initiates the DES cascade by stressing surface epithelium, significantly damaging it.</a:t>
            </a:r>
          </a:p>
        </p:txBody>
      </p:sp>
      <p:sp>
        <p:nvSpPr>
          <p:cNvPr id="7" name="TextBox 6">
            <a:extLst>
              <a:ext uri="{FF2B5EF4-FFF2-40B4-BE49-F238E27FC236}">
                <a16:creationId xmlns:a16="http://schemas.microsoft.com/office/drawing/2014/main" id="{0B08BBDB-948D-027E-109A-1DE9427F059F}"/>
              </a:ext>
            </a:extLst>
          </p:cNvPr>
          <p:cNvSpPr txBox="1"/>
          <p:nvPr/>
        </p:nvSpPr>
        <p:spPr>
          <a:xfrm>
            <a:off x="6269934" y="3344250"/>
            <a:ext cx="1039067" cy="461665"/>
          </a:xfrm>
          <a:prstGeom prst="rect">
            <a:avLst/>
          </a:prstGeom>
          <a:noFill/>
        </p:spPr>
        <p:txBody>
          <a:bodyPr wrap="none" rtlCol="0">
            <a:spAutoFit/>
          </a:bodyPr>
          <a:lstStyle/>
          <a:p>
            <a:r>
              <a:rPr lang="en-US" sz="2400" b="1" i="1" dirty="0"/>
              <a:t>First: </a:t>
            </a:r>
          </a:p>
        </p:txBody>
      </p:sp>
    </p:spTree>
    <p:extLst>
      <p:ext uri="{BB962C8B-B14F-4D97-AF65-F5344CB8AC3E}">
        <p14:creationId xmlns:p14="http://schemas.microsoft.com/office/powerpoint/2010/main" val="19957275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0" name="TextBox 9">
            <a:extLst>
              <a:ext uri="{FF2B5EF4-FFF2-40B4-BE49-F238E27FC236}">
                <a16:creationId xmlns:a16="http://schemas.microsoft.com/office/drawing/2014/main" id="{937050F3-1991-A9E5-D9FF-F4D727ABBF2F}"/>
              </a:ext>
            </a:extLst>
          </p:cNvPr>
          <p:cNvSpPr txBox="1"/>
          <p:nvPr/>
        </p:nvSpPr>
        <p:spPr>
          <a:xfrm>
            <a:off x="228600" y="2982313"/>
            <a:ext cx="3001184" cy="1169551"/>
          </a:xfrm>
          <a:prstGeom prst="rect">
            <a:avLst/>
          </a:prstGeom>
          <a:noFill/>
        </p:spPr>
        <p:txBody>
          <a:bodyPr wrap="square" rtlCol="0">
            <a:spAutoFit/>
          </a:bodyPr>
          <a:lstStyle/>
          <a:p>
            <a:r>
              <a:rPr lang="en-US" sz="1400" dirty="0"/>
              <a:t>In turn, damaged epi cells release cytokines that promote and/or facilitate inflammation. These cytokines include TNF, MMP-9,  and IL-1. </a:t>
            </a:r>
            <a:endParaRPr lang="en-US" sz="1400" dirty="0">
              <a:solidFill>
                <a:srgbClr val="0000FF"/>
              </a:solidFill>
            </a:endParaRPr>
          </a:p>
        </p:txBody>
      </p:sp>
      <p:sp>
        <p:nvSpPr>
          <p:cNvPr id="16" name="TextBox 15">
            <a:extLst>
              <a:ext uri="{FF2B5EF4-FFF2-40B4-BE49-F238E27FC236}">
                <a16:creationId xmlns:a16="http://schemas.microsoft.com/office/drawing/2014/main" id="{781F6F26-9469-3F4A-EEAC-81155641419C}"/>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14" name="TextBox 13">
            <a:extLst>
              <a:ext uri="{FF2B5EF4-FFF2-40B4-BE49-F238E27FC236}">
                <a16:creationId xmlns:a16="http://schemas.microsoft.com/office/drawing/2014/main" id="{1782161F-4185-2D1A-B005-176062B17191}"/>
              </a:ext>
            </a:extLst>
          </p:cNvPr>
          <p:cNvSpPr txBox="1"/>
          <p:nvPr/>
        </p:nvSpPr>
        <p:spPr>
          <a:xfrm>
            <a:off x="295284" y="2597339"/>
            <a:ext cx="1106393" cy="461665"/>
          </a:xfrm>
          <a:prstGeom prst="rect">
            <a:avLst/>
          </a:prstGeom>
          <a:noFill/>
        </p:spPr>
        <p:txBody>
          <a:bodyPr wrap="none" rtlCol="0">
            <a:spAutoFit/>
          </a:bodyPr>
          <a:lstStyle/>
          <a:p>
            <a:r>
              <a:rPr lang="en-US" sz="2400" b="1" i="1" dirty="0"/>
              <a:t>Then: </a:t>
            </a:r>
          </a:p>
        </p:txBody>
      </p:sp>
    </p:spTree>
    <p:extLst>
      <p:ext uri="{BB962C8B-B14F-4D97-AF65-F5344CB8AC3E}">
        <p14:creationId xmlns:p14="http://schemas.microsoft.com/office/powerpoint/2010/main" val="19984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4C35-D89B-4AAD-EA64-4EE6F4C50A1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6AD8642-290A-C110-C59E-AA6E14622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4897"/>
            <a:ext cx="5638800" cy="48728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D21D12D-EB35-79A8-D0D7-C0425FEAEEF1}"/>
              </a:ext>
            </a:extLst>
          </p:cNvPr>
          <p:cNvSpPr/>
          <p:nvPr/>
        </p:nvSpPr>
        <p:spPr>
          <a:xfrm>
            <a:off x="2362200" y="5143500"/>
            <a:ext cx="51054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618BEBBD-F979-ADA1-5DED-FB6BF19F56AE}"/>
              </a:ext>
            </a:extLst>
          </p:cNvPr>
          <p:cNvSpPr txBox="1"/>
          <p:nvPr/>
        </p:nvSpPr>
        <p:spPr>
          <a:xfrm>
            <a:off x="1181100" y="5890273"/>
            <a:ext cx="6781800" cy="584775"/>
          </a:xfrm>
          <a:prstGeom prst="rect">
            <a:avLst/>
          </a:prstGeom>
          <a:noFill/>
        </p:spPr>
        <p:txBody>
          <a:bodyPr wrap="square" rtlCol="0">
            <a:spAutoFit/>
          </a:bodyPr>
          <a:lstStyle/>
          <a:p>
            <a:r>
              <a:rPr lang="en-US" sz="1600" i="0" dirty="0">
                <a:effectLst/>
              </a:rPr>
              <a:t>Two-phase model of the tear film. Schematic drawing of the structure of the tear film showing the outer lipid layer and the mucoaqueous layer</a:t>
            </a:r>
            <a:r>
              <a:rPr lang="en-US" sz="1600" dirty="0"/>
              <a:t>.</a:t>
            </a:r>
            <a:endParaRPr lang="en-US" sz="1600" i="0" dirty="0">
              <a:effectLst/>
            </a:endParaRPr>
          </a:p>
        </p:txBody>
      </p:sp>
      <p:sp>
        <p:nvSpPr>
          <p:cNvPr id="4" name="Rectangle 3">
            <a:extLst>
              <a:ext uri="{FF2B5EF4-FFF2-40B4-BE49-F238E27FC236}">
                <a16:creationId xmlns:a16="http://schemas.microsoft.com/office/drawing/2014/main" id="{F66793F6-A05C-59FA-5498-A2062F876A76}"/>
              </a:ext>
            </a:extLst>
          </p:cNvPr>
          <p:cNvSpPr/>
          <p:nvPr/>
        </p:nvSpPr>
        <p:spPr>
          <a:xfrm>
            <a:off x="1295400" y="3591345"/>
            <a:ext cx="1219200" cy="447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5CCF3814-B999-7DA3-CECF-385041341C10}"/>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Tree>
    <p:extLst>
      <p:ext uri="{BB962C8B-B14F-4D97-AF65-F5344CB8AC3E}">
        <p14:creationId xmlns:p14="http://schemas.microsoft.com/office/powerpoint/2010/main" val="4035240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83945-45A3-2544-738B-8EED3F378455}"/>
            </a:ext>
          </a:extLst>
        </p:cNvPr>
        <p:cNvGrpSpPr/>
        <p:nvPr/>
      </p:nvGrpSpPr>
      <p:grpSpPr>
        <a:xfrm>
          <a:off x="0" y="0"/>
          <a:ext cx="0" cy="0"/>
          <a:chOff x="0" y="0"/>
          <a:chExt cx="0" cy="0"/>
        </a:xfrm>
      </p:grpSpPr>
      <p:sp>
        <p:nvSpPr>
          <p:cNvPr id="11" name="Down Arrow 34">
            <a:extLst>
              <a:ext uri="{FF2B5EF4-FFF2-40B4-BE49-F238E27FC236}">
                <a16:creationId xmlns:a16="http://schemas.microsoft.com/office/drawing/2014/main" id="{7BFC7EEF-42AD-3E44-DF14-C2B96C491542}"/>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B753A7-9FB2-B341-5089-2227554CD634}"/>
              </a:ext>
            </a:extLst>
          </p:cNvPr>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a:extLst>
              <a:ext uri="{FF2B5EF4-FFF2-40B4-BE49-F238E27FC236}">
                <a16:creationId xmlns:a16="http://schemas.microsoft.com/office/drawing/2014/main" id="{550D3C9C-4EF8-82BA-79E5-45076F738EF5}"/>
              </a:ext>
            </a:extLst>
          </p:cNvPr>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a:extLst>
              <a:ext uri="{FF2B5EF4-FFF2-40B4-BE49-F238E27FC236}">
                <a16:creationId xmlns:a16="http://schemas.microsoft.com/office/drawing/2014/main" id="{E27A5A70-556A-4F75-37A2-DFC83C5BB7A7}"/>
              </a:ext>
            </a:extLst>
          </p:cNvPr>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a:extLst>
              <a:ext uri="{FF2B5EF4-FFF2-40B4-BE49-F238E27FC236}">
                <a16:creationId xmlns:a16="http://schemas.microsoft.com/office/drawing/2014/main" id="{8B2BCFF6-25E1-509D-B92E-CD8C3883CDE3}"/>
              </a:ext>
            </a:extLst>
          </p:cNvPr>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B2F69A-A823-FC04-2641-FB17AE5B0621}"/>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83839619-D2AB-F23D-0D31-269637EBF6BB}"/>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3F965150-A5D7-E0EE-69F7-005ADA1EFA07}"/>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49CDD7-7D3A-51F7-1AF5-1D6239E2A50B}"/>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9B8F2FE8-CDE7-2884-73D5-739D41C8BE67}"/>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702C1A3-330E-316A-DDBE-7A38EA0BF74D}"/>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73C1018-070A-E616-FB69-C20FDDD41109}"/>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EDA514BC-8552-36E5-706E-9401141E9CFC}"/>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A055EDD2-5E3F-C02D-87B5-3018310C944B}"/>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0" name="TextBox 9">
            <a:extLst>
              <a:ext uri="{FF2B5EF4-FFF2-40B4-BE49-F238E27FC236}">
                <a16:creationId xmlns:a16="http://schemas.microsoft.com/office/drawing/2014/main" id="{981C7144-429E-7C52-1093-7634838BE867}"/>
              </a:ext>
            </a:extLst>
          </p:cNvPr>
          <p:cNvSpPr txBox="1"/>
          <p:nvPr/>
        </p:nvSpPr>
        <p:spPr>
          <a:xfrm>
            <a:off x="228600" y="2982313"/>
            <a:ext cx="3001184" cy="1600438"/>
          </a:xfrm>
          <a:prstGeom prst="rect">
            <a:avLst/>
          </a:prstGeom>
          <a:noFill/>
        </p:spPr>
        <p:txBody>
          <a:bodyPr wrap="square" rtlCol="0">
            <a:spAutoFit/>
          </a:bodyPr>
          <a:lstStyle/>
          <a:p>
            <a:r>
              <a:rPr lang="en-US" sz="1400" dirty="0"/>
              <a:t>In turn, damaged epi cells release cytokines that promote and/or facilitate inflammation. These cytokines include TNF, MMP-9,  and IL-1. </a:t>
            </a:r>
            <a:r>
              <a:rPr lang="en-US" sz="1400" dirty="0">
                <a:solidFill>
                  <a:srgbClr val="0000FF"/>
                </a:solidFill>
              </a:rPr>
              <a:t>TNF and IL-1 promote epi-cell apoptosis, whereas MMP-9 cleaves epi cells from their BM.</a:t>
            </a:r>
          </a:p>
        </p:txBody>
      </p:sp>
      <p:sp>
        <p:nvSpPr>
          <p:cNvPr id="16" name="TextBox 15">
            <a:extLst>
              <a:ext uri="{FF2B5EF4-FFF2-40B4-BE49-F238E27FC236}">
                <a16:creationId xmlns:a16="http://schemas.microsoft.com/office/drawing/2014/main" id="{03E87600-3561-A393-C429-3D06879A8468}"/>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14" name="TextBox 13">
            <a:extLst>
              <a:ext uri="{FF2B5EF4-FFF2-40B4-BE49-F238E27FC236}">
                <a16:creationId xmlns:a16="http://schemas.microsoft.com/office/drawing/2014/main" id="{52B6E117-23BE-69C0-B59A-95E3A2313D9C}"/>
              </a:ext>
            </a:extLst>
          </p:cNvPr>
          <p:cNvSpPr txBox="1"/>
          <p:nvPr/>
        </p:nvSpPr>
        <p:spPr>
          <a:xfrm>
            <a:off x="295284" y="2597339"/>
            <a:ext cx="1106393" cy="461665"/>
          </a:xfrm>
          <a:prstGeom prst="rect">
            <a:avLst/>
          </a:prstGeom>
          <a:noFill/>
        </p:spPr>
        <p:txBody>
          <a:bodyPr wrap="none" rtlCol="0">
            <a:spAutoFit/>
          </a:bodyPr>
          <a:lstStyle/>
          <a:p>
            <a:r>
              <a:rPr lang="en-US" sz="2400" b="1" i="1" dirty="0"/>
              <a:t>Then: </a:t>
            </a:r>
          </a:p>
        </p:txBody>
      </p:sp>
    </p:spTree>
    <p:extLst>
      <p:ext uri="{BB962C8B-B14F-4D97-AF65-F5344CB8AC3E}">
        <p14:creationId xmlns:p14="http://schemas.microsoft.com/office/powerpoint/2010/main" val="4049505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DEAD8B-9597-FCDA-80B9-0F81DADC7A14}"/>
              </a:ext>
            </a:extLst>
          </p:cNvPr>
          <p:cNvSpPr txBox="1"/>
          <p:nvPr/>
        </p:nvSpPr>
        <p:spPr>
          <a:xfrm>
            <a:off x="228600" y="2982313"/>
            <a:ext cx="3001184" cy="1600438"/>
          </a:xfrm>
          <a:prstGeom prst="rect">
            <a:avLst/>
          </a:prstGeom>
          <a:noFill/>
        </p:spPr>
        <p:txBody>
          <a:bodyPr wrap="square" rtlCol="0">
            <a:spAutoFit/>
          </a:bodyPr>
          <a:lstStyle/>
          <a:p>
            <a:r>
              <a:rPr lang="en-US" sz="1400" dirty="0">
                <a:solidFill>
                  <a:schemeClr val="bg1">
                    <a:lumMod val="75000"/>
                  </a:schemeClr>
                </a:solidFill>
              </a:rPr>
              <a:t>In turn, damaged epi cells release cytokines that promote and/or facilitate inflammation. These cytokines include TNF, MMP-9,  and IL-1. TNF and IL-1 promote epi-cell apoptosis, whereas MMP-9 cleaves epi cells from their BM.</a:t>
            </a:r>
          </a:p>
        </p:txBody>
      </p:sp>
      <p:sp>
        <p:nvSpPr>
          <p:cNvPr id="21" name="TextBox 20">
            <a:extLst>
              <a:ext uri="{FF2B5EF4-FFF2-40B4-BE49-F238E27FC236}">
                <a16:creationId xmlns:a16="http://schemas.microsoft.com/office/drawing/2014/main" id="{43BAC4EB-E96F-E8D6-97E2-57AE84540A7B}"/>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solidFill>
                  <a:schemeClr val="bg1">
                    <a:lumMod val="75000"/>
                  </a:schemeClr>
                </a:solidFill>
              </a:rPr>
              <a:t>Tear</a:t>
            </a:r>
          </a:p>
          <a:p>
            <a:pPr algn="ctr"/>
            <a:r>
              <a:rPr lang="en-US" sz="2400" b="1" dirty="0" err="1">
                <a:solidFill>
                  <a:schemeClr val="bg1">
                    <a:lumMod val="75000"/>
                  </a:schemeClr>
                </a:solidFill>
              </a:rPr>
              <a:t>hyperosmolarity</a:t>
            </a:r>
            <a:endParaRPr lang="en-US" sz="2400" b="1"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7" name="Arrow: Curved Left 16">
            <a:extLst>
              <a:ext uri="{FF2B5EF4-FFF2-40B4-BE49-F238E27FC236}">
                <a16:creationId xmlns:a16="http://schemas.microsoft.com/office/drawing/2014/main" id="{48D1D09F-B7DF-79EA-9790-65C84205C42F}"/>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781D1604-49F0-5D94-E287-9C92C1B0CD09}"/>
              </a:ext>
            </a:extLst>
          </p:cNvPr>
          <p:cNvSpPr txBox="1"/>
          <p:nvPr/>
        </p:nvSpPr>
        <p:spPr>
          <a:xfrm>
            <a:off x="420643" y="3684873"/>
            <a:ext cx="8228772"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Note that surface epi damage induces cytokine release…</a:t>
            </a:r>
            <a:r>
              <a:rPr lang="en-US" sz="1600" i="1" dirty="0">
                <a:solidFill>
                  <a:srgbClr val="0000FF"/>
                </a:solidFill>
                <a:effectLst>
                  <a:outerShdw blurRad="38100" dist="38100" dir="2700000" algn="tl">
                    <a:srgbClr val="000000">
                      <a:alpha val="43137"/>
                    </a:srgbClr>
                  </a:outerShdw>
                </a:effectLst>
              </a:rPr>
              <a:t>And cytokine release induces surface epi damage. </a:t>
            </a:r>
            <a:r>
              <a:rPr lang="en-US" sz="1600" dirty="0"/>
              <a:t>Thus, a vicious cycle/circle develops in which </a:t>
            </a:r>
            <a:r>
              <a:rPr lang="en-US" sz="1600" i="1" u="sng" dirty="0"/>
              <a:t>epi damage leads directly to further epi damage</a:t>
            </a:r>
            <a:r>
              <a:rPr lang="en-US" sz="1600" i="1" dirty="0"/>
              <a:t>.</a:t>
            </a:r>
          </a:p>
        </p:txBody>
      </p:sp>
      <p:sp>
        <p:nvSpPr>
          <p:cNvPr id="18" name="TextBox 17">
            <a:extLst>
              <a:ext uri="{FF2B5EF4-FFF2-40B4-BE49-F238E27FC236}">
                <a16:creationId xmlns:a16="http://schemas.microsoft.com/office/drawing/2014/main" id="{F40AD807-B4DB-D469-267B-1E3CF4BA02BE}"/>
              </a:ext>
            </a:extLst>
          </p:cNvPr>
          <p:cNvSpPr txBox="1"/>
          <p:nvPr/>
        </p:nvSpPr>
        <p:spPr>
          <a:xfrm>
            <a:off x="6757168" y="3038085"/>
            <a:ext cx="1540806" cy="276999"/>
          </a:xfrm>
          <a:prstGeom prst="rect">
            <a:avLst/>
          </a:prstGeom>
          <a:noFill/>
        </p:spPr>
        <p:txBody>
          <a:bodyPr wrap="none" rtlCol="0">
            <a:spAutoFit/>
          </a:bodyPr>
          <a:lstStyle/>
          <a:p>
            <a:r>
              <a:rPr lang="en-US" sz="1200" i="1" dirty="0"/>
              <a:t>DES feedback loop!</a:t>
            </a:r>
          </a:p>
        </p:txBody>
      </p:sp>
    </p:spTree>
    <p:extLst>
      <p:ext uri="{BB962C8B-B14F-4D97-AF65-F5344CB8AC3E}">
        <p14:creationId xmlns:p14="http://schemas.microsoft.com/office/powerpoint/2010/main" val="3752412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6" name="TextBox 15">
            <a:extLst>
              <a:ext uri="{FF2B5EF4-FFF2-40B4-BE49-F238E27FC236}">
                <a16:creationId xmlns:a16="http://schemas.microsoft.com/office/drawing/2014/main" id="{CBE28EAD-383E-7B2F-1B3F-C797AC8371B9}"/>
              </a:ext>
            </a:extLst>
          </p:cNvPr>
          <p:cNvSpPr txBox="1"/>
          <p:nvPr/>
        </p:nvSpPr>
        <p:spPr>
          <a:xfrm>
            <a:off x="228600" y="2982313"/>
            <a:ext cx="3001184" cy="1600438"/>
          </a:xfrm>
          <a:prstGeom prst="rect">
            <a:avLst/>
          </a:prstGeom>
          <a:noFill/>
        </p:spPr>
        <p:txBody>
          <a:bodyPr wrap="square" rtlCol="0">
            <a:spAutoFit/>
          </a:bodyPr>
          <a:lstStyle/>
          <a:p>
            <a:r>
              <a:rPr lang="en-US" sz="1400" dirty="0">
                <a:solidFill>
                  <a:schemeClr val="bg1">
                    <a:lumMod val="75000"/>
                  </a:schemeClr>
                </a:solidFill>
              </a:rPr>
              <a:t>In turn, damaged epi cells release cytokines that promote and/or facilitate inflammation. These cytokines include TNF, MMP-9,  and IL-1. TNF and IL-1 promote epi-cell apoptosis, whereas MMP-9 cleaves epi cells from their BM.</a:t>
            </a:r>
          </a:p>
        </p:txBody>
      </p:sp>
      <p:sp>
        <p:nvSpPr>
          <p:cNvPr id="19" name="TextBox 18">
            <a:extLst>
              <a:ext uri="{FF2B5EF4-FFF2-40B4-BE49-F238E27FC236}">
                <a16:creationId xmlns:a16="http://schemas.microsoft.com/office/drawing/2014/main" id="{B57B0245-9992-8728-200D-435665988436}"/>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20" name="TextBox 19">
            <a:extLst>
              <a:ext uri="{FF2B5EF4-FFF2-40B4-BE49-F238E27FC236}">
                <a16:creationId xmlns:a16="http://schemas.microsoft.com/office/drawing/2014/main" id="{DB159A8A-582D-1C97-B1E2-46BA83AEA34E}"/>
              </a:ext>
            </a:extLst>
          </p:cNvPr>
          <p:cNvSpPr txBox="1"/>
          <p:nvPr/>
        </p:nvSpPr>
        <p:spPr>
          <a:xfrm>
            <a:off x="458189" y="1482427"/>
            <a:ext cx="2787064" cy="738664"/>
          </a:xfrm>
          <a:prstGeom prst="rect">
            <a:avLst/>
          </a:prstGeom>
          <a:noFill/>
        </p:spPr>
        <p:txBody>
          <a:bodyPr wrap="square" rtlCol="0">
            <a:spAutoFit/>
          </a:bodyPr>
          <a:lstStyle/>
          <a:p>
            <a:r>
              <a:rPr lang="en-US" sz="1400" dirty="0">
                <a:solidFill>
                  <a:srgbClr val="0000FF"/>
                </a:solidFill>
              </a:rPr>
              <a:t>Cytokines also impede function of the afferent arm of the LFU reflex arc…</a:t>
            </a:r>
            <a:endParaRPr lang="en-US" sz="1400" dirty="0"/>
          </a:p>
        </p:txBody>
      </p:sp>
      <p:sp>
        <p:nvSpPr>
          <p:cNvPr id="14" name="TextBox 13">
            <a:extLst>
              <a:ext uri="{FF2B5EF4-FFF2-40B4-BE49-F238E27FC236}">
                <a16:creationId xmlns:a16="http://schemas.microsoft.com/office/drawing/2014/main" id="{B545E143-527C-C09F-674E-19F2FAD936EC}"/>
              </a:ext>
            </a:extLst>
          </p:cNvPr>
          <p:cNvSpPr txBox="1"/>
          <p:nvPr/>
        </p:nvSpPr>
        <p:spPr>
          <a:xfrm>
            <a:off x="462836" y="1100991"/>
            <a:ext cx="1518364" cy="461665"/>
          </a:xfrm>
          <a:prstGeom prst="rect">
            <a:avLst/>
          </a:prstGeom>
          <a:noFill/>
        </p:spPr>
        <p:txBody>
          <a:bodyPr wrap="none" rtlCol="0">
            <a:spAutoFit/>
          </a:bodyPr>
          <a:lstStyle/>
          <a:p>
            <a:r>
              <a:rPr lang="en-US" sz="2400" b="1" i="1" dirty="0"/>
              <a:t>Note that</a:t>
            </a:r>
          </a:p>
        </p:txBody>
      </p:sp>
    </p:spTree>
    <p:extLst>
      <p:ext uri="{BB962C8B-B14F-4D97-AF65-F5344CB8AC3E}">
        <p14:creationId xmlns:p14="http://schemas.microsoft.com/office/powerpoint/2010/main" val="24039653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7050F3-1991-A9E5-D9FF-F4D727ABBF2F}"/>
              </a:ext>
            </a:extLst>
          </p:cNvPr>
          <p:cNvSpPr txBox="1"/>
          <p:nvPr/>
        </p:nvSpPr>
        <p:spPr>
          <a:xfrm>
            <a:off x="458189" y="1482427"/>
            <a:ext cx="2787064" cy="954107"/>
          </a:xfrm>
          <a:prstGeom prst="rect">
            <a:avLst/>
          </a:prstGeom>
          <a:noFill/>
        </p:spPr>
        <p:txBody>
          <a:bodyPr wrap="square" rtlCol="0">
            <a:spAutoFit/>
          </a:bodyPr>
          <a:lstStyle/>
          <a:p>
            <a:r>
              <a:rPr lang="en-US" sz="1400" dirty="0">
                <a:solidFill>
                  <a:srgbClr val="0000FF"/>
                </a:solidFill>
              </a:rPr>
              <a:t>Cytokines also impede function of the afferent arm of the LFU reflex arc…</a:t>
            </a:r>
            <a:r>
              <a:rPr lang="en-US" sz="1400" dirty="0"/>
              <a:t>resulting in decreased aqueous production.</a:t>
            </a:r>
          </a:p>
        </p:txBody>
      </p:sp>
      <p:sp>
        <p:nvSpPr>
          <p:cNvPr id="16" name="TextBox 15">
            <a:extLst>
              <a:ext uri="{FF2B5EF4-FFF2-40B4-BE49-F238E27FC236}">
                <a16:creationId xmlns:a16="http://schemas.microsoft.com/office/drawing/2014/main" id="{0CCEA9AE-1E61-D5A0-1ACE-48918464FD4D}"/>
              </a:ext>
            </a:extLst>
          </p:cNvPr>
          <p:cNvSpPr txBox="1"/>
          <p:nvPr/>
        </p:nvSpPr>
        <p:spPr>
          <a:xfrm>
            <a:off x="228600" y="2982313"/>
            <a:ext cx="3001184" cy="1600438"/>
          </a:xfrm>
          <a:prstGeom prst="rect">
            <a:avLst/>
          </a:prstGeom>
          <a:noFill/>
        </p:spPr>
        <p:txBody>
          <a:bodyPr wrap="square" rtlCol="0">
            <a:spAutoFit/>
          </a:bodyPr>
          <a:lstStyle/>
          <a:p>
            <a:r>
              <a:rPr lang="en-US" sz="1400" dirty="0">
                <a:solidFill>
                  <a:schemeClr val="bg1">
                    <a:lumMod val="75000"/>
                  </a:schemeClr>
                </a:solidFill>
              </a:rPr>
              <a:t>In turn, damaged epi cells release cytokines that promote and/or facilitate inflammation. These cytokines include TNF, MMP-9,  and IL-1. TNF and IL-1 promote epi-cell apoptosis, whereas MMP-9 cleaves epi cells from their BM.</a:t>
            </a:r>
          </a:p>
        </p:txBody>
      </p:sp>
      <p:sp>
        <p:nvSpPr>
          <p:cNvPr id="22" name="TextBox 21">
            <a:extLst>
              <a:ext uri="{FF2B5EF4-FFF2-40B4-BE49-F238E27FC236}">
                <a16:creationId xmlns:a16="http://schemas.microsoft.com/office/drawing/2014/main" id="{75A4A339-10D0-11BF-8D6B-F739A67B6C7F}"/>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21" name="TextBox 20">
            <a:extLst>
              <a:ext uri="{FF2B5EF4-FFF2-40B4-BE49-F238E27FC236}">
                <a16:creationId xmlns:a16="http://schemas.microsoft.com/office/drawing/2014/main" id="{284BB550-871D-BF46-ECAB-43BE0BA75951}"/>
              </a:ext>
            </a:extLst>
          </p:cNvPr>
          <p:cNvSpPr txBox="1"/>
          <p:nvPr/>
        </p:nvSpPr>
        <p:spPr>
          <a:xfrm>
            <a:off x="462836" y="1100991"/>
            <a:ext cx="1518364" cy="461665"/>
          </a:xfrm>
          <a:prstGeom prst="rect">
            <a:avLst/>
          </a:prstGeom>
          <a:noFill/>
        </p:spPr>
        <p:txBody>
          <a:bodyPr wrap="none" rtlCol="0">
            <a:spAutoFit/>
          </a:bodyPr>
          <a:lstStyle/>
          <a:p>
            <a:r>
              <a:rPr lang="en-US" sz="2400" b="1" i="1" dirty="0"/>
              <a:t>Note that</a:t>
            </a:r>
          </a:p>
        </p:txBody>
      </p:sp>
    </p:spTree>
    <p:extLst>
      <p:ext uri="{BB962C8B-B14F-4D97-AF65-F5344CB8AC3E}">
        <p14:creationId xmlns:p14="http://schemas.microsoft.com/office/powerpoint/2010/main" val="1392315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C3F359E-4D33-120D-894F-2D5CBEE0994D}"/>
              </a:ext>
            </a:extLst>
          </p:cNvPr>
          <p:cNvSpPr txBox="1"/>
          <p:nvPr/>
        </p:nvSpPr>
        <p:spPr>
          <a:xfrm>
            <a:off x="228600" y="2982313"/>
            <a:ext cx="3001184" cy="1600438"/>
          </a:xfrm>
          <a:prstGeom prst="rect">
            <a:avLst/>
          </a:prstGeom>
          <a:noFill/>
        </p:spPr>
        <p:txBody>
          <a:bodyPr wrap="square" rtlCol="0">
            <a:spAutoFit/>
          </a:bodyPr>
          <a:lstStyle/>
          <a:p>
            <a:r>
              <a:rPr lang="en-US" sz="1400" dirty="0">
                <a:solidFill>
                  <a:schemeClr val="bg1">
                    <a:lumMod val="75000"/>
                  </a:schemeClr>
                </a:solidFill>
              </a:rPr>
              <a:t>In turn, damaged epi cells release cytokines that promote and/or facilitate inflammation. These cytokines include TNF, MMP-9,  and IL-1. TNF and IL-1 promote epi-cell apoptosis, whereas MMP-9 cleaves epi cells from their BM.</a:t>
            </a:r>
          </a:p>
        </p:txBody>
      </p:sp>
      <p:sp>
        <p:nvSpPr>
          <p:cNvPr id="14" name="TextBox 13">
            <a:extLst>
              <a:ext uri="{FF2B5EF4-FFF2-40B4-BE49-F238E27FC236}">
                <a16:creationId xmlns:a16="http://schemas.microsoft.com/office/drawing/2014/main" id="{E0AA96EE-EDC1-6A50-02B4-2FDDD89AC8EA}"/>
              </a:ext>
            </a:extLst>
          </p:cNvPr>
          <p:cNvSpPr txBox="1"/>
          <p:nvPr/>
        </p:nvSpPr>
        <p:spPr>
          <a:xfrm>
            <a:off x="458189" y="1482427"/>
            <a:ext cx="2787064" cy="954107"/>
          </a:xfrm>
          <a:prstGeom prst="rect">
            <a:avLst/>
          </a:prstGeom>
          <a:noFill/>
        </p:spPr>
        <p:txBody>
          <a:bodyPr wrap="square" rtlCol="0">
            <a:spAutoFit/>
          </a:bodyPr>
          <a:lstStyle/>
          <a:p>
            <a:r>
              <a:rPr lang="en-US" sz="1400" dirty="0">
                <a:solidFill>
                  <a:schemeClr val="bg1">
                    <a:lumMod val="75000"/>
                  </a:schemeClr>
                </a:solidFill>
              </a:rPr>
              <a:t>Cytokines also impede function of the afferent arm of the LFU reflex arc…resulting in decreased aqueous production.</a:t>
            </a:r>
          </a:p>
        </p:txBody>
      </p:sp>
      <p:sp>
        <p:nvSpPr>
          <p:cNvPr id="21" name="TextBox 20">
            <a:extLst>
              <a:ext uri="{FF2B5EF4-FFF2-40B4-BE49-F238E27FC236}">
                <a16:creationId xmlns:a16="http://schemas.microsoft.com/office/drawing/2014/main" id="{0CF725EF-7062-614A-D4E5-D53F528EDF98}"/>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ABEB501-74F8-9DE0-C311-04E40FCBFBB7}"/>
              </a:ext>
            </a:extLst>
          </p:cNvPr>
          <p:cNvSpPr txBox="1"/>
          <p:nvPr/>
        </p:nvSpPr>
        <p:spPr>
          <a:xfrm>
            <a:off x="1887233" y="2690291"/>
            <a:ext cx="5412795"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So neural reflex arc disruption decreases aqueous production…</a:t>
            </a:r>
            <a:r>
              <a:rPr lang="en-US" sz="1600" i="1" dirty="0">
                <a:solidFill>
                  <a:schemeClr val="accent6">
                    <a:lumMod val="20000"/>
                    <a:lumOff val="80000"/>
                  </a:schemeClr>
                </a:solidFill>
              </a:rPr>
              <a:t>And decreased aqueous production worsens tear hyperosmolarity, which in turn starts the entire process over again. </a:t>
            </a:r>
            <a:r>
              <a:rPr lang="en-US" sz="1600" dirty="0">
                <a:solidFill>
                  <a:schemeClr val="accent6">
                    <a:lumMod val="20000"/>
                    <a:lumOff val="80000"/>
                  </a:schemeClr>
                </a:solidFill>
              </a:rPr>
              <a:t>Thus, a vicious cycle/circle develops in which </a:t>
            </a:r>
            <a:r>
              <a:rPr lang="en-US" sz="1600" i="1" u="sng" dirty="0">
                <a:solidFill>
                  <a:schemeClr val="accent6">
                    <a:lumMod val="20000"/>
                    <a:lumOff val="80000"/>
                  </a:schemeClr>
                </a:solidFill>
              </a:rPr>
              <a:t>decreased aqueous production leads directly to further decreases in aqueous production</a:t>
            </a:r>
            <a:r>
              <a:rPr lang="en-US" sz="1600" i="1" dirty="0">
                <a:solidFill>
                  <a:schemeClr val="accent6">
                    <a:lumMod val="20000"/>
                    <a:lumOff val="80000"/>
                  </a:schemeClr>
                </a:solidFill>
              </a:rPr>
              <a:t>.</a:t>
            </a:r>
          </a:p>
        </p:txBody>
      </p:sp>
    </p:spTree>
    <p:extLst>
      <p:ext uri="{BB962C8B-B14F-4D97-AF65-F5344CB8AC3E}">
        <p14:creationId xmlns:p14="http://schemas.microsoft.com/office/powerpoint/2010/main" val="244139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0FC686A9-E68D-3F73-E109-3AD8FB2DD26C}"/>
              </a:ext>
            </a:extLst>
          </p:cNvPr>
          <p:cNvSpPr txBox="1"/>
          <p:nvPr/>
        </p:nvSpPr>
        <p:spPr>
          <a:xfrm>
            <a:off x="228600" y="2982313"/>
            <a:ext cx="3001184" cy="1600438"/>
          </a:xfrm>
          <a:prstGeom prst="rect">
            <a:avLst/>
          </a:prstGeom>
          <a:noFill/>
        </p:spPr>
        <p:txBody>
          <a:bodyPr wrap="square" rtlCol="0">
            <a:spAutoFit/>
          </a:bodyPr>
          <a:lstStyle/>
          <a:p>
            <a:r>
              <a:rPr lang="en-US" sz="1400" dirty="0">
                <a:solidFill>
                  <a:schemeClr val="bg1">
                    <a:lumMod val="75000"/>
                  </a:schemeClr>
                </a:solidFill>
              </a:rPr>
              <a:t>In turn, damaged epi cells release cytokines that promote and/or facilitate inflammation. These cytokines include TNF, MMP-9,  and IL-1. TNF and IL-1 promote epi-cell apoptosis, whereas MMP-9 cleaves epi cells from their BM.</a:t>
            </a:r>
          </a:p>
        </p:txBody>
      </p:sp>
      <p:sp>
        <p:nvSpPr>
          <p:cNvPr id="21" name="TextBox 20">
            <a:extLst>
              <a:ext uri="{FF2B5EF4-FFF2-40B4-BE49-F238E27FC236}">
                <a16:creationId xmlns:a16="http://schemas.microsoft.com/office/drawing/2014/main" id="{994FDE58-6E84-F7A2-41D7-3EB3188802C3}"/>
              </a:ext>
            </a:extLst>
          </p:cNvPr>
          <p:cNvSpPr txBox="1"/>
          <p:nvPr/>
        </p:nvSpPr>
        <p:spPr>
          <a:xfrm>
            <a:off x="458189" y="1482427"/>
            <a:ext cx="2787064" cy="954107"/>
          </a:xfrm>
          <a:prstGeom prst="rect">
            <a:avLst/>
          </a:prstGeom>
          <a:noFill/>
        </p:spPr>
        <p:txBody>
          <a:bodyPr wrap="square" rtlCol="0">
            <a:spAutoFit/>
          </a:bodyPr>
          <a:lstStyle/>
          <a:p>
            <a:r>
              <a:rPr lang="en-US" sz="1400" dirty="0">
                <a:solidFill>
                  <a:schemeClr val="bg1">
                    <a:lumMod val="75000"/>
                  </a:schemeClr>
                </a:solidFill>
              </a:rPr>
              <a:t>Cytokines also impede function of the afferent arm of the LFU reflex arc…resulting in decreased aqueous production.</a:t>
            </a:r>
          </a:p>
        </p:txBody>
      </p:sp>
      <p:sp>
        <p:nvSpPr>
          <p:cNvPr id="24" name="TextBox 23">
            <a:extLst>
              <a:ext uri="{FF2B5EF4-FFF2-40B4-BE49-F238E27FC236}">
                <a16:creationId xmlns:a16="http://schemas.microsoft.com/office/drawing/2014/main" id="{A3525AA2-E2CC-1B73-EA16-007C7ED32DE8}"/>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ABEB501-74F8-9DE0-C311-04E40FCBFBB7}"/>
              </a:ext>
            </a:extLst>
          </p:cNvPr>
          <p:cNvSpPr txBox="1"/>
          <p:nvPr/>
        </p:nvSpPr>
        <p:spPr>
          <a:xfrm>
            <a:off x="1887233" y="2690291"/>
            <a:ext cx="5412795"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So neural reflex arc disruption decreases aqueous production…</a:t>
            </a:r>
            <a:r>
              <a:rPr lang="en-US" sz="1600" i="1" dirty="0">
                <a:solidFill>
                  <a:srgbClr val="0000FF"/>
                </a:solidFill>
                <a:effectLst>
                  <a:outerShdw blurRad="38100" dist="38100" dir="2700000" algn="tl">
                    <a:srgbClr val="000000">
                      <a:alpha val="43137"/>
                    </a:srgbClr>
                  </a:outerShdw>
                </a:effectLst>
              </a:rPr>
              <a:t>And decreased aqueous production worsens tear hyperosmolarity, which in turn starts the entire process over again. </a:t>
            </a:r>
            <a:r>
              <a:rPr lang="en-US" sz="1600" dirty="0">
                <a:solidFill>
                  <a:schemeClr val="accent6">
                    <a:lumMod val="20000"/>
                    <a:lumOff val="80000"/>
                  </a:schemeClr>
                </a:solidFill>
              </a:rPr>
              <a:t>Thus, a vicious cycle/circle develops in which </a:t>
            </a:r>
            <a:r>
              <a:rPr lang="en-US" sz="1600" i="1" u="sng" dirty="0">
                <a:solidFill>
                  <a:schemeClr val="accent6">
                    <a:lumMod val="20000"/>
                    <a:lumOff val="80000"/>
                  </a:schemeClr>
                </a:solidFill>
              </a:rPr>
              <a:t>decreased aqueous production leads directly to further decreases in aqueous production</a:t>
            </a:r>
            <a:r>
              <a:rPr lang="en-US" sz="1600" i="1" dirty="0">
                <a:solidFill>
                  <a:schemeClr val="accent6">
                    <a:lumMod val="20000"/>
                    <a:lumOff val="80000"/>
                  </a:schemeClr>
                </a:solidFill>
              </a:rPr>
              <a:t>.</a:t>
            </a:r>
          </a:p>
        </p:txBody>
      </p:sp>
      <p:sp>
        <p:nvSpPr>
          <p:cNvPr id="14" name="TextBox 13">
            <a:extLst>
              <a:ext uri="{FF2B5EF4-FFF2-40B4-BE49-F238E27FC236}">
                <a16:creationId xmlns:a16="http://schemas.microsoft.com/office/drawing/2014/main" id="{2F29FD6A-EBE8-EF08-CEF4-FDDB43B00478}"/>
              </a:ext>
            </a:extLst>
          </p:cNvPr>
          <p:cNvSpPr txBox="1"/>
          <p:nvPr/>
        </p:nvSpPr>
        <p:spPr>
          <a:xfrm>
            <a:off x="34537" y="1766500"/>
            <a:ext cx="1540806" cy="276999"/>
          </a:xfrm>
          <a:prstGeom prst="rect">
            <a:avLst/>
          </a:prstGeom>
          <a:solidFill>
            <a:schemeClr val="accent5"/>
          </a:solidFill>
        </p:spPr>
        <p:txBody>
          <a:bodyPr wrap="none" rtlCol="0">
            <a:spAutoFit/>
          </a:bodyPr>
          <a:lstStyle/>
          <a:p>
            <a:r>
              <a:rPr lang="en-US" sz="1200" i="1" dirty="0"/>
              <a:t>DES feedback loop!</a:t>
            </a:r>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31755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EB04D7C-84F4-DF87-4E80-D5B51A01D95D}"/>
              </a:ext>
            </a:extLst>
          </p:cNvPr>
          <p:cNvSpPr txBox="1"/>
          <p:nvPr/>
        </p:nvSpPr>
        <p:spPr>
          <a:xfrm>
            <a:off x="228600" y="2982313"/>
            <a:ext cx="3001184" cy="1600438"/>
          </a:xfrm>
          <a:prstGeom prst="rect">
            <a:avLst/>
          </a:prstGeom>
          <a:noFill/>
        </p:spPr>
        <p:txBody>
          <a:bodyPr wrap="square" rtlCol="0">
            <a:spAutoFit/>
          </a:bodyPr>
          <a:lstStyle/>
          <a:p>
            <a:r>
              <a:rPr lang="en-US" sz="1400" dirty="0">
                <a:solidFill>
                  <a:schemeClr val="bg1">
                    <a:lumMod val="75000"/>
                  </a:schemeClr>
                </a:solidFill>
              </a:rPr>
              <a:t>In turn, damaged epi cells release cytokines that promote and/or facilitate inflammation. These cytokines include TNF, MMP-9,  and IL-1. TNF and IL-1 promote epi-cell apoptosis, whereas MMP-9 cleaves epi cells from their BM.</a:t>
            </a:r>
          </a:p>
        </p:txBody>
      </p:sp>
      <p:sp>
        <p:nvSpPr>
          <p:cNvPr id="21" name="TextBox 20">
            <a:extLst>
              <a:ext uri="{FF2B5EF4-FFF2-40B4-BE49-F238E27FC236}">
                <a16:creationId xmlns:a16="http://schemas.microsoft.com/office/drawing/2014/main" id="{39DB776F-2BB3-FE7C-2722-760F78858B7C}"/>
              </a:ext>
            </a:extLst>
          </p:cNvPr>
          <p:cNvSpPr txBox="1"/>
          <p:nvPr/>
        </p:nvSpPr>
        <p:spPr>
          <a:xfrm>
            <a:off x="458189" y="1482427"/>
            <a:ext cx="2787064" cy="954107"/>
          </a:xfrm>
          <a:prstGeom prst="rect">
            <a:avLst/>
          </a:prstGeom>
          <a:noFill/>
        </p:spPr>
        <p:txBody>
          <a:bodyPr wrap="square" rtlCol="0">
            <a:spAutoFit/>
          </a:bodyPr>
          <a:lstStyle/>
          <a:p>
            <a:r>
              <a:rPr lang="en-US" sz="1400" dirty="0">
                <a:solidFill>
                  <a:schemeClr val="bg1">
                    <a:lumMod val="75000"/>
                  </a:schemeClr>
                </a:solidFill>
              </a:rPr>
              <a:t>Cytokines also impede function of the afferent arm of the LFU reflex arc…resulting in decreased aqueous production.</a:t>
            </a:r>
          </a:p>
        </p:txBody>
      </p:sp>
      <p:sp>
        <p:nvSpPr>
          <p:cNvPr id="24" name="TextBox 23">
            <a:extLst>
              <a:ext uri="{FF2B5EF4-FFF2-40B4-BE49-F238E27FC236}">
                <a16:creationId xmlns:a16="http://schemas.microsoft.com/office/drawing/2014/main" id="{37C06AF6-1AE1-EE45-750B-C2495FD858B9}"/>
              </a:ext>
            </a:extLst>
          </p:cNvPr>
          <p:cNvSpPr txBox="1"/>
          <p:nvPr/>
        </p:nvSpPr>
        <p:spPr>
          <a:xfrm>
            <a:off x="5914212" y="3693129"/>
            <a:ext cx="3125768" cy="738664"/>
          </a:xfrm>
          <a:prstGeom prst="rect">
            <a:avLst/>
          </a:prstGeom>
          <a:noFill/>
        </p:spPr>
        <p:txBody>
          <a:bodyPr wrap="square" rtlCol="0">
            <a:spAutoFit/>
          </a:bodyPr>
          <a:lstStyle/>
          <a:p>
            <a:r>
              <a:rPr lang="en-US" sz="1400" dirty="0">
                <a:solidFill>
                  <a:schemeClr val="bg1">
                    <a:lumMod val="75000"/>
                  </a:schemeClr>
                </a:solidFill>
              </a:rPr>
              <a:t>Tear-film hyperosmolarity initiates the DES cascade by stressing surface epithelium, significantly damaging it.</a:t>
            </a:r>
          </a:p>
        </p:txBody>
      </p:sp>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b="1" i="1" dirty="0"/>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245253" y="5722203"/>
            <a:ext cx="2579553" cy="830997"/>
          </a:xfrm>
          <a:prstGeom prst="rect">
            <a:avLst/>
          </a:prstGeom>
          <a:noFill/>
          <a:ln>
            <a:noFill/>
          </a:ln>
        </p:spPr>
        <p:txBody>
          <a:bodyPr wrap="none" rtlCol="0">
            <a:spAutoFit/>
          </a:bodyPr>
          <a:lstStyle/>
          <a:p>
            <a:pPr algn="ctr"/>
            <a:r>
              <a:rPr lang="en-US" sz="2400" b="1" dirty="0"/>
              <a:t>Tear</a:t>
            </a:r>
          </a:p>
          <a:p>
            <a:pPr algn="ctr"/>
            <a:r>
              <a:rPr lang="en-US" sz="2400" b="1" dirty="0" err="1"/>
              <a:t>hyperosmolarity</a:t>
            </a:r>
            <a:endParaRPr lang="en-US" sz="2400" b="1" dirty="0"/>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B0F84E90-5D0C-5294-E747-E764917B7E1D}"/>
              </a:ext>
            </a:extLst>
          </p:cNvPr>
          <p:cNvSpPr/>
          <p:nvPr/>
        </p:nvSpPr>
        <p:spPr>
          <a:xfrm rot="634030">
            <a:off x="6236659" y="2789055"/>
            <a:ext cx="443657" cy="879161"/>
          </a:xfrm>
          <a:prstGeom prst="curvedLeftArrow">
            <a:avLst/>
          </a:prstGeom>
          <a:ln>
            <a:solidFill>
              <a:srgbClr val="5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ABEB501-74F8-9DE0-C311-04E40FCBFBB7}"/>
              </a:ext>
            </a:extLst>
          </p:cNvPr>
          <p:cNvSpPr txBox="1"/>
          <p:nvPr/>
        </p:nvSpPr>
        <p:spPr>
          <a:xfrm>
            <a:off x="1887233" y="2690291"/>
            <a:ext cx="5412795"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So neural reflex arc disruption decreases aqueous production…</a:t>
            </a:r>
            <a:r>
              <a:rPr lang="en-US" sz="1600" i="1" dirty="0">
                <a:solidFill>
                  <a:srgbClr val="0000FF"/>
                </a:solidFill>
                <a:effectLst>
                  <a:outerShdw blurRad="38100" dist="38100" dir="2700000" algn="tl">
                    <a:srgbClr val="000000">
                      <a:alpha val="43137"/>
                    </a:srgbClr>
                  </a:outerShdw>
                </a:effectLst>
              </a:rPr>
              <a:t>And decreased aqueous production worsens tear hyperosmolarity, which in turn starts the entire process over again. </a:t>
            </a:r>
            <a:r>
              <a:rPr lang="en-US" sz="1600" dirty="0"/>
              <a:t>Thus, </a:t>
            </a:r>
            <a:r>
              <a:rPr lang="en-US" sz="1600" b="1" dirty="0"/>
              <a:t>another</a:t>
            </a:r>
            <a:r>
              <a:rPr lang="en-US" sz="1600" dirty="0"/>
              <a:t> vicious cycle/circle develops in which </a:t>
            </a:r>
            <a:r>
              <a:rPr lang="en-US" sz="1600" i="1" u="sng" dirty="0"/>
              <a:t>decreased aqueous production leads directly to further decreases in aqueous production</a:t>
            </a:r>
            <a:r>
              <a:rPr lang="en-US" sz="1600" i="1" dirty="0"/>
              <a:t>.</a:t>
            </a:r>
          </a:p>
        </p:txBody>
      </p:sp>
      <p:sp>
        <p:nvSpPr>
          <p:cNvPr id="14" name="TextBox 13">
            <a:extLst>
              <a:ext uri="{FF2B5EF4-FFF2-40B4-BE49-F238E27FC236}">
                <a16:creationId xmlns:a16="http://schemas.microsoft.com/office/drawing/2014/main" id="{0D3DAA49-3201-85DA-C766-7AFD4A727968}"/>
              </a:ext>
            </a:extLst>
          </p:cNvPr>
          <p:cNvSpPr txBox="1"/>
          <p:nvPr/>
        </p:nvSpPr>
        <p:spPr>
          <a:xfrm>
            <a:off x="34537" y="1766500"/>
            <a:ext cx="1540806" cy="276999"/>
          </a:xfrm>
          <a:prstGeom prst="rect">
            <a:avLst/>
          </a:prstGeom>
          <a:solidFill>
            <a:schemeClr val="accent5"/>
          </a:solidFill>
        </p:spPr>
        <p:txBody>
          <a:bodyPr wrap="none" rtlCol="0">
            <a:spAutoFit/>
          </a:bodyPr>
          <a:lstStyle/>
          <a:p>
            <a:r>
              <a:rPr lang="en-US" sz="1200" i="1" dirty="0"/>
              <a:t>DES feedback loop!</a:t>
            </a:r>
          </a:p>
        </p:txBody>
      </p:sp>
      <p:sp>
        <p:nvSpPr>
          <p:cNvPr id="16" name="Arrow: Curved Left 15">
            <a:extLst>
              <a:ext uri="{FF2B5EF4-FFF2-40B4-BE49-F238E27FC236}">
                <a16:creationId xmlns:a16="http://schemas.microsoft.com/office/drawing/2014/main" id="{89FCC4B1-029C-ECB1-C1AF-8CA790032FE9}"/>
              </a:ext>
            </a:extLst>
          </p:cNvPr>
          <p:cNvSpPr/>
          <p:nvPr/>
        </p:nvSpPr>
        <p:spPr>
          <a:xfrm rot="1213377" flipH="1">
            <a:off x="1116908" y="914440"/>
            <a:ext cx="916871" cy="4089155"/>
          </a:xfrm>
          <a:prstGeom prst="curvedLeftArrow">
            <a:avLst>
              <a:gd name="adj1" fmla="val 31348"/>
              <a:gd name="adj2" fmla="val 63933"/>
              <a:gd name="adj3" fmla="val 26478"/>
            </a:avLst>
          </a:prstGeom>
          <a:solidFill>
            <a:schemeClr val="accent1"/>
          </a:solidFill>
          <a:ln>
            <a:solidFill>
              <a:srgbClr val="5555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8892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7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7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7" name="TextBox 6">
            <a:extLst>
              <a:ext uri="{FF2B5EF4-FFF2-40B4-BE49-F238E27FC236}">
                <a16:creationId xmlns:a16="http://schemas.microsoft.com/office/drawing/2014/main" id="{6309AA1C-1F15-84B3-8FCB-6E507DE4DF04}"/>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a:t>
            </a:r>
            <a:r>
              <a:rPr lang="en-US" sz="2400" i="1" dirty="0">
                <a:solidFill>
                  <a:srgbClr val="0000FF"/>
                </a:solidFill>
                <a:effectLst>
                  <a:outerShdw blurRad="38100" dist="38100" dir="2700000" algn="tl">
                    <a:srgbClr val="000000">
                      <a:alpha val="43137"/>
                    </a:srgbClr>
                  </a:outerShdw>
                </a:effectLst>
              </a:rPr>
              <a:t>treating DES</a:t>
            </a:r>
            <a:r>
              <a:rPr lang="en-US" sz="2400" i="1" dirty="0">
                <a:effectLst>
                  <a:outerShdw blurRad="38100" dist="38100" dir="2700000" algn="tl">
                    <a:srgbClr val="000000">
                      <a:alpha val="43137"/>
                    </a:srgbClr>
                  </a:outerShdw>
                </a:effectLst>
              </a:rPr>
              <a:t>—there are three obvious interdiction points in its pathogenesis:</a:t>
            </a:r>
          </a:p>
        </p:txBody>
      </p:sp>
    </p:spTree>
    <p:extLst>
      <p:ext uri="{BB962C8B-B14F-4D97-AF65-F5344CB8AC3E}">
        <p14:creationId xmlns:p14="http://schemas.microsoft.com/office/powerpoint/2010/main" val="25690681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a:t>
            </a:r>
            <a:r>
              <a:rPr lang="en-US" sz="2400" i="1" dirty="0">
                <a:solidFill>
                  <a:srgbClr val="0000FF"/>
                </a:solidFill>
                <a:effectLst>
                  <a:outerShdw blurRad="38100" dist="38100" dir="2700000" algn="tl">
                    <a:srgbClr val="000000">
                      <a:alpha val="43137"/>
                    </a:srgbClr>
                  </a:outerShdw>
                </a:effectLst>
              </a:rPr>
              <a:t>treating DES</a:t>
            </a:r>
            <a:r>
              <a:rPr lang="en-US" sz="2400" i="1" dirty="0">
                <a:effectLst>
                  <a:outerShdw blurRad="38100" dist="38100" dir="2700000" algn="tl">
                    <a:srgbClr val="000000">
                      <a:alpha val="43137"/>
                    </a:srgbClr>
                  </a:outerShdw>
                </a:effectLst>
              </a:rPr>
              <a:t>—there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5" name="TextBox 24">
            <a:extLst>
              <a:ext uri="{FF2B5EF4-FFF2-40B4-BE49-F238E27FC236}">
                <a16:creationId xmlns:a16="http://schemas.microsoft.com/office/drawing/2014/main" id="{F0225732-8872-DDEE-C31F-5D62E2381A78}"/>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Tree>
    <p:extLst>
      <p:ext uri="{BB962C8B-B14F-4D97-AF65-F5344CB8AC3E}">
        <p14:creationId xmlns:p14="http://schemas.microsoft.com/office/powerpoint/2010/main" val="20882355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34">
            <a:extLst>
              <a:ext uri="{FF2B5EF4-FFF2-40B4-BE49-F238E27FC236}">
                <a16:creationId xmlns:a16="http://schemas.microsoft.com/office/drawing/2014/main" id="{3F26C729-AFAE-7F5D-3FF9-4E31F864CBDA}"/>
              </a:ext>
            </a:extLst>
          </p:cNvPr>
          <p:cNvSpPr/>
          <p:nvPr/>
        </p:nvSpPr>
        <p:spPr>
          <a:xfrm rot="10800000">
            <a:off x="4381499" y="685800"/>
            <a:ext cx="380999" cy="503640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7769" y="4674513"/>
            <a:ext cx="1970831" cy="769441"/>
          </a:xfrm>
          <a:prstGeom prst="rect">
            <a:avLst/>
          </a:prstGeom>
          <a:noFill/>
          <a:ln>
            <a:noFill/>
          </a:ln>
        </p:spPr>
        <p:txBody>
          <a:bodyPr wrap="square" rtlCol="0">
            <a:spAutoFit/>
          </a:bodyPr>
          <a:lstStyle/>
          <a:p>
            <a:pPr algn="ctr"/>
            <a:r>
              <a:rPr lang="en-US" sz="2200" i="1" dirty="0">
                <a:solidFill>
                  <a:schemeClr val="bg1">
                    <a:lumMod val="85000"/>
                  </a:schemeClr>
                </a:solidFill>
              </a:rPr>
              <a:t>Evaporative Dry Eye</a:t>
            </a:r>
          </a:p>
        </p:txBody>
      </p:sp>
      <p:sp>
        <p:nvSpPr>
          <p:cNvPr id="9" name="TextBox 8"/>
          <p:cNvSpPr txBox="1"/>
          <p:nvPr/>
        </p:nvSpPr>
        <p:spPr>
          <a:xfrm>
            <a:off x="3429000" y="203261"/>
            <a:ext cx="2236510" cy="369332"/>
          </a:xfrm>
          <a:prstGeom prst="rect">
            <a:avLst/>
          </a:prstGeom>
          <a:solidFill>
            <a:srgbClr val="FFFF00"/>
          </a:solidFill>
        </p:spPr>
        <p:txBody>
          <a:bodyPr wrap="none" rtlCol="0">
            <a:spAutoFit/>
          </a:bodyPr>
          <a:lstStyle/>
          <a:p>
            <a:r>
              <a:rPr lang="en-US" b="1" dirty="0"/>
              <a:t>Dry Eye Syndrome</a:t>
            </a:r>
          </a:p>
        </p:txBody>
      </p:sp>
      <p:sp>
        <p:nvSpPr>
          <p:cNvPr id="37" name="TextBox 36"/>
          <p:cNvSpPr txBox="1"/>
          <p:nvPr/>
        </p:nvSpPr>
        <p:spPr>
          <a:xfrm>
            <a:off x="1295401" y="4674513"/>
            <a:ext cx="2057399" cy="769441"/>
          </a:xfrm>
          <a:prstGeom prst="rect">
            <a:avLst/>
          </a:prstGeom>
          <a:noFill/>
          <a:ln>
            <a:noFill/>
          </a:ln>
        </p:spPr>
        <p:txBody>
          <a:bodyPr wrap="square" rtlCol="0">
            <a:spAutoFit/>
          </a:bodyPr>
          <a:lstStyle/>
          <a:p>
            <a:pPr algn="ctr"/>
            <a:r>
              <a:rPr lang="en-US" sz="2200" i="1" dirty="0">
                <a:solidFill>
                  <a:schemeClr val="bg1">
                    <a:lumMod val="85000"/>
                  </a:schemeClr>
                </a:solidFill>
              </a:rPr>
              <a:t>Aqueous Tear Deficiency</a:t>
            </a:r>
          </a:p>
        </p:txBody>
      </p:sp>
      <p:cxnSp>
        <p:nvCxnSpPr>
          <p:cNvPr id="38" name="Straight Arrow Connector 37"/>
          <p:cNvCxnSpPr>
            <a:stCxn id="37" idx="2"/>
          </p:cNvCxnSpPr>
          <p:nvPr/>
        </p:nvCxnSpPr>
        <p:spPr>
          <a:xfrm>
            <a:off x="2324101" y="5443954"/>
            <a:ext cx="1866899"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911DD2-7172-D0B8-BB44-FF4254DAE1E3}"/>
              </a:ext>
            </a:extLst>
          </p:cNvPr>
          <p:cNvSpPr txBox="1"/>
          <p:nvPr/>
        </p:nvSpPr>
        <p:spPr>
          <a:xfrm>
            <a:off x="3355059" y="5722203"/>
            <a:ext cx="2359941" cy="830997"/>
          </a:xfrm>
          <a:prstGeom prst="rect">
            <a:avLst/>
          </a:prstGeom>
          <a:noFill/>
          <a:ln>
            <a:noFill/>
          </a:ln>
        </p:spPr>
        <p:txBody>
          <a:bodyPr wrap="none" rtlCol="0">
            <a:spAutoFit/>
          </a:bodyPr>
          <a:lstStyle/>
          <a:p>
            <a:pPr algn="ctr"/>
            <a:r>
              <a:rPr lang="en-US" sz="2400" dirty="0">
                <a:solidFill>
                  <a:schemeClr val="bg1">
                    <a:lumMod val="75000"/>
                  </a:schemeClr>
                </a:solidFill>
              </a:rPr>
              <a:t>Tear</a:t>
            </a:r>
          </a:p>
          <a:p>
            <a:pPr algn="ctr"/>
            <a:r>
              <a:rPr lang="en-US" sz="2400" dirty="0" err="1">
                <a:solidFill>
                  <a:schemeClr val="bg1">
                    <a:lumMod val="75000"/>
                  </a:schemeClr>
                </a:solidFill>
              </a:rPr>
              <a:t>hyperosmolarity</a:t>
            </a:r>
            <a:endParaRPr lang="en-US" sz="2400" dirty="0">
              <a:solidFill>
                <a:schemeClr val="bg1">
                  <a:lumMod val="75000"/>
                </a:schemeClr>
              </a:solidFill>
            </a:endParaRPr>
          </a:p>
        </p:txBody>
      </p:sp>
      <p:cxnSp>
        <p:nvCxnSpPr>
          <p:cNvPr id="3" name="Straight Arrow Connector 2">
            <a:extLst>
              <a:ext uri="{FF2B5EF4-FFF2-40B4-BE49-F238E27FC236}">
                <a16:creationId xmlns:a16="http://schemas.microsoft.com/office/drawing/2014/main" id="{B259E93A-3CEA-8CDF-D381-909490AB27FD}"/>
              </a:ext>
            </a:extLst>
          </p:cNvPr>
          <p:cNvCxnSpPr/>
          <p:nvPr/>
        </p:nvCxnSpPr>
        <p:spPr>
          <a:xfrm flipH="1">
            <a:off x="4876800" y="5443954"/>
            <a:ext cx="1986385" cy="4234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Down Arrow 35">
            <a:extLst>
              <a:ext uri="{FF2B5EF4-FFF2-40B4-BE49-F238E27FC236}">
                <a16:creationId xmlns:a16="http://schemas.microsoft.com/office/drawing/2014/main" id="{F1D5ECBB-6FCE-0CFE-04FC-8AC8998D4B19}"/>
              </a:ext>
            </a:extLst>
          </p:cNvPr>
          <p:cNvSpPr/>
          <p:nvPr/>
        </p:nvSpPr>
        <p:spPr>
          <a:xfrm rot="10800000">
            <a:off x="4398834" y="3666734"/>
            <a:ext cx="345443"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a:extLst>
              <a:ext uri="{FF2B5EF4-FFF2-40B4-BE49-F238E27FC236}">
                <a16:creationId xmlns:a16="http://schemas.microsoft.com/office/drawing/2014/main" id="{132874A3-4EF4-D11D-9F10-802AAFF8CA10}"/>
              </a:ext>
            </a:extLst>
          </p:cNvPr>
          <p:cNvSpPr txBox="1"/>
          <p:nvPr/>
        </p:nvSpPr>
        <p:spPr>
          <a:xfrm>
            <a:off x="3278164" y="3998844"/>
            <a:ext cx="2534669" cy="374461"/>
          </a:xfrm>
          <a:prstGeom prst="rect">
            <a:avLst/>
          </a:prstGeom>
          <a:solidFill>
            <a:schemeClr val="bg1"/>
          </a:solidFill>
        </p:spPr>
        <p:txBody>
          <a:bodyPr wrap="none" rtlCol="0">
            <a:spAutoFit/>
          </a:bodyPr>
          <a:lstStyle/>
          <a:p>
            <a:pPr algn="ctr">
              <a:lnSpc>
                <a:spcPts val="2200"/>
              </a:lnSpc>
            </a:pPr>
            <a:r>
              <a:rPr lang="en-US" sz="2000" dirty="0">
                <a:solidFill>
                  <a:schemeClr val="bg1">
                    <a:lumMod val="75000"/>
                  </a:schemeClr>
                </a:solidFill>
              </a:rPr>
              <a:t>Hyperosmolar stress</a:t>
            </a:r>
          </a:p>
        </p:txBody>
      </p:sp>
      <p:sp>
        <p:nvSpPr>
          <p:cNvPr id="13" name="Down Arrow 33">
            <a:extLst>
              <a:ext uri="{FF2B5EF4-FFF2-40B4-BE49-F238E27FC236}">
                <a16:creationId xmlns:a16="http://schemas.microsoft.com/office/drawing/2014/main" id="{E428DC66-78E6-4924-2A45-965AB14F3B64}"/>
              </a:ext>
            </a:extLst>
          </p:cNvPr>
          <p:cNvSpPr/>
          <p:nvPr/>
        </p:nvSpPr>
        <p:spPr>
          <a:xfrm rot="10800000">
            <a:off x="4394751" y="2997484"/>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Down Arrow 34">
            <a:extLst>
              <a:ext uri="{FF2B5EF4-FFF2-40B4-BE49-F238E27FC236}">
                <a16:creationId xmlns:a16="http://schemas.microsoft.com/office/drawing/2014/main" id="{13C09918-188B-9A41-6D24-8717850C65DB}"/>
              </a:ext>
            </a:extLst>
          </p:cNvPr>
          <p:cNvSpPr/>
          <p:nvPr/>
        </p:nvSpPr>
        <p:spPr>
          <a:xfrm rot="10800000">
            <a:off x="4394751" y="4349850"/>
            <a:ext cx="349526" cy="1372352"/>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a:extLst>
              <a:ext uri="{FF2B5EF4-FFF2-40B4-BE49-F238E27FC236}">
                <a16:creationId xmlns:a16="http://schemas.microsoft.com/office/drawing/2014/main" id="{02F4F504-5AEF-653F-65A5-8C7031FE8E27}"/>
              </a:ext>
            </a:extLst>
          </p:cNvPr>
          <p:cNvSpPr txBox="1"/>
          <p:nvPr/>
        </p:nvSpPr>
        <p:spPr>
          <a:xfrm>
            <a:off x="3733800" y="4716959"/>
            <a:ext cx="1639104" cy="769441"/>
          </a:xfrm>
          <a:prstGeom prst="rect">
            <a:avLst/>
          </a:prstGeom>
          <a:solidFill>
            <a:schemeClr val="bg1"/>
          </a:solidFill>
          <a:ln>
            <a:noFill/>
          </a:ln>
        </p:spPr>
        <p:txBody>
          <a:bodyPr wrap="square" rtlCol="0">
            <a:spAutoFit/>
          </a:bodyPr>
          <a:lstStyle/>
          <a:p>
            <a:pPr algn="ctr"/>
            <a:r>
              <a:rPr lang="en-US" sz="2200" i="1" dirty="0">
                <a:solidFill>
                  <a:schemeClr val="bg1">
                    <a:lumMod val="75000"/>
                  </a:schemeClr>
                </a:solidFill>
              </a:rPr>
              <a:t>Tear Film Instability</a:t>
            </a:r>
          </a:p>
        </p:txBody>
      </p:sp>
      <p:sp>
        <p:nvSpPr>
          <p:cNvPr id="4" name="TextBox 3">
            <a:extLst>
              <a:ext uri="{FF2B5EF4-FFF2-40B4-BE49-F238E27FC236}">
                <a16:creationId xmlns:a16="http://schemas.microsoft.com/office/drawing/2014/main" id="{55198E8B-45C6-3938-33FE-E6182297B6E3}"/>
              </a:ext>
            </a:extLst>
          </p:cNvPr>
          <p:cNvSpPr txBox="1"/>
          <p:nvPr/>
        </p:nvSpPr>
        <p:spPr>
          <a:xfrm>
            <a:off x="2844247" y="3287891"/>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Surface epithelium damage</a:t>
            </a:r>
          </a:p>
        </p:txBody>
      </p:sp>
      <p:sp>
        <p:nvSpPr>
          <p:cNvPr id="18" name="Down Arrow 33">
            <a:extLst>
              <a:ext uri="{FF2B5EF4-FFF2-40B4-BE49-F238E27FC236}">
                <a16:creationId xmlns:a16="http://schemas.microsoft.com/office/drawing/2014/main" id="{1749085C-0845-6DAB-67CF-B3943DB6AC91}"/>
              </a:ext>
            </a:extLst>
          </p:cNvPr>
          <p:cNvSpPr/>
          <p:nvPr/>
        </p:nvSpPr>
        <p:spPr>
          <a:xfrm rot="10800000">
            <a:off x="4408001" y="2290386"/>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TextBox 16">
            <a:extLst>
              <a:ext uri="{FF2B5EF4-FFF2-40B4-BE49-F238E27FC236}">
                <a16:creationId xmlns:a16="http://schemas.microsoft.com/office/drawing/2014/main" id="{5C7D9B8E-AD2D-41CC-BE63-D9582B799C00}"/>
              </a:ext>
            </a:extLst>
          </p:cNvPr>
          <p:cNvSpPr txBox="1"/>
          <p:nvPr/>
        </p:nvSpPr>
        <p:spPr>
          <a:xfrm>
            <a:off x="2852627" y="1911102"/>
            <a:ext cx="3429000"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Neural reflex arc disruption</a:t>
            </a:r>
          </a:p>
        </p:txBody>
      </p:sp>
      <p:sp>
        <p:nvSpPr>
          <p:cNvPr id="19" name="TextBox 18">
            <a:extLst>
              <a:ext uri="{FF2B5EF4-FFF2-40B4-BE49-F238E27FC236}">
                <a16:creationId xmlns:a16="http://schemas.microsoft.com/office/drawing/2014/main" id="{C96BCEA3-A154-DDF0-BB1C-B0BE0EE0366A}"/>
              </a:ext>
            </a:extLst>
          </p:cNvPr>
          <p:cNvSpPr txBox="1"/>
          <p:nvPr/>
        </p:nvSpPr>
        <p:spPr>
          <a:xfrm>
            <a:off x="2707046" y="1118386"/>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Decreased aqueous production</a:t>
            </a:r>
          </a:p>
        </p:txBody>
      </p:sp>
      <p:sp>
        <p:nvSpPr>
          <p:cNvPr id="20" name="Down Arrow 33">
            <a:extLst>
              <a:ext uri="{FF2B5EF4-FFF2-40B4-BE49-F238E27FC236}">
                <a16:creationId xmlns:a16="http://schemas.microsoft.com/office/drawing/2014/main" id="{00DC1E58-0276-B7D4-F9CD-6428463ADAFF}"/>
              </a:ext>
            </a:extLst>
          </p:cNvPr>
          <p:cNvSpPr/>
          <p:nvPr/>
        </p:nvSpPr>
        <p:spPr>
          <a:xfrm rot="10800000">
            <a:off x="4403027" y="1528387"/>
            <a:ext cx="349526" cy="376613"/>
          </a:xfrm>
          <a:prstGeom prst="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814E4EDD-BE4E-547E-8F57-96C92EC21A93}"/>
              </a:ext>
            </a:extLst>
          </p:cNvPr>
          <p:cNvSpPr txBox="1"/>
          <p:nvPr/>
        </p:nvSpPr>
        <p:spPr>
          <a:xfrm>
            <a:off x="1331522" y="5958006"/>
            <a:ext cx="6471210" cy="830997"/>
          </a:xfrm>
          <a:prstGeom prst="rect">
            <a:avLst/>
          </a:prstGeom>
          <a:solidFill>
            <a:srgbClr val="FFDE75"/>
          </a:solidFill>
        </p:spPr>
        <p:txBody>
          <a:bodyPr wrap="square" rtlCol="0">
            <a:spAutoFit/>
          </a:bodyPr>
          <a:lstStyle/>
          <a:p>
            <a:r>
              <a:rPr lang="en-US" sz="2400" i="1" dirty="0">
                <a:effectLst>
                  <a:outerShdw blurRad="38100" dist="38100" dir="2700000" algn="tl">
                    <a:srgbClr val="000000">
                      <a:alpha val="43137"/>
                    </a:srgbClr>
                  </a:outerShdw>
                </a:effectLst>
              </a:rPr>
              <a:t>With regards to </a:t>
            </a:r>
            <a:r>
              <a:rPr lang="en-US" sz="2400" i="1" dirty="0">
                <a:solidFill>
                  <a:srgbClr val="0000FF"/>
                </a:solidFill>
                <a:effectLst>
                  <a:outerShdw blurRad="38100" dist="38100" dir="2700000" algn="tl">
                    <a:srgbClr val="000000">
                      <a:alpha val="43137"/>
                    </a:srgbClr>
                  </a:outerShdw>
                </a:effectLst>
              </a:rPr>
              <a:t>treating DES</a:t>
            </a:r>
            <a:r>
              <a:rPr lang="en-US" sz="2400" i="1" dirty="0">
                <a:effectLst>
                  <a:outerShdw blurRad="38100" dist="38100" dir="2700000" algn="tl">
                    <a:srgbClr val="000000">
                      <a:alpha val="43137"/>
                    </a:srgbClr>
                  </a:outerShdw>
                </a:effectLst>
              </a:rPr>
              <a:t>—there are three obvious interdiction points in its pathogenesis:</a:t>
            </a:r>
          </a:p>
        </p:txBody>
      </p:sp>
      <p:sp>
        <p:nvSpPr>
          <p:cNvPr id="14" name="TextBox 13">
            <a:extLst>
              <a:ext uri="{FF2B5EF4-FFF2-40B4-BE49-F238E27FC236}">
                <a16:creationId xmlns:a16="http://schemas.microsoft.com/office/drawing/2014/main" id="{062AFA2F-93B7-91D0-65CF-7EE8CEAE6360}"/>
              </a:ext>
            </a:extLst>
          </p:cNvPr>
          <p:cNvSpPr txBox="1"/>
          <p:nvPr/>
        </p:nvSpPr>
        <p:spPr>
          <a:xfrm>
            <a:off x="1501333" y="4657968"/>
            <a:ext cx="1639104" cy="887422"/>
          </a:xfrm>
          <a:prstGeom prst="rect">
            <a:avLst/>
          </a:prstGeom>
          <a:noFill/>
        </p:spPr>
        <p:txBody>
          <a:bodyPr wrap="square" rtlCol="0">
            <a:spAutoFit/>
          </a:bodyPr>
          <a:lstStyle/>
          <a:p>
            <a:pPr algn="ctr">
              <a:lnSpc>
                <a:spcPts val="3100"/>
              </a:lnSpc>
            </a:pPr>
            <a:r>
              <a:rPr lang="en-US" sz="3200" b="1" dirty="0"/>
              <a:t>Tear volume</a:t>
            </a:r>
          </a:p>
        </p:txBody>
      </p:sp>
      <p:sp>
        <p:nvSpPr>
          <p:cNvPr id="16" name="TextBox 15">
            <a:extLst>
              <a:ext uri="{FF2B5EF4-FFF2-40B4-BE49-F238E27FC236}">
                <a16:creationId xmlns:a16="http://schemas.microsoft.com/office/drawing/2014/main" id="{EFCB0B04-9C4A-2030-7BFA-7F9F673CF997}"/>
              </a:ext>
            </a:extLst>
          </p:cNvPr>
          <p:cNvSpPr txBox="1"/>
          <p:nvPr/>
        </p:nvSpPr>
        <p:spPr>
          <a:xfrm>
            <a:off x="5947803" y="4886368"/>
            <a:ext cx="1822102" cy="338554"/>
          </a:xfrm>
          <a:prstGeom prst="rect">
            <a:avLst/>
          </a:prstGeom>
          <a:noFill/>
        </p:spPr>
        <p:txBody>
          <a:bodyPr wrap="none" rtlCol="0">
            <a:spAutoFit/>
          </a:bodyPr>
          <a:lstStyle/>
          <a:p>
            <a:r>
              <a:rPr lang="en-US" sz="1600" b="1" dirty="0"/>
              <a:t>Tear evaporation</a:t>
            </a:r>
          </a:p>
        </p:txBody>
      </p:sp>
      <p:sp>
        <p:nvSpPr>
          <p:cNvPr id="22" name="TextBox 21">
            <a:extLst>
              <a:ext uri="{FF2B5EF4-FFF2-40B4-BE49-F238E27FC236}">
                <a16:creationId xmlns:a16="http://schemas.microsoft.com/office/drawing/2014/main" id="{8B9CCCC7-E2D0-F97B-FFB6-45E47DE491D1}"/>
              </a:ext>
            </a:extLst>
          </p:cNvPr>
          <p:cNvSpPr txBox="1"/>
          <p:nvPr/>
        </p:nvSpPr>
        <p:spPr>
          <a:xfrm>
            <a:off x="200348" y="4259878"/>
            <a:ext cx="2874505"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1) Increase tear volume</a:t>
            </a:r>
          </a:p>
        </p:txBody>
      </p:sp>
      <p:sp>
        <p:nvSpPr>
          <p:cNvPr id="23" name="TextBox 22">
            <a:extLst>
              <a:ext uri="{FF2B5EF4-FFF2-40B4-BE49-F238E27FC236}">
                <a16:creationId xmlns:a16="http://schemas.microsoft.com/office/drawing/2014/main" id="{6C62C216-60B3-6553-FA5F-F15FD5EFDAA8}"/>
              </a:ext>
            </a:extLst>
          </p:cNvPr>
          <p:cNvSpPr txBox="1"/>
          <p:nvPr/>
        </p:nvSpPr>
        <p:spPr>
          <a:xfrm>
            <a:off x="5440769" y="4259878"/>
            <a:ext cx="3502883" cy="400110"/>
          </a:xfrm>
          <a:prstGeom prst="rect">
            <a:avLst/>
          </a:prstGeom>
          <a:noFill/>
        </p:spPr>
        <p:txBody>
          <a:bodyPr wrap="none" rtlCol="0">
            <a:spAutoFit/>
          </a:bodyPr>
          <a:lstStyle/>
          <a:p>
            <a:pPr algn="r"/>
            <a:r>
              <a:rPr lang="en-US" sz="2000" i="1" dirty="0">
                <a:solidFill>
                  <a:srgbClr val="0000FF"/>
                </a:solidFill>
                <a:effectLst>
                  <a:outerShdw blurRad="38100" dist="38100" dir="2700000" algn="tl">
                    <a:srgbClr val="000000">
                      <a:alpha val="43137"/>
                    </a:srgbClr>
                  </a:outerShdw>
                </a:effectLst>
              </a:rPr>
              <a:t>2) Decrease tear evaporation</a:t>
            </a:r>
          </a:p>
        </p:txBody>
      </p:sp>
      <p:sp>
        <p:nvSpPr>
          <p:cNvPr id="25" name="TextBox 24">
            <a:extLst>
              <a:ext uri="{FF2B5EF4-FFF2-40B4-BE49-F238E27FC236}">
                <a16:creationId xmlns:a16="http://schemas.microsoft.com/office/drawing/2014/main" id="{D44EE5F3-43D1-4387-3361-FE8212D4B182}"/>
              </a:ext>
            </a:extLst>
          </p:cNvPr>
          <p:cNvSpPr txBox="1"/>
          <p:nvPr/>
        </p:nvSpPr>
        <p:spPr>
          <a:xfrm>
            <a:off x="2672162" y="2597339"/>
            <a:ext cx="3725734" cy="374461"/>
          </a:xfrm>
          <a:prstGeom prst="rect">
            <a:avLst/>
          </a:prstGeom>
          <a:solidFill>
            <a:schemeClr val="bg1"/>
          </a:solidFill>
        </p:spPr>
        <p:txBody>
          <a:bodyPr wrap="square" rtlCol="0">
            <a:spAutoFit/>
          </a:bodyPr>
          <a:lstStyle/>
          <a:p>
            <a:pPr algn="ctr">
              <a:lnSpc>
                <a:spcPts val="2200"/>
              </a:lnSpc>
            </a:pPr>
            <a:r>
              <a:rPr lang="en-US" sz="2000" dirty="0">
                <a:solidFill>
                  <a:schemeClr val="bg1">
                    <a:lumMod val="75000"/>
                  </a:schemeClr>
                </a:solidFill>
              </a:rPr>
              <a:t>Inflammatory cytokine release</a:t>
            </a:r>
          </a:p>
        </p:txBody>
      </p:sp>
    </p:spTree>
    <p:extLst>
      <p:ext uri="{BB962C8B-B14F-4D97-AF65-F5344CB8AC3E}">
        <p14:creationId xmlns:p14="http://schemas.microsoft.com/office/powerpoint/2010/main" val="2797550893"/>
      </p:ext>
    </p:extLst>
  </p:cSld>
  <p:clrMapOvr>
    <a:masterClrMapping/>
  </p:clrMapOvr>
</p:sld>
</file>

<file path=ppt/theme/theme1.xml><?xml version="1.0" encoding="utf-8"?>
<a:theme xmlns:a="http://schemas.openxmlformats.org/drawingml/2006/main" name="Theme1">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6369</TotalTime>
  <Words>13824</Words>
  <Application>Microsoft Office PowerPoint</Application>
  <PresentationFormat>On-screen Show (4:3)</PresentationFormat>
  <Paragraphs>1459</Paragraphs>
  <Slides>140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140</vt:i4>
      </vt:variant>
    </vt:vector>
  </HeadingPairs>
  <TitlesOfParts>
    <vt:vector size="145" baseType="lpstr">
      <vt:lpstr>Arial</vt:lpstr>
      <vt:lpstr>Calibri</vt:lpstr>
      <vt:lpstr>Segoe Script</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Steven Flynn</cp:lastModifiedBy>
  <cp:revision>329</cp:revision>
  <dcterms:created xsi:type="dcterms:W3CDTF">2014-07-11T00:34:38Z</dcterms:created>
  <dcterms:modified xsi:type="dcterms:W3CDTF">2024-03-18T19:54:25Z</dcterms:modified>
</cp:coreProperties>
</file>