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2"/>
  </p:notesMasterIdLst>
  <p:sldIdLst>
    <p:sldId id="696" r:id="rId2"/>
    <p:sldId id="597" r:id="rId3"/>
    <p:sldId id="1502" r:id="rId4"/>
    <p:sldId id="1503" r:id="rId5"/>
    <p:sldId id="1504" r:id="rId6"/>
    <p:sldId id="1505" r:id="rId7"/>
    <p:sldId id="354" r:id="rId8"/>
    <p:sldId id="307" r:id="rId9"/>
    <p:sldId id="310" r:id="rId10"/>
    <p:sldId id="598" r:id="rId11"/>
    <p:sldId id="607" r:id="rId12"/>
    <p:sldId id="312" r:id="rId13"/>
    <p:sldId id="599" r:id="rId14"/>
    <p:sldId id="313" r:id="rId15"/>
    <p:sldId id="315" r:id="rId16"/>
    <p:sldId id="357" r:id="rId17"/>
    <p:sldId id="356" r:id="rId18"/>
    <p:sldId id="359" r:id="rId19"/>
    <p:sldId id="358" r:id="rId20"/>
    <p:sldId id="361" r:id="rId21"/>
    <p:sldId id="360" r:id="rId22"/>
    <p:sldId id="314" r:id="rId23"/>
    <p:sldId id="316" r:id="rId24"/>
    <p:sldId id="542" r:id="rId25"/>
    <p:sldId id="318" r:id="rId26"/>
    <p:sldId id="319" r:id="rId27"/>
    <p:sldId id="306" r:id="rId28"/>
    <p:sldId id="364" r:id="rId29"/>
    <p:sldId id="322" r:id="rId30"/>
    <p:sldId id="365" r:id="rId31"/>
    <p:sldId id="324" r:id="rId32"/>
    <p:sldId id="325" r:id="rId33"/>
    <p:sldId id="326" r:id="rId34"/>
    <p:sldId id="328" r:id="rId35"/>
    <p:sldId id="327" r:id="rId36"/>
    <p:sldId id="366" r:id="rId37"/>
    <p:sldId id="593" r:id="rId38"/>
    <p:sldId id="600" r:id="rId39"/>
    <p:sldId id="601" r:id="rId40"/>
    <p:sldId id="434" r:id="rId41"/>
    <p:sldId id="437" r:id="rId42"/>
    <p:sldId id="692" r:id="rId43"/>
    <p:sldId id="694" r:id="rId44"/>
    <p:sldId id="693" r:id="rId45"/>
    <p:sldId id="446" r:id="rId46"/>
    <p:sldId id="447" r:id="rId47"/>
    <p:sldId id="549" r:id="rId48"/>
    <p:sldId id="550" r:id="rId49"/>
    <p:sldId id="2052" r:id="rId50"/>
    <p:sldId id="2054" r:id="rId51"/>
    <p:sldId id="2053" r:id="rId52"/>
    <p:sldId id="448" r:id="rId53"/>
    <p:sldId id="450" r:id="rId54"/>
    <p:sldId id="609" r:id="rId55"/>
    <p:sldId id="608" r:id="rId56"/>
    <p:sldId id="610" r:id="rId57"/>
    <p:sldId id="705" r:id="rId58"/>
    <p:sldId id="451" r:id="rId59"/>
    <p:sldId id="602" r:id="rId60"/>
    <p:sldId id="530" r:id="rId61"/>
    <p:sldId id="438" r:id="rId62"/>
    <p:sldId id="439" r:id="rId63"/>
    <p:sldId id="452" r:id="rId64"/>
    <p:sldId id="453" r:id="rId65"/>
    <p:sldId id="456" r:id="rId66"/>
    <p:sldId id="603" r:id="rId67"/>
    <p:sldId id="2057" r:id="rId68"/>
    <p:sldId id="2056" r:id="rId69"/>
    <p:sldId id="604" r:id="rId70"/>
    <p:sldId id="1546" r:id="rId71"/>
    <p:sldId id="605" r:id="rId72"/>
    <p:sldId id="2058" r:id="rId73"/>
    <p:sldId id="2059" r:id="rId74"/>
    <p:sldId id="2060" r:id="rId75"/>
    <p:sldId id="2055" r:id="rId76"/>
    <p:sldId id="2061" r:id="rId77"/>
    <p:sldId id="2062" r:id="rId78"/>
    <p:sldId id="440" r:id="rId79"/>
    <p:sldId id="441" r:id="rId80"/>
    <p:sldId id="544" r:id="rId81"/>
    <p:sldId id="568" r:id="rId82"/>
    <p:sldId id="543" r:id="rId83"/>
    <p:sldId id="442" r:id="rId84"/>
    <p:sldId id="443" r:id="rId85"/>
    <p:sldId id="444" r:id="rId86"/>
    <p:sldId id="445" r:id="rId87"/>
    <p:sldId id="548" r:id="rId88"/>
    <p:sldId id="553" r:id="rId89"/>
    <p:sldId id="554" r:id="rId90"/>
    <p:sldId id="555" r:id="rId91"/>
    <p:sldId id="1506" r:id="rId92"/>
    <p:sldId id="556" r:id="rId93"/>
    <p:sldId id="2063" r:id="rId94"/>
    <p:sldId id="558" r:id="rId95"/>
    <p:sldId id="606" r:id="rId96"/>
    <p:sldId id="569" r:id="rId97"/>
    <p:sldId id="570" r:id="rId98"/>
    <p:sldId id="571" r:id="rId99"/>
    <p:sldId id="572" r:id="rId100"/>
    <p:sldId id="573" r:id="rId101"/>
    <p:sldId id="574" r:id="rId102"/>
    <p:sldId id="575" r:id="rId103"/>
    <p:sldId id="576" r:id="rId104"/>
    <p:sldId id="583" r:id="rId105"/>
    <p:sldId id="584" r:id="rId106"/>
    <p:sldId id="577" r:id="rId107"/>
    <p:sldId id="578" r:id="rId108"/>
    <p:sldId id="579" r:id="rId109"/>
    <p:sldId id="580" r:id="rId110"/>
    <p:sldId id="581" r:id="rId111"/>
    <p:sldId id="582" r:id="rId112"/>
    <p:sldId id="585" r:id="rId113"/>
    <p:sldId id="586" r:id="rId114"/>
    <p:sldId id="587" r:id="rId115"/>
    <p:sldId id="588" r:id="rId116"/>
    <p:sldId id="589" r:id="rId117"/>
    <p:sldId id="590" r:id="rId118"/>
    <p:sldId id="591" r:id="rId119"/>
    <p:sldId id="320" r:id="rId120"/>
    <p:sldId id="367" r:id="rId121"/>
    <p:sldId id="482" r:id="rId122"/>
    <p:sldId id="1509" r:id="rId123"/>
    <p:sldId id="1510" r:id="rId124"/>
    <p:sldId id="1516" r:id="rId125"/>
    <p:sldId id="1295" r:id="rId126"/>
    <p:sldId id="1556" r:id="rId127"/>
    <p:sldId id="1511" r:id="rId128"/>
    <p:sldId id="1512" r:id="rId129"/>
    <p:sldId id="1288" r:id="rId130"/>
    <p:sldId id="1513" r:id="rId131"/>
    <p:sldId id="1514" r:id="rId132"/>
    <p:sldId id="1515" r:id="rId133"/>
    <p:sldId id="1519" r:id="rId134"/>
    <p:sldId id="1520" r:id="rId135"/>
    <p:sldId id="1521" r:id="rId136"/>
    <p:sldId id="1522" r:id="rId137"/>
    <p:sldId id="1549" r:id="rId138"/>
    <p:sldId id="1550" r:id="rId139"/>
    <p:sldId id="1551" r:id="rId140"/>
    <p:sldId id="1552" r:id="rId141"/>
    <p:sldId id="1553" r:id="rId142"/>
    <p:sldId id="1554" r:id="rId143"/>
    <p:sldId id="1526" r:id="rId144"/>
    <p:sldId id="1530" r:id="rId145"/>
    <p:sldId id="1531" r:id="rId146"/>
    <p:sldId id="1532" r:id="rId147"/>
    <p:sldId id="1527" r:id="rId148"/>
    <p:sldId id="1539" r:id="rId149"/>
    <p:sldId id="1540" r:id="rId150"/>
    <p:sldId id="1528" r:id="rId151"/>
    <p:sldId id="1544" r:id="rId152"/>
    <p:sldId id="1545" r:id="rId153"/>
    <p:sldId id="1533" r:id="rId154"/>
    <p:sldId id="1534" r:id="rId155"/>
    <p:sldId id="1542" r:id="rId156"/>
    <p:sldId id="1535" r:id="rId157"/>
    <p:sldId id="1536" r:id="rId158"/>
    <p:sldId id="1541" r:id="rId159"/>
    <p:sldId id="1537" r:id="rId160"/>
    <p:sldId id="1538" r:id="rId161"/>
    <p:sldId id="1529" r:id="rId162"/>
    <p:sldId id="370" r:id="rId163"/>
    <p:sldId id="393" r:id="rId164"/>
    <p:sldId id="376" r:id="rId165"/>
    <p:sldId id="394" r:id="rId166"/>
    <p:sldId id="377" r:id="rId167"/>
    <p:sldId id="378" r:id="rId168"/>
    <p:sldId id="1557" r:id="rId169"/>
    <p:sldId id="397" r:id="rId170"/>
    <p:sldId id="403" r:id="rId171"/>
    <p:sldId id="402" r:id="rId172"/>
    <p:sldId id="401" r:id="rId173"/>
    <p:sldId id="399" r:id="rId174"/>
    <p:sldId id="704" r:id="rId175"/>
    <p:sldId id="398" r:id="rId176"/>
    <p:sldId id="380" r:id="rId177"/>
    <p:sldId id="404" r:id="rId178"/>
    <p:sldId id="412" r:id="rId179"/>
    <p:sldId id="698" r:id="rId180"/>
    <p:sldId id="699" r:id="rId181"/>
    <p:sldId id="2065" r:id="rId182"/>
    <p:sldId id="2064" r:id="rId183"/>
    <p:sldId id="2066" r:id="rId184"/>
    <p:sldId id="700" r:id="rId185"/>
    <p:sldId id="701" r:id="rId186"/>
    <p:sldId id="2067" r:id="rId187"/>
    <p:sldId id="702" r:id="rId188"/>
    <p:sldId id="703" r:id="rId189"/>
    <p:sldId id="405" r:id="rId190"/>
    <p:sldId id="413" r:id="rId191"/>
    <p:sldId id="414" r:id="rId192"/>
    <p:sldId id="415" r:id="rId193"/>
    <p:sldId id="1558" r:id="rId194"/>
    <p:sldId id="416" r:id="rId195"/>
    <p:sldId id="417" r:id="rId196"/>
    <p:sldId id="1559" r:id="rId197"/>
    <p:sldId id="418" r:id="rId198"/>
    <p:sldId id="420" r:id="rId199"/>
    <p:sldId id="1560" r:id="rId200"/>
    <p:sldId id="421" r:id="rId201"/>
    <p:sldId id="422" r:id="rId202"/>
    <p:sldId id="419" r:id="rId203"/>
    <p:sldId id="423" r:id="rId204"/>
    <p:sldId id="424" r:id="rId205"/>
    <p:sldId id="425" r:id="rId206"/>
    <p:sldId id="396" r:id="rId207"/>
    <p:sldId id="384" r:id="rId208"/>
    <p:sldId id="260" r:id="rId209"/>
    <p:sldId id="261" r:id="rId210"/>
    <p:sldId id="385" r:id="rId211"/>
    <p:sldId id="341" r:id="rId212"/>
    <p:sldId id="1562" r:id="rId213"/>
    <p:sldId id="1561" r:id="rId214"/>
    <p:sldId id="395" r:id="rId215"/>
    <p:sldId id="502" r:id="rId216"/>
    <p:sldId id="503" r:id="rId217"/>
    <p:sldId id="504" r:id="rId218"/>
    <p:sldId id="522" r:id="rId219"/>
    <p:sldId id="1563" r:id="rId220"/>
    <p:sldId id="1568" r:id="rId221"/>
    <p:sldId id="1564" r:id="rId222"/>
    <p:sldId id="1565" r:id="rId223"/>
    <p:sldId id="545" r:id="rId224"/>
    <p:sldId id="1566" r:id="rId225"/>
    <p:sldId id="1567" r:id="rId226"/>
    <p:sldId id="594" r:id="rId227"/>
    <p:sldId id="505" r:id="rId228"/>
    <p:sldId id="506" r:id="rId229"/>
    <p:sldId id="507" r:id="rId230"/>
    <p:sldId id="508" r:id="rId231"/>
    <p:sldId id="509" r:id="rId232"/>
    <p:sldId id="514" r:id="rId233"/>
    <p:sldId id="510" r:id="rId234"/>
    <p:sldId id="511" r:id="rId235"/>
    <p:sldId id="512" r:id="rId236"/>
    <p:sldId id="515" r:id="rId237"/>
    <p:sldId id="516" r:id="rId238"/>
    <p:sldId id="1569" r:id="rId239"/>
    <p:sldId id="1570" r:id="rId240"/>
    <p:sldId id="1571" r:id="rId241"/>
    <p:sldId id="1572" r:id="rId242"/>
    <p:sldId id="1573" r:id="rId243"/>
    <p:sldId id="1574" r:id="rId244"/>
    <p:sldId id="2068" r:id="rId245"/>
    <p:sldId id="345" r:id="rId246"/>
    <p:sldId id="346" r:id="rId247"/>
    <p:sldId id="347" r:id="rId248"/>
    <p:sldId id="348" r:id="rId249"/>
    <p:sldId id="1575" r:id="rId250"/>
    <p:sldId id="1576" r:id="rId2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00FF"/>
    <a:srgbClr val="B2B2B2"/>
    <a:srgbClr val="FFCCFF"/>
    <a:srgbClr val="99FF99"/>
    <a:srgbClr val="969696"/>
    <a:srgbClr val="B4B4B4"/>
    <a:srgbClr val="CCFFCC"/>
    <a:srgbClr val="FF99FF"/>
    <a:srgbClr val="E60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5133" autoAdjust="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5DEECB-2E36-4A7D-ABB5-72DBB8914CB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BB49EAD-77BB-4EAA-B373-78C9E3D73B5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11EA4FF-ABE1-481E-ACD9-DE6500CFCBF1}" type="datetimeFigureOut">
              <a:rPr lang="en-US"/>
              <a:pPr>
                <a:defRPr/>
              </a:pPr>
              <a:t>10/29/2023</a:t>
            </a:fld>
            <a:endParaRPr lang="en-US"/>
          </a:p>
        </p:txBody>
      </p:sp>
      <p:sp>
        <p:nvSpPr>
          <p:cNvPr id="4" name="Slide Image Placeholder 3">
            <a:extLst>
              <a:ext uri="{FF2B5EF4-FFF2-40B4-BE49-F238E27FC236}">
                <a16:creationId xmlns:a16="http://schemas.microsoft.com/office/drawing/2014/main" id="{AA5FD923-159E-4AAD-861B-9FA75A239F1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B64EE04-0575-4F4A-9107-A538B75CA8D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53ABC3-E76F-45D1-929E-CE1A3BF2238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DB78E0D-85B4-4261-8FE3-D3563DB925C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DD09F2-F6EF-4FB9-927E-8C998EF618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98A478EA-7307-48C8-880B-C7B515CA8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A4907682-F5CB-49B9-A744-4662AE382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0052" name="Slide Number Placeholder 3">
            <a:extLst>
              <a:ext uri="{FF2B5EF4-FFF2-40B4-BE49-F238E27FC236}">
                <a16:creationId xmlns:a16="http://schemas.microsoft.com/office/drawing/2014/main" id="{881DCB4C-6F42-4EA7-A8FE-E6375E3BA5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DFF16B-631A-4049-9569-94ACA8EE2C10}" type="slidenum">
              <a:rPr lang="en-US" altLang="en-US" smtClean="0">
                <a:latin typeface="Arial" panose="020B0604020202020204" pitchFamily="34" charset="0"/>
              </a:rPr>
              <a:pPr>
                <a:spcBef>
                  <a:spcPct val="0"/>
                </a:spcBef>
              </a:pPr>
              <a:t>169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02653AF-4737-4D32-B1AB-E1297F4618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D7F9E035-D80E-4830-B78E-561086913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2100" name="Slide Number Placeholder 3">
            <a:extLst>
              <a:ext uri="{FF2B5EF4-FFF2-40B4-BE49-F238E27FC236}">
                <a16:creationId xmlns:a16="http://schemas.microsoft.com/office/drawing/2014/main" id="{686C3A4D-4026-4C74-867A-4613242B4D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2ADE23-8455-450E-883B-E43E2D949F01}" type="slidenum">
              <a:rPr lang="en-US" altLang="en-US" smtClean="0">
                <a:latin typeface="Arial" panose="020B0604020202020204" pitchFamily="34" charset="0"/>
              </a:rPr>
              <a:pPr>
                <a:spcBef>
                  <a:spcPct val="0"/>
                </a:spcBef>
              </a:pPr>
              <a:t>170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F84DF062-BCE5-4351-BF16-223CAC6D3B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BC491A71-0D4F-4939-AF99-FB296CCE5D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4148" name="Slide Number Placeholder 3">
            <a:extLst>
              <a:ext uri="{FF2B5EF4-FFF2-40B4-BE49-F238E27FC236}">
                <a16:creationId xmlns:a16="http://schemas.microsoft.com/office/drawing/2014/main" id="{D96E2302-9EB4-4BA6-BFC7-2B7CA7C4CC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287C5C-1D05-4C28-A949-85AD156672BC}" type="slidenum">
              <a:rPr lang="en-US" altLang="en-US" smtClean="0">
                <a:latin typeface="Arial" panose="020B0604020202020204" pitchFamily="34" charset="0"/>
              </a:rPr>
              <a:pPr>
                <a:spcBef>
                  <a:spcPct val="0"/>
                </a:spcBef>
              </a:pPr>
              <a:t>171</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E3CF5F3A-C901-48BA-8C70-987D9AD2AC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957EA06C-C508-4ED8-852F-8C43620370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6196" name="Slide Number Placeholder 3">
            <a:extLst>
              <a:ext uri="{FF2B5EF4-FFF2-40B4-BE49-F238E27FC236}">
                <a16:creationId xmlns:a16="http://schemas.microsoft.com/office/drawing/2014/main" id="{D8D7134A-7CFE-44AE-99F6-BC2A42B703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9B8F9C-9F73-4738-8CD7-F25FCC7EA2D1}" type="slidenum">
              <a:rPr lang="en-US" altLang="en-US" smtClean="0">
                <a:latin typeface="Arial" panose="020B0604020202020204" pitchFamily="34" charset="0"/>
              </a:rPr>
              <a:pPr>
                <a:spcBef>
                  <a:spcPct val="0"/>
                </a:spcBef>
              </a:pPr>
              <a:t>172</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DE86449-6736-4B18-90EA-DA2B8AA0A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A9203ECC-C0EA-4CEC-BCDB-BB9537711B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8244" name="Slide Number Placeholder 3">
            <a:extLst>
              <a:ext uri="{FF2B5EF4-FFF2-40B4-BE49-F238E27FC236}">
                <a16:creationId xmlns:a16="http://schemas.microsoft.com/office/drawing/2014/main" id="{6728E6E8-FCA0-4255-A37F-3258E76329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9A2F85-6EAB-4CB5-B047-1B9ED6038557}" type="slidenum">
              <a:rPr lang="en-US" altLang="en-US" smtClean="0">
                <a:latin typeface="Arial" panose="020B0604020202020204" pitchFamily="34" charset="0"/>
              </a:rPr>
              <a:pPr>
                <a:spcBef>
                  <a:spcPct val="0"/>
                </a:spcBef>
              </a:pPr>
              <a:t>173</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DE86449-6736-4B18-90EA-DA2B8AA0A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A9203ECC-C0EA-4CEC-BCDB-BB9537711B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8244" name="Slide Number Placeholder 3">
            <a:extLst>
              <a:ext uri="{FF2B5EF4-FFF2-40B4-BE49-F238E27FC236}">
                <a16:creationId xmlns:a16="http://schemas.microsoft.com/office/drawing/2014/main" id="{6728E6E8-FCA0-4255-A37F-3258E76329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9A2F85-6EAB-4CB5-B047-1B9ED6038557}" type="slidenum">
              <a:rPr lang="en-US" altLang="en-US" smtClean="0">
                <a:latin typeface="Arial" panose="020B0604020202020204" pitchFamily="34" charset="0"/>
              </a:rPr>
              <a:pPr>
                <a:spcBef>
                  <a:spcPct val="0"/>
                </a:spcBef>
              </a:pPr>
              <a:t>174</a:t>
            </a:fld>
            <a:endParaRPr lang="en-US" altLang="en-US">
              <a:latin typeface="Arial" panose="020B0604020202020204" pitchFamily="34" charset="0"/>
            </a:endParaRPr>
          </a:p>
        </p:txBody>
      </p:sp>
    </p:spTree>
    <p:extLst>
      <p:ext uri="{BB962C8B-B14F-4D97-AF65-F5344CB8AC3E}">
        <p14:creationId xmlns:p14="http://schemas.microsoft.com/office/powerpoint/2010/main" val="113736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639FF902-524F-4F24-8422-9BF34656DC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0F20DA5C-45E8-44C2-93BC-F00B9ADBFC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0292" name="Slide Number Placeholder 3">
            <a:extLst>
              <a:ext uri="{FF2B5EF4-FFF2-40B4-BE49-F238E27FC236}">
                <a16:creationId xmlns:a16="http://schemas.microsoft.com/office/drawing/2014/main" id="{D8FCDEEC-5E77-4279-A89F-9F8CB13642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5D7FE8-D904-417A-BAB3-D650BA71D3F2}" type="slidenum">
              <a:rPr lang="en-US" altLang="en-US" smtClean="0">
                <a:latin typeface="Arial" panose="020B0604020202020204" pitchFamily="34" charset="0"/>
              </a:rPr>
              <a:pPr>
                <a:spcBef>
                  <a:spcPct val="0"/>
                </a:spcBef>
              </a:pPr>
              <a:t>175</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A8BFF863-B5BC-4137-B0E3-CA0AA3DE5588}"/>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9B685C38-B574-472D-8600-F19C82D0F096}"/>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C24CB178-E987-470A-9252-4C8639F3D0F5}"/>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a:extLst>
                <a:ext uri="{FF2B5EF4-FFF2-40B4-BE49-F238E27FC236}">
                  <a16:creationId xmlns:a16="http://schemas.microsoft.com/office/drawing/2014/main" id="{E090A4A9-0EEA-4037-B688-E8542BA422AE}"/>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a:extLst>
                <a:ext uri="{FF2B5EF4-FFF2-40B4-BE49-F238E27FC236}">
                  <a16:creationId xmlns:a16="http://schemas.microsoft.com/office/drawing/2014/main" id="{E7BDEFC0-B055-48D2-97DC-BBA1BEEB238D}"/>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a:extLst>
                <a:ext uri="{FF2B5EF4-FFF2-40B4-BE49-F238E27FC236}">
                  <a16:creationId xmlns:a16="http://schemas.microsoft.com/office/drawing/2014/main" id="{ABE3B806-AF1E-402D-895B-33FDDAAFCF69}"/>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a:extLst>
                <a:ext uri="{FF2B5EF4-FFF2-40B4-BE49-F238E27FC236}">
                  <a16:creationId xmlns:a16="http://schemas.microsoft.com/office/drawing/2014/main" id="{9667E672-9C1F-482C-A599-056C3945374B}"/>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a:extLst>
                <a:ext uri="{FF2B5EF4-FFF2-40B4-BE49-F238E27FC236}">
                  <a16:creationId xmlns:a16="http://schemas.microsoft.com/office/drawing/2014/main" id="{A3C5139F-ABEB-499D-95D0-934BB1C13FE3}"/>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a:extLst>
                <a:ext uri="{FF2B5EF4-FFF2-40B4-BE49-F238E27FC236}">
                  <a16:creationId xmlns:a16="http://schemas.microsoft.com/office/drawing/2014/main" id="{2F62D2CE-4C1B-4EBD-A93C-4463C0E3D8CC}"/>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a:extLst>
                <a:ext uri="{FF2B5EF4-FFF2-40B4-BE49-F238E27FC236}">
                  <a16:creationId xmlns:a16="http://schemas.microsoft.com/office/drawing/2014/main" id="{45EC4F15-2BF9-40E6-8D36-CF44908B04BE}"/>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a:extLst>
                <a:ext uri="{FF2B5EF4-FFF2-40B4-BE49-F238E27FC236}">
                  <a16:creationId xmlns:a16="http://schemas.microsoft.com/office/drawing/2014/main" id="{03E8FAA8-1968-489B-8CD4-159555F38308}"/>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a:extLst>
                <a:ext uri="{FF2B5EF4-FFF2-40B4-BE49-F238E27FC236}">
                  <a16:creationId xmlns:a16="http://schemas.microsoft.com/office/drawing/2014/main" id="{CEF4305C-1BDC-4A7D-B2F2-532E36E3616E}"/>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a:extLst>
                <a:ext uri="{FF2B5EF4-FFF2-40B4-BE49-F238E27FC236}">
                  <a16:creationId xmlns:a16="http://schemas.microsoft.com/office/drawing/2014/main" id="{B0D7EAD7-D43C-409C-8BF4-5CD58B10850E}"/>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a:extLst>
                <a:ext uri="{FF2B5EF4-FFF2-40B4-BE49-F238E27FC236}">
                  <a16:creationId xmlns:a16="http://schemas.microsoft.com/office/drawing/2014/main" id="{24C42D45-5676-4570-952D-98E328226521}"/>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a:extLst>
                <a:ext uri="{FF2B5EF4-FFF2-40B4-BE49-F238E27FC236}">
                  <a16:creationId xmlns:a16="http://schemas.microsoft.com/office/drawing/2014/main" id="{8D4F6C94-F2D6-479E-8EA0-79AF25ECC3D6}"/>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a:extLst>
                <a:ext uri="{FF2B5EF4-FFF2-40B4-BE49-F238E27FC236}">
                  <a16:creationId xmlns:a16="http://schemas.microsoft.com/office/drawing/2014/main" id="{CB1369C6-74FC-4B58-B3B0-A83BB88E60A5}"/>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a:extLst>
                <a:ext uri="{FF2B5EF4-FFF2-40B4-BE49-F238E27FC236}">
                  <a16:creationId xmlns:a16="http://schemas.microsoft.com/office/drawing/2014/main" id="{AF09C35E-4E87-4A3C-995A-1B009A3FCC84}"/>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a:extLst>
                <a:ext uri="{FF2B5EF4-FFF2-40B4-BE49-F238E27FC236}">
                  <a16:creationId xmlns:a16="http://schemas.microsoft.com/office/drawing/2014/main" id="{4F855632-392C-4716-AAD8-64E360C0A47E}"/>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a:extLst>
                <a:ext uri="{FF2B5EF4-FFF2-40B4-BE49-F238E27FC236}">
                  <a16:creationId xmlns:a16="http://schemas.microsoft.com/office/drawing/2014/main" id="{C71B9519-2F6C-413E-83B6-5441BD414533}"/>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a:extLst>
                <a:ext uri="{FF2B5EF4-FFF2-40B4-BE49-F238E27FC236}">
                  <a16:creationId xmlns:a16="http://schemas.microsoft.com/office/drawing/2014/main" id="{BEAF6F02-A2B7-49BB-B90A-4AD06835CE61}"/>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a:extLst>
                <a:ext uri="{FF2B5EF4-FFF2-40B4-BE49-F238E27FC236}">
                  <a16:creationId xmlns:a16="http://schemas.microsoft.com/office/drawing/2014/main" id="{0FD93AB2-924A-4073-9340-56910F90D4EB}"/>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a:extLst>
                <a:ext uri="{FF2B5EF4-FFF2-40B4-BE49-F238E27FC236}">
                  <a16:creationId xmlns:a16="http://schemas.microsoft.com/office/drawing/2014/main" id="{EB58D804-5BDA-4104-B361-F355507AB781}"/>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a:extLst>
                <a:ext uri="{FF2B5EF4-FFF2-40B4-BE49-F238E27FC236}">
                  <a16:creationId xmlns:a16="http://schemas.microsoft.com/office/drawing/2014/main" id="{93038161-4F1B-4C94-959A-25B5A4C1D482}"/>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a:extLst>
                <a:ext uri="{FF2B5EF4-FFF2-40B4-BE49-F238E27FC236}">
                  <a16:creationId xmlns:a16="http://schemas.microsoft.com/office/drawing/2014/main" id="{FDC8AA7B-E8B8-4AF0-8A04-25AB9F27B2FC}"/>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a:extLst>
                <a:ext uri="{FF2B5EF4-FFF2-40B4-BE49-F238E27FC236}">
                  <a16:creationId xmlns:a16="http://schemas.microsoft.com/office/drawing/2014/main" id="{6C7A8567-F498-43AA-BE49-CB9736F980A7}"/>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a:extLst>
                <a:ext uri="{FF2B5EF4-FFF2-40B4-BE49-F238E27FC236}">
                  <a16:creationId xmlns:a16="http://schemas.microsoft.com/office/drawing/2014/main" id="{D86445D8-C732-47D3-B5DB-655DB044A79F}"/>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a:extLst>
                <a:ext uri="{FF2B5EF4-FFF2-40B4-BE49-F238E27FC236}">
                  <a16:creationId xmlns:a16="http://schemas.microsoft.com/office/drawing/2014/main" id="{A71CE3FF-DCEB-427F-AE08-33EAB75098B9}"/>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a:extLst>
                <a:ext uri="{FF2B5EF4-FFF2-40B4-BE49-F238E27FC236}">
                  <a16:creationId xmlns:a16="http://schemas.microsoft.com/office/drawing/2014/main" id="{3784F57A-A097-4EAD-A8BE-3CE40835BE3A}"/>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a:extLst>
                <a:ext uri="{FF2B5EF4-FFF2-40B4-BE49-F238E27FC236}">
                  <a16:creationId xmlns:a16="http://schemas.microsoft.com/office/drawing/2014/main" id="{6A61024C-262E-47E5-BB8F-03E09C1EE58A}"/>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a:extLst>
                <a:ext uri="{FF2B5EF4-FFF2-40B4-BE49-F238E27FC236}">
                  <a16:creationId xmlns:a16="http://schemas.microsoft.com/office/drawing/2014/main" id="{7077097B-8C87-4438-A08A-1E1E5BC96FBF}"/>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a:extLst>
                <a:ext uri="{FF2B5EF4-FFF2-40B4-BE49-F238E27FC236}">
                  <a16:creationId xmlns:a16="http://schemas.microsoft.com/office/drawing/2014/main" id="{29743DDE-1275-46C7-A20F-C49B45288BD6}"/>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a:extLst>
                <a:ext uri="{FF2B5EF4-FFF2-40B4-BE49-F238E27FC236}">
                  <a16:creationId xmlns:a16="http://schemas.microsoft.com/office/drawing/2014/main" id="{5C1A54C4-8FAA-4230-85BD-CB8BD532F570}"/>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a:extLst>
                <a:ext uri="{FF2B5EF4-FFF2-40B4-BE49-F238E27FC236}">
                  <a16:creationId xmlns:a16="http://schemas.microsoft.com/office/drawing/2014/main" id="{B19C0711-BDB1-41F4-B5BB-AA8B895C9E3D}"/>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a:extLst>
              <a:ext uri="{FF2B5EF4-FFF2-40B4-BE49-F238E27FC236}">
                <a16:creationId xmlns:a16="http://schemas.microsoft.com/office/drawing/2014/main" id="{F1B03857-5F78-453F-9C9E-BF11775E737D}"/>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225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F7445DCE-D3A6-4F23-A49D-042ECBA4D817}"/>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9B5534CA-0860-42CD-8F56-621B93DB00B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633301A6-AE11-468F-8682-128981F56226}"/>
              </a:ext>
            </a:extLst>
          </p:cNvPr>
          <p:cNvSpPr>
            <a:spLocks noGrp="1" noChangeArrowheads="1"/>
          </p:cNvSpPr>
          <p:nvPr>
            <p:ph type="sldNum" sz="quarter" idx="12"/>
          </p:nvPr>
        </p:nvSpPr>
        <p:spPr/>
        <p:txBody>
          <a:bodyPr/>
          <a:lstStyle>
            <a:lvl1pPr>
              <a:defRPr/>
            </a:lvl1pPr>
          </a:lstStyle>
          <a:p>
            <a:pPr>
              <a:defRPr/>
            </a:pPr>
            <a:fld id="{1BD9A468-1742-4DD0-A21A-0D3F2DB59F16}" type="slidenum">
              <a:rPr lang="en-US" altLang="en-US"/>
              <a:pPr>
                <a:defRPr/>
              </a:pPr>
              <a:t>‹#›</a:t>
            </a:fld>
            <a:endParaRPr lang="en-US" altLang="en-US"/>
          </a:p>
        </p:txBody>
      </p:sp>
    </p:spTree>
    <p:extLst>
      <p:ext uri="{BB962C8B-B14F-4D97-AF65-F5344CB8AC3E}">
        <p14:creationId xmlns:p14="http://schemas.microsoft.com/office/powerpoint/2010/main" val="45609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819D3B7-D947-4556-9795-E3EF22F03C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B9ADC22-7775-4570-9BEB-695A401815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9C2BBA0-4DDB-47FE-9481-5EBEA6C6BF0B}"/>
              </a:ext>
            </a:extLst>
          </p:cNvPr>
          <p:cNvSpPr>
            <a:spLocks noGrp="1" noChangeArrowheads="1"/>
          </p:cNvSpPr>
          <p:nvPr>
            <p:ph type="sldNum" sz="quarter" idx="12"/>
          </p:nvPr>
        </p:nvSpPr>
        <p:spPr>
          <a:ln/>
        </p:spPr>
        <p:txBody>
          <a:bodyPr/>
          <a:lstStyle>
            <a:lvl1pPr>
              <a:defRPr/>
            </a:lvl1pPr>
          </a:lstStyle>
          <a:p>
            <a:pPr>
              <a:defRPr/>
            </a:pPr>
            <a:fld id="{5808B06D-53B0-4141-B9A4-25C4E78B3568}" type="slidenum">
              <a:rPr lang="en-US" altLang="en-US"/>
              <a:pPr>
                <a:defRPr/>
              </a:pPr>
              <a:t>‹#›</a:t>
            </a:fld>
            <a:endParaRPr lang="en-US" altLang="en-US"/>
          </a:p>
        </p:txBody>
      </p:sp>
    </p:spTree>
    <p:extLst>
      <p:ext uri="{BB962C8B-B14F-4D97-AF65-F5344CB8AC3E}">
        <p14:creationId xmlns:p14="http://schemas.microsoft.com/office/powerpoint/2010/main" val="268258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862D96F-C6C3-4755-BDE6-1A7BE7EF9A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C1AACDC-95F9-45F6-8557-69FAFD3B77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24DA39F-5607-4D10-80D5-86E2799A6BFF}"/>
              </a:ext>
            </a:extLst>
          </p:cNvPr>
          <p:cNvSpPr>
            <a:spLocks noGrp="1" noChangeArrowheads="1"/>
          </p:cNvSpPr>
          <p:nvPr>
            <p:ph type="sldNum" sz="quarter" idx="12"/>
          </p:nvPr>
        </p:nvSpPr>
        <p:spPr>
          <a:ln/>
        </p:spPr>
        <p:txBody>
          <a:bodyPr/>
          <a:lstStyle>
            <a:lvl1pPr>
              <a:defRPr/>
            </a:lvl1pPr>
          </a:lstStyle>
          <a:p>
            <a:pPr>
              <a:defRPr/>
            </a:pPr>
            <a:fld id="{7FF238B9-4C37-4C69-83E5-B43C75E4F861}" type="slidenum">
              <a:rPr lang="en-US" altLang="en-US"/>
              <a:pPr>
                <a:defRPr/>
              </a:pPr>
              <a:t>‹#›</a:t>
            </a:fld>
            <a:endParaRPr lang="en-US" altLang="en-US"/>
          </a:p>
        </p:txBody>
      </p:sp>
    </p:spTree>
    <p:extLst>
      <p:ext uri="{BB962C8B-B14F-4D97-AF65-F5344CB8AC3E}">
        <p14:creationId xmlns:p14="http://schemas.microsoft.com/office/powerpoint/2010/main" val="139024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6370C68-BC56-43C7-BD27-5BDC50A138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967A823-F4F5-4E02-8458-6118FFA96B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71C72A4-5BA3-42D1-A1A1-09D0935B1C5A}"/>
              </a:ext>
            </a:extLst>
          </p:cNvPr>
          <p:cNvSpPr>
            <a:spLocks noGrp="1" noChangeArrowheads="1"/>
          </p:cNvSpPr>
          <p:nvPr>
            <p:ph type="sldNum" sz="quarter" idx="12"/>
          </p:nvPr>
        </p:nvSpPr>
        <p:spPr>
          <a:ln/>
        </p:spPr>
        <p:txBody>
          <a:bodyPr/>
          <a:lstStyle>
            <a:lvl1pPr>
              <a:defRPr/>
            </a:lvl1pPr>
          </a:lstStyle>
          <a:p>
            <a:pPr>
              <a:defRPr/>
            </a:pPr>
            <a:fld id="{0FE34DB4-604C-4A7F-A44B-A8BEFA76EFB3}" type="slidenum">
              <a:rPr lang="en-US" altLang="en-US"/>
              <a:pPr>
                <a:defRPr/>
              </a:pPr>
              <a:t>‹#›</a:t>
            </a:fld>
            <a:endParaRPr lang="en-US" altLang="en-US"/>
          </a:p>
        </p:txBody>
      </p:sp>
    </p:spTree>
    <p:extLst>
      <p:ext uri="{BB962C8B-B14F-4D97-AF65-F5344CB8AC3E}">
        <p14:creationId xmlns:p14="http://schemas.microsoft.com/office/powerpoint/2010/main" val="274408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5316AFD-8866-425D-8514-812EA93355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0207CAA-1A27-40FA-924E-7C4C96014E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AD712A4-B11C-4E39-BEB5-A66ADE50D9E6}"/>
              </a:ext>
            </a:extLst>
          </p:cNvPr>
          <p:cNvSpPr>
            <a:spLocks noGrp="1" noChangeArrowheads="1"/>
          </p:cNvSpPr>
          <p:nvPr>
            <p:ph type="sldNum" sz="quarter" idx="12"/>
          </p:nvPr>
        </p:nvSpPr>
        <p:spPr>
          <a:ln/>
        </p:spPr>
        <p:txBody>
          <a:bodyPr/>
          <a:lstStyle>
            <a:lvl1pPr>
              <a:defRPr/>
            </a:lvl1pPr>
          </a:lstStyle>
          <a:p>
            <a:pPr>
              <a:defRPr/>
            </a:pPr>
            <a:fld id="{21A125D4-36D8-4901-9861-72C878FC7163}" type="slidenum">
              <a:rPr lang="en-US" altLang="en-US"/>
              <a:pPr>
                <a:defRPr/>
              </a:pPr>
              <a:t>‹#›</a:t>
            </a:fld>
            <a:endParaRPr lang="en-US" altLang="en-US"/>
          </a:p>
        </p:txBody>
      </p:sp>
    </p:spTree>
    <p:extLst>
      <p:ext uri="{BB962C8B-B14F-4D97-AF65-F5344CB8AC3E}">
        <p14:creationId xmlns:p14="http://schemas.microsoft.com/office/powerpoint/2010/main" val="135864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694D456-9C67-41DA-AFE1-9BBFA9E2BD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D259C20-BC1F-4C15-92EC-9B6BEC77F0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DD3DF59E-11F2-4BF9-A1EC-AFEE04C29FDA}"/>
              </a:ext>
            </a:extLst>
          </p:cNvPr>
          <p:cNvSpPr>
            <a:spLocks noGrp="1" noChangeArrowheads="1"/>
          </p:cNvSpPr>
          <p:nvPr>
            <p:ph type="sldNum" sz="quarter" idx="12"/>
          </p:nvPr>
        </p:nvSpPr>
        <p:spPr>
          <a:ln/>
        </p:spPr>
        <p:txBody>
          <a:bodyPr/>
          <a:lstStyle>
            <a:lvl1pPr>
              <a:defRPr/>
            </a:lvl1pPr>
          </a:lstStyle>
          <a:p>
            <a:pPr>
              <a:defRPr/>
            </a:pPr>
            <a:fld id="{8496A894-8B17-4F96-AD07-35B711AFF040}" type="slidenum">
              <a:rPr lang="en-US" altLang="en-US"/>
              <a:pPr>
                <a:defRPr/>
              </a:pPr>
              <a:t>‹#›</a:t>
            </a:fld>
            <a:endParaRPr lang="en-US" altLang="en-US"/>
          </a:p>
        </p:txBody>
      </p:sp>
    </p:spTree>
    <p:extLst>
      <p:ext uri="{BB962C8B-B14F-4D97-AF65-F5344CB8AC3E}">
        <p14:creationId xmlns:p14="http://schemas.microsoft.com/office/powerpoint/2010/main" val="211876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1710F5A-8523-45E8-9DB5-362F27B93F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D8AFD10-6E3B-4B5E-BB3B-B76F873A2E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06F33D51-1E5A-4497-BAB7-BCA046821562}"/>
              </a:ext>
            </a:extLst>
          </p:cNvPr>
          <p:cNvSpPr>
            <a:spLocks noGrp="1" noChangeArrowheads="1"/>
          </p:cNvSpPr>
          <p:nvPr>
            <p:ph type="sldNum" sz="quarter" idx="12"/>
          </p:nvPr>
        </p:nvSpPr>
        <p:spPr>
          <a:ln/>
        </p:spPr>
        <p:txBody>
          <a:bodyPr/>
          <a:lstStyle>
            <a:lvl1pPr>
              <a:defRPr/>
            </a:lvl1pPr>
          </a:lstStyle>
          <a:p>
            <a:pPr>
              <a:defRPr/>
            </a:pPr>
            <a:fld id="{3CB44A21-0FE4-4F35-B830-34066E7B9471}" type="slidenum">
              <a:rPr lang="en-US" altLang="en-US"/>
              <a:pPr>
                <a:defRPr/>
              </a:pPr>
              <a:t>‹#›</a:t>
            </a:fld>
            <a:endParaRPr lang="en-US" altLang="en-US"/>
          </a:p>
        </p:txBody>
      </p:sp>
    </p:spTree>
    <p:extLst>
      <p:ext uri="{BB962C8B-B14F-4D97-AF65-F5344CB8AC3E}">
        <p14:creationId xmlns:p14="http://schemas.microsoft.com/office/powerpoint/2010/main" val="306113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D5BB305-16EA-42C0-80CB-514497CF60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BE1777E-9D7B-4CDF-BDBE-73E19D0D1B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14A69C29-8500-434B-B466-4804FE30B816}"/>
              </a:ext>
            </a:extLst>
          </p:cNvPr>
          <p:cNvSpPr>
            <a:spLocks noGrp="1" noChangeArrowheads="1"/>
          </p:cNvSpPr>
          <p:nvPr>
            <p:ph type="sldNum" sz="quarter" idx="12"/>
          </p:nvPr>
        </p:nvSpPr>
        <p:spPr>
          <a:ln/>
        </p:spPr>
        <p:txBody>
          <a:bodyPr/>
          <a:lstStyle>
            <a:lvl1pPr>
              <a:defRPr/>
            </a:lvl1pPr>
          </a:lstStyle>
          <a:p>
            <a:pPr>
              <a:defRPr/>
            </a:pPr>
            <a:fld id="{A108CE7F-6867-4449-BD2C-96B97460977A}" type="slidenum">
              <a:rPr lang="en-US" altLang="en-US"/>
              <a:pPr>
                <a:defRPr/>
              </a:pPr>
              <a:t>‹#›</a:t>
            </a:fld>
            <a:endParaRPr lang="en-US" altLang="en-US"/>
          </a:p>
        </p:txBody>
      </p:sp>
    </p:spTree>
    <p:extLst>
      <p:ext uri="{BB962C8B-B14F-4D97-AF65-F5344CB8AC3E}">
        <p14:creationId xmlns:p14="http://schemas.microsoft.com/office/powerpoint/2010/main" val="416432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ACF7420-E5D6-4D53-B6E9-4DDDCD79E3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8289A60E-C8D9-4534-A3E1-61CBBE69DB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54C4C094-F730-4385-8877-384ADABE8D97}"/>
              </a:ext>
            </a:extLst>
          </p:cNvPr>
          <p:cNvSpPr>
            <a:spLocks noGrp="1" noChangeArrowheads="1"/>
          </p:cNvSpPr>
          <p:nvPr>
            <p:ph type="sldNum" sz="quarter" idx="12"/>
          </p:nvPr>
        </p:nvSpPr>
        <p:spPr>
          <a:ln/>
        </p:spPr>
        <p:txBody>
          <a:bodyPr/>
          <a:lstStyle>
            <a:lvl1pPr>
              <a:defRPr/>
            </a:lvl1pPr>
          </a:lstStyle>
          <a:p>
            <a:pPr>
              <a:defRPr/>
            </a:pPr>
            <a:fld id="{DA71D0BC-ACC6-4C88-B0F4-9D43DCC54126}" type="slidenum">
              <a:rPr lang="en-US" altLang="en-US"/>
              <a:pPr>
                <a:defRPr/>
              </a:pPr>
              <a:t>‹#›</a:t>
            </a:fld>
            <a:endParaRPr lang="en-US" altLang="en-US"/>
          </a:p>
        </p:txBody>
      </p:sp>
    </p:spTree>
    <p:extLst>
      <p:ext uri="{BB962C8B-B14F-4D97-AF65-F5344CB8AC3E}">
        <p14:creationId xmlns:p14="http://schemas.microsoft.com/office/powerpoint/2010/main" val="371159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9452C6C-37F2-4B8C-9656-54752E0F3E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309A788-07C9-4AC9-9B46-CC274A3A8D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D52778A1-1086-4946-A39A-B2C48D61E09E}"/>
              </a:ext>
            </a:extLst>
          </p:cNvPr>
          <p:cNvSpPr>
            <a:spLocks noGrp="1" noChangeArrowheads="1"/>
          </p:cNvSpPr>
          <p:nvPr>
            <p:ph type="sldNum" sz="quarter" idx="12"/>
          </p:nvPr>
        </p:nvSpPr>
        <p:spPr>
          <a:ln/>
        </p:spPr>
        <p:txBody>
          <a:bodyPr/>
          <a:lstStyle>
            <a:lvl1pPr>
              <a:defRPr/>
            </a:lvl1pPr>
          </a:lstStyle>
          <a:p>
            <a:pPr>
              <a:defRPr/>
            </a:pPr>
            <a:fld id="{489812F4-CADF-488D-9967-0E6D0A84B1A2}" type="slidenum">
              <a:rPr lang="en-US" altLang="en-US"/>
              <a:pPr>
                <a:defRPr/>
              </a:pPr>
              <a:t>‹#›</a:t>
            </a:fld>
            <a:endParaRPr lang="en-US" altLang="en-US"/>
          </a:p>
        </p:txBody>
      </p:sp>
    </p:spTree>
    <p:extLst>
      <p:ext uri="{BB962C8B-B14F-4D97-AF65-F5344CB8AC3E}">
        <p14:creationId xmlns:p14="http://schemas.microsoft.com/office/powerpoint/2010/main" val="237731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36D32F9-0948-4FDB-98F3-D6E2A11DD6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2B01B99-8139-44EC-9199-5196C25CB3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1C39A9D-EB6F-4EFD-AD0D-4465CD30532F}"/>
              </a:ext>
            </a:extLst>
          </p:cNvPr>
          <p:cNvSpPr>
            <a:spLocks noGrp="1" noChangeArrowheads="1"/>
          </p:cNvSpPr>
          <p:nvPr>
            <p:ph type="sldNum" sz="quarter" idx="12"/>
          </p:nvPr>
        </p:nvSpPr>
        <p:spPr>
          <a:ln/>
        </p:spPr>
        <p:txBody>
          <a:bodyPr/>
          <a:lstStyle>
            <a:lvl1pPr>
              <a:defRPr/>
            </a:lvl1pPr>
          </a:lstStyle>
          <a:p>
            <a:pPr>
              <a:defRPr/>
            </a:pPr>
            <a:fld id="{F7BD8E3F-EA85-4B1B-B639-6DE2E734083E}" type="slidenum">
              <a:rPr lang="en-US" altLang="en-US"/>
              <a:pPr>
                <a:defRPr/>
              </a:pPr>
              <a:t>‹#›</a:t>
            </a:fld>
            <a:endParaRPr lang="en-US" altLang="en-US"/>
          </a:p>
        </p:txBody>
      </p:sp>
    </p:spTree>
    <p:extLst>
      <p:ext uri="{BB962C8B-B14F-4D97-AF65-F5344CB8AC3E}">
        <p14:creationId xmlns:p14="http://schemas.microsoft.com/office/powerpoint/2010/main" val="81388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8FAB6D5F-DD4E-413F-A09B-DB94B85E2341}"/>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811BC60B-2275-4EF1-9A0D-B252E43179FC}"/>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6D9EECF-5877-41D0-9ECA-43414581060C}"/>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9" name="Rectangle 5">
            <a:extLst>
              <a:ext uri="{FF2B5EF4-FFF2-40B4-BE49-F238E27FC236}">
                <a16:creationId xmlns:a16="http://schemas.microsoft.com/office/drawing/2014/main" id="{FCF35202-A1F3-4C4B-AADB-06F00A0ED5D5}"/>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ltLang="en-US"/>
          </a:p>
        </p:txBody>
      </p:sp>
      <p:sp>
        <p:nvSpPr>
          <p:cNvPr id="21510" name="Rectangle 6">
            <a:extLst>
              <a:ext uri="{FF2B5EF4-FFF2-40B4-BE49-F238E27FC236}">
                <a16:creationId xmlns:a16="http://schemas.microsoft.com/office/drawing/2014/main" id="{5B19FF75-8B91-4801-A596-5A8B3767A9D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ltLang="en-US"/>
          </a:p>
        </p:txBody>
      </p:sp>
      <p:sp>
        <p:nvSpPr>
          <p:cNvPr id="21511" name="Rectangle 7">
            <a:extLst>
              <a:ext uri="{FF2B5EF4-FFF2-40B4-BE49-F238E27FC236}">
                <a16:creationId xmlns:a16="http://schemas.microsoft.com/office/drawing/2014/main" id="{DD19DF41-91EB-4B5C-A54A-9DA6D4D24824}"/>
              </a:ext>
            </a:extLst>
          </p:cNvPr>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79F0D5B-A59B-47E1-86F4-08FFED2115E4}" type="slidenum">
              <a:rPr lang="en-US" altLang="en-US"/>
              <a:pPr>
                <a:defRPr/>
              </a:pPr>
              <a:t>‹#›</a:t>
            </a:fld>
            <a:endParaRPr lang="en-US" altLang="en-US"/>
          </a:p>
        </p:txBody>
      </p:sp>
      <p:grpSp>
        <p:nvGrpSpPr>
          <p:cNvPr id="1032" name="Group 8">
            <a:extLst>
              <a:ext uri="{FF2B5EF4-FFF2-40B4-BE49-F238E27FC236}">
                <a16:creationId xmlns:a16="http://schemas.microsoft.com/office/drawing/2014/main" id="{2099BFFF-F892-43C2-B085-B78E13109ADF}"/>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00E8CF5F-63AF-41E8-A7F8-0DC5D94BE13E}"/>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A4268D1B-F901-460B-AD33-D5F8C75B14EC}"/>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090418CF-2827-4A65-9DC2-EF1275B3075B}"/>
                </a:ext>
              </a:extLst>
            </p:cNvPr>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2B11BF73-8745-4B89-BB3F-8F7DCF1715BA}"/>
                </a:ext>
              </a:extLst>
            </p:cNvPr>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64AB99EE-110B-4732-839E-98B63C84D72D}"/>
                </a:ext>
              </a:extLst>
            </p:cNvPr>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65D57A7F-6213-454C-8AAA-4D567E65D0C3}"/>
                </a:ext>
              </a:extLst>
            </p:cNvPr>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821AFEA3-6EE3-4271-B5C5-E31457150344}"/>
                </a:ext>
              </a:extLst>
            </p:cNvPr>
            <p:cNvSpPr>
              <a:spLocks noChangeArrowheads="1"/>
            </p:cNvSpPr>
            <p:nvPr/>
          </p:nvSpPr>
          <p:spPr bwMode="auto">
            <a:xfrm>
              <a:off x="5472" y="1072"/>
              <a:ext cx="73"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660E22D4-FC36-4650-9705-85FB6B1FA7F3}"/>
                </a:ext>
              </a:extLst>
            </p:cNvPr>
            <p:cNvSpPr>
              <a:spLocks noChangeArrowheads="1"/>
            </p:cNvSpPr>
            <p:nvPr/>
          </p:nvSpPr>
          <p:spPr bwMode="auto">
            <a:xfrm>
              <a:off x="5136" y="1184"/>
              <a:ext cx="80"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C2D7542D-42DB-49C3-B9B2-CE843AE6EC35}"/>
                </a:ext>
              </a:extLst>
            </p:cNvPr>
            <p:cNvSpPr>
              <a:spLocks noChangeArrowheads="1"/>
            </p:cNvSpPr>
            <p:nvPr/>
          </p:nvSpPr>
          <p:spPr bwMode="auto">
            <a:xfrm>
              <a:off x="5248" y="1184"/>
              <a:ext cx="79"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5C0A4AEB-3373-4B4A-9A7B-C626084B4810}"/>
                </a:ext>
              </a:extLst>
            </p:cNvPr>
            <p:cNvSpPr>
              <a:spLocks noChangeArrowheads="1"/>
            </p:cNvSpPr>
            <p:nvPr/>
          </p:nvSpPr>
          <p:spPr bwMode="auto">
            <a:xfrm>
              <a:off x="5360" y="1184"/>
              <a:ext cx="76"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7D08A4F1-4F77-4675-93EC-E0DFD0E1EAC1}"/>
                </a:ext>
              </a:extLst>
            </p:cNvPr>
            <p:cNvSpPr>
              <a:spLocks noChangeArrowheads="1"/>
            </p:cNvSpPr>
            <p:nvPr/>
          </p:nvSpPr>
          <p:spPr bwMode="auto">
            <a:xfrm>
              <a:off x="5472" y="1184"/>
              <a:ext cx="73"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0BA1581B-01BC-4BEF-A974-C780F30141EC}"/>
                </a:ext>
              </a:extLst>
            </p:cNvPr>
            <p:cNvSpPr>
              <a:spLocks noChangeArrowheads="1"/>
            </p:cNvSpPr>
            <p:nvPr/>
          </p:nvSpPr>
          <p:spPr bwMode="auto">
            <a:xfrm>
              <a:off x="5584" y="1184"/>
              <a:ext cx="80" cy="7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83651D49-342C-4101-95AB-7DA39FD56116}"/>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35DAE9BF-7A2A-4582-A191-D24FCDBC7473}"/>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F692BFD1-0FA8-431E-827F-10DDBAEF792F}"/>
                </a:ext>
              </a:extLst>
            </p:cNvPr>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24EE0BA8-364B-4D8B-B3DD-E16F03820FA1}"/>
                </a:ext>
              </a:extLst>
            </p:cNvPr>
            <p:cNvSpPr>
              <a:spLocks noChangeArrowheads="1"/>
            </p:cNvSpPr>
            <p:nvPr/>
          </p:nvSpPr>
          <p:spPr bwMode="auto">
            <a:xfrm>
              <a:off x="5472" y="1296"/>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B18170BC-F70F-47B7-80B2-418EFB028179}"/>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ABB81B47-20CA-400C-B6F4-BAAA7B684C53}"/>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DFAB00FC-C600-47B2-8A58-F281D86AFF97}"/>
                </a:ext>
              </a:extLst>
            </p:cNvPr>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E4E7A3E3-E826-4D15-95D8-CC05D161E7FB}"/>
                </a:ext>
              </a:extLst>
            </p:cNvPr>
            <p:cNvSpPr>
              <a:spLocks noChangeArrowheads="1"/>
            </p:cNvSpPr>
            <p:nvPr/>
          </p:nvSpPr>
          <p:spPr bwMode="auto">
            <a:xfrm>
              <a:off x="5472" y="1408"/>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43095776-8963-4729-87A1-5FDD735A87CE}"/>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2D458325-7300-466A-ABB7-ACAF18B574D4}"/>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1CF68FF3-4FB9-4A2A-8FC0-41E8C94BEFE1}"/>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5B91AF95-F9CD-4630-BA8C-A5185B72DBDC}"/>
                </a:ext>
              </a:extLst>
            </p:cNvPr>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20099520-76DE-42D9-B878-86EEAC487149}"/>
                </a:ext>
              </a:extLst>
            </p:cNvPr>
            <p:cNvSpPr>
              <a:spLocks noChangeArrowheads="1"/>
            </p:cNvSpPr>
            <p:nvPr/>
          </p:nvSpPr>
          <p:spPr bwMode="auto">
            <a:xfrm>
              <a:off x="5472" y="1520"/>
              <a:ext cx="73"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3A50D070-C5D5-4D84-B933-E62BFAF7D812}"/>
                </a:ext>
              </a:extLst>
            </p:cNvPr>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D72F6FB7-7200-414A-9BD5-E0A0583EBE40}"/>
                </a:ext>
              </a:extLst>
            </p:cNvPr>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922E97BD-5CD5-4782-92FD-0623F52765EE}"/>
                </a:ext>
              </a:extLst>
            </p:cNvPr>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67C46319-3ADE-41EC-AC71-94E4AEFE0EFE}"/>
                </a:ext>
              </a:extLst>
            </p:cNvPr>
            <p:cNvSpPr>
              <a:spLocks noChangeArrowheads="1"/>
            </p:cNvSpPr>
            <p:nvPr/>
          </p:nvSpPr>
          <p:spPr bwMode="auto">
            <a:xfrm>
              <a:off x="5472" y="1632"/>
              <a:ext cx="73"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9A74BC3A-CD23-4206-A567-2812195C217B}"/>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C78BA070-BB36-414F-83AB-8B7E8112FA8E}"/>
                </a:ext>
              </a:extLst>
            </p:cNvPr>
            <p:cNvSpPr>
              <a:spLocks noChangeArrowheads="1"/>
            </p:cNvSpPr>
            <p:nvPr/>
          </p:nvSpPr>
          <p:spPr bwMode="auto">
            <a:xfrm>
              <a:off x="5472" y="1744"/>
              <a:ext cx="73"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924"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A8498C9-BD55-4DE9-B780-C760868D4608}"/>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b="1" dirty="0"/>
              <a:t>--Secondary glaucoma</a:t>
            </a:r>
          </a:p>
        </p:txBody>
      </p:sp>
      <p:sp>
        <p:nvSpPr>
          <p:cNvPr id="7170" name="Text Box 4">
            <a:extLst>
              <a:ext uri="{FF2B5EF4-FFF2-40B4-BE49-F238E27FC236}">
                <a16:creationId xmlns:a16="http://schemas.microsoft.com/office/drawing/2014/main" id="{5D71D156-16BD-4621-AA09-1A32B0EAB3EE}"/>
              </a:ext>
            </a:extLst>
          </p:cNvPr>
          <p:cNvSpPr txBox="1">
            <a:spLocks noChangeArrowheads="1"/>
          </p:cNvSpPr>
          <p:nvPr/>
        </p:nvSpPr>
        <p:spPr bwMode="auto">
          <a:xfrm>
            <a:off x="390525" y="869950"/>
            <a:ext cx="27206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endParaRPr lang="en-US" altLang="en-US" sz="1600" b="1" dirty="0">
              <a:solidFill>
                <a:schemeClr val="bg1"/>
              </a:solidFill>
            </a:endParaRPr>
          </a:p>
        </p:txBody>
      </p:sp>
      <p:sp>
        <p:nvSpPr>
          <p:cNvPr id="7171" name="Rectangle 2">
            <a:extLst>
              <a:ext uri="{FF2B5EF4-FFF2-40B4-BE49-F238E27FC236}">
                <a16:creationId xmlns:a16="http://schemas.microsoft.com/office/drawing/2014/main" id="{4A5D9753-2B92-4CFD-8ADD-2493E7DE824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172" name="Slide Number Placeholder 1">
            <a:extLst>
              <a:ext uri="{FF2B5EF4-FFF2-40B4-BE49-F238E27FC236}">
                <a16:creationId xmlns:a16="http://schemas.microsoft.com/office/drawing/2014/main" id="{41AB4C87-58C3-4039-A9A9-996FCE50DDB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B23122-46EE-46DE-97F6-BF1ED2A75F59}" type="slidenum">
              <a:rPr lang="en-US" altLang="en-US" sz="1000" smtClean="0"/>
              <a:pPr>
                <a:spcBef>
                  <a:spcPct val="0"/>
                </a:spcBef>
                <a:buClrTx/>
                <a:buSzTx/>
                <a:buFontTx/>
                <a:buNone/>
              </a:pPr>
              <a:t>1</a:t>
            </a:fld>
            <a:endParaRPr lang="en-US" altLang="en-US" sz="1000"/>
          </a:p>
        </p:txBody>
      </p:sp>
      <p:sp>
        <p:nvSpPr>
          <p:cNvPr id="3" name="TextBox 2">
            <a:extLst>
              <a:ext uri="{FF2B5EF4-FFF2-40B4-BE49-F238E27FC236}">
                <a16:creationId xmlns:a16="http://schemas.microsoft.com/office/drawing/2014/main" id="{2B390ACC-43DF-43C9-A138-D88027014341}"/>
              </a:ext>
            </a:extLst>
          </p:cNvPr>
          <p:cNvSpPr txBox="1"/>
          <p:nvPr/>
        </p:nvSpPr>
        <p:spPr>
          <a:xfrm>
            <a:off x="4419600" y="2505670"/>
            <a:ext cx="3429000" cy="923330"/>
          </a:xfrm>
          <a:prstGeom prst="rect">
            <a:avLst/>
          </a:prstGeom>
          <a:noFill/>
        </p:spPr>
        <p:txBody>
          <a:bodyPr wrap="square" rtlCol="0">
            <a:spAutoFit/>
          </a:bodyPr>
          <a:lstStyle/>
          <a:p>
            <a:r>
              <a:rPr lang="en-US" i="1" dirty="0">
                <a:solidFill>
                  <a:srgbClr val="0000FF"/>
                </a:solidFill>
                <a:effectLst>
                  <a:outerShdw blurRad="38100" dist="38100" dir="2700000" algn="tl">
                    <a:srgbClr val="000000">
                      <a:alpha val="43137"/>
                    </a:srgbClr>
                  </a:outerShdw>
                </a:effectLst>
              </a:rPr>
              <a:t>We are going to look at </a:t>
            </a:r>
            <a:r>
              <a:rPr lang="en-US" b="1" dirty="0">
                <a:solidFill>
                  <a:srgbClr val="0000FF"/>
                </a:solidFill>
                <a:effectLst>
                  <a:outerShdw blurRad="38100" dist="38100" dir="2700000" algn="tl">
                    <a:srgbClr val="000000">
                      <a:alpha val="43137"/>
                    </a:srgbClr>
                  </a:outerShdw>
                </a:effectLst>
              </a:rPr>
              <a:t>unilateral elevated IOP </a:t>
            </a:r>
            <a:r>
              <a:rPr lang="en-US" i="1" dirty="0">
                <a:solidFill>
                  <a:srgbClr val="0000FF"/>
                </a:solidFill>
                <a:effectLst>
                  <a:outerShdw blurRad="38100" dist="38100" dir="2700000" algn="tl">
                    <a:srgbClr val="000000">
                      <a:alpha val="43137"/>
                    </a:srgbClr>
                  </a:outerShdw>
                </a:effectLst>
              </a:rPr>
              <a:t>in each of these clinical scenarios</a:t>
            </a:r>
          </a:p>
        </p:txBody>
      </p:sp>
      <p:sp>
        <p:nvSpPr>
          <p:cNvPr id="4" name="Right Brace 3">
            <a:extLst>
              <a:ext uri="{FF2B5EF4-FFF2-40B4-BE49-F238E27FC236}">
                <a16:creationId xmlns:a16="http://schemas.microsoft.com/office/drawing/2014/main" id="{DB389569-0461-47F9-A85B-E12F6A6A0378}"/>
              </a:ext>
            </a:extLst>
          </p:cNvPr>
          <p:cNvSpPr/>
          <p:nvPr/>
        </p:nvSpPr>
        <p:spPr>
          <a:xfrm>
            <a:off x="4229100" y="869950"/>
            <a:ext cx="190500" cy="42354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8201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71C35CC-383C-4F65-AA70-123A54C26B57}"/>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1266" name="Rectangle 2">
            <a:extLst>
              <a:ext uri="{FF2B5EF4-FFF2-40B4-BE49-F238E27FC236}">
                <a16:creationId xmlns:a16="http://schemas.microsoft.com/office/drawing/2014/main" id="{297E5BD3-0F7D-45F1-9619-F705A2E2AA5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7" name="Text Box 4">
            <a:extLst>
              <a:ext uri="{FF2B5EF4-FFF2-40B4-BE49-F238E27FC236}">
                <a16:creationId xmlns:a16="http://schemas.microsoft.com/office/drawing/2014/main" id="{D1D00D81-1280-4BDD-B9BA-5249E9CDA2BB}"/>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b="1" dirty="0">
                <a:solidFill>
                  <a:srgbClr val="0000FF"/>
                </a:solidFill>
              </a:rPr>
              <a:t>Anterior uveitis</a:t>
            </a:r>
          </a:p>
          <a:p>
            <a:pPr eaLnBrk="1" hangingPunct="1">
              <a:spcBef>
                <a:spcPct val="0"/>
              </a:spcBef>
              <a:buClrTx/>
              <a:buSzTx/>
              <a:buFontTx/>
              <a:buNone/>
            </a:pPr>
            <a:r>
              <a:rPr lang="en-US" altLang="en-US" sz="1600" dirty="0"/>
              <a:t>	--</a:t>
            </a:r>
            <a:r>
              <a:rPr lang="en-US" altLang="en-US" sz="1600" b="1" dirty="0">
                <a:solidFill>
                  <a:srgbClr val="0000FF"/>
                </a:solidFill>
              </a:rPr>
              <a:t>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p:txBody>
      </p:sp>
      <p:sp>
        <p:nvSpPr>
          <p:cNvPr id="11268" name="Text Box 5">
            <a:extLst>
              <a:ext uri="{FF2B5EF4-FFF2-40B4-BE49-F238E27FC236}">
                <a16:creationId xmlns:a16="http://schemas.microsoft.com/office/drawing/2014/main" id="{30FCC894-0F53-49C9-8165-9AF893A6AF87}"/>
              </a:ext>
            </a:extLst>
          </p:cNvPr>
          <p:cNvSpPr txBox="1">
            <a:spLocks noChangeArrowheads="1"/>
          </p:cNvSpPr>
          <p:nvPr/>
        </p:nvSpPr>
        <p:spPr bwMode="auto">
          <a:xfrm>
            <a:off x="3276600" y="838200"/>
            <a:ext cx="4495800" cy="1600438"/>
          </a:xfrm>
          <a:prstGeom prst="rect">
            <a:avLst/>
          </a:prstGeom>
          <a:solidFill>
            <a:schemeClr val="accent5">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Both of these present with unilateral AC cell and </a:t>
            </a:r>
            <a:r>
              <a:rPr lang="en-US" altLang="en-US" sz="1400" i="1" dirty="0">
                <a:solidFill>
                  <a:srgbClr val="0000FF"/>
                </a:solidFill>
                <a:cs typeface="Arial" panose="020B0604020202020204" pitchFamily="34" charset="0"/>
              </a:rPr>
              <a:t>↑</a:t>
            </a:r>
            <a:r>
              <a:rPr lang="en-US" altLang="en-US" sz="1400" i="1" dirty="0">
                <a:solidFill>
                  <a:srgbClr val="0000FF"/>
                </a:solidFill>
              </a:rPr>
              <a:t> IOP. </a:t>
            </a:r>
          </a:p>
          <a:p>
            <a:pPr eaLnBrk="1" hangingPunct="1">
              <a:spcBef>
                <a:spcPct val="0"/>
              </a:spcBef>
              <a:buClrTx/>
              <a:buSzTx/>
              <a:buFontTx/>
              <a:buNone/>
            </a:pPr>
            <a:r>
              <a:rPr lang="en-US" altLang="en-US" sz="1400" i="1" dirty="0">
                <a:solidFill>
                  <a:srgbClr val="0000FF"/>
                </a:solidFill>
              </a:rPr>
              <a:t>How does one differentiate between them?</a:t>
            </a:r>
            <a:endParaRPr lang="en-US" altLang="en-US" sz="1400" dirty="0">
              <a:solidFill>
                <a:srgbClr val="0000FF"/>
              </a:solidFill>
            </a:endParaRPr>
          </a:p>
          <a:p>
            <a:pPr eaLnBrk="1" hangingPunct="1">
              <a:spcBef>
                <a:spcPct val="0"/>
              </a:spcBef>
              <a:buClrTx/>
              <a:buSzTx/>
              <a:buFontTx/>
              <a:buNone/>
            </a:pPr>
            <a:r>
              <a:rPr lang="en-US" altLang="en-US" sz="1400" dirty="0">
                <a:solidFill>
                  <a:srgbClr val="0000FF"/>
                </a:solidFill>
              </a:rPr>
              <a:t>The severity of the AC reaction is an important clue.   In order for a ‘simple’ anterior uveitis to cause </a:t>
            </a:r>
            <a:r>
              <a:rPr lang="en-US" altLang="en-US" sz="1400" dirty="0">
                <a:solidFill>
                  <a:srgbClr val="0000FF"/>
                </a:solidFill>
                <a:cs typeface="Arial" panose="020B0604020202020204" pitchFamily="34" charset="0"/>
              </a:rPr>
              <a:t>↑</a:t>
            </a:r>
            <a:r>
              <a:rPr lang="en-US" altLang="en-US" sz="1400" dirty="0">
                <a:solidFill>
                  <a:srgbClr val="0000FF"/>
                </a:solidFill>
              </a:rPr>
              <a:t> IOP, the inflammatory reaction must be quite severe.         </a:t>
            </a:r>
            <a:r>
              <a:rPr lang="en-US" altLang="en-US" sz="1400" dirty="0">
                <a:solidFill>
                  <a:schemeClr val="accent5">
                    <a:lumMod val="75000"/>
                  </a:schemeClr>
                </a:solidFill>
              </a:rPr>
              <a:t>In contrast, the cell associated with trabeculitis can   be quite mild.</a:t>
            </a:r>
          </a:p>
        </p:txBody>
      </p:sp>
      <p:sp>
        <p:nvSpPr>
          <p:cNvPr id="11269" name="Rectangle 2">
            <a:extLst>
              <a:ext uri="{FF2B5EF4-FFF2-40B4-BE49-F238E27FC236}">
                <a16:creationId xmlns:a16="http://schemas.microsoft.com/office/drawing/2014/main" id="{FEAEBBBA-1540-4047-B14B-9C7CE022B1C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1270" name="Slide Number Placeholder 1">
            <a:extLst>
              <a:ext uri="{FF2B5EF4-FFF2-40B4-BE49-F238E27FC236}">
                <a16:creationId xmlns:a16="http://schemas.microsoft.com/office/drawing/2014/main" id="{A635A96E-6F16-4351-85C1-1BA7026A7DE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9C882A6-A9C6-4ECC-87E5-4591995BB6FF}" type="slidenum">
              <a:rPr lang="en-US" altLang="en-US" sz="1000" smtClean="0"/>
              <a:pPr>
                <a:spcBef>
                  <a:spcPct val="0"/>
                </a:spcBef>
                <a:buClrTx/>
                <a:buSzTx/>
                <a:buFontTx/>
                <a:buNone/>
              </a:pPr>
              <a:t>10</a:t>
            </a:fld>
            <a:endParaRPr lang="en-US" altLang="en-US" sz="1000"/>
          </a:p>
        </p:txBody>
      </p:sp>
    </p:spTree>
    <p:extLst>
      <p:ext uri="{BB962C8B-B14F-4D97-AF65-F5344CB8AC3E}">
        <p14:creationId xmlns:p14="http://schemas.microsoft.com/office/powerpoint/2010/main" val="1589141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1AFF25B-826C-4D29-A003-8A9141C3DBA1}"/>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1922" name="Rectangle 2">
            <a:extLst>
              <a:ext uri="{FF2B5EF4-FFF2-40B4-BE49-F238E27FC236}">
                <a16:creationId xmlns:a16="http://schemas.microsoft.com/office/drawing/2014/main" id="{F784E616-CF5C-4C4B-A90F-BFB19744047A}"/>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23" name="Text Box 4">
            <a:extLst>
              <a:ext uri="{FF2B5EF4-FFF2-40B4-BE49-F238E27FC236}">
                <a16:creationId xmlns:a16="http://schemas.microsoft.com/office/drawing/2014/main" id="{DE40C46E-CEB8-4796-B4AF-B7AB8A08A12F}"/>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81924" name="Rectangle 2">
            <a:extLst>
              <a:ext uri="{FF2B5EF4-FFF2-40B4-BE49-F238E27FC236}">
                <a16:creationId xmlns:a16="http://schemas.microsoft.com/office/drawing/2014/main" id="{9704A82A-934C-4E64-9142-7B23D0F2D41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1925" name="Slide Number Placeholder 1">
            <a:extLst>
              <a:ext uri="{FF2B5EF4-FFF2-40B4-BE49-F238E27FC236}">
                <a16:creationId xmlns:a16="http://schemas.microsoft.com/office/drawing/2014/main" id="{C896943C-149B-446E-B6A9-59CE4891145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C0400F-AC03-4AA0-B637-C07E9B514309}" type="slidenum">
              <a:rPr lang="en-US" altLang="en-US" sz="1000" smtClean="0"/>
              <a:pPr>
                <a:spcBef>
                  <a:spcPct val="0"/>
                </a:spcBef>
                <a:buClrTx/>
                <a:buSzTx/>
                <a:buFontTx/>
                <a:buNone/>
              </a:pPr>
              <a:t>100</a:t>
            </a:fld>
            <a:endParaRPr lang="en-US" altLang="en-US" sz="1000"/>
          </a:p>
        </p:txBody>
      </p:sp>
      <p:sp>
        <p:nvSpPr>
          <p:cNvPr id="81926" name="Text Box 12">
            <a:extLst>
              <a:ext uri="{FF2B5EF4-FFF2-40B4-BE49-F238E27FC236}">
                <a16:creationId xmlns:a16="http://schemas.microsoft.com/office/drawing/2014/main" id="{59940A13-986E-433A-AC49-C78862C44101}"/>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chemeClr val="accent5">
                    <a:lumMod val="75000"/>
                  </a:schemeClr>
                </a:solidFill>
              </a:rPr>
              <a:t>Mild</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IOP elevation tend to be mild, or severe?</a:t>
            </a:r>
          </a:p>
          <a:p>
            <a:pPr eaLnBrk="1" hangingPunct="1">
              <a:spcBef>
                <a:spcPct val="0"/>
              </a:spcBef>
              <a:buClrTx/>
              <a:buSzTx/>
              <a:buFontTx/>
              <a:buNone/>
            </a:pPr>
            <a:r>
              <a:rPr lang="en-US" altLang="en-US" sz="1400" dirty="0">
                <a:solidFill>
                  <a:schemeClr val="accent5">
                    <a:lumMod val="75000"/>
                  </a:schemeClr>
                </a:solidFill>
              </a:rPr>
              <a:t>Severe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Is the angle open, or closed?</a:t>
            </a:r>
          </a:p>
          <a:p>
            <a:pPr eaLnBrk="1" hangingPunct="1">
              <a:spcBef>
                <a:spcPct val="0"/>
              </a:spcBef>
              <a:buClrTx/>
              <a:buSzTx/>
              <a:buFontTx/>
              <a:buNone/>
            </a:pPr>
            <a:r>
              <a:rPr lang="en-US" altLang="en-US" sz="1400" dirty="0">
                <a:solidFill>
                  <a:schemeClr val="accent5">
                    <a:lumMod val="75000"/>
                  </a:schemeClr>
                </a:solidFill>
              </a:rPr>
              <a:t>Open</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F16D4A1F-F7A4-42B3-9A42-2E562443AEBA}"/>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2946" name="Rectangle 2">
            <a:extLst>
              <a:ext uri="{FF2B5EF4-FFF2-40B4-BE49-F238E27FC236}">
                <a16:creationId xmlns:a16="http://schemas.microsoft.com/office/drawing/2014/main" id="{C9F2AE64-650A-433B-BD6C-72D969ECD0D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2947" name="Text Box 4">
            <a:extLst>
              <a:ext uri="{FF2B5EF4-FFF2-40B4-BE49-F238E27FC236}">
                <a16:creationId xmlns:a16="http://schemas.microsoft.com/office/drawing/2014/main" id="{B72997F5-800A-418A-B95A-3B60954A724C}"/>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82948" name="Rectangle 2">
            <a:extLst>
              <a:ext uri="{FF2B5EF4-FFF2-40B4-BE49-F238E27FC236}">
                <a16:creationId xmlns:a16="http://schemas.microsoft.com/office/drawing/2014/main" id="{C9355F79-3D1B-4EE6-B28A-5CBC9B8883F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2949" name="Slide Number Placeholder 1">
            <a:extLst>
              <a:ext uri="{FF2B5EF4-FFF2-40B4-BE49-F238E27FC236}">
                <a16:creationId xmlns:a16="http://schemas.microsoft.com/office/drawing/2014/main" id="{B4926266-FB02-463D-B6A8-E26F2486E02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724C930-6696-4CE4-989D-E29DA823FAB3}" type="slidenum">
              <a:rPr lang="en-US" altLang="en-US" sz="1000" smtClean="0"/>
              <a:pPr>
                <a:spcBef>
                  <a:spcPct val="0"/>
                </a:spcBef>
                <a:buClrTx/>
                <a:buSzTx/>
                <a:buFontTx/>
                <a:buNone/>
              </a:pPr>
              <a:t>101</a:t>
            </a:fld>
            <a:endParaRPr lang="en-US" altLang="en-US" sz="1000"/>
          </a:p>
        </p:txBody>
      </p:sp>
      <p:sp>
        <p:nvSpPr>
          <p:cNvPr id="82950" name="Text Box 12">
            <a:extLst>
              <a:ext uri="{FF2B5EF4-FFF2-40B4-BE49-F238E27FC236}">
                <a16:creationId xmlns:a16="http://schemas.microsoft.com/office/drawing/2014/main" id="{DC368315-9E97-460C-BCA7-09A7E8CBADD3}"/>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IOP elevation tend to be mild, or severe?</a:t>
            </a:r>
          </a:p>
          <a:p>
            <a:pPr eaLnBrk="1" hangingPunct="1">
              <a:spcBef>
                <a:spcPct val="0"/>
              </a:spcBef>
              <a:buClrTx/>
              <a:buSzTx/>
              <a:buFontTx/>
              <a:buNone/>
            </a:pPr>
            <a:r>
              <a:rPr lang="en-US" altLang="en-US" sz="1400" dirty="0">
                <a:solidFill>
                  <a:schemeClr val="accent5">
                    <a:lumMod val="75000"/>
                  </a:schemeClr>
                </a:solidFill>
              </a:rPr>
              <a:t>Severe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Is the angle open, or closed?</a:t>
            </a:r>
          </a:p>
          <a:p>
            <a:pPr eaLnBrk="1" hangingPunct="1">
              <a:spcBef>
                <a:spcPct val="0"/>
              </a:spcBef>
              <a:buClrTx/>
              <a:buSzTx/>
              <a:buFontTx/>
              <a:buNone/>
            </a:pPr>
            <a:r>
              <a:rPr lang="en-US" altLang="en-US" sz="1400" dirty="0">
                <a:solidFill>
                  <a:schemeClr val="accent5">
                    <a:lumMod val="75000"/>
                  </a:schemeClr>
                </a:solidFill>
              </a:rPr>
              <a:t>Open</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3989F6CE-6E9A-4CE4-9F13-A3C843F8F410}"/>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3970" name="Rectangle 2">
            <a:extLst>
              <a:ext uri="{FF2B5EF4-FFF2-40B4-BE49-F238E27FC236}">
                <a16:creationId xmlns:a16="http://schemas.microsoft.com/office/drawing/2014/main" id="{7DACBD27-7699-4A3D-986A-9541BAC0DD5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3971" name="Text Box 4">
            <a:extLst>
              <a:ext uri="{FF2B5EF4-FFF2-40B4-BE49-F238E27FC236}">
                <a16:creationId xmlns:a16="http://schemas.microsoft.com/office/drawing/2014/main" id="{0938DBB9-25EC-4627-9A82-57B3816142B4}"/>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83972" name="Rectangle 2">
            <a:extLst>
              <a:ext uri="{FF2B5EF4-FFF2-40B4-BE49-F238E27FC236}">
                <a16:creationId xmlns:a16="http://schemas.microsoft.com/office/drawing/2014/main" id="{95E2DEB4-1C18-44AD-B2B6-8D85A3876692}"/>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3973" name="Slide Number Placeholder 1">
            <a:extLst>
              <a:ext uri="{FF2B5EF4-FFF2-40B4-BE49-F238E27FC236}">
                <a16:creationId xmlns:a16="http://schemas.microsoft.com/office/drawing/2014/main" id="{2BDFF4CF-639C-42FF-9197-01C63E13C0E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1CC1D48-3563-4FB7-AC32-635B71DDA539}" type="slidenum">
              <a:rPr lang="en-US" altLang="en-US" sz="1000" smtClean="0"/>
              <a:pPr>
                <a:spcBef>
                  <a:spcPct val="0"/>
                </a:spcBef>
                <a:buClrTx/>
                <a:buSzTx/>
                <a:buFontTx/>
                <a:buNone/>
              </a:pPr>
              <a:t>102</a:t>
            </a:fld>
            <a:endParaRPr lang="en-US" altLang="en-US" sz="1000"/>
          </a:p>
        </p:txBody>
      </p:sp>
      <p:sp>
        <p:nvSpPr>
          <p:cNvPr id="83974" name="Text Box 12">
            <a:extLst>
              <a:ext uri="{FF2B5EF4-FFF2-40B4-BE49-F238E27FC236}">
                <a16:creationId xmlns:a16="http://schemas.microsoft.com/office/drawing/2014/main" id="{D1695518-20BD-40C4-80ED-13ED2BBEEDAF}"/>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Severe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Is the angle open, or closed?</a:t>
            </a:r>
          </a:p>
          <a:p>
            <a:pPr eaLnBrk="1" hangingPunct="1">
              <a:spcBef>
                <a:spcPct val="0"/>
              </a:spcBef>
              <a:buClrTx/>
              <a:buSzTx/>
              <a:buFontTx/>
              <a:buNone/>
            </a:pPr>
            <a:r>
              <a:rPr lang="en-US" altLang="en-US" sz="1400" dirty="0">
                <a:solidFill>
                  <a:schemeClr val="accent5">
                    <a:lumMod val="75000"/>
                  </a:schemeClr>
                </a:solidFill>
              </a:rPr>
              <a:t>Open</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B350C32D-B56E-457E-8CFF-7E017EBB23D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4994" name="Rectangle 2">
            <a:extLst>
              <a:ext uri="{FF2B5EF4-FFF2-40B4-BE49-F238E27FC236}">
                <a16:creationId xmlns:a16="http://schemas.microsoft.com/office/drawing/2014/main" id="{8B6AA9BC-F798-4F91-B4C7-28AB65FFA21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4995" name="Text Box 4">
            <a:extLst>
              <a:ext uri="{FF2B5EF4-FFF2-40B4-BE49-F238E27FC236}">
                <a16:creationId xmlns:a16="http://schemas.microsoft.com/office/drawing/2014/main" id="{E9822017-9095-4215-850E-35C38E37C8DC}"/>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84996" name="Rectangle 2">
            <a:extLst>
              <a:ext uri="{FF2B5EF4-FFF2-40B4-BE49-F238E27FC236}">
                <a16:creationId xmlns:a16="http://schemas.microsoft.com/office/drawing/2014/main" id="{AAADC653-9C9B-4ACB-987B-EFBBDB5D2C18}"/>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4997" name="Slide Number Placeholder 1">
            <a:extLst>
              <a:ext uri="{FF2B5EF4-FFF2-40B4-BE49-F238E27FC236}">
                <a16:creationId xmlns:a16="http://schemas.microsoft.com/office/drawing/2014/main" id="{69FE1542-704A-4B0F-93ED-A4613EF2080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6FADDD-2947-40E1-A3BC-3B25257049BA}" type="slidenum">
              <a:rPr lang="en-US" altLang="en-US" sz="1000" smtClean="0"/>
              <a:pPr>
                <a:spcBef>
                  <a:spcPct val="0"/>
                </a:spcBef>
                <a:buClrTx/>
                <a:buSzTx/>
                <a:buFontTx/>
                <a:buNone/>
              </a:pPr>
              <a:t>103</a:t>
            </a:fld>
            <a:endParaRPr lang="en-US" altLang="en-US" sz="1000"/>
          </a:p>
        </p:txBody>
      </p:sp>
      <p:sp>
        <p:nvSpPr>
          <p:cNvPr id="84998" name="Text Box 12">
            <a:extLst>
              <a:ext uri="{FF2B5EF4-FFF2-40B4-BE49-F238E27FC236}">
                <a16:creationId xmlns:a16="http://schemas.microsoft.com/office/drawing/2014/main" id="{9BE37BA1-A45E-4D07-AFEB-222CB116D1BF}"/>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Is the angle open, or closed?</a:t>
            </a:r>
          </a:p>
          <a:p>
            <a:pPr eaLnBrk="1" hangingPunct="1">
              <a:spcBef>
                <a:spcPct val="0"/>
              </a:spcBef>
              <a:buClrTx/>
              <a:buSzTx/>
              <a:buFontTx/>
              <a:buNone/>
            </a:pPr>
            <a:r>
              <a:rPr lang="en-US" altLang="en-US" sz="1400" dirty="0">
                <a:solidFill>
                  <a:schemeClr val="accent5">
                    <a:lumMod val="75000"/>
                  </a:schemeClr>
                </a:solidFill>
              </a:rPr>
              <a:t>Open</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AC7AD551-8586-4152-ABDD-BBD7FBBF2457}"/>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6018" name="Rectangle 2">
            <a:extLst>
              <a:ext uri="{FF2B5EF4-FFF2-40B4-BE49-F238E27FC236}">
                <a16:creationId xmlns:a16="http://schemas.microsoft.com/office/drawing/2014/main" id="{9D3FB151-FE36-4BB6-8703-9E19BAB4A1A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6019" name="Text Box 4">
            <a:extLst>
              <a:ext uri="{FF2B5EF4-FFF2-40B4-BE49-F238E27FC236}">
                <a16:creationId xmlns:a16="http://schemas.microsoft.com/office/drawing/2014/main" id="{BA12258F-7B0A-4370-9459-F41D0A26B25E}"/>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86020" name="Rectangle 2">
            <a:extLst>
              <a:ext uri="{FF2B5EF4-FFF2-40B4-BE49-F238E27FC236}">
                <a16:creationId xmlns:a16="http://schemas.microsoft.com/office/drawing/2014/main" id="{44355952-6BD1-4439-B53C-6A546CD5DCE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6021" name="Slide Number Placeholder 1">
            <a:extLst>
              <a:ext uri="{FF2B5EF4-FFF2-40B4-BE49-F238E27FC236}">
                <a16:creationId xmlns:a16="http://schemas.microsoft.com/office/drawing/2014/main" id="{AAA1A5E1-2294-45A1-8C07-F5345B66A5E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7B0B5B2-43E8-41C8-BE8A-A69BD4959540}" type="slidenum">
              <a:rPr lang="en-US" altLang="en-US" sz="1000" smtClean="0"/>
              <a:pPr>
                <a:spcBef>
                  <a:spcPct val="0"/>
                </a:spcBef>
                <a:buClrTx/>
                <a:buSzTx/>
                <a:buFontTx/>
                <a:buNone/>
              </a:pPr>
              <a:t>104</a:t>
            </a:fld>
            <a:endParaRPr lang="en-US" altLang="en-US" sz="1000"/>
          </a:p>
        </p:txBody>
      </p:sp>
      <p:sp>
        <p:nvSpPr>
          <p:cNvPr id="91142" name="Text Box 12">
            <a:extLst>
              <a:ext uri="{FF2B5EF4-FFF2-40B4-BE49-F238E27FC236}">
                <a16:creationId xmlns:a16="http://schemas.microsoft.com/office/drawing/2014/main" id="{C6F2A7F4-FDC2-4DB6-93D4-E4957B9EF313}"/>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defRPr/>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defRPr/>
            </a:pPr>
            <a:r>
              <a:rPr lang="en-US" altLang="en-US" sz="1400" dirty="0">
                <a:solidFill>
                  <a:schemeClr val="bg1">
                    <a:lumMod val="50000"/>
                  </a:schemeClr>
                </a:solidFill>
              </a:rPr>
              <a:t>An adult age 20-50</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defRPr/>
            </a:pPr>
            <a:r>
              <a:rPr lang="en-US" altLang="en-US" sz="1400" dirty="0">
                <a:solidFill>
                  <a:schemeClr val="bg1">
                    <a:lumMod val="50000"/>
                  </a:schemeClr>
                </a:solidFill>
              </a:rPr>
              <a:t>Mild</a:t>
            </a:r>
          </a:p>
          <a:p>
            <a:pPr eaLnBrk="1" hangingPunct="1">
              <a:spcBef>
                <a:spcPct val="0"/>
              </a:spcBef>
              <a:buClrTx/>
              <a:buSzTx/>
              <a:buFontTx/>
              <a:buNone/>
              <a:defRPr/>
            </a:pPr>
            <a:endParaRPr lang="en-US" altLang="en-US" sz="1400" b="1" dirty="0">
              <a:solidFill>
                <a:srgbClr val="0000FF"/>
              </a:solidFill>
            </a:endParaRPr>
          </a:p>
          <a:p>
            <a:pPr eaLnBrk="1" hangingPunct="1">
              <a:spcBef>
                <a:spcPct val="0"/>
              </a:spcBef>
              <a:buClrTx/>
              <a:buSzTx/>
              <a:buFontTx/>
              <a:buNone/>
              <a:defRPr/>
            </a:pPr>
            <a:r>
              <a:rPr lang="en-US" altLang="en-US" sz="1400" b="1" i="1" dirty="0">
                <a:solidFill>
                  <a:srgbClr val="0000FF"/>
                </a:solidFill>
              </a:rPr>
              <a:t>Does the IOP elevation tend to be mild, or severe?</a:t>
            </a:r>
          </a:p>
          <a:p>
            <a:pPr eaLnBrk="1" hangingPunct="1">
              <a:spcBef>
                <a:spcPct val="0"/>
              </a:spcBef>
              <a:buClrTx/>
              <a:buSzTx/>
              <a:buFontTx/>
              <a:buNone/>
              <a:defRPr/>
            </a:pPr>
            <a:r>
              <a:rPr lang="en-US" altLang="en-US" sz="1400" b="1" dirty="0">
                <a:solidFill>
                  <a:srgbClr val="0000FF"/>
                </a:solidFill>
              </a:rPr>
              <a:t>Severe</a:t>
            </a:r>
            <a:endParaRPr lang="en-US" altLang="en-US" sz="1400" b="1" dirty="0">
              <a:solidFill>
                <a:schemeClr val="accent5">
                  <a:lumMod val="75000"/>
                </a:schemeClr>
              </a:solidFill>
            </a:endParaRP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Is the angle open, or closed?</a:t>
            </a:r>
          </a:p>
          <a:p>
            <a:pPr eaLnBrk="1" hangingPunct="1">
              <a:spcBef>
                <a:spcPct val="0"/>
              </a:spcBef>
              <a:buClrTx/>
              <a:buSzTx/>
              <a:buFontTx/>
              <a:buNone/>
              <a:defRPr/>
            </a:pPr>
            <a:r>
              <a:rPr lang="en-US" altLang="en-US" sz="1400" dirty="0">
                <a:solidFill>
                  <a:schemeClr val="accent5">
                    <a:lumMod val="75000"/>
                  </a:schemeClr>
                </a:solidFill>
              </a:rPr>
              <a:t>Open</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How long do the crises last?</a:t>
            </a:r>
          </a:p>
          <a:p>
            <a:pPr eaLnBrk="1" hangingPunct="1">
              <a:spcBef>
                <a:spcPct val="0"/>
              </a:spcBef>
              <a:buClrTx/>
              <a:buSzTx/>
              <a:buFontTx/>
              <a:buNone/>
              <a:defRPr/>
            </a:pPr>
            <a:r>
              <a:rPr lang="en-US" altLang="en-US" sz="1400" dirty="0">
                <a:solidFill>
                  <a:schemeClr val="accent5">
                    <a:lumMod val="75000"/>
                  </a:schemeClr>
                </a:solidFill>
              </a:rPr>
              <a:t>Hours to weeks</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Do they recur?</a:t>
            </a:r>
          </a:p>
          <a:p>
            <a:pPr eaLnBrk="1" hangingPunct="1">
              <a:spcBef>
                <a:spcPct val="0"/>
              </a:spcBef>
              <a:buClrTx/>
              <a:buSzTx/>
              <a:buFontTx/>
              <a:buNone/>
              <a:defRPr/>
            </a:pPr>
            <a:r>
              <a:rPr lang="en-US" altLang="en-US" sz="1400" dirty="0">
                <a:solidFill>
                  <a:schemeClr val="accent5">
                    <a:lumMod val="75000"/>
                  </a:schemeClr>
                </a:solidFill>
              </a:rPr>
              <a:t>Yes</a:t>
            </a:r>
          </a:p>
        </p:txBody>
      </p:sp>
      <p:sp>
        <p:nvSpPr>
          <p:cNvPr id="7" name="TextBox 6">
            <a:extLst>
              <a:ext uri="{FF2B5EF4-FFF2-40B4-BE49-F238E27FC236}">
                <a16:creationId xmlns:a16="http://schemas.microsoft.com/office/drawing/2014/main" id="{BA34EB1D-F8E9-4705-9802-1A0AFFF3B271}"/>
              </a:ext>
            </a:extLst>
          </p:cNvPr>
          <p:cNvSpPr txBox="1"/>
          <p:nvPr/>
        </p:nvSpPr>
        <p:spPr>
          <a:xfrm>
            <a:off x="2514600" y="4724400"/>
            <a:ext cx="2605088" cy="492125"/>
          </a:xfrm>
          <a:prstGeom prst="rect">
            <a:avLst/>
          </a:prstGeom>
          <a:solidFill>
            <a:schemeClr val="accent5">
              <a:lumMod val="60000"/>
              <a:lumOff val="40000"/>
            </a:schemeClr>
          </a:solidFill>
        </p:spPr>
        <p:txBody>
          <a:bodyPr wrap="none">
            <a:spAutoFit/>
          </a:bodyPr>
          <a:lstStyle/>
          <a:p>
            <a:pPr eaLnBrk="1" hangingPunct="1">
              <a:defRPr/>
            </a:pPr>
            <a:r>
              <a:rPr lang="en-US" sz="1300" i="1" dirty="0">
                <a:solidFill>
                  <a:srgbClr val="0000FF"/>
                </a:solidFill>
                <a:latin typeface="Arial" charset="0"/>
              </a:rPr>
              <a:t>How severe?</a:t>
            </a:r>
            <a:endParaRPr lang="en-US" sz="1300" i="1" dirty="0">
              <a:solidFill>
                <a:schemeClr val="accent5">
                  <a:lumMod val="60000"/>
                  <a:lumOff val="40000"/>
                </a:schemeClr>
              </a:solidFill>
              <a:latin typeface="Arial" charset="0"/>
            </a:endParaRPr>
          </a:p>
          <a:p>
            <a:pPr eaLnBrk="1" hangingPunct="1">
              <a:defRPr/>
            </a:pPr>
            <a:r>
              <a:rPr lang="en-US" sz="1300" dirty="0">
                <a:solidFill>
                  <a:schemeClr val="accent5">
                    <a:lumMod val="60000"/>
                    <a:lumOff val="40000"/>
                  </a:schemeClr>
                </a:solidFill>
                <a:latin typeface="Arial" charset="0"/>
              </a:rPr>
              <a:t>IOP in the 40-60 range is typical</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B13E12B8-6452-4791-BD95-1D4EB7B80968}"/>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7042" name="Rectangle 2">
            <a:extLst>
              <a:ext uri="{FF2B5EF4-FFF2-40B4-BE49-F238E27FC236}">
                <a16:creationId xmlns:a16="http://schemas.microsoft.com/office/drawing/2014/main" id="{48286E16-BAC0-4725-86F0-9555B882F1E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7043" name="Text Box 4">
            <a:extLst>
              <a:ext uri="{FF2B5EF4-FFF2-40B4-BE49-F238E27FC236}">
                <a16:creationId xmlns:a16="http://schemas.microsoft.com/office/drawing/2014/main" id="{788CF770-3C63-4097-A5E3-E31C9DC7A408}"/>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87044" name="Rectangle 2">
            <a:extLst>
              <a:ext uri="{FF2B5EF4-FFF2-40B4-BE49-F238E27FC236}">
                <a16:creationId xmlns:a16="http://schemas.microsoft.com/office/drawing/2014/main" id="{65CEEF9F-F582-41AE-BC71-026DAD1A6B39}"/>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7045" name="Slide Number Placeholder 1">
            <a:extLst>
              <a:ext uri="{FF2B5EF4-FFF2-40B4-BE49-F238E27FC236}">
                <a16:creationId xmlns:a16="http://schemas.microsoft.com/office/drawing/2014/main" id="{EE30C409-7E3E-4033-BAAC-6A8EF791909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AEE5DCA-641A-4A08-B829-0B096E24779A}" type="slidenum">
              <a:rPr lang="en-US" altLang="en-US" sz="1000" smtClean="0"/>
              <a:pPr>
                <a:spcBef>
                  <a:spcPct val="0"/>
                </a:spcBef>
                <a:buClrTx/>
                <a:buSzTx/>
                <a:buFontTx/>
                <a:buNone/>
              </a:pPr>
              <a:t>105</a:t>
            </a:fld>
            <a:endParaRPr lang="en-US" altLang="en-US" sz="1000"/>
          </a:p>
        </p:txBody>
      </p:sp>
      <p:sp>
        <p:nvSpPr>
          <p:cNvPr id="91142" name="Text Box 12">
            <a:extLst>
              <a:ext uri="{FF2B5EF4-FFF2-40B4-BE49-F238E27FC236}">
                <a16:creationId xmlns:a16="http://schemas.microsoft.com/office/drawing/2014/main" id="{FFE9C340-C202-448A-910B-6974B9D3BF75}"/>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50000"/>
                  </a:schemeClr>
                </a:solidFill>
              </a:rPr>
              <a:t>-What is the </a:t>
            </a:r>
            <a:r>
              <a:rPr lang="en-US" altLang="en-US" sz="1400" i="1" dirty="0" err="1">
                <a:solidFill>
                  <a:schemeClr val="bg1">
                    <a:lumMod val="50000"/>
                  </a:schemeClr>
                </a:solidFill>
              </a:rPr>
              <a:t>noneponymous</a:t>
            </a:r>
            <a:r>
              <a:rPr lang="en-US" altLang="en-US" sz="1400" i="1" dirty="0">
                <a:solidFill>
                  <a:schemeClr val="bg1">
                    <a:lumMod val="50000"/>
                  </a:schemeClr>
                </a:solidFill>
              </a:rPr>
              <a:t> name for Posner-</a:t>
            </a:r>
            <a:r>
              <a:rPr lang="en-US" altLang="en-US" sz="1400" i="1" dirty="0" err="1">
                <a:solidFill>
                  <a:schemeClr val="bg1">
                    <a:lumMod val="50000"/>
                  </a:schemeClr>
                </a:solidFill>
              </a:rPr>
              <a:t>Schlossman</a:t>
            </a:r>
            <a:r>
              <a:rPr lang="en-US" altLang="en-US" sz="1400" i="1" dirty="0">
                <a:solidFill>
                  <a:schemeClr val="bg1">
                    <a:lumMod val="50000"/>
                  </a:schemeClr>
                </a:solidFill>
              </a:rPr>
              <a:t>?</a:t>
            </a:r>
          </a:p>
          <a:p>
            <a:pPr eaLnBrk="1" hangingPunct="1">
              <a:spcBef>
                <a:spcPct val="0"/>
              </a:spcBef>
              <a:buClrTx/>
              <a:buSzTx/>
              <a:buFontTx/>
              <a:buNone/>
              <a:defRPr/>
            </a:pPr>
            <a:r>
              <a:rPr lang="en-US" altLang="en-US" sz="1400" dirty="0" err="1">
                <a:solidFill>
                  <a:schemeClr val="bg1">
                    <a:lumMod val="50000"/>
                  </a:schemeClr>
                </a:solidFill>
              </a:rPr>
              <a:t>Glaucomatocyclitic</a:t>
            </a:r>
            <a:r>
              <a:rPr lang="en-US" altLang="en-US" sz="1400" dirty="0">
                <a:solidFill>
                  <a:schemeClr val="bg1">
                    <a:lumMod val="50000"/>
                  </a:schemeClr>
                </a:solidFill>
              </a:rPr>
              <a:t> crisis</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defRPr/>
            </a:pPr>
            <a:r>
              <a:rPr lang="en-US" altLang="en-US" sz="1400" dirty="0">
                <a:solidFill>
                  <a:schemeClr val="bg1">
                    <a:lumMod val="50000"/>
                  </a:schemeClr>
                </a:solidFill>
              </a:rPr>
              <a:t>An adult age 20-50</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defRPr/>
            </a:pPr>
            <a:r>
              <a:rPr lang="en-US" altLang="en-US" sz="1400" dirty="0">
                <a:solidFill>
                  <a:schemeClr val="bg1">
                    <a:lumMod val="50000"/>
                  </a:schemeClr>
                </a:solidFill>
              </a:rPr>
              <a:t>Mild</a:t>
            </a:r>
          </a:p>
          <a:p>
            <a:pPr eaLnBrk="1" hangingPunct="1">
              <a:spcBef>
                <a:spcPct val="0"/>
              </a:spcBef>
              <a:buClrTx/>
              <a:buSzTx/>
              <a:buFontTx/>
              <a:buNone/>
              <a:defRPr/>
            </a:pPr>
            <a:endParaRPr lang="en-US" altLang="en-US" sz="1400" b="1" dirty="0">
              <a:solidFill>
                <a:srgbClr val="0000FF"/>
              </a:solidFill>
            </a:endParaRPr>
          </a:p>
          <a:p>
            <a:pPr eaLnBrk="1" hangingPunct="1">
              <a:spcBef>
                <a:spcPct val="0"/>
              </a:spcBef>
              <a:buClrTx/>
              <a:buSzTx/>
              <a:buFontTx/>
              <a:buNone/>
              <a:defRPr/>
            </a:pPr>
            <a:r>
              <a:rPr lang="en-US" altLang="en-US" sz="1400" b="1" i="1" dirty="0">
                <a:solidFill>
                  <a:srgbClr val="0000FF"/>
                </a:solidFill>
              </a:rPr>
              <a:t>Does the IOP elevation tend to be mild, or severe?</a:t>
            </a:r>
          </a:p>
          <a:p>
            <a:pPr eaLnBrk="1" hangingPunct="1">
              <a:spcBef>
                <a:spcPct val="0"/>
              </a:spcBef>
              <a:buClrTx/>
              <a:buSzTx/>
              <a:buFontTx/>
              <a:buNone/>
              <a:defRPr/>
            </a:pPr>
            <a:r>
              <a:rPr lang="en-US" altLang="en-US" sz="1400" b="1" dirty="0">
                <a:solidFill>
                  <a:srgbClr val="0000FF"/>
                </a:solidFill>
              </a:rPr>
              <a:t>Severe</a:t>
            </a:r>
            <a:endParaRPr lang="en-US" altLang="en-US" sz="1400" b="1" dirty="0">
              <a:solidFill>
                <a:schemeClr val="accent5">
                  <a:lumMod val="75000"/>
                </a:schemeClr>
              </a:solidFill>
            </a:endParaRP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Is the angle open, or closed?</a:t>
            </a:r>
          </a:p>
          <a:p>
            <a:pPr eaLnBrk="1" hangingPunct="1">
              <a:spcBef>
                <a:spcPct val="0"/>
              </a:spcBef>
              <a:buClrTx/>
              <a:buSzTx/>
              <a:buFontTx/>
              <a:buNone/>
              <a:defRPr/>
            </a:pPr>
            <a:r>
              <a:rPr lang="en-US" altLang="en-US" sz="1400" dirty="0">
                <a:solidFill>
                  <a:schemeClr val="accent5">
                    <a:lumMod val="75000"/>
                  </a:schemeClr>
                </a:solidFill>
              </a:rPr>
              <a:t>Open</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How long do the crises last?</a:t>
            </a:r>
          </a:p>
          <a:p>
            <a:pPr eaLnBrk="1" hangingPunct="1">
              <a:spcBef>
                <a:spcPct val="0"/>
              </a:spcBef>
              <a:buClrTx/>
              <a:buSzTx/>
              <a:buFontTx/>
              <a:buNone/>
              <a:defRPr/>
            </a:pPr>
            <a:r>
              <a:rPr lang="en-US" altLang="en-US" sz="1400" dirty="0">
                <a:solidFill>
                  <a:schemeClr val="accent5">
                    <a:lumMod val="75000"/>
                  </a:schemeClr>
                </a:solidFill>
              </a:rPr>
              <a:t>Hours to weeks</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Do they recur?</a:t>
            </a:r>
          </a:p>
          <a:p>
            <a:pPr eaLnBrk="1" hangingPunct="1">
              <a:spcBef>
                <a:spcPct val="0"/>
              </a:spcBef>
              <a:buClrTx/>
              <a:buSzTx/>
              <a:buFontTx/>
              <a:buNone/>
              <a:defRPr/>
            </a:pPr>
            <a:r>
              <a:rPr lang="en-US" altLang="en-US" sz="1400" dirty="0">
                <a:solidFill>
                  <a:schemeClr val="accent5">
                    <a:lumMod val="75000"/>
                  </a:schemeClr>
                </a:solidFill>
              </a:rPr>
              <a:t>Yes</a:t>
            </a:r>
          </a:p>
        </p:txBody>
      </p:sp>
      <p:sp>
        <p:nvSpPr>
          <p:cNvPr id="7" name="TextBox 6">
            <a:extLst>
              <a:ext uri="{FF2B5EF4-FFF2-40B4-BE49-F238E27FC236}">
                <a16:creationId xmlns:a16="http://schemas.microsoft.com/office/drawing/2014/main" id="{443C3322-FE88-4EAF-8235-FED43CC5453E}"/>
              </a:ext>
            </a:extLst>
          </p:cNvPr>
          <p:cNvSpPr txBox="1"/>
          <p:nvPr/>
        </p:nvSpPr>
        <p:spPr>
          <a:xfrm>
            <a:off x="2514600" y="4724400"/>
            <a:ext cx="2605088" cy="492125"/>
          </a:xfrm>
          <a:prstGeom prst="rect">
            <a:avLst/>
          </a:prstGeom>
          <a:solidFill>
            <a:schemeClr val="accent5">
              <a:lumMod val="60000"/>
              <a:lumOff val="40000"/>
            </a:schemeClr>
          </a:solidFill>
        </p:spPr>
        <p:txBody>
          <a:bodyPr wrap="none">
            <a:spAutoFit/>
          </a:bodyPr>
          <a:lstStyle/>
          <a:p>
            <a:pPr eaLnBrk="1" hangingPunct="1">
              <a:defRPr/>
            </a:pPr>
            <a:r>
              <a:rPr lang="en-US" sz="1300" i="1" dirty="0">
                <a:solidFill>
                  <a:srgbClr val="0000FF"/>
                </a:solidFill>
                <a:latin typeface="Arial" charset="0"/>
              </a:rPr>
              <a:t>How severe?</a:t>
            </a:r>
          </a:p>
          <a:p>
            <a:pPr eaLnBrk="1" hangingPunct="1">
              <a:defRPr/>
            </a:pPr>
            <a:r>
              <a:rPr lang="en-US" sz="1300" dirty="0">
                <a:solidFill>
                  <a:srgbClr val="0000FF"/>
                </a:solidFill>
                <a:latin typeface="Arial" charset="0"/>
              </a:rPr>
              <a:t>IOP in the 40-60 range is typical</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AEC568E8-1C79-4650-9645-D8EBB2F2732D}"/>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8066" name="Rectangle 2">
            <a:extLst>
              <a:ext uri="{FF2B5EF4-FFF2-40B4-BE49-F238E27FC236}">
                <a16:creationId xmlns:a16="http://schemas.microsoft.com/office/drawing/2014/main" id="{6FDBB6E3-91D9-4353-8995-FF6ED47A1C9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8067" name="Text Box 4">
            <a:extLst>
              <a:ext uri="{FF2B5EF4-FFF2-40B4-BE49-F238E27FC236}">
                <a16:creationId xmlns:a16="http://schemas.microsoft.com/office/drawing/2014/main" id="{36E60996-4B73-4201-95F1-377A06CFFC1F}"/>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88068" name="Rectangle 2">
            <a:extLst>
              <a:ext uri="{FF2B5EF4-FFF2-40B4-BE49-F238E27FC236}">
                <a16:creationId xmlns:a16="http://schemas.microsoft.com/office/drawing/2014/main" id="{518CFC9E-5A49-4817-BC98-363A3A32CBF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8069" name="Slide Number Placeholder 1">
            <a:extLst>
              <a:ext uri="{FF2B5EF4-FFF2-40B4-BE49-F238E27FC236}">
                <a16:creationId xmlns:a16="http://schemas.microsoft.com/office/drawing/2014/main" id="{828F5CB7-EB66-43B0-A2FD-970AC940821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0B37721-D813-44C2-A206-120AE6F41B50}" type="slidenum">
              <a:rPr lang="en-US" altLang="en-US" sz="1000" smtClean="0"/>
              <a:pPr>
                <a:spcBef>
                  <a:spcPct val="0"/>
                </a:spcBef>
                <a:buClrTx/>
                <a:buSzTx/>
                <a:buFontTx/>
                <a:buNone/>
              </a:pPr>
              <a:t>106</a:t>
            </a:fld>
            <a:endParaRPr lang="en-US" altLang="en-US" sz="1000"/>
          </a:p>
        </p:txBody>
      </p:sp>
      <p:sp>
        <p:nvSpPr>
          <p:cNvPr id="88070" name="Text Box 12">
            <a:extLst>
              <a:ext uri="{FF2B5EF4-FFF2-40B4-BE49-F238E27FC236}">
                <a16:creationId xmlns:a16="http://schemas.microsoft.com/office/drawing/2014/main" id="{B32BA165-48E4-478B-A459-1F6AFBE15DA5}"/>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Open</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F4B05855-46E6-48E2-981B-D180E636F1DC}"/>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9090" name="Rectangle 2">
            <a:extLst>
              <a:ext uri="{FF2B5EF4-FFF2-40B4-BE49-F238E27FC236}">
                <a16:creationId xmlns:a16="http://schemas.microsoft.com/office/drawing/2014/main" id="{BDBF29C6-E5E4-46E8-BDB6-E59B406ABB24}"/>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9091" name="Text Box 4">
            <a:extLst>
              <a:ext uri="{FF2B5EF4-FFF2-40B4-BE49-F238E27FC236}">
                <a16:creationId xmlns:a16="http://schemas.microsoft.com/office/drawing/2014/main" id="{10185ABC-0071-4E94-90F6-989398B74B86}"/>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89092" name="Rectangle 2">
            <a:extLst>
              <a:ext uri="{FF2B5EF4-FFF2-40B4-BE49-F238E27FC236}">
                <a16:creationId xmlns:a16="http://schemas.microsoft.com/office/drawing/2014/main" id="{C30D1E12-3026-4D9F-8F70-F118746AD15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9093" name="Slide Number Placeholder 1">
            <a:extLst>
              <a:ext uri="{FF2B5EF4-FFF2-40B4-BE49-F238E27FC236}">
                <a16:creationId xmlns:a16="http://schemas.microsoft.com/office/drawing/2014/main" id="{5ED54E76-C41A-44FC-A5FE-690745B9A61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A99660-E2FD-454B-9FF6-B11DAF34A981}" type="slidenum">
              <a:rPr lang="en-US" altLang="en-US" sz="1000" smtClean="0"/>
              <a:pPr>
                <a:spcBef>
                  <a:spcPct val="0"/>
                </a:spcBef>
                <a:buClrTx/>
                <a:buSzTx/>
                <a:buFontTx/>
                <a:buNone/>
              </a:pPr>
              <a:t>107</a:t>
            </a:fld>
            <a:endParaRPr lang="en-US" altLang="en-US" sz="1000"/>
          </a:p>
        </p:txBody>
      </p:sp>
      <p:sp>
        <p:nvSpPr>
          <p:cNvPr id="89094" name="Text Box 12">
            <a:extLst>
              <a:ext uri="{FF2B5EF4-FFF2-40B4-BE49-F238E27FC236}">
                <a16:creationId xmlns:a16="http://schemas.microsoft.com/office/drawing/2014/main" id="{6D71A208-C1F4-4139-9E7B-5E7B83FC0AD4}"/>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C3D468A-0493-4B92-9EF9-FF39EF390790}"/>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0114" name="Rectangle 2">
            <a:extLst>
              <a:ext uri="{FF2B5EF4-FFF2-40B4-BE49-F238E27FC236}">
                <a16:creationId xmlns:a16="http://schemas.microsoft.com/office/drawing/2014/main" id="{C9C7EE16-EDDB-4CBA-9AFC-353541702E8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0115" name="Text Box 4">
            <a:extLst>
              <a:ext uri="{FF2B5EF4-FFF2-40B4-BE49-F238E27FC236}">
                <a16:creationId xmlns:a16="http://schemas.microsoft.com/office/drawing/2014/main" id="{75BE695B-4623-4BDE-9FB1-F2F24DA4B39E}"/>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0116" name="Rectangle 2">
            <a:extLst>
              <a:ext uri="{FF2B5EF4-FFF2-40B4-BE49-F238E27FC236}">
                <a16:creationId xmlns:a16="http://schemas.microsoft.com/office/drawing/2014/main" id="{B8F95AF6-BC78-42C2-9FEB-F84E4F03E9A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0117" name="Slide Number Placeholder 1">
            <a:extLst>
              <a:ext uri="{FF2B5EF4-FFF2-40B4-BE49-F238E27FC236}">
                <a16:creationId xmlns:a16="http://schemas.microsoft.com/office/drawing/2014/main" id="{3D023421-ABF4-4106-94FA-DAE05D5E12A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627BB3D-118B-456F-9E9F-FE09CD58610C}" type="slidenum">
              <a:rPr lang="en-US" altLang="en-US" sz="1000" smtClean="0"/>
              <a:pPr>
                <a:spcBef>
                  <a:spcPct val="0"/>
                </a:spcBef>
                <a:buClrTx/>
                <a:buSzTx/>
                <a:buFontTx/>
                <a:buNone/>
              </a:pPr>
              <a:t>108</a:t>
            </a:fld>
            <a:endParaRPr lang="en-US" altLang="en-US" sz="1000"/>
          </a:p>
        </p:txBody>
      </p:sp>
      <p:sp>
        <p:nvSpPr>
          <p:cNvPr id="90118" name="Text Box 12">
            <a:extLst>
              <a:ext uri="{FF2B5EF4-FFF2-40B4-BE49-F238E27FC236}">
                <a16:creationId xmlns:a16="http://schemas.microsoft.com/office/drawing/2014/main" id="{90B76C5B-77EB-482B-AA92-D15354580C53}"/>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D30A2EA-FBC7-42D1-9699-2BD330B1A64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1138" name="Rectangle 2">
            <a:extLst>
              <a:ext uri="{FF2B5EF4-FFF2-40B4-BE49-F238E27FC236}">
                <a16:creationId xmlns:a16="http://schemas.microsoft.com/office/drawing/2014/main" id="{75E0B6C2-3A2D-4072-B35B-3945D58F95D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1139" name="Text Box 4">
            <a:extLst>
              <a:ext uri="{FF2B5EF4-FFF2-40B4-BE49-F238E27FC236}">
                <a16:creationId xmlns:a16="http://schemas.microsoft.com/office/drawing/2014/main" id="{5285A90B-AB0E-4597-9894-470FBFB40121}"/>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1140" name="Rectangle 2">
            <a:extLst>
              <a:ext uri="{FF2B5EF4-FFF2-40B4-BE49-F238E27FC236}">
                <a16:creationId xmlns:a16="http://schemas.microsoft.com/office/drawing/2014/main" id="{17ADFD79-1A07-4172-A1CC-DE30F777FA81}"/>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1141" name="Slide Number Placeholder 1">
            <a:extLst>
              <a:ext uri="{FF2B5EF4-FFF2-40B4-BE49-F238E27FC236}">
                <a16:creationId xmlns:a16="http://schemas.microsoft.com/office/drawing/2014/main" id="{BDC78156-E31F-40D2-9739-DF59172F2D7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FCF3BD-5827-4D54-83AD-F1E439092CB3}" type="slidenum">
              <a:rPr lang="en-US" altLang="en-US" sz="1000" smtClean="0"/>
              <a:pPr>
                <a:spcBef>
                  <a:spcPct val="0"/>
                </a:spcBef>
                <a:buClrTx/>
                <a:buSzTx/>
                <a:buFontTx/>
                <a:buNone/>
              </a:pPr>
              <a:t>109</a:t>
            </a:fld>
            <a:endParaRPr lang="en-US" altLang="en-US" sz="1000"/>
          </a:p>
        </p:txBody>
      </p:sp>
      <p:sp>
        <p:nvSpPr>
          <p:cNvPr id="91142" name="Text Box 12">
            <a:extLst>
              <a:ext uri="{FF2B5EF4-FFF2-40B4-BE49-F238E27FC236}">
                <a16:creationId xmlns:a16="http://schemas.microsoft.com/office/drawing/2014/main" id="{02B80095-585B-483E-83F0-7F8F0F74DD3E}"/>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0000FF"/>
                </a:solidFill>
              </a:rPr>
              <a:t>Hours to weeks</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8EA577D-4BFD-4B4B-97E7-C1F9BDDF99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1266" name="Rectangle 2">
            <a:extLst>
              <a:ext uri="{FF2B5EF4-FFF2-40B4-BE49-F238E27FC236}">
                <a16:creationId xmlns:a16="http://schemas.microsoft.com/office/drawing/2014/main" id="{297E5BD3-0F7D-45F1-9619-F705A2E2AA5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7" name="Text Box 4">
            <a:extLst>
              <a:ext uri="{FF2B5EF4-FFF2-40B4-BE49-F238E27FC236}">
                <a16:creationId xmlns:a16="http://schemas.microsoft.com/office/drawing/2014/main" id="{D1D00D81-1280-4BDD-B9BA-5249E9CDA2BB}"/>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b="1" dirty="0">
                <a:solidFill>
                  <a:srgbClr val="0000FF"/>
                </a:solidFill>
              </a:rPr>
              <a:t>Anterior uveitis</a:t>
            </a:r>
          </a:p>
          <a:p>
            <a:pPr eaLnBrk="1" hangingPunct="1">
              <a:spcBef>
                <a:spcPct val="0"/>
              </a:spcBef>
              <a:buClrTx/>
              <a:buSzTx/>
              <a:buFontTx/>
              <a:buNone/>
            </a:pPr>
            <a:r>
              <a:rPr lang="en-US" altLang="en-US" sz="1600" dirty="0"/>
              <a:t>	--</a:t>
            </a:r>
            <a:r>
              <a:rPr lang="en-US" altLang="en-US" sz="1600" b="1" dirty="0">
                <a:solidFill>
                  <a:srgbClr val="0000FF"/>
                </a:solidFill>
              </a:rPr>
              <a:t>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p:txBody>
      </p:sp>
      <p:sp>
        <p:nvSpPr>
          <p:cNvPr id="11268" name="Text Box 5">
            <a:extLst>
              <a:ext uri="{FF2B5EF4-FFF2-40B4-BE49-F238E27FC236}">
                <a16:creationId xmlns:a16="http://schemas.microsoft.com/office/drawing/2014/main" id="{30FCC894-0F53-49C9-8165-9AF893A6AF87}"/>
              </a:ext>
            </a:extLst>
          </p:cNvPr>
          <p:cNvSpPr txBox="1">
            <a:spLocks noChangeArrowheads="1"/>
          </p:cNvSpPr>
          <p:nvPr/>
        </p:nvSpPr>
        <p:spPr bwMode="auto">
          <a:xfrm>
            <a:off x="3276600" y="838200"/>
            <a:ext cx="4495800" cy="1600438"/>
          </a:xfrm>
          <a:prstGeom prst="rect">
            <a:avLst/>
          </a:prstGeom>
          <a:solidFill>
            <a:schemeClr val="accent5">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Both of these present with unilateral AC cell and </a:t>
            </a:r>
            <a:r>
              <a:rPr lang="en-US" altLang="en-US" sz="1400" i="1" dirty="0">
                <a:solidFill>
                  <a:srgbClr val="0000FF"/>
                </a:solidFill>
                <a:cs typeface="Arial" panose="020B0604020202020204" pitchFamily="34" charset="0"/>
              </a:rPr>
              <a:t>↑</a:t>
            </a:r>
            <a:r>
              <a:rPr lang="en-US" altLang="en-US" sz="1400" i="1" dirty="0">
                <a:solidFill>
                  <a:srgbClr val="0000FF"/>
                </a:solidFill>
              </a:rPr>
              <a:t> IOP. </a:t>
            </a:r>
          </a:p>
          <a:p>
            <a:pPr eaLnBrk="1" hangingPunct="1">
              <a:spcBef>
                <a:spcPct val="0"/>
              </a:spcBef>
              <a:buClrTx/>
              <a:buSzTx/>
              <a:buFontTx/>
              <a:buNone/>
            </a:pPr>
            <a:r>
              <a:rPr lang="en-US" altLang="en-US" sz="1400" i="1" dirty="0">
                <a:solidFill>
                  <a:srgbClr val="0000FF"/>
                </a:solidFill>
              </a:rPr>
              <a:t>How does one differentiate between them?</a:t>
            </a:r>
            <a:endParaRPr lang="en-US" altLang="en-US" sz="1400" dirty="0">
              <a:solidFill>
                <a:srgbClr val="0000FF"/>
              </a:solidFill>
            </a:endParaRPr>
          </a:p>
          <a:p>
            <a:pPr eaLnBrk="1" hangingPunct="1">
              <a:spcBef>
                <a:spcPct val="0"/>
              </a:spcBef>
              <a:buClrTx/>
              <a:buSzTx/>
              <a:buFontTx/>
              <a:buNone/>
            </a:pPr>
            <a:r>
              <a:rPr lang="en-US" altLang="en-US" sz="1400" dirty="0">
                <a:solidFill>
                  <a:srgbClr val="0000FF"/>
                </a:solidFill>
              </a:rPr>
              <a:t>The severity of the AC reaction is an important clue.   In order for a ‘simple’ anterior uveitis to cause </a:t>
            </a:r>
            <a:r>
              <a:rPr lang="en-US" altLang="en-US" sz="1400" dirty="0">
                <a:solidFill>
                  <a:srgbClr val="0000FF"/>
                </a:solidFill>
                <a:cs typeface="Arial" panose="020B0604020202020204" pitchFamily="34" charset="0"/>
              </a:rPr>
              <a:t>↑</a:t>
            </a:r>
            <a:r>
              <a:rPr lang="en-US" altLang="en-US" sz="1400" dirty="0">
                <a:solidFill>
                  <a:srgbClr val="0000FF"/>
                </a:solidFill>
              </a:rPr>
              <a:t> IOP, the inflammatory reaction must be quite severe.         </a:t>
            </a:r>
            <a:r>
              <a:rPr lang="en-US" altLang="en-US" sz="1400" dirty="0"/>
              <a:t>In contrast, the cell associated with trabeculitis can   be quite mild.</a:t>
            </a:r>
          </a:p>
        </p:txBody>
      </p:sp>
      <p:sp>
        <p:nvSpPr>
          <p:cNvPr id="11269" name="Rectangle 2">
            <a:extLst>
              <a:ext uri="{FF2B5EF4-FFF2-40B4-BE49-F238E27FC236}">
                <a16:creationId xmlns:a16="http://schemas.microsoft.com/office/drawing/2014/main" id="{FEAEBBBA-1540-4047-B14B-9C7CE022B1C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1270" name="Slide Number Placeholder 1">
            <a:extLst>
              <a:ext uri="{FF2B5EF4-FFF2-40B4-BE49-F238E27FC236}">
                <a16:creationId xmlns:a16="http://schemas.microsoft.com/office/drawing/2014/main" id="{A635A96E-6F16-4351-85C1-1BA7026A7DE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9C882A6-A9C6-4ECC-87E5-4591995BB6FF}" type="slidenum">
              <a:rPr lang="en-US" altLang="en-US" sz="1000" smtClean="0"/>
              <a:pPr>
                <a:spcBef>
                  <a:spcPct val="0"/>
                </a:spcBef>
                <a:buClrTx/>
                <a:buSzTx/>
                <a:buFontTx/>
                <a:buNone/>
              </a:pPr>
              <a:t>11</a:t>
            </a:fld>
            <a:endParaRPr lang="en-US" altLang="en-US" sz="1000"/>
          </a:p>
        </p:txBody>
      </p:sp>
    </p:spTree>
    <p:extLst>
      <p:ext uri="{BB962C8B-B14F-4D97-AF65-F5344CB8AC3E}">
        <p14:creationId xmlns:p14="http://schemas.microsoft.com/office/powerpoint/2010/main" val="699495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2A9B664-5868-4ACE-B52B-3DC6B283ADFF}"/>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2162" name="Rectangle 2">
            <a:extLst>
              <a:ext uri="{FF2B5EF4-FFF2-40B4-BE49-F238E27FC236}">
                <a16:creationId xmlns:a16="http://schemas.microsoft.com/office/drawing/2014/main" id="{E359D9CF-7342-4800-BC52-D0538273BDB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63" name="Text Box 4">
            <a:extLst>
              <a:ext uri="{FF2B5EF4-FFF2-40B4-BE49-F238E27FC236}">
                <a16:creationId xmlns:a16="http://schemas.microsoft.com/office/drawing/2014/main" id="{4FDFB9C1-5AFB-42F6-A2AB-4FA85C9A4721}"/>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2164" name="Rectangle 2">
            <a:extLst>
              <a:ext uri="{FF2B5EF4-FFF2-40B4-BE49-F238E27FC236}">
                <a16:creationId xmlns:a16="http://schemas.microsoft.com/office/drawing/2014/main" id="{66FFF9B3-0D05-4991-9AF8-BAB8E319A1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2165" name="Slide Number Placeholder 1">
            <a:extLst>
              <a:ext uri="{FF2B5EF4-FFF2-40B4-BE49-F238E27FC236}">
                <a16:creationId xmlns:a16="http://schemas.microsoft.com/office/drawing/2014/main" id="{817433CF-C8B4-4031-862F-744D1CD8FB5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84E3E12-8627-44CF-8588-1ACEAA21E92F}" type="slidenum">
              <a:rPr lang="en-US" altLang="en-US" sz="1000" smtClean="0"/>
              <a:pPr>
                <a:spcBef>
                  <a:spcPct val="0"/>
                </a:spcBef>
                <a:buClrTx/>
                <a:buSzTx/>
                <a:buFontTx/>
                <a:buNone/>
              </a:pPr>
              <a:t>110</a:t>
            </a:fld>
            <a:endParaRPr lang="en-US" altLang="en-US" sz="1000"/>
          </a:p>
        </p:txBody>
      </p:sp>
      <p:sp>
        <p:nvSpPr>
          <p:cNvPr id="92166" name="Text Box 12">
            <a:extLst>
              <a:ext uri="{FF2B5EF4-FFF2-40B4-BE49-F238E27FC236}">
                <a16:creationId xmlns:a16="http://schemas.microsoft.com/office/drawing/2014/main" id="{AC91225E-A272-4BD6-9D66-79C970656C8D}"/>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0000FF"/>
                </a:solidFill>
              </a:rPr>
              <a:t>Hours to weeks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 they recur?</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06E866B-DC9C-47FA-9FE2-7C44D91BC8CF}"/>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3186" name="Rectangle 2">
            <a:extLst>
              <a:ext uri="{FF2B5EF4-FFF2-40B4-BE49-F238E27FC236}">
                <a16:creationId xmlns:a16="http://schemas.microsoft.com/office/drawing/2014/main" id="{65D0BB69-E073-47A7-B3C1-21C00387C500}"/>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3187" name="Text Box 4">
            <a:extLst>
              <a:ext uri="{FF2B5EF4-FFF2-40B4-BE49-F238E27FC236}">
                <a16:creationId xmlns:a16="http://schemas.microsoft.com/office/drawing/2014/main" id="{2E9690CA-25C8-457D-9D81-343C6038AE0C}"/>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3188" name="Rectangle 2">
            <a:extLst>
              <a:ext uri="{FF2B5EF4-FFF2-40B4-BE49-F238E27FC236}">
                <a16:creationId xmlns:a16="http://schemas.microsoft.com/office/drawing/2014/main" id="{BDE0EF7B-218A-4AB6-B16F-EBCED92383E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3189" name="Slide Number Placeholder 1">
            <a:extLst>
              <a:ext uri="{FF2B5EF4-FFF2-40B4-BE49-F238E27FC236}">
                <a16:creationId xmlns:a16="http://schemas.microsoft.com/office/drawing/2014/main" id="{B73E394E-8CE3-4843-B5F1-671BEEC1513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206E92E-7BEF-4ACC-931F-740B67ED8BF2}" type="slidenum">
              <a:rPr lang="en-US" altLang="en-US" sz="1000" smtClean="0"/>
              <a:pPr>
                <a:spcBef>
                  <a:spcPct val="0"/>
                </a:spcBef>
                <a:buClrTx/>
                <a:buSzTx/>
                <a:buFontTx/>
                <a:buNone/>
              </a:pPr>
              <a:t>111</a:t>
            </a:fld>
            <a:endParaRPr lang="en-US" altLang="en-US" sz="1000"/>
          </a:p>
        </p:txBody>
      </p:sp>
      <p:sp>
        <p:nvSpPr>
          <p:cNvPr id="93190" name="Text Box 12">
            <a:extLst>
              <a:ext uri="{FF2B5EF4-FFF2-40B4-BE49-F238E27FC236}">
                <a16:creationId xmlns:a16="http://schemas.microsoft.com/office/drawing/2014/main" id="{3587E493-DF00-4237-9248-7C52F6FAB89E}"/>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0000FF"/>
                </a:solidFill>
              </a:rPr>
              <a:t>Hours to weeks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 they recur?</a:t>
            </a:r>
          </a:p>
          <a:p>
            <a:pPr eaLnBrk="1" hangingPunct="1">
              <a:spcBef>
                <a:spcPct val="0"/>
              </a:spcBef>
              <a:buClrTx/>
              <a:buSzTx/>
              <a:buFontTx/>
              <a:buNone/>
            </a:pPr>
            <a:r>
              <a:rPr lang="en-US" altLang="en-US" sz="1400" dirty="0">
                <a:solidFill>
                  <a:srgbClr val="0000FF"/>
                </a:solidFill>
              </a:rPr>
              <a:t>Yes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79C47FFB-3170-470A-A54A-96CFF53378B7}"/>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4210" name="Rectangle 2">
            <a:extLst>
              <a:ext uri="{FF2B5EF4-FFF2-40B4-BE49-F238E27FC236}">
                <a16:creationId xmlns:a16="http://schemas.microsoft.com/office/drawing/2014/main" id="{C606B06A-2A86-48BC-86D3-D84053C60A7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4211" name="Text Box 4">
            <a:extLst>
              <a:ext uri="{FF2B5EF4-FFF2-40B4-BE49-F238E27FC236}">
                <a16:creationId xmlns:a16="http://schemas.microsoft.com/office/drawing/2014/main" id="{F251521D-924F-4EEE-ABA0-85A6AEACEFD4}"/>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4212" name="Rectangle 2">
            <a:extLst>
              <a:ext uri="{FF2B5EF4-FFF2-40B4-BE49-F238E27FC236}">
                <a16:creationId xmlns:a16="http://schemas.microsoft.com/office/drawing/2014/main" id="{9A2D78D1-9F0C-41E0-A343-D09B82039888}"/>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4213" name="Slide Number Placeholder 1">
            <a:extLst>
              <a:ext uri="{FF2B5EF4-FFF2-40B4-BE49-F238E27FC236}">
                <a16:creationId xmlns:a16="http://schemas.microsoft.com/office/drawing/2014/main" id="{01589330-767C-46EF-A05D-AC62B73E31C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32D0AB0-2C8B-4693-ACF2-7288B415AD41}" type="slidenum">
              <a:rPr lang="en-US" altLang="en-US" sz="1000" smtClean="0"/>
              <a:pPr>
                <a:spcBef>
                  <a:spcPct val="0"/>
                </a:spcBef>
                <a:buClrTx/>
                <a:buSzTx/>
                <a:buFontTx/>
                <a:buNone/>
              </a:pPr>
              <a:t>112</a:t>
            </a:fld>
            <a:endParaRPr lang="en-US" altLang="en-US" sz="1000"/>
          </a:p>
        </p:txBody>
      </p:sp>
      <p:sp>
        <p:nvSpPr>
          <p:cNvPr id="94214" name="Text Box 12">
            <a:extLst>
              <a:ext uri="{FF2B5EF4-FFF2-40B4-BE49-F238E27FC236}">
                <a16:creationId xmlns:a16="http://schemas.microsoft.com/office/drawing/2014/main" id="{4B0C0C22-0444-4BF0-9F73-23F80B977FC0}"/>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0000FF"/>
                </a:solidFill>
              </a:rPr>
              <a:t>Hours to weeks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 they recur?</a:t>
            </a:r>
          </a:p>
          <a:p>
            <a:pPr eaLnBrk="1" hangingPunct="1">
              <a:spcBef>
                <a:spcPct val="0"/>
              </a:spcBef>
              <a:buClrTx/>
              <a:buSzTx/>
              <a:buFontTx/>
              <a:buNone/>
            </a:pPr>
            <a:r>
              <a:rPr lang="en-US" altLang="en-US" sz="1400" dirty="0">
                <a:solidFill>
                  <a:srgbClr val="0000FF"/>
                </a:solidFill>
              </a:rPr>
              <a:t>Yes</a:t>
            </a:r>
          </a:p>
        </p:txBody>
      </p:sp>
      <p:sp>
        <p:nvSpPr>
          <p:cNvPr id="7" name="TextBox 1">
            <a:extLst>
              <a:ext uri="{FF2B5EF4-FFF2-40B4-BE49-F238E27FC236}">
                <a16:creationId xmlns:a16="http://schemas.microsoft.com/office/drawing/2014/main" id="{2ADF69BF-15E9-4E5C-BE33-D5AB1012C69C}"/>
              </a:ext>
            </a:extLst>
          </p:cNvPr>
          <p:cNvSpPr txBox="1">
            <a:spLocks noChangeArrowheads="1"/>
          </p:cNvSpPr>
          <p:nvPr/>
        </p:nvSpPr>
        <p:spPr bwMode="auto">
          <a:xfrm>
            <a:off x="4495800" y="4572000"/>
            <a:ext cx="4193777" cy="52322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rgbClr val="0000FF"/>
                </a:solidFill>
              </a:rPr>
              <a:t>What is/are the presenting complaint(s)?</a:t>
            </a:r>
            <a:endParaRPr lang="en-US" altLang="en-US" sz="1400" i="1" dirty="0">
              <a:solidFill>
                <a:srgbClr val="C0C0C0"/>
              </a:solidFill>
            </a:endParaRPr>
          </a:p>
          <a:p>
            <a:pPr eaLnBrk="1" hangingPunct="1">
              <a:defRPr/>
            </a:pPr>
            <a:r>
              <a:rPr lang="en-US" altLang="en-US" sz="1400" dirty="0">
                <a:solidFill>
                  <a:srgbClr val="C0C0C0"/>
                </a:solidFill>
              </a:rPr>
              <a:t>Unilateral pain, blurred vision, haloes around lights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F083472B-4F97-4CCE-9A31-147661E6745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5234" name="Rectangle 2">
            <a:extLst>
              <a:ext uri="{FF2B5EF4-FFF2-40B4-BE49-F238E27FC236}">
                <a16:creationId xmlns:a16="http://schemas.microsoft.com/office/drawing/2014/main" id="{070E3047-CA71-44D0-AC3E-BDE9338180D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5235" name="Text Box 4">
            <a:extLst>
              <a:ext uri="{FF2B5EF4-FFF2-40B4-BE49-F238E27FC236}">
                <a16:creationId xmlns:a16="http://schemas.microsoft.com/office/drawing/2014/main" id="{9C2CABA9-2EE7-42EE-A188-F16924D54528}"/>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5236" name="Rectangle 2">
            <a:extLst>
              <a:ext uri="{FF2B5EF4-FFF2-40B4-BE49-F238E27FC236}">
                <a16:creationId xmlns:a16="http://schemas.microsoft.com/office/drawing/2014/main" id="{28EEDC31-26B7-4551-8142-77CB3A24E5D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5237" name="Slide Number Placeholder 1">
            <a:extLst>
              <a:ext uri="{FF2B5EF4-FFF2-40B4-BE49-F238E27FC236}">
                <a16:creationId xmlns:a16="http://schemas.microsoft.com/office/drawing/2014/main" id="{4CF12358-5A4A-41A4-AF28-012318E2691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B9F3426-0D60-47F2-889F-0F8CF6B0FB44}" type="slidenum">
              <a:rPr lang="en-US" altLang="en-US" sz="1000" smtClean="0"/>
              <a:pPr>
                <a:spcBef>
                  <a:spcPct val="0"/>
                </a:spcBef>
                <a:buClrTx/>
                <a:buSzTx/>
                <a:buFontTx/>
                <a:buNone/>
              </a:pPr>
              <a:t>113</a:t>
            </a:fld>
            <a:endParaRPr lang="en-US" altLang="en-US" sz="1000"/>
          </a:p>
        </p:txBody>
      </p:sp>
      <p:sp>
        <p:nvSpPr>
          <p:cNvPr id="95238" name="Text Box 12">
            <a:extLst>
              <a:ext uri="{FF2B5EF4-FFF2-40B4-BE49-F238E27FC236}">
                <a16:creationId xmlns:a16="http://schemas.microsoft.com/office/drawing/2014/main" id="{715D7879-0A4B-4FB7-B23D-4E543147DA60}"/>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is the noneponymous name for Posner-Schlossman?</a:t>
            </a:r>
          </a:p>
          <a:p>
            <a:pPr eaLnBrk="1" hangingPunct="1">
              <a:spcBef>
                <a:spcPct val="0"/>
              </a:spcBef>
              <a:buClrTx/>
              <a:buSzTx/>
              <a:buFontTx/>
              <a:buNone/>
            </a:pPr>
            <a:r>
              <a:rPr lang="en-US" altLang="en-US" sz="1400">
                <a:solidFill>
                  <a:srgbClr val="0000FF"/>
                </a:solidFill>
              </a:rPr>
              <a:t>Glaucomatocyclitic crisis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Who is the typical pt?</a:t>
            </a:r>
          </a:p>
          <a:p>
            <a:pPr eaLnBrk="1" hangingPunct="1">
              <a:spcBef>
                <a:spcPct val="0"/>
              </a:spcBef>
              <a:buClrTx/>
              <a:buSzTx/>
              <a:buFontTx/>
              <a:buNone/>
            </a:pPr>
            <a:r>
              <a:rPr lang="en-US" altLang="en-US" sz="1400">
                <a:solidFill>
                  <a:srgbClr val="0000FF"/>
                </a:solidFill>
              </a:rPr>
              <a:t>An adult age 20-50</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the inflammatory component tend to be mild, or severe?</a:t>
            </a:r>
          </a:p>
          <a:p>
            <a:pPr eaLnBrk="1" hangingPunct="1">
              <a:spcBef>
                <a:spcPct val="0"/>
              </a:spcBef>
              <a:buClrTx/>
              <a:buSzTx/>
              <a:buFontTx/>
              <a:buNone/>
            </a:pPr>
            <a:r>
              <a:rPr lang="en-US" altLang="en-US" sz="1400">
                <a:solidFill>
                  <a:srgbClr val="0000FF"/>
                </a:solidFill>
              </a:rPr>
              <a:t>Mild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the IOP elevation tend to be mild, or severe?</a:t>
            </a:r>
          </a:p>
          <a:p>
            <a:pPr eaLnBrk="1" hangingPunct="1">
              <a:spcBef>
                <a:spcPct val="0"/>
              </a:spcBef>
              <a:buClrTx/>
              <a:buSzTx/>
              <a:buFontTx/>
              <a:buNone/>
            </a:pPr>
            <a:r>
              <a:rPr lang="en-US" altLang="en-US" sz="1400">
                <a:solidFill>
                  <a:srgbClr val="0000FF"/>
                </a:solidFill>
              </a:rPr>
              <a:t>Severe</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the angle open, or closed?</a:t>
            </a:r>
          </a:p>
          <a:p>
            <a:pPr eaLnBrk="1" hangingPunct="1">
              <a:spcBef>
                <a:spcPct val="0"/>
              </a:spcBef>
              <a:buClrTx/>
              <a:buSzTx/>
              <a:buFontTx/>
              <a:buNone/>
            </a:pPr>
            <a:r>
              <a:rPr lang="en-US" altLang="en-US" sz="1400">
                <a:solidFill>
                  <a:srgbClr val="0000FF"/>
                </a:solidFill>
              </a:rPr>
              <a:t>Open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long do the crises last?</a:t>
            </a:r>
          </a:p>
          <a:p>
            <a:pPr eaLnBrk="1" hangingPunct="1">
              <a:spcBef>
                <a:spcPct val="0"/>
              </a:spcBef>
              <a:buClrTx/>
              <a:buSzTx/>
              <a:buFontTx/>
              <a:buNone/>
            </a:pPr>
            <a:r>
              <a:rPr lang="en-US" altLang="en-US" sz="1400">
                <a:solidFill>
                  <a:srgbClr val="0000FF"/>
                </a:solidFill>
              </a:rPr>
              <a:t>Hours to weeks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 they recur?</a:t>
            </a:r>
          </a:p>
          <a:p>
            <a:pPr eaLnBrk="1" hangingPunct="1">
              <a:spcBef>
                <a:spcPct val="0"/>
              </a:spcBef>
              <a:buClrTx/>
              <a:buSzTx/>
              <a:buFontTx/>
              <a:buNone/>
            </a:pPr>
            <a:r>
              <a:rPr lang="en-US" altLang="en-US" sz="1400">
                <a:solidFill>
                  <a:srgbClr val="0000FF"/>
                </a:solidFill>
              </a:rPr>
              <a:t>Yes</a:t>
            </a:r>
          </a:p>
        </p:txBody>
      </p:sp>
      <p:sp>
        <p:nvSpPr>
          <p:cNvPr id="7" name="TextBox 1">
            <a:extLst>
              <a:ext uri="{FF2B5EF4-FFF2-40B4-BE49-F238E27FC236}">
                <a16:creationId xmlns:a16="http://schemas.microsoft.com/office/drawing/2014/main" id="{E09D8F35-9872-47AA-A591-FFA5D281E451}"/>
              </a:ext>
            </a:extLst>
          </p:cNvPr>
          <p:cNvSpPr txBox="1">
            <a:spLocks noChangeArrowheads="1"/>
          </p:cNvSpPr>
          <p:nvPr/>
        </p:nvSpPr>
        <p:spPr bwMode="auto">
          <a:xfrm>
            <a:off x="4495800" y="4572000"/>
            <a:ext cx="4193777" cy="52322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rgbClr val="0000FF"/>
                </a:solidFill>
              </a:rPr>
              <a:t>What is/are the presenting complaint(s)?</a:t>
            </a:r>
          </a:p>
          <a:p>
            <a:pPr eaLnBrk="1" hangingPunct="1">
              <a:defRPr/>
            </a:pPr>
            <a:r>
              <a:rPr lang="en-US" altLang="en-US" sz="1400" dirty="0">
                <a:solidFill>
                  <a:srgbClr val="0000FF"/>
                </a:solidFill>
              </a:rPr>
              <a:t>Unilateral pain, blurred vision, haloes around lights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95E8A8A-354C-4790-8D13-1B4F50689278}"/>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6258" name="Rectangle 2">
            <a:extLst>
              <a:ext uri="{FF2B5EF4-FFF2-40B4-BE49-F238E27FC236}">
                <a16:creationId xmlns:a16="http://schemas.microsoft.com/office/drawing/2014/main" id="{D7B2553C-A567-4E96-86AA-AF2D518A4F6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6259" name="Text Box 4">
            <a:extLst>
              <a:ext uri="{FF2B5EF4-FFF2-40B4-BE49-F238E27FC236}">
                <a16:creationId xmlns:a16="http://schemas.microsoft.com/office/drawing/2014/main" id="{4921C475-9039-4148-B585-1988826F9F9A}"/>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6260" name="Rectangle 2">
            <a:extLst>
              <a:ext uri="{FF2B5EF4-FFF2-40B4-BE49-F238E27FC236}">
                <a16:creationId xmlns:a16="http://schemas.microsoft.com/office/drawing/2014/main" id="{AE4ACC30-89F8-427D-8BD1-BB9145AF0BC0}"/>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6261" name="Slide Number Placeholder 1">
            <a:extLst>
              <a:ext uri="{FF2B5EF4-FFF2-40B4-BE49-F238E27FC236}">
                <a16:creationId xmlns:a16="http://schemas.microsoft.com/office/drawing/2014/main" id="{426EF178-E191-4CBD-8829-F1725FBE66E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7E94CD2-CC20-4EA5-A0F5-16A675E6F3C5}" type="slidenum">
              <a:rPr lang="en-US" altLang="en-US" sz="1000" smtClean="0"/>
              <a:pPr>
                <a:spcBef>
                  <a:spcPct val="0"/>
                </a:spcBef>
                <a:buClrTx/>
                <a:buSzTx/>
                <a:buFontTx/>
                <a:buNone/>
              </a:pPr>
              <a:t>114</a:t>
            </a:fld>
            <a:endParaRPr lang="en-US" altLang="en-US" sz="1000"/>
          </a:p>
        </p:txBody>
      </p:sp>
      <p:sp>
        <p:nvSpPr>
          <p:cNvPr id="96262" name="Text Box 12">
            <a:extLst>
              <a:ext uri="{FF2B5EF4-FFF2-40B4-BE49-F238E27FC236}">
                <a16:creationId xmlns:a16="http://schemas.microsoft.com/office/drawing/2014/main" id="{4BB3B60E-8881-4477-8C03-2A25BAE73577}"/>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0000FF"/>
                </a:solidFill>
              </a:rPr>
              <a:t>Hours to weeks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 they recur?</a:t>
            </a:r>
          </a:p>
          <a:p>
            <a:pPr eaLnBrk="1" hangingPunct="1">
              <a:spcBef>
                <a:spcPct val="0"/>
              </a:spcBef>
              <a:buClrTx/>
              <a:buSzTx/>
              <a:buFontTx/>
              <a:buNone/>
            </a:pPr>
            <a:r>
              <a:rPr lang="en-US" altLang="en-US" sz="1400" dirty="0">
                <a:solidFill>
                  <a:srgbClr val="0000FF"/>
                </a:solidFill>
              </a:rPr>
              <a:t>Yes</a:t>
            </a:r>
          </a:p>
        </p:txBody>
      </p:sp>
      <p:sp>
        <p:nvSpPr>
          <p:cNvPr id="7" name="TextBox 1">
            <a:extLst>
              <a:ext uri="{FF2B5EF4-FFF2-40B4-BE49-F238E27FC236}">
                <a16:creationId xmlns:a16="http://schemas.microsoft.com/office/drawing/2014/main" id="{A36843C7-3A02-4DB0-8AAC-0EFA8F317EA2}"/>
              </a:ext>
            </a:extLst>
          </p:cNvPr>
          <p:cNvSpPr txBox="1">
            <a:spLocks noChangeArrowheads="1"/>
          </p:cNvSpPr>
          <p:nvPr/>
        </p:nvSpPr>
        <p:spPr bwMode="auto">
          <a:xfrm>
            <a:off x="4495800" y="4572000"/>
            <a:ext cx="4458272" cy="52322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50000"/>
                  </a:schemeClr>
                </a:solidFill>
              </a:rPr>
              <a:t>What is/are the presenting complaint(s)?</a:t>
            </a:r>
          </a:p>
          <a:p>
            <a:pPr eaLnBrk="1" hangingPunct="1">
              <a:defRPr/>
            </a:pPr>
            <a:r>
              <a:rPr lang="en-US" altLang="en-US" sz="1400" dirty="0">
                <a:solidFill>
                  <a:schemeClr val="bg1">
                    <a:lumMod val="50000"/>
                  </a:schemeClr>
                </a:solidFill>
              </a:rPr>
              <a:t>Unilateral pain, </a:t>
            </a:r>
            <a:r>
              <a:rPr lang="en-US" altLang="en-US" sz="1400" b="1" dirty="0">
                <a:solidFill>
                  <a:srgbClr val="0000FF"/>
                </a:solidFill>
              </a:rPr>
              <a:t>blurred vision, haloes around lights</a:t>
            </a:r>
          </a:p>
        </p:txBody>
      </p:sp>
      <p:sp>
        <p:nvSpPr>
          <p:cNvPr id="96264" name="TextBox 2">
            <a:extLst>
              <a:ext uri="{FF2B5EF4-FFF2-40B4-BE49-F238E27FC236}">
                <a16:creationId xmlns:a16="http://schemas.microsoft.com/office/drawing/2014/main" id="{D74DF895-4EC0-4AE6-9438-4979500474AC}"/>
              </a:ext>
            </a:extLst>
          </p:cNvPr>
          <p:cNvSpPr txBox="1">
            <a:spLocks noChangeArrowheads="1"/>
          </p:cNvSpPr>
          <p:nvPr/>
        </p:nvSpPr>
        <p:spPr bwMode="auto">
          <a:xfrm>
            <a:off x="4832350" y="5156200"/>
            <a:ext cx="3895618"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cause of the blurred vision/haloes?</a:t>
            </a:r>
          </a:p>
          <a:p>
            <a:pPr eaLnBrk="1" hangingPunct="1">
              <a:spcBef>
                <a:spcPct val="0"/>
              </a:spcBef>
              <a:buClrTx/>
              <a:buSzTx/>
              <a:buFontTx/>
              <a:buNone/>
            </a:pPr>
            <a:r>
              <a:rPr lang="en-US" altLang="en-US" sz="1400" dirty="0">
                <a:solidFill>
                  <a:srgbClr val="FFFF00"/>
                </a:solidFill>
              </a:rPr>
              <a:t>Corneal edema secondary to the high IOP</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B3F4FCC-EB3A-440B-961A-7AEAA74F8B60}"/>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7282" name="Rectangle 2">
            <a:extLst>
              <a:ext uri="{FF2B5EF4-FFF2-40B4-BE49-F238E27FC236}">
                <a16:creationId xmlns:a16="http://schemas.microsoft.com/office/drawing/2014/main" id="{D637070B-E19A-4817-8798-CA6B064A134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7283" name="Text Box 4">
            <a:extLst>
              <a:ext uri="{FF2B5EF4-FFF2-40B4-BE49-F238E27FC236}">
                <a16:creationId xmlns:a16="http://schemas.microsoft.com/office/drawing/2014/main" id="{19518D5D-39C7-4780-93D4-3197D670E533}"/>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7284" name="Rectangle 2">
            <a:extLst>
              <a:ext uri="{FF2B5EF4-FFF2-40B4-BE49-F238E27FC236}">
                <a16:creationId xmlns:a16="http://schemas.microsoft.com/office/drawing/2014/main" id="{8CC1587A-870D-45B8-9952-1C5C7AEE2F72}"/>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7285" name="Slide Number Placeholder 1">
            <a:extLst>
              <a:ext uri="{FF2B5EF4-FFF2-40B4-BE49-F238E27FC236}">
                <a16:creationId xmlns:a16="http://schemas.microsoft.com/office/drawing/2014/main" id="{4F25B757-9A54-4DC2-B8E5-90E79BADEB0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748910D-33B0-4595-B7C9-B10F552F756F}" type="slidenum">
              <a:rPr lang="en-US" altLang="en-US" sz="1000" smtClean="0"/>
              <a:pPr>
                <a:spcBef>
                  <a:spcPct val="0"/>
                </a:spcBef>
                <a:buClrTx/>
                <a:buSzTx/>
                <a:buFontTx/>
                <a:buNone/>
              </a:pPr>
              <a:t>115</a:t>
            </a:fld>
            <a:endParaRPr lang="en-US" altLang="en-US" sz="1000"/>
          </a:p>
        </p:txBody>
      </p:sp>
      <p:sp>
        <p:nvSpPr>
          <p:cNvPr id="97286" name="Text Box 12">
            <a:extLst>
              <a:ext uri="{FF2B5EF4-FFF2-40B4-BE49-F238E27FC236}">
                <a16:creationId xmlns:a16="http://schemas.microsoft.com/office/drawing/2014/main" id="{F37D5F55-B654-4CB9-BDA9-07881EF37411}"/>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inflammatory component tend to be mild, or severe?</a:t>
            </a:r>
          </a:p>
          <a:p>
            <a:pPr eaLnBrk="1" hangingPunct="1">
              <a:spcBef>
                <a:spcPct val="0"/>
              </a:spcBef>
              <a:buClrTx/>
              <a:buSzTx/>
              <a:buFontTx/>
              <a:buNone/>
            </a:pPr>
            <a:r>
              <a:rPr lang="en-US" altLang="en-US" sz="1400" dirty="0">
                <a:solidFill>
                  <a:srgbClr val="0000FF"/>
                </a:solidFill>
              </a:rPr>
              <a:t>Mild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the IOP elevation tend to be mild, or severe?</a:t>
            </a:r>
          </a:p>
          <a:p>
            <a:pPr eaLnBrk="1" hangingPunct="1">
              <a:spcBef>
                <a:spcPct val="0"/>
              </a:spcBef>
              <a:buClrTx/>
              <a:buSzTx/>
              <a:buFontTx/>
              <a:buNone/>
            </a:pPr>
            <a:r>
              <a:rPr lang="en-US" altLang="en-US" sz="1400" dirty="0">
                <a:solidFill>
                  <a:srgbClr val="0000FF"/>
                </a:solidFill>
              </a:rPr>
              <a:t>Severe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 angle open, or closed?</a:t>
            </a:r>
          </a:p>
          <a:p>
            <a:pPr eaLnBrk="1" hangingPunct="1">
              <a:spcBef>
                <a:spcPct val="0"/>
              </a:spcBef>
              <a:buClrTx/>
              <a:buSzTx/>
              <a:buFontTx/>
              <a:buNone/>
            </a:pPr>
            <a:r>
              <a:rPr lang="en-US" altLang="en-US" sz="1400" dirty="0">
                <a:solidFill>
                  <a:srgbClr val="0000FF"/>
                </a:solidFill>
              </a:rPr>
              <a:t>Open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long do the crises last?</a:t>
            </a:r>
          </a:p>
          <a:p>
            <a:pPr eaLnBrk="1" hangingPunct="1">
              <a:spcBef>
                <a:spcPct val="0"/>
              </a:spcBef>
              <a:buClrTx/>
              <a:buSzTx/>
              <a:buFontTx/>
              <a:buNone/>
            </a:pPr>
            <a:r>
              <a:rPr lang="en-US" altLang="en-US" sz="1400" dirty="0">
                <a:solidFill>
                  <a:srgbClr val="0000FF"/>
                </a:solidFill>
              </a:rPr>
              <a:t>Hours to weeks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 they recur?</a:t>
            </a:r>
          </a:p>
          <a:p>
            <a:pPr eaLnBrk="1" hangingPunct="1">
              <a:spcBef>
                <a:spcPct val="0"/>
              </a:spcBef>
              <a:buClrTx/>
              <a:buSzTx/>
              <a:buFontTx/>
              <a:buNone/>
            </a:pPr>
            <a:r>
              <a:rPr lang="en-US" altLang="en-US" sz="1400" dirty="0">
                <a:solidFill>
                  <a:srgbClr val="0000FF"/>
                </a:solidFill>
              </a:rPr>
              <a:t>Yes</a:t>
            </a:r>
          </a:p>
        </p:txBody>
      </p:sp>
      <p:sp>
        <p:nvSpPr>
          <p:cNvPr id="7" name="TextBox 1">
            <a:extLst>
              <a:ext uri="{FF2B5EF4-FFF2-40B4-BE49-F238E27FC236}">
                <a16:creationId xmlns:a16="http://schemas.microsoft.com/office/drawing/2014/main" id="{34DD9B17-F7DD-49EC-B1FF-D8DA4E29EC31}"/>
              </a:ext>
            </a:extLst>
          </p:cNvPr>
          <p:cNvSpPr txBox="1">
            <a:spLocks noChangeArrowheads="1"/>
          </p:cNvSpPr>
          <p:nvPr/>
        </p:nvSpPr>
        <p:spPr bwMode="auto">
          <a:xfrm>
            <a:off x="4495800" y="4572000"/>
            <a:ext cx="4458272" cy="52322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50000"/>
                  </a:schemeClr>
                </a:solidFill>
              </a:rPr>
              <a:t>What is/are the presenting complaint(s)?</a:t>
            </a:r>
          </a:p>
          <a:p>
            <a:pPr eaLnBrk="1" hangingPunct="1">
              <a:defRPr/>
            </a:pPr>
            <a:r>
              <a:rPr lang="en-US" altLang="en-US" sz="1400" dirty="0">
                <a:solidFill>
                  <a:schemeClr val="bg1">
                    <a:lumMod val="50000"/>
                  </a:schemeClr>
                </a:solidFill>
              </a:rPr>
              <a:t>Unilateral pain, </a:t>
            </a:r>
            <a:r>
              <a:rPr lang="en-US" altLang="en-US" sz="1400" b="1" dirty="0">
                <a:solidFill>
                  <a:srgbClr val="0000FF"/>
                </a:solidFill>
              </a:rPr>
              <a:t>blurred vision, haloes around lights</a:t>
            </a:r>
          </a:p>
        </p:txBody>
      </p:sp>
      <p:sp>
        <p:nvSpPr>
          <p:cNvPr id="97288" name="TextBox 2">
            <a:extLst>
              <a:ext uri="{FF2B5EF4-FFF2-40B4-BE49-F238E27FC236}">
                <a16:creationId xmlns:a16="http://schemas.microsoft.com/office/drawing/2014/main" id="{0FD61FE3-A970-4070-99E4-78DDFCB86D4D}"/>
              </a:ext>
            </a:extLst>
          </p:cNvPr>
          <p:cNvSpPr txBox="1">
            <a:spLocks noChangeArrowheads="1"/>
          </p:cNvSpPr>
          <p:nvPr/>
        </p:nvSpPr>
        <p:spPr bwMode="auto">
          <a:xfrm>
            <a:off x="4832350" y="5156200"/>
            <a:ext cx="3895618"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is the cause of the blurred vision/haloes?</a:t>
            </a:r>
          </a:p>
          <a:p>
            <a:pPr eaLnBrk="1" hangingPunct="1">
              <a:spcBef>
                <a:spcPct val="0"/>
              </a:spcBef>
              <a:buClrTx/>
              <a:buSzTx/>
              <a:buFontTx/>
              <a:buNone/>
            </a:pPr>
            <a:r>
              <a:rPr lang="en-US" altLang="en-US" sz="1400">
                <a:solidFill>
                  <a:srgbClr val="0000FF"/>
                </a:solidFill>
              </a:rPr>
              <a:t>Corneal edema secondary to the high IOP</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170FD22-A897-4CAA-82AE-97F6B9E6D3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8306" name="Rectangle 2">
            <a:extLst>
              <a:ext uri="{FF2B5EF4-FFF2-40B4-BE49-F238E27FC236}">
                <a16:creationId xmlns:a16="http://schemas.microsoft.com/office/drawing/2014/main" id="{9AE8B4B5-BAC2-452E-AB15-917D1BEDEEE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8307" name="Text Box 4">
            <a:extLst>
              <a:ext uri="{FF2B5EF4-FFF2-40B4-BE49-F238E27FC236}">
                <a16:creationId xmlns:a16="http://schemas.microsoft.com/office/drawing/2014/main" id="{507CDF4F-50D6-4510-9140-0A460FE124A2}"/>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8308" name="Rectangle 2">
            <a:extLst>
              <a:ext uri="{FF2B5EF4-FFF2-40B4-BE49-F238E27FC236}">
                <a16:creationId xmlns:a16="http://schemas.microsoft.com/office/drawing/2014/main" id="{72D4805B-CBCE-4598-9829-CD4226B8C40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8309" name="Slide Number Placeholder 1">
            <a:extLst>
              <a:ext uri="{FF2B5EF4-FFF2-40B4-BE49-F238E27FC236}">
                <a16:creationId xmlns:a16="http://schemas.microsoft.com/office/drawing/2014/main" id="{65C5EBF4-705E-4AB8-8820-4EF5967E528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58CB35A-9676-445F-B632-A298429CF9F6}" type="slidenum">
              <a:rPr lang="en-US" altLang="en-US" sz="1000" smtClean="0"/>
              <a:pPr>
                <a:spcBef>
                  <a:spcPct val="0"/>
                </a:spcBef>
                <a:buClrTx/>
                <a:buSzTx/>
                <a:buFontTx/>
                <a:buNone/>
              </a:pPr>
              <a:t>116</a:t>
            </a:fld>
            <a:endParaRPr lang="en-US" altLang="en-US" sz="1000"/>
          </a:p>
        </p:txBody>
      </p:sp>
      <p:sp>
        <p:nvSpPr>
          <p:cNvPr id="91142" name="Text Box 12">
            <a:extLst>
              <a:ext uri="{FF2B5EF4-FFF2-40B4-BE49-F238E27FC236}">
                <a16:creationId xmlns:a16="http://schemas.microsoft.com/office/drawing/2014/main" id="{04E6FD2C-E350-43CD-9CAA-F3F505023784}"/>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defRPr/>
            </a:pPr>
            <a:r>
              <a:rPr lang="en-US" altLang="en-US" sz="1400" dirty="0" err="1">
                <a:solidFill>
                  <a:srgbClr val="0000FF"/>
                </a:solidFill>
              </a:rPr>
              <a:t>Glaucomatocyclitic</a:t>
            </a:r>
            <a:r>
              <a:rPr lang="en-US" altLang="en-US" sz="1400" dirty="0">
                <a:solidFill>
                  <a:srgbClr val="0000FF"/>
                </a:solidFill>
              </a:rPr>
              <a:t> crisis</a:t>
            </a:r>
            <a:endParaRPr lang="en-US" altLang="en-US" sz="1400" dirty="0">
              <a:solidFill>
                <a:schemeClr val="bg1">
                  <a:lumMod val="50000"/>
                </a:schemeClr>
              </a:solidFill>
            </a:endParaRP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defRPr/>
            </a:pPr>
            <a:r>
              <a:rPr lang="en-US" altLang="en-US" sz="1400" dirty="0">
                <a:solidFill>
                  <a:schemeClr val="bg1">
                    <a:lumMod val="50000"/>
                  </a:schemeClr>
                </a:solidFill>
              </a:rPr>
              <a:t>An adult age 20-50</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defRPr/>
            </a:pPr>
            <a:r>
              <a:rPr lang="en-US" altLang="en-US" sz="1400" dirty="0">
                <a:solidFill>
                  <a:schemeClr val="bg1">
                    <a:lumMod val="50000"/>
                  </a:schemeClr>
                </a:solidFill>
              </a:rPr>
              <a:t>Mild</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defRPr/>
            </a:pPr>
            <a:r>
              <a:rPr lang="en-US" altLang="en-US" sz="1400" dirty="0">
                <a:solidFill>
                  <a:schemeClr val="bg1">
                    <a:lumMod val="50000"/>
                  </a:schemeClr>
                </a:solidFill>
              </a:rPr>
              <a:t>Severe</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Is the angle open, or closed?</a:t>
            </a:r>
          </a:p>
          <a:p>
            <a:pPr eaLnBrk="1" hangingPunct="1">
              <a:spcBef>
                <a:spcPct val="0"/>
              </a:spcBef>
              <a:buClrTx/>
              <a:buSzTx/>
              <a:buFontTx/>
              <a:buNone/>
              <a:defRPr/>
            </a:pPr>
            <a:r>
              <a:rPr lang="en-US" altLang="en-US" sz="1400" dirty="0">
                <a:solidFill>
                  <a:schemeClr val="bg1">
                    <a:lumMod val="50000"/>
                  </a:schemeClr>
                </a:solidFill>
              </a:rPr>
              <a:t>Open</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How long do the crises last?</a:t>
            </a:r>
          </a:p>
          <a:p>
            <a:pPr eaLnBrk="1" hangingPunct="1">
              <a:spcBef>
                <a:spcPct val="0"/>
              </a:spcBef>
              <a:buClrTx/>
              <a:buSzTx/>
              <a:buFontTx/>
              <a:buNone/>
              <a:defRPr/>
            </a:pPr>
            <a:r>
              <a:rPr lang="en-US" altLang="en-US" sz="1400" dirty="0">
                <a:solidFill>
                  <a:schemeClr val="bg1">
                    <a:lumMod val="50000"/>
                  </a:schemeClr>
                </a:solidFill>
              </a:rPr>
              <a:t>Hours to weeks</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 they recur?</a:t>
            </a:r>
          </a:p>
          <a:p>
            <a:pPr eaLnBrk="1" hangingPunct="1">
              <a:spcBef>
                <a:spcPct val="0"/>
              </a:spcBef>
              <a:buClrTx/>
              <a:buSzTx/>
              <a:buFontTx/>
              <a:buNone/>
              <a:defRPr/>
            </a:pPr>
            <a:r>
              <a:rPr lang="en-US" altLang="en-US" sz="1400" dirty="0">
                <a:solidFill>
                  <a:schemeClr val="bg1">
                    <a:lumMod val="50000"/>
                  </a:schemeClr>
                </a:solidFill>
              </a:rPr>
              <a:t>Yes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248B595-E64B-4691-A964-FD560239855D}"/>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9330" name="Rectangle 2">
            <a:extLst>
              <a:ext uri="{FF2B5EF4-FFF2-40B4-BE49-F238E27FC236}">
                <a16:creationId xmlns:a16="http://schemas.microsoft.com/office/drawing/2014/main" id="{1F751B53-712B-4CC4-ACAA-FC32D46D343A}"/>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9331" name="Text Box 4">
            <a:extLst>
              <a:ext uri="{FF2B5EF4-FFF2-40B4-BE49-F238E27FC236}">
                <a16:creationId xmlns:a16="http://schemas.microsoft.com/office/drawing/2014/main" id="{0ECCF69A-4511-4E2B-BA74-1C8B9185CB38}"/>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99332" name="Rectangle 2">
            <a:extLst>
              <a:ext uri="{FF2B5EF4-FFF2-40B4-BE49-F238E27FC236}">
                <a16:creationId xmlns:a16="http://schemas.microsoft.com/office/drawing/2014/main" id="{A349B15C-61B9-416B-8A4F-E51B78C2A8A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9333" name="Slide Number Placeholder 1">
            <a:extLst>
              <a:ext uri="{FF2B5EF4-FFF2-40B4-BE49-F238E27FC236}">
                <a16:creationId xmlns:a16="http://schemas.microsoft.com/office/drawing/2014/main" id="{0860B812-5126-492C-A2B2-3CA77DE08C1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37C014-F7C2-4135-A23E-B4077F01DA16}" type="slidenum">
              <a:rPr lang="en-US" altLang="en-US" sz="1000" smtClean="0"/>
              <a:pPr>
                <a:spcBef>
                  <a:spcPct val="0"/>
                </a:spcBef>
                <a:buClrTx/>
                <a:buSzTx/>
                <a:buFontTx/>
                <a:buNone/>
              </a:pPr>
              <a:t>117</a:t>
            </a:fld>
            <a:endParaRPr lang="en-US" altLang="en-US" sz="1000"/>
          </a:p>
        </p:txBody>
      </p:sp>
      <p:sp>
        <p:nvSpPr>
          <p:cNvPr id="91142" name="Text Box 12">
            <a:extLst>
              <a:ext uri="{FF2B5EF4-FFF2-40B4-BE49-F238E27FC236}">
                <a16:creationId xmlns:a16="http://schemas.microsoft.com/office/drawing/2014/main" id="{0906E102-CB07-418F-B656-7AE336EC128C}"/>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defRPr/>
            </a:pPr>
            <a:r>
              <a:rPr lang="en-US" altLang="en-US" sz="1400" dirty="0" err="1">
                <a:solidFill>
                  <a:srgbClr val="0000FF"/>
                </a:solidFill>
              </a:rPr>
              <a:t>Glaucomatocyclitic</a:t>
            </a:r>
            <a:r>
              <a:rPr lang="en-US" altLang="en-US" sz="1400" dirty="0">
                <a:solidFill>
                  <a:srgbClr val="0000FF"/>
                </a:solidFill>
              </a:rPr>
              <a:t> crisis</a:t>
            </a:r>
            <a:endParaRPr lang="en-US" altLang="en-US" sz="1400" dirty="0">
              <a:solidFill>
                <a:schemeClr val="bg1">
                  <a:lumMod val="50000"/>
                </a:schemeClr>
              </a:solidFill>
            </a:endParaRP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defRPr/>
            </a:pPr>
            <a:r>
              <a:rPr lang="en-US" altLang="en-US" sz="1400" dirty="0">
                <a:solidFill>
                  <a:schemeClr val="bg1">
                    <a:lumMod val="50000"/>
                  </a:schemeClr>
                </a:solidFill>
              </a:rPr>
              <a:t>An adult age 20-50</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defRPr/>
            </a:pPr>
            <a:r>
              <a:rPr lang="en-US" altLang="en-US" sz="1400" dirty="0">
                <a:solidFill>
                  <a:schemeClr val="bg1">
                    <a:lumMod val="50000"/>
                  </a:schemeClr>
                </a:solidFill>
              </a:rPr>
              <a:t>Mild</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defRPr/>
            </a:pPr>
            <a:r>
              <a:rPr lang="en-US" altLang="en-US" sz="1400" dirty="0">
                <a:solidFill>
                  <a:schemeClr val="bg1">
                    <a:lumMod val="50000"/>
                  </a:schemeClr>
                </a:solidFill>
              </a:rPr>
              <a:t>Severe</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Is the angle open, or closed?</a:t>
            </a:r>
          </a:p>
          <a:p>
            <a:pPr eaLnBrk="1" hangingPunct="1">
              <a:spcBef>
                <a:spcPct val="0"/>
              </a:spcBef>
              <a:buClrTx/>
              <a:buSzTx/>
              <a:buFontTx/>
              <a:buNone/>
              <a:defRPr/>
            </a:pPr>
            <a:r>
              <a:rPr lang="en-US" altLang="en-US" sz="1400" dirty="0">
                <a:solidFill>
                  <a:schemeClr val="bg1">
                    <a:lumMod val="50000"/>
                  </a:schemeClr>
                </a:solidFill>
              </a:rPr>
              <a:t>Open</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How long do the crises last?</a:t>
            </a:r>
          </a:p>
          <a:p>
            <a:pPr eaLnBrk="1" hangingPunct="1">
              <a:spcBef>
                <a:spcPct val="0"/>
              </a:spcBef>
              <a:buClrTx/>
              <a:buSzTx/>
              <a:buFontTx/>
              <a:buNone/>
              <a:defRPr/>
            </a:pPr>
            <a:r>
              <a:rPr lang="en-US" altLang="en-US" sz="1400" dirty="0">
                <a:solidFill>
                  <a:schemeClr val="bg1">
                    <a:lumMod val="50000"/>
                  </a:schemeClr>
                </a:solidFill>
              </a:rPr>
              <a:t>Hours to weeks</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 they recur?</a:t>
            </a:r>
          </a:p>
          <a:p>
            <a:pPr eaLnBrk="1" hangingPunct="1">
              <a:spcBef>
                <a:spcPct val="0"/>
              </a:spcBef>
              <a:buClrTx/>
              <a:buSzTx/>
              <a:buFontTx/>
              <a:buNone/>
              <a:defRPr/>
            </a:pPr>
            <a:r>
              <a:rPr lang="en-US" altLang="en-US" sz="1400" dirty="0">
                <a:solidFill>
                  <a:schemeClr val="bg1">
                    <a:lumMod val="50000"/>
                  </a:schemeClr>
                </a:solidFill>
              </a:rPr>
              <a:t>Yes</a:t>
            </a:r>
          </a:p>
        </p:txBody>
      </p:sp>
      <p:sp>
        <p:nvSpPr>
          <p:cNvPr id="9" name="TextBox 8">
            <a:extLst>
              <a:ext uri="{FF2B5EF4-FFF2-40B4-BE49-F238E27FC236}">
                <a16:creationId xmlns:a16="http://schemas.microsoft.com/office/drawing/2014/main" id="{7D33F0B6-D4E2-4D3F-8285-A89EC34D3EC9}"/>
              </a:ext>
            </a:extLst>
          </p:cNvPr>
          <p:cNvSpPr txBox="1"/>
          <p:nvPr/>
        </p:nvSpPr>
        <p:spPr>
          <a:xfrm>
            <a:off x="431800" y="2833688"/>
            <a:ext cx="5410200" cy="738664"/>
          </a:xfrm>
          <a:prstGeom prst="rect">
            <a:avLst/>
          </a:prstGeom>
          <a:solidFill>
            <a:srgbClr val="FFCCFF"/>
          </a:solidFill>
        </p:spPr>
        <p:txBody>
          <a:bodyPr wrap="square">
            <a:spAutoFit/>
          </a:bodyPr>
          <a:lstStyle/>
          <a:p>
            <a:pPr eaLnBrk="1" hangingPunct="1">
              <a:defRPr/>
            </a:pPr>
            <a:r>
              <a:rPr lang="en-US" sz="1400" i="1" dirty="0">
                <a:solidFill>
                  <a:srgbClr val="0000FF"/>
                </a:solidFill>
                <a:latin typeface="Arial" charset="0"/>
              </a:rPr>
              <a:t>Infection with what entity has been implicated in the pathogenesis of P-S syndrome?</a:t>
            </a:r>
          </a:p>
          <a:p>
            <a:pPr eaLnBrk="1" hangingPunct="1">
              <a:defRPr/>
            </a:pPr>
            <a:r>
              <a:rPr lang="en-US" sz="1400" b="1" dirty="0">
                <a:solidFill>
                  <a:srgbClr val="0000FF"/>
                </a:solidFill>
                <a:latin typeface="Arial" charset="0"/>
              </a:rPr>
              <a:t>CMV</a:t>
            </a:r>
            <a:r>
              <a:rPr lang="en-US" sz="1400" dirty="0">
                <a:solidFill>
                  <a:srgbClr val="0000FF"/>
                </a:solidFill>
                <a:latin typeface="Arial" charset="0"/>
              </a:rPr>
              <a:t>, a member of the </a:t>
            </a:r>
            <a:r>
              <a:rPr lang="en-US" sz="1400" b="1" dirty="0">
                <a:solidFill>
                  <a:srgbClr val="0000FF"/>
                </a:solidFill>
                <a:latin typeface="Arial" charset="0"/>
              </a:rPr>
              <a:t>Herpesvirus</a:t>
            </a:r>
            <a:r>
              <a:rPr lang="en-US" sz="1400" dirty="0">
                <a:solidFill>
                  <a:srgbClr val="0000FF"/>
                </a:solidFill>
                <a:latin typeface="Arial" charset="0"/>
              </a:rPr>
              <a:t> family</a:t>
            </a:r>
            <a:endParaRPr lang="en-US" sz="1400" b="1" dirty="0">
              <a:solidFill>
                <a:srgbClr val="0000FF"/>
              </a:solidFill>
              <a:latin typeface="Arial" charset="0"/>
            </a:endParaRPr>
          </a:p>
        </p:txBody>
      </p:sp>
      <p:sp>
        <p:nvSpPr>
          <p:cNvPr id="10" name="Rectangle 9">
            <a:extLst>
              <a:ext uri="{FF2B5EF4-FFF2-40B4-BE49-F238E27FC236}">
                <a16:creationId xmlns:a16="http://schemas.microsoft.com/office/drawing/2014/main" id="{094CF0A0-E49F-4364-9FA7-633FCC0B7A28}"/>
              </a:ext>
            </a:extLst>
          </p:cNvPr>
          <p:cNvSpPr/>
          <p:nvPr/>
        </p:nvSpPr>
        <p:spPr>
          <a:xfrm>
            <a:off x="2362200" y="3276600"/>
            <a:ext cx="9906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18B821F4-9D58-46BB-BD8F-6192CC02E4C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0354" name="Rectangle 2">
            <a:extLst>
              <a:ext uri="{FF2B5EF4-FFF2-40B4-BE49-F238E27FC236}">
                <a16:creationId xmlns:a16="http://schemas.microsoft.com/office/drawing/2014/main" id="{2B1808DC-26A1-4B7A-BD9C-1DB60172E87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0355" name="Text Box 4">
            <a:extLst>
              <a:ext uri="{FF2B5EF4-FFF2-40B4-BE49-F238E27FC236}">
                <a16:creationId xmlns:a16="http://schemas.microsoft.com/office/drawing/2014/main" id="{C3A5DEB6-8FDC-43D4-9C79-CEB6A75947CE}"/>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100356" name="Rectangle 2">
            <a:extLst>
              <a:ext uri="{FF2B5EF4-FFF2-40B4-BE49-F238E27FC236}">
                <a16:creationId xmlns:a16="http://schemas.microsoft.com/office/drawing/2014/main" id="{A76F0F7A-14C5-42DF-AFCE-984281993B5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0357" name="Slide Number Placeholder 1">
            <a:extLst>
              <a:ext uri="{FF2B5EF4-FFF2-40B4-BE49-F238E27FC236}">
                <a16:creationId xmlns:a16="http://schemas.microsoft.com/office/drawing/2014/main" id="{AADA79B1-51CC-41DF-9945-711360FFC6E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B09D7DF-EE5F-4D70-94D2-872BCF7C2EA0}" type="slidenum">
              <a:rPr lang="en-US" altLang="en-US" sz="1000" smtClean="0"/>
              <a:pPr>
                <a:spcBef>
                  <a:spcPct val="0"/>
                </a:spcBef>
                <a:buClrTx/>
                <a:buSzTx/>
                <a:buFontTx/>
                <a:buNone/>
              </a:pPr>
              <a:t>118</a:t>
            </a:fld>
            <a:endParaRPr lang="en-US" altLang="en-US" sz="1000"/>
          </a:p>
        </p:txBody>
      </p:sp>
      <p:sp>
        <p:nvSpPr>
          <p:cNvPr id="91142" name="Text Box 12">
            <a:extLst>
              <a:ext uri="{FF2B5EF4-FFF2-40B4-BE49-F238E27FC236}">
                <a16:creationId xmlns:a16="http://schemas.microsoft.com/office/drawing/2014/main" id="{6A8B1AF0-5C51-40CD-AF5A-E1C68A13A64F}"/>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defRPr/>
            </a:pPr>
            <a:r>
              <a:rPr lang="en-US" altLang="en-US" sz="1400" dirty="0" err="1">
                <a:solidFill>
                  <a:srgbClr val="0000FF"/>
                </a:solidFill>
              </a:rPr>
              <a:t>Glaucomatocyclitic</a:t>
            </a:r>
            <a:r>
              <a:rPr lang="en-US" altLang="en-US" sz="1400" dirty="0">
                <a:solidFill>
                  <a:srgbClr val="0000FF"/>
                </a:solidFill>
              </a:rPr>
              <a:t> crisis</a:t>
            </a:r>
            <a:endParaRPr lang="en-US" altLang="en-US" sz="1400" dirty="0">
              <a:solidFill>
                <a:schemeClr val="bg1">
                  <a:lumMod val="50000"/>
                </a:schemeClr>
              </a:solidFill>
            </a:endParaRP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Who is the typical </a:t>
            </a:r>
            <a:r>
              <a:rPr lang="en-US" altLang="en-US" sz="1400" i="1" dirty="0" err="1">
                <a:solidFill>
                  <a:schemeClr val="bg1">
                    <a:lumMod val="50000"/>
                  </a:schemeClr>
                </a:solidFill>
              </a:rPr>
              <a:t>pt</a:t>
            </a:r>
            <a:r>
              <a:rPr lang="en-US" altLang="en-US" sz="1400" i="1" dirty="0">
                <a:solidFill>
                  <a:schemeClr val="bg1">
                    <a:lumMod val="50000"/>
                  </a:schemeClr>
                </a:solidFill>
              </a:rPr>
              <a:t>?</a:t>
            </a:r>
          </a:p>
          <a:p>
            <a:pPr eaLnBrk="1" hangingPunct="1">
              <a:spcBef>
                <a:spcPct val="0"/>
              </a:spcBef>
              <a:buClrTx/>
              <a:buSzTx/>
              <a:buFontTx/>
              <a:buNone/>
              <a:defRPr/>
            </a:pPr>
            <a:r>
              <a:rPr lang="en-US" altLang="en-US" sz="1400" dirty="0">
                <a:solidFill>
                  <a:schemeClr val="bg1">
                    <a:lumMod val="50000"/>
                  </a:schemeClr>
                </a:solidFill>
              </a:rPr>
              <a:t>An adult age 20-50</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Does the inflammatory component tend to be mild, or severe?</a:t>
            </a:r>
          </a:p>
          <a:p>
            <a:pPr eaLnBrk="1" hangingPunct="1">
              <a:spcBef>
                <a:spcPct val="0"/>
              </a:spcBef>
              <a:buClrTx/>
              <a:buSzTx/>
              <a:buFontTx/>
              <a:buNone/>
              <a:defRPr/>
            </a:pPr>
            <a:r>
              <a:rPr lang="en-US" altLang="en-US" sz="1400" dirty="0">
                <a:solidFill>
                  <a:schemeClr val="bg1">
                    <a:lumMod val="50000"/>
                  </a:schemeClr>
                </a:solidFill>
              </a:rPr>
              <a:t>Mild</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Does the IOP elevation tend to be mild, or severe?</a:t>
            </a:r>
          </a:p>
          <a:p>
            <a:pPr eaLnBrk="1" hangingPunct="1">
              <a:spcBef>
                <a:spcPct val="0"/>
              </a:spcBef>
              <a:buClrTx/>
              <a:buSzTx/>
              <a:buFontTx/>
              <a:buNone/>
              <a:defRPr/>
            </a:pPr>
            <a:r>
              <a:rPr lang="en-US" altLang="en-US" sz="1400" dirty="0">
                <a:solidFill>
                  <a:schemeClr val="bg1">
                    <a:lumMod val="50000"/>
                  </a:schemeClr>
                </a:solidFill>
              </a:rPr>
              <a:t>Severe</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Is the angle open, or closed?</a:t>
            </a:r>
          </a:p>
          <a:p>
            <a:pPr eaLnBrk="1" hangingPunct="1">
              <a:spcBef>
                <a:spcPct val="0"/>
              </a:spcBef>
              <a:buClrTx/>
              <a:buSzTx/>
              <a:buFontTx/>
              <a:buNone/>
              <a:defRPr/>
            </a:pPr>
            <a:r>
              <a:rPr lang="en-US" altLang="en-US" sz="1400" dirty="0">
                <a:solidFill>
                  <a:schemeClr val="bg1">
                    <a:lumMod val="50000"/>
                  </a:schemeClr>
                </a:solidFill>
              </a:rPr>
              <a:t>Open</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How long do the crises last?</a:t>
            </a:r>
          </a:p>
          <a:p>
            <a:pPr eaLnBrk="1" hangingPunct="1">
              <a:spcBef>
                <a:spcPct val="0"/>
              </a:spcBef>
              <a:buClrTx/>
              <a:buSzTx/>
              <a:buFontTx/>
              <a:buNone/>
              <a:defRPr/>
            </a:pPr>
            <a:r>
              <a:rPr lang="en-US" altLang="en-US" sz="1400" dirty="0">
                <a:solidFill>
                  <a:schemeClr val="bg1">
                    <a:lumMod val="50000"/>
                  </a:schemeClr>
                </a:solidFill>
              </a:rPr>
              <a:t>Hours to weeks</a:t>
            </a:r>
          </a:p>
          <a:p>
            <a:pPr eaLnBrk="1" hangingPunct="1">
              <a:spcBef>
                <a:spcPct val="0"/>
              </a:spcBef>
              <a:buClrTx/>
              <a:buSzTx/>
              <a:buFontTx/>
              <a:buNone/>
              <a:defRPr/>
            </a:pPr>
            <a:endParaRPr lang="en-US" altLang="en-US" sz="1400" dirty="0">
              <a:solidFill>
                <a:schemeClr val="bg1">
                  <a:lumMod val="50000"/>
                </a:schemeClr>
              </a:solidFill>
            </a:endParaRPr>
          </a:p>
          <a:p>
            <a:pPr eaLnBrk="1" hangingPunct="1">
              <a:spcBef>
                <a:spcPct val="0"/>
              </a:spcBef>
              <a:buClrTx/>
              <a:buSzTx/>
              <a:buFontTx/>
              <a:buNone/>
              <a:defRPr/>
            </a:pPr>
            <a:r>
              <a:rPr lang="en-US" altLang="en-US" sz="1400" i="1" dirty="0">
                <a:solidFill>
                  <a:schemeClr val="bg1">
                    <a:lumMod val="50000"/>
                  </a:schemeClr>
                </a:solidFill>
              </a:rPr>
              <a:t>Do they recur?</a:t>
            </a:r>
          </a:p>
          <a:p>
            <a:pPr eaLnBrk="1" hangingPunct="1">
              <a:spcBef>
                <a:spcPct val="0"/>
              </a:spcBef>
              <a:buClrTx/>
              <a:buSzTx/>
              <a:buFontTx/>
              <a:buNone/>
              <a:defRPr/>
            </a:pPr>
            <a:r>
              <a:rPr lang="en-US" altLang="en-US" sz="1400" dirty="0">
                <a:solidFill>
                  <a:schemeClr val="bg1">
                    <a:lumMod val="50000"/>
                  </a:schemeClr>
                </a:solidFill>
              </a:rPr>
              <a:t>Yes</a:t>
            </a:r>
          </a:p>
        </p:txBody>
      </p:sp>
      <p:sp>
        <p:nvSpPr>
          <p:cNvPr id="11" name="Text Box 5">
            <a:extLst>
              <a:ext uri="{FF2B5EF4-FFF2-40B4-BE49-F238E27FC236}">
                <a16:creationId xmlns:a16="http://schemas.microsoft.com/office/drawing/2014/main" id="{A7A73DF1-D04B-4AA9-8B90-D048DE7801C0}"/>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rgbClr val="0000FF"/>
                </a:solidFill>
              </a:rPr>
              <a:t>What four anterior uveitis etiologies are notorious for elevating IOP?</a:t>
            </a:r>
            <a:endParaRPr lang="en-US" altLang="en-US" sz="1400" dirty="0">
              <a:solidFill>
                <a:srgbClr val="0000FF"/>
              </a:solidFill>
            </a:endParaRPr>
          </a:p>
          <a:p>
            <a:pPr eaLnBrk="1" hangingPunct="1">
              <a:lnSpc>
                <a:spcPct val="90000"/>
              </a:lnSpc>
              <a:spcBef>
                <a:spcPct val="0"/>
              </a:spcBef>
              <a:buClrTx/>
              <a:buSzTx/>
              <a:buFontTx/>
              <a:buNone/>
              <a:defRPr/>
            </a:pPr>
            <a:r>
              <a:rPr lang="en-US" altLang="en-US" sz="1400" b="1" dirty="0">
                <a:solidFill>
                  <a:srgbClr val="0000FF"/>
                </a:solidFill>
              </a:rPr>
              <a:t>1) Herpesvirus (all forms)</a:t>
            </a:r>
          </a:p>
          <a:p>
            <a:pPr eaLnBrk="1" hangingPunct="1">
              <a:lnSpc>
                <a:spcPct val="90000"/>
              </a:lnSpc>
              <a:spcBef>
                <a:spcPct val="0"/>
              </a:spcBef>
              <a:buClrTx/>
              <a:buSzTx/>
              <a:buFontTx/>
              <a:buNone/>
              <a:defRPr/>
            </a:pPr>
            <a:r>
              <a:rPr lang="en-US" altLang="en-US" sz="1400" b="1" dirty="0">
                <a:solidFill>
                  <a:schemeClr val="bg1">
                    <a:lumMod val="75000"/>
                  </a:schemeClr>
                </a:solidFill>
              </a:rPr>
              <a:t>2) Toxoplasmosis</a:t>
            </a:r>
          </a:p>
          <a:p>
            <a:pPr eaLnBrk="1" hangingPunct="1">
              <a:lnSpc>
                <a:spcPct val="90000"/>
              </a:lnSpc>
              <a:spcBef>
                <a:spcPct val="0"/>
              </a:spcBef>
              <a:buClrTx/>
              <a:buSzTx/>
              <a:buFontTx/>
              <a:buNone/>
              <a:defRPr/>
            </a:pPr>
            <a:r>
              <a:rPr lang="en-US" altLang="en-US" sz="1400" b="1" dirty="0">
                <a:solidFill>
                  <a:schemeClr val="bg1">
                    <a:lumMod val="75000"/>
                  </a:schemeClr>
                </a:solidFill>
              </a:rPr>
              <a:t>3) Sarcoidosis</a:t>
            </a:r>
          </a:p>
          <a:p>
            <a:pPr eaLnBrk="1" hangingPunct="1">
              <a:lnSpc>
                <a:spcPct val="90000"/>
              </a:lnSpc>
              <a:spcBef>
                <a:spcPct val="0"/>
              </a:spcBef>
              <a:buClrTx/>
              <a:buSzTx/>
              <a:buFontTx/>
              <a:buNone/>
              <a:defRPr/>
            </a:pPr>
            <a:r>
              <a:rPr lang="en-US" altLang="en-US" sz="1400" b="1" dirty="0">
                <a:solidFill>
                  <a:schemeClr val="bg1">
                    <a:lumMod val="75000"/>
                  </a:schemeClr>
                </a:solidFill>
              </a:rPr>
              <a:t>4) Syphilis</a:t>
            </a:r>
          </a:p>
        </p:txBody>
      </p:sp>
      <p:sp>
        <p:nvSpPr>
          <p:cNvPr id="12" name="Curved Up Arrow 11">
            <a:extLst>
              <a:ext uri="{FF2B5EF4-FFF2-40B4-BE49-F238E27FC236}">
                <a16:creationId xmlns:a16="http://schemas.microsoft.com/office/drawing/2014/main" id="{10EC04F4-A44C-4650-90A7-7C18769DDBED}"/>
              </a:ext>
            </a:extLst>
          </p:cNvPr>
          <p:cNvSpPr/>
          <p:nvPr/>
        </p:nvSpPr>
        <p:spPr>
          <a:xfrm rot="16200000">
            <a:off x="4835525" y="1482726"/>
            <a:ext cx="2586037" cy="1001712"/>
          </a:xfrm>
          <a:prstGeom prst="curvedUpArrow">
            <a:avLst>
              <a:gd name="adj1" fmla="val 19937"/>
              <a:gd name="adj2" fmla="val 40928"/>
              <a:gd name="adj3" fmla="val 25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TextBox 2">
            <a:extLst>
              <a:ext uri="{FF2B5EF4-FFF2-40B4-BE49-F238E27FC236}">
                <a16:creationId xmlns:a16="http://schemas.microsoft.com/office/drawing/2014/main" id="{E5BD27C4-8B98-407F-AA79-7CFB1F3DBE6D}"/>
              </a:ext>
            </a:extLst>
          </p:cNvPr>
          <p:cNvSpPr txBox="1"/>
          <p:nvPr/>
        </p:nvSpPr>
        <p:spPr>
          <a:xfrm>
            <a:off x="431800" y="2833688"/>
            <a:ext cx="5410200" cy="738664"/>
          </a:xfrm>
          <a:prstGeom prst="rect">
            <a:avLst/>
          </a:prstGeom>
          <a:solidFill>
            <a:srgbClr val="FFCCFF"/>
          </a:solidFill>
        </p:spPr>
        <p:txBody>
          <a:bodyPr wrap="square">
            <a:spAutoFit/>
          </a:bodyPr>
          <a:lstStyle/>
          <a:p>
            <a:pPr eaLnBrk="1" hangingPunct="1">
              <a:defRPr/>
            </a:pPr>
            <a:r>
              <a:rPr lang="en-US" sz="1400" i="1" dirty="0">
                <a:solidFill>
                  <a:srgbClr val="0000FF"/>
                </a:solidFill>
                <a:latin typeface="Arial" charset="0"/>
              </a:rPr>
              <a:t>Infection with what entity has been implicated in the pathogenesis of P-S syndrome?</a:t>
            </a:r>
          </a:p>
          <a:p>
            <a:pPr eaLnBrk="1" hangingPunct="1">
              <a:defRPr/>
            </a:pPr>
            <a:r>
              <a:rPr lang="en-US" sz="1400" b="1" dirty="0">
                <a:solidFill>
                  <a:srgbClr val="0000FF"/>
                </a:solidFill>
                <a:latin typeface="Arial" charset="0"/>
              </a:rPr>
              <a:t>CMV</a:t>
            </a:r>
            <a:r>
              <a:rPr lang="en-US" sz="1400" dirty="0">
                <a:solidFill>
                  <a:srgbClr val="0000FF"/>
                </a:solidFill>
                <a:latin typeface="Arial" charset="0"/>
              </a:rPr>
              <a:t>, a member of the </a:t>
            </a:r>
            <a:r>
              <a:rPr lang="en-US" sz="1400" b="1" dirty="0">
                <a:solidFill>
                  <a:srgbClr val="0000FF"/>
                </a:solidFill>
                <a:latin typeface="Arial" charset="0"/>
              </a:rPr>
              <a:t>Herpesvirus</a:t>
            </a:r>
            <a:r>
              <a:rPr lang="en-US" sz="1400" dirty="0">
                <a:solidFill>
                  <a:srgbClr val="0000FF"/>
                </a:solidFill>
                <a:latin typeface="Arial" charset="0"/>
              </a:rPr>
              <a:t> family</a:t>
            </a:r>
            <a:endParaRPr lang="en-US" sz="1400" b="1" dirty="0">
              <a:solidFill>
                <a:srgbClr val="0000FF"/>
              </a:solidFill>
              <a:latin typeface="Arial"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A7855F21-CD0A-4D92-9936-15882F0D3C68}"/>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1378" name="Rectangle 2">
            <a:extLst>
              <a:ext uri="{FF2B5EF4-FFF2-40B4-BE49-F238E27FC236}">
                <a16:creationId xmlns:a16="http://schemas.microsoft.com/office/drawing/2014/main" id="{DB2C9880-5E8D-4AB5-8BA1-6B875B10F73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1379" name="Text Box 4">
            <a:extLst>
              <a:ext uri="{FF2B5EF4-FFF2-40B4-BE49-F238E27FC236}">
                <a16:creationId xmlns:a16="http://schemas.microsoft.com/office/drawing/2014/main" id="{1FD724E9-F68D-4602-AC09-32A54E03CE7D}"/>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t>	--PPMD</a:t>
            </a:r>
          </a:p>
          <a:p>
            <a:pPr eaLnBrk="1" hangingPunct="1">
              <a:spcBef>
                <a:spcPct val="0"/>
              </a:spcBef>
              <a:buClrTx/>
              <a:buSzTx/>
              <a:buFontTx/>
              <a:buNone/>
            </a:pPr>
            <a:r>
              <a:rPr lang="en-US" altLang="en-US" sz="1600" dirty="0"/>
              <a:t>	--ICE</a:t>
            </a:r>
          </a:p>
          <a:p>
            <a:pPr eaLnBrk="1" hangingPunct="1">
              <a:spcBef>
                <a:spcPct val="0"/>
              </a:spcBef>
              <a:buClrTx/>
              <a:buSzTx/>
              <a:buFontTx/>
              <a:buNone/>
            </a:pPr>
            <a:r>
              <a:rPr lang="en-US" altLang="en-US" sz="1600" b="1" dirty="0">
                <a:solidFill>
                  <a:schemeClr val="bg1"/>
                </a:solidFill>
              </a:rPr>
              <a:t>--</a:t>
            </a:r>
          </a:p>
        </p:txBody>
      </p:sp>
      <p:sp>
        <p:nvSpPr>
          <p:cNvPr id="101380" name="Rectangle 7">
            <a:extLst>
              <a:ext uri="{FF2B5EF4-FFF2-40B4-BE49-F238E27FC236}">
                <a16:creationId xmlns:a16="http://schemas.microsoft.com/office/drawing/2014/main" id="{9BE49C53-131E-498E-BED5-2331F50807BE}"/>
              </a:ext>
            </a:extLst>
          </p:cNvPr>
          <p:cNvSpPr>
            <a:spLocks noChangeArrowheads="1"/>
          </p:cNvSpPr>
          <p:nvPr/>
        </p:nvSpPr>
        <p:spPr bwMode="auto">
          <a:xfrm>
            <a:off x="1524000" y="2362200"/>
            <a:ext cx="13716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a dystrophy</a:t>
            </a:r>
          </a:p>
        </p:txBody>
      </p:sp>
      <p:sp>
        <p:nvSpPr>
          <p:cNvPr id="101381" name="Rectangle 2">
            <a:extLst>
              <a:ext uri="{FF2B5EF4-FFF2-40B4-BE49-F238E27FC236}">
                <a16:creationId xmlns:a16="http://schemas.microsoft.com/office/drawing/2014/main" id="{C904A63A-875A-4689-B8C4-F1973FDBBF4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1382" name="Slide Number Placeholder 1">
            <a:extLst>
              <a:ext uri="{FF2B5EF4-FFF2-40B4-BE49-F238E27FC236}">
                <a16:creationId xmlns:a16="http://schemas.microsoft.com/office/drawing/2014/main" id="{C19D3F38-3850-40D7-A3BF-969D014CB6D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FEA2ECA-F45C-49F9-A511-46E503B8A906}" type="slidenum">
              <a:rPr lang="en-US" altLang="en-US" sz="1000" smtClean="0"/>
              <a:pPr>
                <a:spcBef>
                  <a:spcPct val="0"/>
                </a:spcBef>
                <a:buClrTx/>
                <a:buSzTx/>
                <a:buFontTx/>
                <a:buNone/>
              </a:pPr>
              <a:t>119</a:t>
            </a:fld>
            <a:endParaRPr lang="en-US" altLang="en-US" sz="1000"/>
          </a:p>
        </p:txBody>
      </p:sp>
      <p:sp>
        <p:nvSpPr>
          <p:cNvPr id="101383" name="Rectangle 7">
            <a:extLst>
              <a:ext uri="{FF2B5EF4-FFF2-40B4-BE49-F238E27FC236}">
                <a16:creationId xmlns:a16="http://schemas.microsoft.com/office/drawing/2014/main" id="{DAC45B8E-9938-489B-B7A4-538B7172B2DB}"/>
              </a:ext>
            </a:extLst>
          </p:cNvPr>
          <p:cNvSpPr>
            <a:spLocks noChangeArrowheads="1"/>
          </p:cNvSpPr>
          <p:nvPr/>
        </p:nvSpPr>
        <p:spPr bwMode="auto">
          <a:xfrm>
            <a:off x="1524000" y="2590800"/>
            <a:ext cx="13716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several syndromes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33EF646-4FC8-4097-BA6F-FB1DE734909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3314" name="Rectangle 2">
            <a:extLst>
              <a:ext uri="{FF2B5EF4-FFF2-40B4-BE49-F238E27FC236}">
                <a16:creationId xmlns:a16="http://schemas.microsoft.com/office/drawing/2014/main" id="{6E737FCC-0CE4-4D0C-B9C5-149368C4A48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5" name="Text Box 4">
            <a:extLst>
              <a:ext uri="{FF2B5EF4-FFF2-40B4-BE49-F238E27FC236}">
                <a16:creationId xmlns:a16="http://schemas.microsoft.com/office/drawing/2014/main" id="{66FBF1EF-81E6-474D-BC4D-984F9FE5715E}"/>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t>	--</a:t>
            </a:r>
            <a:r>
              <a:rPr lang="en-US" altLang="en-US" sz="1600" b="1" dirty="0">
                <a:solidFill>
                  <a:srgbClr val="0000FF"/>
                </a:solidFill>
              </a:rPr>
              <a:t>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p:txBody>
      </p:sp>
      <p:sp>
        <p:nvSpPr>
          <p:cNvPr id="13316" name="Text Box 5">
            <a:extLst>
              <a:ext uri="{FF2B5EF4-FFF2-40B4-BE49-F238E27FC236}">
                <a16:creationId xmlns:a16="http://schemas.microsoft.com/office/drawing/2014/main" id="{EBAF0508-A1D9-46FB-A661-18813519A8D9}"/>
              </a:ext>
            </a:extLst>
          </p:cNvPr>
          <p:cNvSpPr txBox="1">
            <a:spLocks noChangeArrowheads="1"/>
          </p:cNvSpPr>
          <p:nvPr/>
        </p:nvSpPr>
        <p:spPr bwMode="auto">
          <a:xfrm>
            <a:off x="2886075" y="1295400"/>
            <a:ext cx="3910045" cy="523220"/>
          </a:xfrm>
          <a:prstGeom prst="rect">
            <a:avLst/>
          </a:prstGeom>
          <a:solidFill>
            <a:srgbClr val="FF99FF"/>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etiology should come to mind with this?</a:t>
            </a:r>
            <a:endParaRPr lang="en-US" altLang="en-US" sz="1400" dirty="0">
              <a:solidFill>
                <a:srgbClr val="0000FF"/>
              </a:solidFill>
            </a:endParaRPr>
          </a:p>
          <a:p>
            <a:pPr eaLnBrk="1" hangingPunct="1">
              <a:spcBef>
                <a:spcPct val="0"/>
              </a:spcBef>
              <a:buClrTx/>
              <a:buSzTx/>
              <a:buFontTx/>
              <a:buNone/>
            </a:pPr>
            <a:r>
              <a:rPr lang="en-US" altLang="en-US" sz="1400" dirty="0">
                <a:solidFill>
                  <a:srgbClr val="FF99FF"/>
                </a:solidFill>
              </a:rPr>
              <a:t>Herpesvirus infection, especially HSV and VZV</a:t>
            </a:r>
          </a:p>
        </p:txBody>
      </p:sp>
      <p:sp>
        <p:nvSpPr>
          <p:cNvPr id="13317" name="Rectangle 2">
            <a:extLst>
              <a:ext uri="{FF2B5EF4-FFF2-40B4-BE49-F238E27FC236}">
                <a16:creationId xmlns:a16="http://schemas.microsoft.com/office/drawing/2014/main" id="{6ADD1A0E-20BF-4364-AAB1-CDEBE16A20D2}"/>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3318" name="Slide Number Placeholder 1">
            <a:extLst>
              <a:ext uri="{FF2B5EF4-FFF2-40B4-BE49-F238E27FC236}">
                <a16:creationId xmlns:a16="http://schemas.microsoft.com/office/drawing/2014/main" id="{6C9E3DC3-2EA4-426C-B211-17E8F706B2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429C2FE-9ACE-430C-AA09-C2DEB5098CAD}" type="slidenum">
              <a:rPr lang="en-US" altLang="en-US" sz="1000" smtClean="0"/>
              <a:pPr>
                <a:spcBef>
                  <a:spcPct val="0"/>
                </a:spcBef>
                <a:buClrTx/>
                <a:buSzTx/>
                <a:buFontTx/>
                <a:buNone/>
              </a:pPr>
              <a:t>12</a:t>
            </a:fld>
            <a:endParaRPr lang="en-US" altLang="en-US" sz="10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983820FE-08EC-476A-B839-8D4ACEE13291}"/>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2402" name="Rectangle 5">
            <a:extLst>
              <a:ext uri="{FF2B5EF4-FFF2-40B4-BE49-F238E27FC236}">
                <a16:creationId xmlns:a16="http://schemas.microsoft.com/office/drawing/2014/main" id="{F5F3C7AB-D095-4014-BB5F-CEFA7184FA63}"/>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03" name="Rectangle 2">
            <a:extLst>
              <a:ext uri="{FF2B5EF4-FFF2-40B4-BE49-F238E27FC236}">
                <a16:creationId xmlns:a16="http://schemas.microsoft.com/office/drawing/2014/main" id="{4506DBF2-7EBF-48A6-97D6-91245832101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04" name="Text Box 4">
            <a:extLst>
              <a:ext uri="{FF2B5EF4-FFF2-40B4-BE49-F238E27FC236}">
                <a16:creationId xmlns:a16="http://schemas.microsoft.com/office/drawing/2014/main" id="{1C46AF3D-60AD-4551-93C8-941BB3D6ECC4}"/>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t>	--</a:t>
            </a:r>
            <a:r>
              <a:rPr lang="en-US" altLang="en-US" sz="1600" dirty="0">
                <a:solidFill>
                  <a:srgbClr val="0000FF"/>
                </a:solidFill>
              </a:rPr>
              <a:t>PPMD</a:t>
            </a:r>
          </a:p>
          <a:p>
            <a:pPr eaLnBrk="1" hangingPunct="1">
              <a:spcBef>
                <a:spcPct val="0"/>
              </a:spcBef>
              <a:buClrTx/>
              <a:buSzTx/>
              <a:buFontTx/>
              <a:buNone/>
            </a:pPr>
            <a:r>
              <a:rPr lang="en-US" altLang="en-US" sz="1600" dirty="0"/>
              <a:t>	--</a:t>
            </a:r>
            <a:r>
              <a:rPr lang="en-US" altLang="en-US" sz="1600" dirty="0">
                <a:solidFill>
                  <a:srgbClr val="0000FF"/>
                </a:solidFill>
              </a:rPr>
              <a:t>ICE</a:t>
            </a:r>
          </a:p>
          <a:p>
            <a:pPr eaLnBrk="1" hangingPunct="1">
              <a:spcBef>
                <a:spcPct val="0"/>
              </a:spcBef>
              <a:buClrTx/>
              <a:buSzTx/>
              <a:buFontTx/>
              <a:buNone/>
            </a:pPr>
            <a:r>
              <a:rPr lang="en-US" altLang="en-US" sz="1600" b="1" dirty="0">
                <a:solidFill>
                  <a:schemeClr val="bg1"/>
                </a:solidFill>
              </a:rPr>
              <a:t>--</a:t>
            </a:r>
          </a:p>
        </p:txBody>
      </p:sp>
      <p:sp>
        <p:nvSpPr>
          <p:cNvPr id="102405" name="Rectangle 2">
            <a:extLst>
              <a:ext uri="{FF2B5EF4-FFF2-40B4-BE49-F238E27FC236}">
                <a16:creationId xmlns:a16="http://schemas.microsoft.com/office/drawing/2014/main" id="{3BFB6A96-45C8-4FB6-83A0-351275EBC907}"/>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2406" name="Slide Number Placeholder 1">
            <a:extLst>
              <a:ext uri="{FF2B5EF4-FFF2-40B4-BE49-F238E27FC236}">
                <a16:creationId xmlns:a16="http://schemas.microsoft.com/office/drawing/2014/main" id="{F65B278D-CEE8-41A6-B2B4-05B0B7C6FA4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F206EDF-3C58-4ACE-8456-2F300040ACE7}" type="slidenum">
              <a:rPr lang="en-US" altLang="en-US" sz="1000" smtClean="0"/>
              <a:pPr>
                <a:spcBef>
                  <a:spcPct val="0"/>
                </a:spcBef>
                <a:buClrTx/>
                <a:buSzTx/>
                <a:buFontTx/>
                <a:buNone/>
              </a:pPr>
              <a:t>120</a:t>
            </a:fld>
            <a:endParaRPr lang="en-US" altLang="en-US" sz="1000"/>
          </a:p>
        </p:txBody>
      </p:sp>
      <p:sp>
        <p:nvSpPr>
          <p:cNvPr id="102407" name="TextBox 6">
            <a:extLst>
              <a:ext uri="{FF2B5EF4-FFF2-40B4-BE49-F238E27FC236}">
                <a16:creationId xmlns:a16="http://schemas.microsoft.com/office/drawing/2014/main" id="{19C6C3CD-1E66-4FA4-878E-4401EB0BE20E}"/>
              </a:ext>
            </a:extLst>
          </p:cNvPr>
          <p:cNvSpPr txBox="1">
            <a:spLocks noChangeArrowheads="1"/>
          </p:cNvSpPr>
          <p:nvPr/>
        </p:nvSpPr>
        <p:spPr bwMode="auto">
          <a:xfrm>
            <a:off x="2057400" y="2619375"/>
            <a:ext cx="2576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dirty="0"/>
              <a:t>(iridocorneal endothelial syndrome)</a:t>
            </a:r>
          </a:p>
        </p:txBody>
      </p:sp>
      <p:sp>
        <p:nvSpPr>
          <p:cNvPr id="102408" name="TextBox 1">
            <a:extLst>
              <a:ext uri="{FF2B5EF4-FFF2-40B4-BE49-F238E27FC236}">
                <a16:creationId xmlns:a16="http://schemas.microsoft.com/office/drawing/2014/main" id="{4447467B-B628-449A-AAEE-E022E6CC0012}"/>
              </a:ext>
            </a:extLst>
          </p:cNvPr>
          <p:cNvSpPr txBox="1">
            <a:spLocks noChangeArrowheads="1"/>
          </p:cNvSpPr>
          <p:nvPr/>
        </p:nvSpPr>
        <p:spPr bwMode="auto">
          <a:xfrm>
            <a:off x="2246313" y="2362200"/>
            <a:ext cx="2597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(posterior polymorphous dystrophy)</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121</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rgbClr val="0000FF"/>
                </a:solidFill>
              </a:rPr>
              <a:t>In a nutshell, what is abnormal about the endothelial cells in PPMD?</a:t>
            </a:r>
          </a:p>
          <a:p>
            <a:r>
              <a:rPr lang="en-US" altLang="en-US" sz="1600" dirty="0">
                <a:solidFill>
                  <a:schemeClr val="accent1">
                    <a:lumMod val="40000"/>
                    <a:lumOff val="60000"/>
                  </a:schemeClr>
                </a:solidFill>
              </a:rPr>
              <a:t>They ‘behave’ like epithelial cells and/or fibroblasts. Specifically and problematically, the endothelial cells  </a:t>
            </a:r>
            <a:r>
              <a:rPr lang="en-US" altLang="en-US" sz="1600" b="1" dirty="0">
                <a:solidFill>
                  <a:schemeClr val="accent1">
                    <a:lumMod val="40000"/>
                    <a:lumOff val="60000"/>
                  </a:schemeClr>
                </a:solidFill>
              </a:rPr>
              <a:t>proliferate </a:t>
            </a:r>
            <a:r>
              <a:rPr lang="en-US" altLang="en-US" sz="1600" dirty="0">
                <a:solidFill>
                  <a:schemeClr val="accent1">
                    <a:lumMod val="40000"/>
                    <a:lumOff val="60000"/>
                  </a:schemeClr>
                </a:solidFill>
              </a:rPr>
              <a:t>, form</a:t>
            </a:r>
            <a:r>
              <a:rPr lang="en-US" altLang="en-US" sz="1600" b="1" dirty="0">
                <a:solidFill>
                  <a:schemeClr val="accent1">
                    <a:lumMod val="40000"/>
                    <a:lumOff val="60000"/>
                  </a:schemeClr>
                </a:solidFill>
              </a:rPr>
              <a:t>  multiple layers </a:t>
            </a:r>
            <a:r>
              <a:rPr lang="en-US" altLang="en-US" sz="1600" dirty="0">
                <a:solidFill>
                  <a:schemeClr val="accent1">
                    <a:lumMod val="40000"/>
                    <a:lumOff val="60000"/>
                  </a:schemeClr>
                </a:solidFill>
              </a:rPr>
              <a:t>, and  </a:t>
            </a:r>
            <a:r>
              <a:rPr lang="en-US" altLang="en-US" sz="1600" b="1" dirty="0">
                <a:solidFill>
                  <a:schemeClr val="accent1">
                    <a:lumMod val="40000"/>
                    <a:lumOff val="60000"/>
                  </a:schemeClr>
                </a:solidFill>
              </a:rPr>
              <a:t>migrate </a:t>
            </a:r>
            <a:r>
              <a:rPr lang="en-US" altLang="en-US" sz="1600" dirty="0">
                <a:solidFill>
                  <a:schemeClr val="accent1">
                    <a:lumMod val="40000"/>
                    <a:lumOff val="60000"/>
                  </a:schemeClr>
                </a:solidFill>
              </a:rPr>
              <a:t>–none of which normal endothelial cells do.</a:t>
            </a: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PPMD presents with three posterior-K slit-lamp findings. What are they?</a:t>
            </a:r>
          </a:p>
          <a:p>
            <a:pPr eaLnBrk="1" hangingPunct="1">
              <a:spcBef>
                <a:spcPct val="0"/>
              </a:spcBef>
              <a:buClrTx/>
              <a:buSzTx/>
              <a:buNone/>
            </a:pPr>
            <a:r>
              <a:rPr lang="en-US" altLang="en-US" sz="1600" dirty="0">
                <a:solidFill>
                  <a:schemeClr val="accent1">
                    <a:lumMod val="40000"/>
                    <a:lumOff val="60000"/>
                  </a:schemeClr>
                </a:solidFill>
              </a:rPr>
              <a:t>--Linear band-shaped opacities</a:t>
            </a:r>
            <a:endParaRPr lang="en-US" altLang="en-US" sz="1600" i="1" dirty="0">
              <a:solidFill>
                <a:schemeClr val="accent1">
                  <a:lumMod val="40000"/>
                  <a:lumOff val="60000"/>
                </a:schemeClr>
              </a:solidFill>
            </a:endParaRPr>
          </a:p>
          <a:p>
            <a:pPr eaLnBrk="1" hangingPunct="1">
              <a:spcBef>
                <a:spcPct val="0"/>
              </a:spcBef>
              <a:buClrTx/>
              <a:buSzTx/>
              <a:buFontTx/>
              <a:buNone/>
            </a:pPr>
            <a:r>
              <a:rPr lang="en-US" altLang="en-US" sz="1600" dirty="0">
                <a:solidFill>
                  <a:schemeClr val="accent1">
                    <a:lumMod val="40000"/>
                    <a:lumOff val="60000"/>
                  </a:schemeClr>
                </a:solidFill>
              </a:rPr>
              <a:t>--Vesicular lesions </a:t>
            </a:r>
          </a:p>
          <a:p>
            <a:pPr eaLnBrk="1" hangingPunct="1">
              <a:spcBef>
                <a:spcPct val="0"/>
              </a:spcBef>
              <a:buClrTx/>
              <a:buSzTx/>
              <a:buFontTx/>
              <a:buNone/>
            </a:pPr>
            <a:r>
              <a:rPr lang="en-US" altLang="en-US" sz="1600" dirty="0">
                <a:solidFill>
                  <a:schemeClr val="accent1">
                    <a:lumMod val="40000"/>
                    <a:lumOff val="60000"/>
                  </a:schemeClr>
                </a:solidFill>
              </a:rPr>
              <a:t>--Diffuse opacities </a:t>
            </a: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Is PPMD painful? Does it affect vision?</a:t>
            </a:r>
          </a:p>
          <a:p>
            <a:pPr eaLnBrk="1" hangingPunct="1">
              <a:spcBef>
                <a:spcPct val="0"/>
              </a:spcBef>
              <a:buClrTx/>
              <a:buSzTx/>
              <a:buFontTx/>
              <a:buNone/>
            </a:pPr>
            <a:r>
              <a:rPr lang="en-US" altLang="en-US" sz="1600" dirty="0">
                <a:solidFill>
                  <a:schemeClr val="accent1">
                    <a:lumMod val="40000"/>
                    <a:lumOff val="60000"/>
                  </a:schemeClr>
                </a:solidFill>
              </a:rPr>
              <a:t>In the majority of pts, PPMD is a stable, painless and visually insignificant condition. However, severe cases can be associated with glaucoma, stromal edema, and significant vision loss.</a:t>
            </a:r>
          </a:p>
        </p:txBody>
      </p:sp>
    </p:spTree>
    <p:extLst>
      <p:ext uri="{BB962C8B-B14F-4D97-AF65-F5344CB8AC3E}">
        <p14:creationId xmlns:p14="http://schemas.microsoft.com/office/powerpoint/2010/main" val="8473423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122</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rgbClr val="0000FF"/>
                </a:solidFill>
              </a:rPr>
              <a:t>In a nutshell, what is abnormal about the endothelial cells in PPMD?</a:t>
            </a:r>
          </a:p>
          <a:p>
            <a:r>
              <a:rPr lang="en-US" altLang="en-US" sz="1600" dirty="0">
                <a:solidFill>
                  <a:srgbClr val="0000FF"/>
                </a:solidFill>
              </a:rPr>
              <a:t>They ‘behave’ like epithelial cells and/or fibroblasts. </a:t>
            </a:r>
            <a:r>
              <a:rPr lang="en-US" altLang="en-US" sz="1600" dirty="0">
                <a:solidFill>
                  <a:schemeClr val="accent1">
                    <a:lumMod val="40000"/>
                    <a:lumOff val="60000"/>
                  </a:schemeClr>
                </a:solidFill>
              </a:rPr>
              <a:t>Specifically and problematically, the endothelial cells  </a:t>
            </a:r>
            <a:r>
              <a:rPr lang="en-US" altLang="en-US" sz="1600" b="1" dirty="0">
                <a:solidFill>
                  <a:schemeClr val="accent1">
                    <a:lumMod val="40000"/>
                    <a:lumOff val="60000"/>
                  </a:schemeClr>
                </a:solidFill>
              </a:rPr>
              <a:t>proliferate </a:t>
            </a:r>
            <a:r>
              <a:rPr lang="en-US" altLang="en-US" sz="1600" dirty="0">
                <a:solidFill>
                  <a:schemeClr val="accent1">
                    <a:lumMod val="40000"/>
                    <a:lumOff val="60000"/>
                  </a:schemeClr>
                </a:solidFill>
              </a:rPr>
              <a:t>, form</a:t>
            </a:r>
            <a:r>
              <a:rPr lang="en-US" altLang="en-US" sz="1600" b="1" dirty="0">
                <a:solidFill>
                  <a:schemeClr val="accent1">
                    <a:lumMod val="40000"/>
                    <a:lumOff val="60000"/>
                  </a:schemeClr>
                </a:solidFill>
              </a:rPr>
              <a:t>  multiple layers </a:t>
            </a:r>
            <a:r>
              <a:rPr lang="en-US" altLang="en-US" sz="1600" dirty="0">
                <a:solidFill>
                  <a:schemeClr val="accent1">
                    <a:lumMod val="40000"/>
                    <a:lumOff val="60000"/>
                  </a:schemeClr>
                </a:solidFill>
              </a:rPr>
              <a:t>, and  </a:t>
            </a:r>
            <a:r>
              <a:rPr lang="en-US" altLang="en-US" sz="1600" b="1" dirty="0">
                <a:solidFill>
                  <a:schemeClr val="accent1">
                    <a:lumMod val="40000"/>
                    <a:lumOff val="60000"/>
                  </a:schemeClr>
                </a:solidFill>
              </a:rPr>
              <a:t>migrate </a:t>
            </a:r>
            <a:r>
              <a:rPr lang="en-US" altLang="en-US" sz="1600" dirty="0">
                <a:solidFill>
                  <a:schemeClr val="accent1">
                    <a:lumMod val="40000"/>
                    <a:lumOff val="60000"/>
                  </a:schemeClr>
                </a:solidFill>
              </a:rPr>
              <a:t>–none of which normal endothelial cells do.</a:t>
            </a: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PPMD presents with three posterior-K slit-lamp findings. What are they?</a:t>
            </a:r>
          </a:p>
          <a:p>
            <a:pPr eaLnBrk="1" hangingPunct="1">
              <a:spcBef>
                <a:spcPct val="0"/>
              </a:spcBef>
              <a:buClrTx/>
              <a:buSzTx/>
              <a:buNone/>
            </a:pPr>
            <a:r>
              <a:rPr lang="en-US" altLang="en-US" sz="1600" dirty="0">
                <a:solidFill>
                  <a:schemeClr val="accent1">
                    <a:lumMod val="40000"/>
                    <a:lumOff val="60000"/>
                  </a:schemeClr>
                </a:solidFill>
              </a:rPr>
              <a:t>--Linear band-shaped opacities</a:t>
            </a:r>
            <a:endParaRPr lang="en-US" altLang="en-US" sz="1600" i="1" dirty="0">
              <a:solidFill>
                <a:schemeClr val="accent1">
                  <a:lumMod val="40000"/>
                  <a:lumOff val="60000"/>
                </a:schemeClr>
              </a:solidFill>
            </a:endParaRPr>
          </a:p>
          <a:p>
            <a:pPr eaLnBrk="1" hangingPunct="1">
              <a:spcBef>
                <a:spcPct val="0"/>
              </a:spcBef>
              <a:buClrTx/>
              <a:buSzTx/>
              <a:buFontTx/>
              <a:buNone/>
            </a:pPr>
            <a:r>
              <a:rPr lang="en-US" altLang="en-US" sz="1600" dirty="0">
                <a:solidFill>
                  <a:schemeClr val="accent1">
                    <a:lumMod val="40000"/>
                    <a:lumOff val="60000"/>
                  </a:schemeClr>
                </a:solidFill>
              </a:rPr>
              <a:t>--Vesicular lesions </a:t>
            </a:r>
          </a:p>
          <a:p>
            <a:pPr eaLnBrk="1" hangingPunct="1">
              <a:spcBef>
                <a:spcPct val="0"/>
              </a:spcBef>
              <a:buClrTx/>
              <a:buSzTx/>
              <a:buFontTx/>
              <a:buNone/>
            </a:pPr>
            <a:r>
              <a:rPr lang="en-US" altLang="en-US" sz="1600" dirty="0">
                <a:solidFill>
                  <a:schemeClr val="accent1">
                    <a:lumMod val="40000"/>
                    <a:lumOff val="60000"/>
                  </a:schemeClr>
                </a:solidFill>
              </a:rPr>
              <a:t>--Diffuse opacities </a:t>
            </a: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Is PPMD painful? Does it affect vision?</a:t>
            </a:r>
          </a:p>
          <a:p>
            <a:pPr eaLnBrk="1" hangingPunct="1">
              <a:spcBef>
                <a:spcPct val="0"/>
              </a:spcBef>
              <a:buClrTx/>
              <a:buSzTx/>
              <a:buFontTx/>
              <a:buNone/>
            </a:pPr>
            <a:r>
              <a:rPr lang="en-US" altLang="en-US" sz="1600" dirty="0">
                <a:solidFill>
                  <a:schemeClr val="accent1">
                    <a:lumMod val="40000"/>
                    <a:lumOff val="60000"/>
                  </a:schemeClr>
                </a:solidFill>
              </a:rPr>
              <a:t>In the majority of pts, PPMD is a stable, painless and visually insignificant condition. However, severe cases can be associated with glaucoma, stromal edema, and significant vision loss.</a:t>
            </a:r>
          </a:p>
        </p:txBody>
      </p:sp>
    </p:spTree>
    <p:extLst>
      <p:ext uri="{BB962C8B-B14F-4D97-AF65-F5344CB8AC3E}">
        <p14:creationId xmlns:p14="http://schemas.microsoft.com/office/powerpoint/2010/main" val="32377413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123</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rgbClr val="0000FF"/>
                </a:solidFill>
              </a:rPr>
              <a:t>In a nutshell, what is abnormal about the endothelial cells in PPMD?</a:t>
            </a:r>
          </a:p>
          <a:p>
            <a:r>
              <a:rPr lang="en-US" altLang="en-US" sz="1600" dirty="0">
                <a:solidFill>
                  <a:srgbClr val="0000FF"/>
                </a:solidFill>
              </a:rPr>
              <a:t>They ‘behave’ like epithelial cells and/or fibroblasts. </a:t>
            </a:r>
            <a:r>
              <a:rPr lang="en-US" altLang="en-US" sz="1600" dirty="0"/>
              <a:t>Specifically and problematically, the endothelial cells  </a:t>
            </a:r>
            <a:r>
              <a:rPr lang="en-US" altLang="en-US" sz="1600" b="1" dirty="0"/>
              <a:t>proliferate </a:t>
            </a:r>
            <a:r>
              <a:rPr lang="en-US" altLang="en-US" sz="1600" dirty="0"/>
              <a:t>, form</a:t>
            </a:r>
            <a:r>
              <a:rPr lang="en-US" altLang="en-US" sz="1600" b="1" dirty="0"/>
              <a:t>  multiple layers </a:t>
            </a:r>
            <a:r>
              <a:rPr lang="en-US" altLang="en-US" sz="1600" dirty="0"/>
              <a:t>, and  </a:t>
            </a:r>
            <a:r>
              <a:rPr lang="en-US" altLang="en-US" sz="1600" b="1" dirty="0"/>
              <a:t>migrate </a:t>
            </a:r>
            <a:r>
              <a:rPr lang="en-US" altLang="en-US" sz="1600" dirty="0"/>
              <a:t>–none of which normal endothelial cells do.</a:t>
            </a:r>
            <a:endParaRPr lang="en-US" altLang="en-US" sz="1600" dirty="0">
              <a:solidFill>
                <a:schemeClr val="accent1">
                  <a:lumMod val="40000"/>
                  <a:lumOff val="60000"/>
                </a:schemeClr>
              </a:solidFill>
            </a:endParaRP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PPMD presents with three posterior-K slit-lamp findings. What are they?</a:t>
            </a:r>
          </a:p>
          <a:p>
            <a:pPr eaLnBrk="1" hangingPunct="1">
              <a:spcBef>
                <a:spcPct val="0"/>
              </a:spcBef>
              <a:buClrTx/>
              <a:buSzTx/>
              <a:buNone/>
            </a:pPr>
            <a:r>
              <a:rPr lang="en-US" altLang="en-US" sz="1600" dirty="0">
                <a:solidFill>
                  <a:schemeClr val="accent1">
                    <a:lumMod val="40000"/>
                    <a:lumOff val="60000"/>
                  </a:schemeClr>
                </a:solidFill>
              </a:rPr>
              <a:t>--Linear band-shaped opacities</a:t>
            </a:r>
            <a:endParaRPr lang="en-US" altLang="en-US" sz="1600" i="1" dirty="0">
              <a:solidFill>
                <a:schemeClr val="accent1">
                  <a:lumMod val="40000"/>
                  <a:lumOff val="60000"/>
                </a:schemeClr>
              </a:solidFill>
            </a:endParaRPr>
          </a:p>
          <a:p>
            <a:pPr eaLnBrk="1" hangingPunct="1">
              <a:spcBef>
                <a:spcPct val="0"/>
              </a:spcBef>
              <a:buClrTx/>
              <a:buSzTx/>
              <a:buFontTx/>
              <a:buNone/>
            </a:pPr>
            <a:r>
              <a:rPr lang="en-US" altLang="en-US" sz="1600" dirty="0">
                <a:solidFill>
                  <a:schemeClr val="accent1">
                    <a:lumMod val="40000"/>
                    <a:lumOff val="60000"/>
                  </a:schemeClr>
                </a:solidFill>
              </a:rPr>
              <a:t>--Vesicular lesions </a:t>
            </a:r>
          </a:p>
          <a:p>
            <a:pPr eaLnBrk="1" hangingPunct="1">
              <a:spcBef>
                <a:spcPct val="0"/>
              </a:spcBef>
              <a:buClrTx/>
              <a:buSzTx/>
              <a:buFontTx/>
              <a:buNone/>
            </a:pPr>
            <a:r>
              <a:rPr lang="en-US" altLang="en-US" sz="1600" dirty="0">
                <a:solidFill>
                  <a:schemeClr val="accent1">
                    <a:lumMod val="40000"/>
                    <a:lumOff val="60000"/>
                  </a:schemeClr>
                </a:solidFill>
              </a:rPr>
              <a:t>--Diffuse opacities </a:t>
            </a: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Is PPMD painful? Does it affect vision?</a:t>
            </a:r>
          </a:p>
          <a:p>
            <a:pPr eaLnBrk="1" hangingPunct="1">
              <a:spcBef>
                <a:spcPct val="0"/>
              </a:spcBef>
              <a:buClrTx/>
              <a:buSzTx/>
              <a:buFontTx/>
              <a:buNone/>
            </a:pPr>
            <a:r>
              <a:rPr lang="en-US" altLang="en-US" sz="1600" dirty="0">
                <a:solidFill>
                  <a:schemeClr val="accent1">
                    <a:lumMod val="40000"/>
                    <a:lumOff val="60000"/>
                  </a:schemeClr>
                </a:solidFill>
              </a:rPr>
              <a:t>In the majority of pts, PPMD is a stable, painless and visually insignificant condition. However, severe cases can be associated with glaucoma, stromal edema, and significant vision loss.</a:t>
            </a:r>
          </a:p>
        </p:txBody>
      </p:sp>
      <p:sp>
        <p:nvSpPr>
          <p:cNvPr id="4" name="Rectangle 3">
            <a:extLst>
              <a:ext uri="{FF2B5EF4-FFF2-40B4-BE49-F238E27FC236}">
                <a16:creationId xmlns:a16="http://schemas.microsoft.com/office/drawing/2014/main" id="{F230BA14-B0DB-4DB5-A69D-7061FA2C8C2A}"/>
              </a:ext>
            </a:extLst>
          </p:cNvPr>
          <p:cNvSpPr/>
          <p:nvPr/>
        </p:nvSpPr>
        <p:spPr>
          <a:xfrm>
            <a:off x="4495800" y="3244981"/>
            <a:ext cx="990600" cy="251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116ECF2-75E8-4CC2-82D1-E573B4DD9436}"/>
              </a:ext>
            </a:extLst>
          </p:cNvPr>
          <p:cNvSpPr/>
          <p:nvPr/>
        </p:nvSpPr>
        <p:spPr>
          <a:xfrm>
            <a:off x="6143624" y="3244981"/>
            <a:ext cx="1476375" cy="251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6" name="Rectangle 5">
            <a:extLst>
              <a:ext uri="{FF2B5EF4-FFF2-40B4-BE49-F238E27FC236}">
                <a16:creationId xmlns:a16="http://schemas.microsoft.com/office/drawing/2014/main" id="{2EE6F3B2-18E0-4158-96EF-0F12660B997C}"/>
              </a:ext>
            </a:extLst>
          </p:cNvPr>
          <p:cNvSpPr/>
          <p:nvPr/>
        </p:nvSpPr>
        <p:spPr>
          <a:xfrm>
            <a:off x="1524000" y="3496904"/>
            <a:ext cx="838200" cy="213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162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124</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rgbClr val="0000FF"/>
                </a:solidFill>
              </a:rPr>
              <a:t>In a nutshell, what is abnormal about the endothelial cells in PPMD?</a:t>
            </a:r>
          </a:p>
          <a:p>
            <a:r>
              <a:rPr lang="en-US" altLang="en-US" sz="1600" dirty="0">
                <a:solidFill>
                  <a:srgbClr val="0000FF"/>
                </a:solidFill>
              </a:rPr>
              <a:t>They ‘behave’ like epithelial cells and/or fibroblasts. </a:t>
            </a:r>
            <a:r>
              <a:rPr lang="en-US" altLang="en-US" sz="1600" dirty="0"/>
              <a:t>Specifically and problematically, the endothelial cells  </a:t>
            </a:r>
            <a:r>
              <a:rPr lang="en-US" altLang="en-US" sz="1600" b="1" dirty="0"/>
              <a:t>proliferate </a:t>
            </a:r>
            <a:r>
              <a:rPr lang="en-US" altLang="en-US" sz="1600" dirty="0"/>
              <a:t>, form</a:t>
            </a:r>
            <a:r>
              <a:rPr lang="en-US" altLang="en-US" sz="1600" b="1" dirty="0"/>
              <a:t>  multiple layers </a:t>
            </a:r>
            <a:r>
              <a:rPr lang="en-US" altLang="en-US" sz="1600" dirty="0"/>
              <a:t>, and  </a:t>
            </a:r>
            <a:r>
              <a:rPr lang="en-US" altLang="en-US" sz="1600" b="1" dirty="0"/>
              <a:t>migrate </a:t>
            </a:r>
            <a:r>
              <a:rPr lang="en-US" altLang="en-US" sz="1600" dirty="0"/>
              <a:t>–none of which normal endothelial cells do.</a:t>
            </a:r>
            <a:endParaRPr lang="en-US" altLang="en-US" sz="1600" dirty="0">
              <a:solidFill>
                <a:schemeClr val="accent1">
                  <a:lumMod val="40000"/>
                  <a:lumOff val="60000"/>
                </a:schemeClr>
              </a:solidFill>
            </a:endParaRP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PPMD presents with three posterior-K slit-lamp findings. What are they?</a:t>
            </a:r>
          </a:p>
          <a:p>
            <a:pPr eaLnBrk="1" hangingPunct="1">
              <a:spcBef>
                <a:spcPct val="0"/>
              </a:spcBef>
              <a:buClrTx/>
              <a:buSzTx/>
              <a:buNone/>
            </a:pPr>
            <a:r>
              <a:rPr lang="en-US" altLang="en-US" sz="1600" dirty="0">
                <a:solidFill>
                  <a:schemeClr val="accent1">
                    <a:lumMod val="40000"/>
                    <a:lumOff val="60000"/>
                  </a:schemeClr>
                </a:solidFill>
              </a:rPr>
              <a:t>--Linear band-shaped opacities</a:t>
            </a:r>
            <a:endParaRPr lang="en-US" altLang="en-US" sz="1600" i="1" dirty="0">
              <a:solidFill>
                <a:schemeClr val="accent1">
                  <a:lumMod val="40000"/>
                  <a:lumOff val="60000"/>
                </a:schemeClr>
              </a:solidFill>
            </a:endParaRPr>
          </a:p>
          <a:p>
            <a:pPr eaLnBrk="1" hangingPunct="1">
              <a:spcBef>
                <a:spcPct val="0"/>
              </a:spcBef>
              <a:buClrTx/>
              <a:buSzTx/>
              <a:buFontTx/>
              <a:buNone/>
            </a:pPr>
            <a:r>
              <a:rPr lang="en-US" altLang="en-US" sz="1600" dirty="0">
                <a:solidFill>
                  <a:schemeClr val="accent1">
                    <a:lumMod val="40000"/>
                    <a:lumOff val="60000"/>
                  </a:schemeClr>
                </a:solidFill>
              </a:rPr>
              <a:t>--Vesicular lesions </a:t>
            </a:r>
          </a:p>
          <a:p>
            <a:pPr eaLnBrk="1" hangingPunct="1">
              <a:spcBef>
                <a:spcPct val="0"/>
              </a:spcBef>
              <a:buClrTx/>
              <a:buSzTx/>
              <a:buFontTx/>
              <a:buNone/>
            </a:pPr>
            <a:r>
              <a:rPr lang="en-US" altLang="en-US" sz="1600" dirty="0">
                <a:solidFill>
                  <a:schemeClr val="accent1">
                    <a:lumMod val="40000"/>
                    <a:lumOff val="60000"/>
                  </a:schemeClr>
                </a:solidFill>
              </a:rPr>
              <a:t>--Diffuse opacities </a:t>
            </a: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Is PPMD painful? Does it affect vision?</a:t>
            </a:r>
          </a:p>
          <a:p>
            <a:pPr eaLnBrk="1" hangingPunct="1">
              <a:spcBef>
                <a:spcPct val="0"/>
              </a:spcBef>
              <a:buClrTx/>
              <a:buSzTx/>
              <a:buFontTx/>
              <a:buNone/>
            </a:pPr>
            <a:r>
              <a:rPr lang="en-US" altLang="en-US" sz="1600" dirty="0">
                <a:solidFill>
                  <a:schemeClr val="accent1">
                    <a:lumMod val="40000"/>
                    <a:lumOff val="60000"/>
                  </a:schemeClr>
                </a:solidFill>
              </a:rPr>
              <a:t>In the majority of pts, PPMD is a stable, painless and visually insignificant condition. However, severe cases can be associated with glaucoma, stromal edema, and significant vision loss.</a:t>
            </a:r>
          </a:p>
        </p:txBody>
      </p:sp>
    </p:spTree>
    <p:extLst>
      <p:ext uri="{BB962C8B-B14F-4D97-AF65-F5344CB8AC3E}">
        <p14:creationId xmlns:p14="http://schemas.microsoft.com/office/powerpoint/2010/main" val="988600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1">
            <a:extLst>
              <a:ext uri="{FF2B5EF4-FFF2-40B4-BE49-F238E27FC236}">
                <a16:creationId xmlns:a16="http://schemas.microsoft.com/office/drawing/2014/main" id="{DE55E0EC-4A2F-4E2B-AC1F-6EBEC7BB4887}"/>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C3E5C1-C41B-43A7-ADBC-B7B3F2DE2155}" type="slidenum">
              <a:rPr lang="en-US" altLang="en-US" smtClean="0"/>
              <a:pPr/>
              <a:t>125</a:t>
            </a:fld>
            <a:endParaRPr lang="en-US" altLang="en-US"/>
          </a:p>
        </p:txBody>
      </p:sp>
      <p:sp>
        <p:nvSpPr>
          <p:cNvPr id="5" name="Rectangle 2">
            <a:extLst>
              <a:ext uri="{FF2B5EF4-FFF2-40B4-BE49-F238E27FC236}">
                <a16:creationId xmlns:a16="http://schemas.microsoft.com/office/drawing/2014/main" id="{72F19E92-FF76-4DA9-B4ED-6D27ACE05452}"/>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endParaRPr lang="en-US" altLang="en-US" sz="3500" b="0" kern="0" dirty="0"/>
          </a:p>
        </p:txBody>
      </p:sp>
      <p:pic>
        <p:nvPicPr>
          <p:cNvPr id="6" name="Picture 3">
            <a:extLst>
              <a:ext uri="{FF2B5EF4-FFF2-40B4-BE49-F238E27FC236}">
                <a16:creationId xmlns:a16="http://schemas.microsoft.com/office/drawing/2014/main" id="{8876EBF4-7B33-4FA2-872A-8E66991F34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292" y="1007750"/>
            <a:ext cx="2914416"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94307B4C-AA46-4976-8C49-09623C0A73B2}"/>
              </a:ext>
            </a:extLst>
          </p:cNvPr>
          <p:cNvSpPr txBox="1">
            <a:spLocks noChangeArrowheads="1"/>
          </p:cNvSpPr>
          <p:nvPr/>
        </p:nvSpPr>
        <p:spPr bwMode="auto">
          <a:xfrm>
            <a:off x="304800" y="555815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t>Normal cornea. </a:t>
            </a:r>
            <a:r>
              <a:rPr lang="en-US" altLang="en-US" sz="1600" dirty="0"/>
              <a:t>Note the single-cell-thick nature of the endothelial cells.</a:t>
            </a:r>
            <a:endParaRPr lang="en-US" altLang="en-US" sz="1600" b="1" dirty="0"/>
          </a:p>
        </p:txBody>
      </p:sp>
    </p:spTree>
    <p:extLst>
      <p:ext uri="{BB962C8B-B14F-4D97-AF65-F5344CB8AC3E}">
        <p14:creationId xmlns:p14="http://schemas.microsoft.com/office/powerpoint/2010/main" val="28224482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1">
            <a:extLst>
              <a:ext uri="{FF2B5EF4-FFF2-40B4-BE49-F238E27FC236}">
                <a16:creationId xmlns:a16="http://schemas.microsoft.com/office/drawing/2014/main" id="{DE55E0EC-4A2F-4E2B-AC1F-6EBEC7BB4887}"/>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C3E5C1-C41B-43A7-ADBC-B7B3F2DE2155}" type="slidenum">
              <a:rPr lang="en-US" altLang="en-US" smtClean="0"/>
              <a:pPr/>
              <a:t>126</a:t>
            </a:fld>
            <a:endParaRPr lang="en-US" altLang="en-US"/>
          </a:p>
        </p:txBody>
      </p:sp>
      <p:pic>
        <p:nvPicPr>
          <p:cNvPr id="335875" name="Picture 3">
            <a:extLst>
              <a:ext uri="{FF2B5EF4-FFF2-40B4-BE49-F238E27FC236}">
                <a16:creationId xmlns:a16="http://schemas.microsoft.com/office/drawing/2014/main" id="{7C033A01-3AA4-440B-BB97-D58EDBF784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292" y="1007750"/>
            <a:ext cx="2914416"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76" name="TextBox 4">
            <a:extLst>
              <a:ext uri="{FF2B5EF4-FFF2-40B4-BE49-F238E27FC236}">
                <a16:creationId xmlns:a16="http://schemas.microsoft.com/office/drawing/2014/main" id="{1B9CE351-9B06-4195-9BA6-FC42309CB171}"/>
              </a:ext>
            </a:extLst>
          </p:cNvPr>
          <p:cNvSpPr txBox="1">
            <a:spLocks noChangeArrowheads="1"/>
          </p:cNvSpPr>
          <p:nvPr/>
        </p:nvSpPr>
        <p:spPr bwMode="auto">
          <a:xfrm>
            <a:off x="304800" y="555815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t>Normal cornea. </a:t>
            </a:r>
            <a:r>
              <a:rPr lang="en-US" altLang="en-US" sz="1600" dirty="0"/>
              <a:t>Note the single-cell-thick nature of the endothelial cells.</a:t>
            </a:r>
            <a:endParaRPr lang="en-US" altLang="en-US" sz="1600" b="1" dirty="0"/>
          </a:p>
        </p:txBody>
      </p:sp>
      <p:sp>
        <p:nvSpPr>
          <p:cNvPr id="5" name="Rectangle 2">
            <a:extLst>
              <a:ext uri="{FF2B5EF4-FFF2-40B4-BE49-F238E27FC236}">
                <a16:creationId xmlns:a16="http://schemas.microsoft.com/office/drawing/2014/main" id="{72F19E92-FF76-4DA9-B4ED-6D27ACE05452}"/>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endParaRPr lang="en-US" altLang="en-US" sz="3500" b="0" kern="0" dirty="0"/>
          </a:p>
        </p:txBody>
      </p:sp>
      <p:pic>
        <p:nvPicPr>
          <p:cNvPr id="3" name="Picture 2">
            <a:extLst>
              <a:ext uri="{FF2B5EF4-FFF2-40B4-BE49-F238E27FC236}">
                <a16:creationId xmlns:a16="http://schemas.microsoft.com/office/drawing/2014/main" id="{FC40FD30-05BF-4271-9AB7-9FE706806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955" y="1524000"/>
            <a:ext cx="4658375" cy="3267531"/>
          </a:xfrm>
          <a:prstGeom prst="rect">
            <a:avLst/>
          </a:prstGeom>
        </p:spPr>
      </p:pic>
      <p:sp>
        <p:nvSpPr>
          <p:cNvPr id="4" name="TextBox 1">
            <a:extLst>
              <a:ext uri="{FF2B5EF4-FFF2-40B4-BE49-F238E27FC236}">
                <a16:creationId xmlns:a16="http://schemas.microsoft.com/office/drawing/2014/main" id="{28F4A160-722E-427B-B4B6-C6486DD11B30}"/>
              </a:ext>
            </a:extLst>
          </p:cNvPr>
          <p:cNvSpPr txBox="1">
            <a:spLocks noChangeArrowheads="1"/>
          </p:cNvSpPr>
          <p:nvPr/>
        </p:nvSpPr>
        <p:spPr bwMode="auto">
          <a:xfrm>
            <a:off x="4293704" y="4964262"/>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Posterior polymorphous corneal dystrophy</a:t>
            </a:r>
            <a:r>
              <a:rPr lang="en-US" altLang="en-US" sz="1600" dirty="0"/>
              <a:t>. Instead of being lined by cells with the attributes of corneal endothelium, the posterior cornea is covered by cells with </a:t>
            </a:r>
            <a:r>
              <a:rPr lang="en-US" altLang="en-US" sz="1600" b="1" dirty="0"/>
              <a:t>epithelial/fibroblast-like </a:t>
            </a:r>
            <a:r>
              <a:rPr lang="en-US" altLang="en-US" sz="1600" dirty="0"/>
              <a:t>features. </a:t>
            </a:r>
          </a:p>
        </p:txBody>
      </p:sp>
    </p:spTree>
    <p:extLst>
      <p:ext uri="{BB962C8B-B14F-4D97-AF65-F5344CB8AC3E}">
        <p14:creationId xmlns:p14="http://schemas.microsoft.com/office/powerpoint/2010/main" val="21316813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127</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rgbClr val="0000FF"/>
                </a:solidFill>
              </a:rPr>
              <a:t>In a nutshell, what is abnormal about the endothelial cells in PPMD?</a:t>
            </a:r>
          </a:p>
          <a:p>
            <a:r>
              <a:rPr lang="en-US" altLang="en-US" sz="1600" dirty="0">
                <a:solidFill>
                  <a:srgbClr val="0000FF"/>
                </a:solidFill>
              </a:rPr>
              <a:t>They ‘behave’ like epithelial cells and/or fibroblasts. </a:t>
            </a:r>
            <a:r>
              <a:rPr lang="en-US" altLang="en-US" sz="1600" dirty="0"/>
              <a:t>Specifically and problematically, the endothelial cells  </a:t>
            </a:r>
            <a:r>
              <a:rPr lang="en-US" altLang="en-US" sz="1600" b="1" dirty="0"/>
              <a:t>proliferate </a:t>
            </a:r>
            <a:r>
              <a:rPr lang="en-US" altLang="en-US" sz="1600" dirty="0"/>
              <a:t>, form</a:t>
            </a:r>
            <a:r>
              <a:rPr lang="en-US" altLang="en-US" sz="1600" b="1" dirty="0"/>
              <a:t>  multiple layers </a:t>
            </a:r>
            <a:r>
              <a:rPr lang="en-US" altLang="en-US" sz="1600" dirty="0"/>
              <a:t>, and  </a:t>
            </a:r>
            <a:r>
              <a:rPr lang="en-US" altLang="en-US" sz="1600" b="1" dirty="0"/>
              <a:t>migrate </a:t>
            </a:r>
            <a:r>
              <a:rPr lang="en-US" altLang="en-US" sz="1600" dirty="0"/>
              <a:t>–none of which normal endothelial cells do.</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PPMD presents with three posterior-K slit-lamp findings. What are they?</a:t>
            </a:r>
          </a:p>
          <a:p>
            <a:pPr eaLnBrk="1" hangingPunct="1">
              <a:spcBef>
                <a:spcPct val="0"/>
              </a:spcBef>
              <a:buClrTx/>
              <a:buSzTx/>
              <a:buNone/>
            </a:pPr>
            <a:r>
              <a:rPr lang="en-US" altLang="en-US" sz="1600" dirty="0">
                <a:solidFill>
                  <a:srgbClr val="0000FF"/>
                </a:solidFill>
              </a:rPr>
              <a:t>--</a:t>
            </a:r>
            <a:endParaRPr lang="en-US" altLang="en-US" sz="1600" i="1" dirty="0">
              <a:solidFill>
                <a:srgbClr val="0000FF"/>
              </a:solidFill>
            </a:endParaRPr>
          </a:p>
          <a:p>
            <a:pPr eaLnBrk="1" hangingPunct="1">
              <a:spcBef>
                <a:spcPct val="0"/>
              </a:spcBef>
              <a:buClrTx/>
              <a:buSzTx/>
              <a:buFontTx/>
              <a:buNone/>
            </a:pPr>
            <a:r>
              <a:rPr lang="en-US" altLang="en-US" sz="1600" dirty="0">
                <a:solidFill>
                  <a:srgbClr val="0000FF"/>
                </a:solidFill>
              </a:rPr>
              <a:t>--</a:t>
            </a:r>
          </a:p>
          <a:p>
            <a:pPr eaLnBrk="1" hangingPunct="1">
              <a:spcBef>
                <a:spcPct val="0"/>
              </a:spcBef>
              <a:buClrTx/>
              <a:buSzTx/>
              <a:buFontTx/>
              <a:buNone/>
            </a:pPr>
            <a:r>
              <a:rPr lang="en-US" altLang="en-US" sz="1600" dirty="0">
                <a:solidFill>
                  <a:srgbClr val="0000FF"/>
                </a:solidFill>
              </a:rPr>
              <a:t>--</a:t>
            </a:r>
            <a:r>
              <a:rPr lang="en-US" altLang="en-US" sz="1600" dirty="0">
                <a:solidFill>
                  <a:schemeClr val="accent1">
                    <a:lumMod val="40000"/>
                    <a:lumOff val="60000"/>
                  </a:schemeClr>
                </a:solidFill>
              </a:rPr>
              <a:t>Diffuse opacities </a:t>
            </a: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Is PPMD painful? Does it affect vision?</a:t>
            </a:r>
          </a:p>
          <a:p>
            <a:pPr eaLnBrk="1" hangingPunct="1">
              <a:spcBef>
                <a:spcPct val="0"/>
              </a:spcBef>
              <a:buClrTx/>
              <a:buSzTx/>
              <a:buFontTx/>
              <a:buNone/>
            </a:pPr>
            <a:r>
              <a:rPr lang="en-US" altLang="en-US" sz="1600" dirty="0">
                <a:solidFill>
                  <a:schemeClr val="accent1">
                    <a:lumMod val="40000"/>
                    <a:lumOff val="60000"/>
                  </a:schemeClr>
                </a:solidFill>
              </a:rPr>
              <a:t>In the majority of pts, PPMD is a stable, painless and visually insignificant condition. However, severe cases can be associated with glaucoma, stromal edema, and significant vision loss.</a:t>
            </a:r>
          </a:p>
        </p:txBody>
      </p:sp>
    </p:spTree>
    <p:extLst>
      <p:ext uri="{BB962C8B-B14F-4D97-AF65-F5344CB8AC3E}">
        <p14:creationId xmlns:p14="http://schemas.microsoft.com/office/powerpoint/2010/main" val="38576910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128</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rgbClr val="0000FF"/>
                </a:solidFill>
              </a:rPr>
              <a:t>In a nutshell, what is abnormal about the endothelial cells in PPMD?</a:t>
            </a:r>
          </a:p>
          <a:p>
            <a:r>
              <a:rPr lang="en-US" altLang="en-US" sz="1600" dirty="0">
                <a:solidFill>
                  <a:srgbClr val="0000FF"/>
                </a:solidFill>
              </a:rPr>
              <a:t>They ‘behave’ like epithelial cells and/or fibroblasts. </a:t>
            </a:r>
            <a:r>
              <a:rPr lang="en-US" altLang="en-US" sz="1600" dirty="0"/>
              <a:t>Specifically and problematically, the endothelial cells  </a:t>
            </a:r>
            <a:r>
              <a:rPr lang="en-US" altLang="en-US" sz="1600" b="1" dirty="0"/>
              <a:t>proliferate </a:t>
            </a:r>
            <a:r>
              <a:rPr lang="en-US" altLang="en-US" sz="1600" dirty="0"/>
              <a:t>, form</a:t>
            </a:r>
            <a:r>
              <a:rPr lang="en-US" altLang="en-US" sz="1600" b="1" dirty="0"/>
              <a:t>  multiple layers </a:t>
            </a:r>
            <a:r>
              <a:rPr lang="en-US" altLang="en-US" sz="1600" dirty="0"/>
              <a:t>, and  </a:t>
            </a:r>
            <a:r>
              <a:rPr lang="en-US" altLang="en-US" sz="1600" b="1" dirty="0"/>
              <a:t>migrate </a:t>
            </a:r>
            <a:r>
              <a:rPr lang="en-US" altLang="en-US" sz="1600" dirty="0"/>
              <a:t>–none of which normal endothelial cells do.</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PPMD presents with three posterior-K slit-lamp findings. What are they?</a:t>
            </a:r>
          </a:p>
          <a:p>
            <a:pPr eaLnBrk="1" hangingPunct="1">
              <a:spcBef>
                <a:spcPct val="0"/>
              </a:spcBef>
              <a:buClrTx/>
              <a:buSzTx/>
              <a:buNone/>
            </a:pPr>
            <a:r>
              <a:rPr lang="en-US" altLang="en-US" sz="1600" dirty="0">
                <a:solidFill>
                  <a:srgbClr val="0000FF"/>
                </a:solidFill>
              </a:rPr>
              <a:t>--Linear band-shaped opacities</a:t>
            </a:r>
            <a:endParaRPr lang="en-US" altLang="en-US" sz="1600" i="1" dirty="0">
              <a:solidFill>
                <a:srgbClr val="0000FF"/>
              </a:solidFill>
            </a:endParaRPr>
          </a:p>
          <a:p>
            <a:pPr eaLnBrk="1" hangingPunct="1">
              <a:spcBef>
                <a:spcPct val="0"/>
              </a:spcBef>
              <a:buClrTx/>
              <a:buSzTx/>
              <a:buFontTx/>
              <a:buNone/>
            </a:pPr>
            <a:r>
              <a:rPr lang="en-US" altLang="en-US" sz="1600" dirty="0">
                <a:solidFill>
                  <a:srgbClr val="0000FF"/>
                </a:solidFill>
              </a:rPr>
              <a:t>--Vesicular lesions </a:t>
            </a:r>
          </a:p>
          <a:p>
            <a:pPr eaLnBrk="1" hangingPunct="1">
              <a:spcBef>
                <a:spcPct val="0"/>
              </a:spcBef>
              <a:buClrTx/>
              <a:buSzTx/>
              <a:buFontTx/>
              <a:buNone/>
            </a:pPr>
            <a:r>
              <a:rPr lang="en-US" altLang="en-US" sz="1600" dirty="0">
                <a:solidFill>
                  <a:srgbClr val="0000FF"/>
                </a:solidFill>
              </a:rPr>
              <a:t>--Diffuse opacities </a:t>
            </a:r>
            <a:endParaRPr lang="en-US" altLang="en-US" sz="1600" dirty="0">
              <a:solidFill>
                <a:schemeClr val="accent1">
                  <a:lumMod val="40000"/>
                  <a:lumOff val="60000"/>
                </a:schemeClr>
              </a:solidFill>
            </a:endParaRPr>
          </a:p>
          <a:p>
            <a:pPr eaLnBrk="1" hangingPunct="1">
              <a:spcBef>
                <a:spcPct val="0"/>
              </a:spcBef>
              <a:buClrTx/>
              <a:buSzTx/>
              <a:buFontTx/>
              <a:buNone/>
            </a:pPr>
            <a:endParaRPr lang="en-US" altLang="en-US" sz="1600" dirty="0">
              <a:solidFill>
                <a:schemeClr val="accent1">
                  <a:lumMod val="40000"/>
                  <a:lumOff val="60000"/>
                </a:schemeClr>
              </a:solidFill>
            </a:endParaRPr>
          </a:p>
          <a:p>
            <a:pPr eaLnBrk="1" hangingPunct="1">
              <a:spcBef>
                <a:spcPct val="0"/>
              </a:spcBef>
              <a:buClrTx/>
              <a:buSzTx/>
              <a:buFontTx/>
              <a:buNone/>
            </a:pPr>
            <a:r>
              <a:rPr lang="en-US" altLang="en-US" sz="1600" i="1" dirty="0">
                <a:solidFill>
                  <a:schemeClr val="accent1">
                    <a:lumMod val="40000"/>
                    <a:lumOff val="60000"/>
                  </a:schemeClr>
                </a:solidFill>
              </a:rPr>
              <a:t>Is PPMD painful? Does it affect vision?</a:t>
            </a:r>
          </a:p>
          <a:p>
            <a:pPr eaLnBrk="1" hangingPunct="1">
              <a:spcBef>
                <a:spcPct val="0"/>
              </a:spcBef>
              <a:buClrTx/>
              <a:buSzTx/>
              <a:buFontTx/>
              <a:buNone/>
            </a:pPr>
            <a:r>
              <a:rPr lang="en-US" altLang="en-US" sz="1600" dirty="0">
                <a:solidFill>
                  <a:schemeClr val="accent1">
                    <a:lumMod val="40000"/>
                    <a:lumOff val="60000"/>
                  </a:schemeClr>
                </a:solidFill>
              </a:rPr>
              <a:t>In the majority of pts, PPMD is a stable, painless and visually insignificant condition. However, severe cases can be associated with glaucoma, stromal edema, and significant vision loss.</a:t>
            </a:r>
          </a:p>
        </p:txBody>
      </p:sp>
    </p:spTree>
    <p:extLst>
      <p:ext uri="{BB962C8B-B14F-4D97-AF65-F5344CB8AC3E}">
        <p14:creationId xmlns:p14="http://schemas.microsoft.com/office/powerpoint/2010/main" val="11906375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3">
            <a:extLst>
              <a:ext uri="{FF2B5EF4-FFF2-40B4-BE49-F238E27FC236}">
                <a16:creationId xmlns:a16="http://schemas.microsoft.com/office/drawing/2014/main" id="{16D540F7-775B-4F99-8852-A846B7A758E1}"/>
              </a:ext>
            </a:extLst>
          </p:cNvPr>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5979D8F-0CD0-4BA4-B767-52422EFAD08D}" type="slidenum">
              <a:rPr lang="en-US" altLang="en-US" sz="1000"/>
              <a:pPr algn="r" eaLnBrk="1" hangingPunct="1">
                <a:spcBef>
                  <a:spcPct val="0"/>
                </a:spcBef>
                <a:buClrTx/>
                <a:buSzTx/>
                <a:buFontTx/>
                <a:buNone/>
              </a:pPr>
              <a:t>129</a:t>
            </a:fld>
            <a:endParaRPr lang="en-US" altLang="en-US" sz="1000"/>
          </a:p>
        </p:txBody>
      </p:sp>
      <p:sp>
        <p:nvSpPr>
          <p:cNvPr id="325635" name="TextBox 6">
            <a:extLst>
              <a:ext uri="{FF2B5EF4-FFF2-40B4-BE49-F238E27FC236}">
                <a16:creationId xmlns:a16="http://schemas.microsoft.com/office/drawing/2014/main" id="{7C719D0A-2B5E-4653-BABA-12334B2B87CD}"/>
              </a:ext>
            </a:extLst>
          </p:cNvPr>
          <p:cNvSpPr txBox="1">
            <a:spLocks noChangeArrowheads="1"/>
          </p:cNvSpPr>
          <p:nvPr/>
        </p:nvSpPr>
        <p:spPr bwMode="auto">
          <a:xfrm>
            <a:off x="1308733" y="6425166"/>
            <a:ext cx="17227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t>Vesicular lesions</a:t>
            </a:r>
            <a:endParaRPr lang="en-US" altLang="en-US" sz="1600" i="1" dirty="0"/>
          </a:p>
        </p:txBody>
      </p:sp>
      <p:pic>
        <p:nvPicPr>
          <p:cNvPr id="325636" name="Picture 3">
            <a:extLst>
              <a:ext uri="{FF2B5EF4-FFF2-40B4-BE49-F238E27FC236}">
                <a16:creationId xmlns:a16="http://schemas.microsoft.com/office/drawing/2014/main" id="{6F5D16F6-B4C4-4CE5-B7EE-A1CEA863D3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437" y="4117175"/>
            <a:ext cx="3463489" cy="23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510C390C-B922-4188-A0C5-2D56A9815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489" y="883400"/>
            <a:ext cx="3733800" cy="25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a:extLst>
              <a:ext uri="{FF2B5EF4-FFF2-40B4-BE49-F238E27FC236}">
                <a16:creationId xmlns:a16="http://schemas.microsoft.com/office/drawing/2014/main" id="{67D71855-2480-47D7-92D2-C9E98B0841F1}"/>
              </a:ext>
            </a:extLst>
          </p:cNvPr>
          <p:cNvSpPr txBox="1">
            <a:spLocks noChangeArrowheads="1"/>
          </p:cNvSpPr>
          <p:nvPr/>
        </p:nvSpPr>
        <p:spPr bwMode="auto">
          <a:xfrm>
            <a:off x="1420997" y="3429000"/>
            <a:ext cx="17227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t>Diffuse opacities</a:t>
            </a:r>
            <a:endParaRPr lang="en-US" altLang="en-US" sz="1600" i="1" dirty="0"/>
          </a:p>
        </p:txBody>
      </p:sp>
      <p:sp>
        <p:nvSpPr>
          <p:cNvPr id="9" name="TextBox 8">
            <a:extLst>
              <a:ext uri="{FF2B5EF4-FFF2-40B4-BE49-F238E27FC236}">
                <a16:creationId xmlns:a16="http://schemas.microsoft.com/office/drawing/2014/main" id="{1FEC7449-5CDC-4083-B21F-D880248190CF}"/>
              </a:ext>
            </a:extLst>
          </p:cNvPr>
          <p:cNvSpPr txBox="1"/>
          <p:nvPr/>
        </p:nvSpPr>
        <p:spPr>
          <a:xfrm>
            <a:off x="6121214" y="5176342"/>
            <a:ext cx="926857" cy="400110"/>
          </a:xfrm>
          <a:prstGeom prst="rect">
            <a:avLst/>
          </a:prstGeom>
          <a:noFill/>
        </p:spPr>
        <p:txBody>
          <a:bodyPr wrap="none" rtlCol="0">
            <a:spAutoFit/>
          </a:bodyPr>
          <a:lstStyle/>
          <a:p>
            <a:pPr algn="ctr"/>
            <a:r>
              <a:rPr lang="en-US" sz="2000" b="1" dirty="0"/>
              <a:t>PPMD</a:t>
            </a:r>
          </a:p>
        </p:txBody>
      </p:sp>
      <p:pic>
        <p:nvPicPr>
          <p:cNvPr id="2" name="Picture 1">
            <a:extLst>
              <a:ext uri="{FF2B5EF4-FFF2-40B4-BE49-F238E27FC236}">
                <a16:creationId xmlns:a16="http://schemas.microsoft.com/office/drawing/2014/main" id="{7F93F4A9-9BFF-4505-ACDB-2199B3114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663" y="890026"/>
            <a:ext cx="4333726" cy="3190706"/>
          </a:xfrm>
          <a:prstGeom prst="rect">
            <a:avLst/>
          </a:prstGeom>
        </p:spPr>
      </p:pic>
      <p:sp>
        <p:nvSpPr>
          <p:cNvPr id="3" name="TextBox 2">
            <a:extLst>
              <a:ext uri="{FF2B5EF4-FFF2-40B4-BE49-F238E27FC236}">
                <a16:creationId xmlns:a16="http://schemas.microsoft.com/office/drawing/2014/main" id="{01A236FE-BE6A-4E30-BC5E-D13E87033A24}"/>
              </a:ext>
            </a:extLst>
          </p:cNvPr>
          <p:cNvSpPr txBox="1"/>
          <p:nvPr/>
        </p:nvSpPr>
        <p:spPr>
          <a:xfrm>
            <a:off x="5145075" y="4081046"/>
            <a:ext cx="2872902" cy="338554"/>
          </a:xfrm>
          <a:prstGeom prst="rect">
            <a:avLst/>
          </a:prstGeom>
          <a:noFill/>
        </p:spPr>
        <p:txBody>
          <a:bodyPr wrap="none" rtlCol="0">
            <a:spAutoFit/>
          </a:bodyPr>
          <a:lstStyle/>
          <a:p>
            <a:r>
              <a:rPr lang="en-US" altLang="en-US" sz="1600" dirty="0"/>
              <a:t>Linear band-shaped opacities</a:t>
            </a:r>
            <a:endParaRPr lang="en-US" sz="1600" dirty="0"/>
          </a:p>
        </p:txBody>
      </p:sp>
      <p:sp>
        <p:nvSpPr>
          <p:cNvPr id="13" name="Rectangle 2">
            <a:extLst>
              <a:ext uri="{FF2B5EF4-FFF2-40B4-BE49-F238E27FC236}">
                <a16:creationId xmlns:a16="http://schemas.microsoft.com/office/drawing/2014/main" id="{7FAB3632-118B-4515-9AAA-FF147E72D2DB}"/>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Tree>
    <p:extLst>
      <p:ext uri="{BB962C8B-B14F-4D97-AF65-F5344CB8AC3E}">
        <p14:creationId xmlns:p14="http://schemas.microsoft.com/office/powerpoint/2010/main" val="163530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B43EBA9C-045A-48B5-BE33-68448CF2DF1A}"/>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3314" name="Rectangle 2">
            <a:extLst>
              <a:ext uri="{FF2B5EF4-FFF2-40B4-BE49-F238E27FC236}">
                <a16:creationId xmlns:a16="http://schemas.microsoft.com/office/drawing/2014/main" id="{6E737FCC-0CE4-4D0C-B9C5-149368C4A48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5" name="Text Box 4">
            <a:extLst>
              <a:ext uri="{FF2B5EF4-FFF2-40B4-BE49-F238E27FC236}">
                <a16:creationId xmlns:a16="http://schemas.microsoft.com/office/drawing/2014/main" id="{66FBF1EF-81E6-474D-BC4D-984F9FE5715E}"/>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t>	--</a:t>
            </a:r>
            <a:r>
              <a:rPr lang="en-US" altLang="en-US" sz="1600" b="1" dirty="0">
                <a:solidFill>
                  <a:srgbClr val="0000FF"/>
                </a:solidFill>
              </a:rPr>
              <a:t>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p:txBody>
      </p:sp>
      <p:sp>
        <p:nvSpPr>
          <p:cNvPr id="13316" name="Text Box 5">
            <a:extLst>
              <a:ext uri="{FF2B5EF4-FFF2-40B4-BE49-F238E27FC236}">
                <a16:creationId xmlns:a16="http://schemas.microsoft.com/office/drawing/2014/main" id="{EBAF0508-A1D9-46FB-A661-18813519A8D9}"/>
              </a:ext>
            </a:extLst>
          </p:cNvPr>
          <p:cNvSpPr txBox="1">
            <a:spLocks noChangeArrowheads="1"/>
          </p:cNvSpPr>
          <p:nvPr/>
        </p:nvSpPr>
        <p:spPr bwMode="auto">
          <a:xfrm>
            <a:off x="2886075" y="1295400"/>
            <a:ext cx="3910045" cy="523220"/>
          </a:xfrm>
          <a:prstGeom prst="rect">
            <a:avLst/>
          </a:prstGeom>
          <a:solidFill>
            <a:srgbClr val="FF99FF"/>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etiology should come to mind with this?</a:t>
            </a:r>
            <a:endParaRPr lang="en-US" altLang="en-US" sz="1400" dirty="0">
              <a:solidFill>
                <a:srgbClr val="0000FF"/>
              </a:solidFill>
            </a:endParaRPr>
          </a:p>
          <a:p>
            <a:pPr eaLnBrk="1" hangingPunct="1">
              <a:spcBef>
                <a:spcPct val="0"/>
              </a:spcBef>
              <a:buClrTx/>
              <a:buSzTx/>
              <a:buFontTx/>
              <a:buNone/>
            </a:pPr>
            <a:r>
              <a:rPr lang="en-US" altLang="en-US" sz="1400" dirty="0">
                <a:solidFill>
                  <a:srgbClr val="0000FF"/>
                </a:solidFill>
              </a:rPr>
              <a:t>Herpesvirus infection, especially HSV and VZV</a:t>
            </a:r>
          </a:p>
        </p:txBody>
      </p:sp>
      <p:sp>
        <p:nvSpPr>
          <p:cNvPr id="13317" name="Rectangle 2">
            <a:extLst>
              <a:ext uri="{FF2B5EF4-FFF2-40B4-BE49-F238E27FC236}">
                <a16:creationId xmlns:a16="http://schemas.microsoft.com/office/drawing/2014/main" id="{6ADD1A0E-20BF-4364-AAB1-CDEBE16A20D2}"/>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3318" name="Slide Number Placeholder 1">
            <a:extLst>
              <a:ext uri="{FF2B5EF4-FFF2-40B4-BE49-F238E27FC236}">
                <a16:creationId xmlns:a16="http://schemas.microsoft.com/office/drawing/2014/main" id="{6C9E3DC3-2EA4-426C-B211-17E8F706B2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429C2FE-9ACE-430C-AA09-C2DEB5098CAD}" type="slidenum">
              <a:rPr lang="en-US" altLang="en-US" sz="1000" smtClean="0"/>
              <a:pPr>
                <a:spcBef>
                  <a:spcPct val="0"/>
                </a:spcBef>
                <a:buClrTx/>
                <a:buSzTx/>
                <a:buFontTx/>
                <a:buNone/>
              </a:pPr>
              <a:t>13</a:t>
            </a:fld>
            <a:endParaRPr lang="en-US" altLang="en-US" sz="1000"/>
          </a:p>
        </p:txBody>
      </p:sp>
    </p:spTree>
    <p:extLst>
      <p:ext uri="{BB962C8B-B14F-4D97-AF65-F5344CB8AC3E}">
        <p14:creationId xmlns:p14="http://schemas.microsoft.com/office/powerpoint/2010/main" val="15015221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130</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rgbClr val="0000FF"/>
                </a:solidFill>
              </a:rPr>
              <a:t>In a nutshell, what is abnormal about the endothelial cells in PPMD?</a:t>
            </a:r>
          </a:p>
          <a:p>
            <a:r>
              <a:rPr lang="en-US" altLang="en-US" sz="1600" dirty="0">
                <a:solidFill>
                  <a:srgbClr val="0000FF"/>
                </a:solidFill>
              </a:rPr>
              <a:t>They ‘behave’ like epithelial cells and/or fibroblasts. </a:t>
            </a:r>
            <a:r>
              <a:rPr lang="en-US" altLang="en-US" sz="1600" dirty="0"/>
              <a:t>Specifically and problematically, the endothelial cells  </a:t>
            </a:r>
            <a:r>
              <a:rPr lang="en-US" altLang="en-US" sz="1600" b="1" dirty="0"/>
              <a:t>proliferate </a:t>
            </a:r>
            <a:r>
              <a:rPr lang="en-US" altLang="en-US" sz="1600" dirty="0"/>
              <a:t>, form</a:t>
            </a:r>
            <a:r>
              <a:rPr lang="en-US" altLang="en-US" sz="1600" b="1" dirty="0"/>
              <a:t>  multiple layers </a:t>
            </a:r>
            <a:r>
              <a:rPr lang="en-US" altLang="en-US" sz="1600" dirty="0"/>
              <a:t>, and  </a:t>
            </a:r>
            <a:r>
              <a:rPr lang="en-US" altLang="en-US" sz="1600" b="1" dirty="0"/>
              <a:t>migrate </a:t>
            </a:r>
            <a:r>
              <a:rPr lang="en-US" altLang="en-US" sz="1600" dirty="0"/>
              <a:t>–none of which normal endothelial cells do.</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PPMD presents with three posterior-K slit-lamp findings. What are they?</a:t>
            </a:r>
          </a:p>
          <a:p>
            <a:pPr eaLnBrk="1" hangingPunct="1">
              <a:spcBef>
                <a:spcPct val="0"/>
              </a:spcBef>
              <a:buClrTx/>
              <a:buSzTx/>
              <a:buNone/>
            </a:pPr>
            <a:r>
              <a:rPr lang="en-US" altLang="en-US" sz="1600" dirty="0">
                <a:solidFill>
                  <a:srgbClr val="0000FF"/>
                </a:solidFill>
              </a:rPr>
              <a:t>--Linear band-shaped opacities</a:t>
            </a:r>
            <a:endParaRPr lang="en-US" altLang="en-US" sz="1600" i="1" dirty="0">
              <a:solidFill>
                <a:srgbClr val="0000FF"/>
              </a:solidFill>
            </a:endParaRPr>
          </a:p>
          <a:p>
            <a:pPr eaLnBrk="1" hangingPunct="1">
              <a:spcBef>
                <a:spcPct val="0"/>
              </a:spcBef>
              <a:buClrTx/>
              <a:buSzTx/>
              <a:buFontTx/>
              <a:buNone/>
            </a:pPr>
            <a:r>
              <a:rPr lang="en-US" altLang="en-US" sz="1600" dirty="0">
                <a:solidFill>
                  <a:srgbClr val="0000FF"/>
                </a:solidFill>
              </a:rPr>
              <a:t>--Vesicular lesions </a:t>
            </a:r>
          </a:p>
          <a:p>
            <a:pPr eaLnBrk="1" hangingPunct="1">
              <a:spcBef>
                <a:spcPct val="0"/>
              </a:spcBef>
              <a:buClrTx/>
              <a:buSzTx/>
              <a:buFontTx/>
              <a:buNone/>
            </a:pPr>
            <a:r>
              <a:rPr lang="en-US" altLang="en-US" sz="1600" dirty="0">
                <a:solidFill>
                  <a:srgbClr val="0000FF"/>
                </a:solidFill>
              </a:rPr>
              <a:t>--Diffuse opacities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PPMD painful? Does it affect vision?</a:t>
            </a:r>
            <a:endParaRPr lang="en-US" altLang="en-US" sz="1600" i="1" dirty="0">
              <a:solidFill>
                <a:schemeClr val="accent1">
                  <a:lumMod val="40000"/>
                  <a:lumOff val="60000"/>
                </a:schemeClr>
              </a:solidFill>
            </a:endParaRPr>
          </a:p>
          <a:p>
            <a:pPr eaLnBrk="1" hangingPunct="1">
              <a:spcBef>
                <a:spcPct val="0"/>
              </a:spcBef>
              <a:buClrTx/>
              <a:buSzTx/>
              <a:buFontTx/>
              <a:buNone/>
            </a:pPr>
            <a:r>
              <a:rPr lang="en-US" altLang="en-US" sz="1600" dirty="0">
                <a:solidFill>
                  <a:schemeClr val="accent1">
                    <a:lumMod val="40000"/>
                    <a:lumOff val="60000"/>
                  </a:schemeClr>
                </a:solidFill>
              </a:rPr>
              <a:t>In the majority of pts, PPMD is a stable, painless and visually insignificant condition. However, severe cases can be associated with glaucoma, stromal edema, and significant vision loss.</a:t>
            </a:r>
          </a:p>
        </p:txBody>
      </p:sp>
    </p:spTree>
    <p:extLst>
      <p:ext uri="{BB962C8B-B14F-4D97-AF65-F5344CB8AC3E}">
        <p14:creationId xmlns:p14="http://schemas.microsoft.com/office/powerpoint/2010/main" val="31343757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131</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rgbClr val="0000FF"/>
                </a:solidFill>
              </a:rPr>
              <a:t>In a nutshell, what is abnormal about the endothelial cells in PPMD?</a:t>
            </a:r>
          </a:p>
          <a:p>
            <a:r>
              <a:rPr lang="en-US" altLang="en-US" sz="1600" dirty="0">
                <a:solidFill>
                  <a:srgbClr val="0000FF"/>
                </a:solidFill>
              </a:rPr>
              <a:t>They ‘behave’ like epithelial cells and/or fibroblasts. </a:t>
            </a:r>
            <a:r>
              <a:rPr lang="en-US" altLang="en-US" sz="1600" dirty="0"/>
              <a:t>Specifically and problematically, the endothelial cells  </a:t>
            </a:r>
            <a:r>
              <a:rPr lang="en-US" altLang="en-US" sz="1600" b="1" dirty="0"/>
              <a:t>proliferate </a:t>
            </a:r>
            <a:r>
              <a:rPr lang="en-US" altLang="en-US" sz="1600" dirty="0"/>
              <a:t>, form</a:t>
            </a:r>
            <a:r>
              <a:rPr lang="en-US" altLang="en-US" sz="1600" b="1" dirty="0"/>
              <a:t>  multiple layers </a:t>
            </a:r>
            <a:r>
              <a:rPr lang="en-US" altLang="en-US" sz="1600" dirty="0"/>
              <a:t>, and  </a:t>
            </a:r>
            <a:r>
              <a:rPr lang="en-US" altLang="en-US" sz="1600" b="1" dirty="0"/>
              <a:t>migrate </a:t>
            </a:r>
            <a:r>
              <a:rPr lang="en-US" altLang="en-US" sz="1600" dirty="0"/>
              <a:t>–none of which normal endothelial cells do.</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PPMD presents with three posterior-K slit-lamp findings. What are they?</a:t>
            </a:r>
          </a:p>
          <a:p>
            <a:pPr eaLnBrk="1" hangingPunct="1">
              <a:spcBef>
                <a:spcPct val="0"/>
              </a:spcBef>
              <a:buClrTx/>
              <a:buSzTx/>
              <a:buNone/>
            </a:pPr>
            <a:r>
              <a:rPr lang="en-US" altLang="en-US" sz="1600" dirty="0">
                <a:solidFill>
                  <a:srgbClr val="0000FF"/>
                </a:solidFill>
              </a:rPr>
              <a:t>--Linear band-shaped opacities</a:t>
            </a:r>
            <a:endParaRPr lang="en-US" altLang="en-US" sz="1600" i="1" dirty="0">
              <a:solidFill>
                <a:srgbClr val="0000FF"/>
              </a:solidFill>
            </a:endParaRPr>
          </a:p>
          <a:p>
            <a:pPr eaLnBrk="1" hangingPunct="1">
              <a:spcBef>
                <a:spcPct val="0"/>
              </a:spcBef>
              <a:buClrTx/>
              <a:buSzTx/>
              <a:buFontTx/>
              <a:buNone/>
            </a:pPr>
            <a:r>
              <a:rPr lang="en-US" altLang="en-US" sz="1600" dirty="0">
                <a:solidFill>
                  <a:srgbClr val="0000FF"/>
                </a:solidFill>
              </a:rPr>
              <a:t>--Vesicular lesions </a:t>
            </a:r>
          </a:p>
          <a:p>
            <a:pPr eaLnBrk="1" hangingPunct="1">
              <a:spcBef>
                <a:spcPct val="0"/>
              </a:spcBef>
              <a:buClrTx/>
              <a:buSzTx/>
              <a:buFontTx/>
              <a:buNone/>
            </a:pPr>
            <a:r>
              <a:rPr lang="en-US" altLang="en-US" sz="1600" dirty="0">
                <a:solidFill>
                  <a:srgbClr val="0000FF"/>
                </a:solidFill>
              </a:rPr>
              <a:t>--Diffuse opacities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PPMD painful? Does it affect vision?</a:t>
            </a:r>
          </a:p>
          <a:p>
            <a:pPr eaLnBrk="1" hangingPunct="1">
              <a:spcBef>
                <a:spcPct val="0"/>
              </a:spcBef>
              <a:buClrTx/>
              <a:buSzTx/>
              <a:buFontTx/>
              <a:buNone/>
            </a:pPr>
            <a:r>
              <a:rPr lang="en-US" altLang="en-US" sz="1600" dirty="0">
                <a:solidFill>
                  <a:srgbClr val="0000FF"/>
                </a:solidFill>
              </a:rPr>
              <a:t>In the majority of pts, PPMD is a stable, painless and visually insignificant condition. </a:t>
            </a:r>
            <a:r>
              <a:rPr lang="en-US" altLang="en-US" sz="1600" dirty="0">
                <a:solidFill>
                  <a:schemeClr val="accent1">
                    <a:lumMod val="40000"/>
                    <a:lumOff val="60000"/>
                  </a:schemeClr>
                </a:solidFill>
              </a:rPr>
              <a:t>However, severe cases can be associated with glaucoma, stromal edema, and significant vision loss.</a:t>
            </a:r>
          </a:p>
        </p:txBody>
      </p:sp>
    </p:spTree>
    <p:extLst>
      <p:ext uri="{BB962C8B-B14F-4D97-AF65-F5344CB8AC3E}">
        <p14:creationId xmlns:p14="http://schemas.microsoft.com/office/powerpoint/2010/main" val="35628565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132</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rgbClr val="0000FF"/>
                </a:solidFill>
              </a:rPr>
              <a:t>In a nutshell, what is abnormal about the endothelial cells in PPMD?</a:t>
            </a:r>
          </a:p>
          <a:p>
            <a:r>
              <a:rPr lang="en-US" altLang="en-US" sz="1600" dirty="0">
                <a:solidFill>
                  <a:srgbClr val="0000FF"/>
                </a:solidFill>
              </a:rPr>
              <a:t>They ‘behave’ like epithelial cells and/or fibroblasts. </a:t>
            </a:r>
            <a:r>
              <a:rPr lang="en-US" altLang="en-US" sz="1600" dirty="0"/>
              <a:t>Specifically and problematically, the endothelial cells  </a:t>
            </a:r>
            <a:r>
              <a:rPr lang="en-US" altLang="en-US" sz="1600" b="1" dirty="0"/>
              <a:t>proliferate </a:t>
            </a:r>
            <a:r>
              <a:rPr lang="en-US" altLang="en-US" sz="1600" dirty="0"/>
              <a:t>, form</a:t>
            </a:r>
            <a:r>
              <a:rPr lang="en-US" altLang="en-US" sz="1600" b="1" dirty="0"/>
              <a:t>  multiple layers </a:t>
            </a:r>
            <a:r>
              <a:rPr lang="en-US" altLang="en-US" sz="1600" dirty="0"/>
              <a:t>, and  </a:t>
            </a:r>
            <a:r>
              <a:rPr lang="en-US" altLang="en-US" sz="1600" b="1" dirty="0"/>
              <a:t>migrate </a:t>
            </a:r>
            <a:r>
              <a:rPr lang="en-US" altLang="en-US" sz="1600" dirty="0"/>
              <a:t>–none of which normal endothelial cells do.</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PPMD presents with three posterior-K slit-lamp findings. What are they?</a:t>
            </a:r>
          </a:p>
          <a:p>
            <a:pPr eaLnBrk="1" hangingPunct="1">
              <a:spcBef>
                <a:spcPct val="0"/>
              </a:spcBef>
              <a:buClrTx/>
              <a:buSzTx/>
              <a:buNone/>
            </a:pPr>
            <a:r>
              <a:rPr lang="en-US" altLang="en-US" sz="1600" dirty="0">
                <a:solidFill>
                  <a:srgbClr val="0000FF"/>
                </a:solidFill>
              </a:rPr>
              <a:t>--Linear band-shaped opacities</a:t>
            </a:r>
            <a:endParaRPr lang="en-US" altLang="en-US" sz="1600" i="1" dirty="0">
              <a:solidFill>
                <a:srgbClr val="0000FF"/>
              </a:solidFill>
            </a:endParaRPr>
          </a:p>
          <a:p>
            <a:pPr eaLnBrk="1" hangingPunct="1">
              <a:spcBef>
                <a:spcPct val="0"/>
              </a:spcBef>
              <a:buClrTx/>
              <a:buSzTx/>
              <a:buFontTx/>
              <a:buNone/>
            </a:pPr>
            <a:r>
              <a:rPr lang="en-US" altLang="en-US" sz="1600" dirty="0">
                <a:solidFill>
                  <a:srgbClr val="0000FF"/>
                </a:solidFill>
              </a:rPr>
              <a:t>--Vesicular lesions </a:t>
            </a:r>
          </a:p>
          <a:p>
            <a:pPr eaLnBrk="1" hangingPunct="1">
              <a:spcBef>
                <a:spcPct val="0"/>
              </a:spcBef>
              <a:buClrTx/>
              <a:buSzTx/>
              <a:buFontTx/>
              <a:buNone/>
            </a:pPr>
            <a:r>
              <a:rPr lang="en-US" altLang="en-US" sz="1600" dirty="0">
                <a:solidFill>
                  <a:srgbClr val="0000FF"/>
                </a:solidFill>
              </a:rPr>
              <a:t>--Diffuse opacities </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PPMD painful? Does it affect vision?</a:t>
            </a:r>
          </a:p>
          <a:p>
            <a:pPr eaLnBrk="1" hangingPunct="1">
              <a:spcBef>
                <a:spcPct val="0"/>
              </a:spcBef>
              <a:buClrTx/>
              <a:buSzTx/>
              <a:buFontTx/>
              <a:buNone/>
            </a:pPr>
            <a:r>
              <a:rPr lang="en-US" altLang="en-US" sz="1600" dirty="0">
                <a:solidFill>
                  <a:srgbClr val="0000FF"/>
                </a:solidFill>
              </a:rPr>
              <a:t>In the majority of pts, PPMD is a stable, painless and visually insignificant condition. </a:t>
            </a:r>
            <a:r>
              <a:rPr lang="en-US" altLang="en-US" sz="1600" dirty="0"/>
              <a:t>However, severe cases can be associated with glaucoma, stromal edema, and significant vision loss.</a:t>
            </a:r>
          </a:p>
        </p:txBody>
      </p:sp>
    </p:spTree>
    <p:extLst>
      <p:ext uri="{BB962C8B-B14F-4D97-AF65-F5344CB8AC3E}">
        <p14:creationId xmlns:p14="http://schemas.microsoft.com/office/powerpoint/2010/main" val="10298307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133</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chemeClr val="bg1">
                    <a:lumMod val="75000"/>
                  </a:schemeClr>
                </a:solidFill>
              </a:rPr>
              <a:t>In a nutshell, what is abnormal about the endothelial cells in PPMD?</a:t>
            </a:r>
          </a:p>
          <a:p>
            <a:r>
              <a:rPr lang="en-US" altLang="en-US" sz="1600" dirty="0">
                <a:solidFill>
                  <a:schemeClr val="bg1">
                    <a:lumMod val="75000"/>
                  </a:schemeClr>
                </a:solidFill>
              </a:rPr>
              <a:t>They ‘behave’ like epithelial cells and/or fibroblasts. Specifically and problematically, the endothelial cells  </a:t>
            </a:r>
            <a:r>
              <a:rPr lang="en-US" altLang="en-US" sz="1600" b="1" dirty="0">
                <a:solidFill>
                  <a:schemeClr val="bg1">
                    <a:lumMod val="75000"/>
                  </a:schemeClr>
                </a:solidFill>
              </a:rPr>
              <a:t>proliferate </a:t>
            </a:r>
            <a:r>
              <a:rPr lang="en-US" altLang="en-US" sz="1600" dirty="0">
                <a:solidFill>
                  <a:schemeClr val="bg1">
                    <a:lumMod val="75000"/>
                  </a:schemeClr>
                </a:solidFill>
              </a:rPr>
              <a:t>, form</a:t>
            </a:r>
            <a:r>
              <a:rPr lang="en-US" altLang="en-US" sz="1600" b="1" dirty="0">
                <a:solidFill>
                  <a:schemeClr val="bg1">
                    <a:lumMod val="75000"/>
                  </a:schemeClr>
                </a:solidFill>
              </a:rPr>
              <a:t>  multiple layers </a:t>
            </a:r>
            <a:r>
              <a:rPr lang="en-US" altLang="en-US" sz="1600" dirty="0">
                <a:solidFill>
                  <a:schemeClr val="bg1">
                    <a:lumMod val="75000"/>
                  </a:schemeClr>
                </a:solidFill>
              </a:rPr>
              <a:t>, and  </a:t>
            </a:r>
            <a:r>
              <a:rPr lang="en-US" altLang="en-US" sz="1600" b="1" dirty="0">
                <a:solidFill>
                  <a:schemeClr val="bg1">
                    <a:lumMod val="75000"/>
                  </a:schemeClr>
                </a:solidFill>
              </a:rPr>
              <a:t>migrate </a:t>
            </a:r>
            <a:r>
              <a:rPr lang="en-US" altLang="en-US" sz="1600" dirty="0">
                <a:solidFill>
                  <a:schemeClr val="bg1">
                    <a:lumMod val="75000"/>
                  </a:schemeClr>
                </a:solidFill>
              </a:rPr>
              <a:t>–none of which normal endothelial cells do.</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PPMD presents with three posterior-K slit-lamp findings. What are they?</a:t>
            </a:r>
          </a:p>
          <a:p>
            <a:pPr eaLnBrk="1" hangingPunct="1">
              <a:spcBef>
                <a:spcPct val="0"/>
              </a:spcBef>
              <a:buClrTx/>
              <a:buSzTx/>
              <a:buNone/>
            </a:pPr>
            <a:r>
              <a:rPr lang="en-US" altLang="en-US" sz="1600" dirty="0">
                <a:solidFill>
                  <a:schemeClr val="bg1">
                    <a:lumMod val="75000"/>
                  </a:schemeClr>
                </a:solidFill>
              </a:rPr>
              <a:t>--Linear band-shaped opacities</a:t>
            </a:r>
            <a:endParaRPr lang="en-US" altLang="en-US" sz="1600" i="1"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--Vesicular lesions </a:t>
            </a:r>
          </a:p>
          <a:p>
            <a:pPr eaLnBrk="1" hangingPunct="1">
              <a:spcBef>
                <a:spcPct val="0"/>
              </a:spcBef>
              <a:buClrTx/>
              <a:buSzTx/>
              <a:buFontTx/>
              <a:buNone/>
            </a:pPr>
            <a:r>
              <a:rPr lang="en-US" altLang="en-US" sz="1600" dirty="0">
                <a:solidFill>
                  <a:schemeClr val="bg1">
                    <a:lumMod val="75000"/>
                  </a:schemeClr>
                </a:solidFill>
              </a:rPr>
              <a:t>--Diffuse opacities </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PPMD painful? Does it affect vision?</a:t>
            </a:r>
          </a:p>
          <a:p>
            <a:pPr eaLnBrk="1" hangingPunct="1">
              <a:spcBef>
                <a:spcPct val="0"/>
              </a:spcBef>
              <a:buClrTx/>
              <a:buSzTx/>
              <a:buFontTx/>
              <a:buNone/>
            </a:pPr>
            <a:r>
              <a:rPr lang="en-US" altLang="en-US" sz="1600" dirty="0">
                <a:solidFill>
                  <a:schemeClr val="bg1">
                    <a:lumMod val="75000"/>
                  </a:schemeClr>
                </a:solidFill>
              </a:rPr>
              <a:t>In the majority of pts, PPMD is a stable, painless and visually insignificant condition. However, severe cases can be </a:t>
            </a:r>
            <a:r>
              <a:rPr lang="en-US" altLang="en-US" sz="1600" b="1" dirty="0"/>
              <a:t>associated with glaucoma</a:t>
            </a:r>
            <a:r>
              <a:rPr lang="en-US" altLang="en-US" sz="1600" dirty="0">
                <a:solidFill>
                  <a:schemeClr val="bg1">
                    <a:lumMod val="75000"/>
                  </a:schemeClr>
                </a:solidFill>
              </a:rPr>
              <a:t>, stromal edema, and significant vision loss.</a:t>
            </a:r>
          </a:p>
        </p:txBody>
      </p:sp>
      <p:sp>
        <p:nvSpPr>
          <p:cNvPr id="5" name="Oval 4">
            <a:extLst>
              <a:ext uri="{FF2B5EF4-FFF2-40B4-BE49-F238E27FC236}">
                <a16:creationId xmlns:a16="http://schemas.microsoft.com/office/drawing/2014/main" id="{3C877891-D982-449A-96F6-BE6A7A39F016}"/>
              </a:ext>
            </a:extLst>
          </p:cNvPr>
          <p:cNvSpPr/>
          <p:nvPr/>
        </p:nvSpPr>
        <p:spPr>
          <a:xfrm>
            <a:off x="4601817" y="5489733"/>
            <a:ext cx="3097472" cy="63688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385E4D-3A56-4CE6-A21E-1C83674141DC}"/>
              </a:ext>
            </a:extLst>
          </p:cNvPr>
          <p:cNvSpPr txBox="1"/>
          <p:nvPr/>
        </p:nvSpPr>
        <p:spPr>
          <a:xfrm>
            <a:off x="1720854" y="3672363"/>
            <a:ext cx="5546198" cy="1169551"/>
          </a:xfrm>
          <a:prstGeom prst="rect">
            <a:avLst/>
          </a:prstGeom>
          <a:solidFill>
            <a:srgbClr val="FFCCFF"/>
          </a:solidFill>
        </p:spPr>
        <p:txBody>
          <a:bodyPr wrap="none" rtlCol="0">
            <a:spAutoFit/>
          </a:bodyPr>
          <a:lstStyle/>
          <a:p>
            <a:r>
              <a:rPr lang="en-US" sz="1400" i="1" dirty="0" err="1"/>
              <a:t>Hol</a:t>
            </a:r>
            <a:r>
              <a:rPr lang="en-US" sz="1400" i="1" dirty="0"/>
              <a:t> up—as a dystrophy, PPMD must by definition be bilateral, yes?</a:t>
            </a:r>
          </a:p>
          <a:p>
            <a:r>
              <a:rPr lang="en-US" sz="1400" dirty="0" err="1">
                <a:solidFill>
                  <a:srgbClr val="FFCCFF"/>
                </a:solidFill>
              </a:rPr>
              <a:t>Tru</a:t>
            </a:r>
            <a:r>
              <a:rPr lang="en-US" sz="1400" dirty="0">
                <a:solidFill>
                  <a:srgbClr val="FFCCFF"/>
                </a:solidFill>
              </a:rPr>
              <a:t> </a:t>
            </a:r>
            <a:r>
              <a:rPr lang="en-US" sz="1400" dirty="0" err="1">
                <a:solidFill>
                  <a:srgbClr val="FFCCFF"/>
                </a:solidFill>
              </a:rPr>
              <a:t>dat</a:t>
            </a:r>
            <a:endParaRPr lang="en-US" sz="1400" dirty="0">
              <a:solidFill>
                <a:srgbClr val="FFCCFF"/>
              </a:solidFill>
            </a:endParaRPr>
          </a:p>
          <a:p>
            <a:endParaRPr lang="en-US" sz="1400" dirty="0">
              <a:solidFill>
                <a:srgbClr val="FFCCFF"/>
              </a:solidFill>
            </a:endParaRPr>
          </a:p>
          <a:p>
            <a:r>
              <a:rPr lang="en-US" sz="1400" i="1" dirty="0">
                <a:solidFill>
                  <a:srgbClr val="FFCCFF"/>
                </a:solidFill>
              </a:rPr>
              <a:t>Given this, how can it cause unilateral IOP elevation?</a:t>
            </a:r>
          </a:p>
          <a:p>
            <a:r>
              <a:rPr lang="en-US" sz="1400" dirty="0">
                <a:solidFill>
                  <a:srgbClr val="FFCCFF"/>
                </a:solidFill>
              </a:rPr>
              <a:t>Because it can be highly asymmetric</a:t>
            </a:r>
          </a:p>
        </p:txBody>
      </p:sp>
    </p:spTree>
    <p:extLst>
      <p:ext uri="{BB962C8B-B14F-4D97-AF65-F5344CB8AC3E}">
        <p14:creationId xmlns:p14="http://schemas.microsoft.com/office/powerpoint/2010/main" val="20579098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134</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chemeClr val="bg1">
                    <a:lumMod val="75000"/>
                  </a:schemeClr>
                </a:solidFill>
              </a:rPr>
              <a:t>In a nutshell, what is abnormal about the endothelial cells in PPMD?</a:t>
            </a:r>
          </a:p>
          <a:p>
            <a:r>
              <a:rPr lang="en-US" altLang="en-US" sz="1600" dirty="0">
                <a:solidFill>
                  <a:schemeClr val="bg1">
                    <a:lumMod val="75000"/>
                  </a:schemeClr>
                </a:solidFill>
              </a:rPr>
              <a:t>They ‘behave’ like epithelial cells and/or fibroblasts. Specifically and problematically, the endothelial cells  </a:t>
            </a:r>
            <a:r>
              <a:rPr lang="en-US" altLang="en-US" sz="1600" b="1" dirty="0">
                <a:solidFill>
                  <a:schemeClr val="bg1">
                    <a:lumMod val="75000"/>
                  </a:schemeClr>
                </a:solidFill>
              </a:rPr>
              <a:t>proliferate </a:t>
            </a:r>
            <a:r>
              <a:rPr lang="en-US" altLang="en-US" sz="1600" dirty="0">
                <a:solidFill>
                  <a:schemeClr val="bg1">
                    <a:lumMod val="75000"/>
                  </a:schemeClr>
                </a:solidFill>
              </a:rPr>
              <a:t>, form</a:t>
            </a:r>
            <a:r>
              <a:rPr lang="en-US" altLang="en-US" sz="1600" b="1" dirty="0">
                <a:solidFill>
                  <a:schemeClr val="bg1">
                    <a:lumMod val="75000"/>
                  </a:schemeClr>
                </a:solidFill>
              </a:rPr>
              <a:t>  multiple layers </a:t>
            </a:r>
            <a:r>
              <a:rPr lang="en-US" altLang="en-US" sz="1600" dirty="0">
                <a:solidFill>
                  <a:schemeClr val="bg1">
                    <a:lumMod val="75000"/>
                  </a:schemeClr>
                </a:solidFill>
              </a:rPr>
              <a:t>, and  </a:t>
            </a:r>
            <a:r>
              <a:rPr lang="en-US" altLang="en-US" sz="1600" b="1" dirty="0">
                <a:solidFill>
                  <a:schemeClr val="bg1">
                    <a:lumMod val="75000"/>
                  </a:schemeClr>
                </a:solidFill>
              </a:rPr>
              <a:t>migrate </a:t>
            </a:r>
            <a:r>
              <a:rPr lang="en-US" altLang="en-US" sz="1600" dirty="0">
                <a:solidFill>
                  <a:schemeClr val="bg1">
                    <a:lumMod val="75000"/>
                  </a:schemeClr>
                </a:solidFill>
              </a:rPr>
              <a:t>–none of which normal endothelial cells do.</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PPMD presents with three posterior-K slit-lamp findings. What are they?</a:t>
            </a:r>
          </a:p>
          <a:p>
            <a:pPr eaLnBrk="1" hangingPunct="1">
              <a:spcBef>
                <a:spcPct val="0"/>
              </a:spcBef>
              <a:buClrTx/>
              <a:buSzTx/>
              <a:buNone/>
            </a:pPr>
            <a:r>
              <a:rPr lang="en-US" altLang="en-US" sz="1600" dirty="0">
                <a:solidFill>
                  <a:schemeClr val="bg1">
                    <a:lumMod val="75000"/>
                  </a:schemeClr>
                </a:solidFill>
              </a:rPr>
              <a:t>--Linear band-shaped opacities</a:t>
            </a:r>
            <a:endParaRPr lang="en-US" altLang="en-US" sz="1600" i="1"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--Vesicular lesions </a:t>
            </a:r>
          </a:p>
          <a:p>
            <a:pPr eaLnBrk="1" hangingPunct="1">
              <a:spcBef>
                <a:spcPct val="0"/>
              </a:spcBef>
              <a:buClrTx/>
              <a:buSzTx/>
              <a:buFontTx/>
              <a:buNone/>
            </a:pPr>
            <a:r>
              <a:rPr lang="en-US" altLang="en-US" sz="1600" dirty="0">
                <a:solidFill>
                  <a:schemeClr val="bg1">
                    <a:lumMod val="75000"/>
                  </a:schemeClr>
                </a:solidFill>
              </a:rPr>
              <a:t>--Diffuse opacities </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PPMD painful? Does it affect vision?</a:t>
            </a:r>
          </a:p>
          <a:p>
            <a:pPr eaLnBrk="1" hangingPunct="1">
              <a:spcBef>
                <a:spcPct val="0"/>
              </a:spcBef>
              <a:buClrTx/>
              <a:buSzTx/>
              <a:buFontTx/>
              <a:buNone/>
            </a:pPr>
            <a:r>
              <a:rPr lang="en-US" altLang="en-US" sz="1600" dirty="0">
                <a:solidFill>
                  <a:schemeClr val="bg1">
                    <a:lumMod val="75000"/>
                  </a:schemeClr>
                </a:solidFill>
              </a:rPr>
              <a:t>In the majority of pts, PPMD is a stable, painless and visually insignificant condition. However, severe cases can be </a:t>
            </a:r>
            <a:r>
              <a:rPr lang="en-US" altLang="en-US" sz="1600" b="1" dirty="0"/>
              <a:t>associated with glaucoma</a:t>
            </a:r>
            <a:r>
              <a:rPr lang="en-US" altLang="en-US" sz="1600" dirty="0">
                <a:solidFill>
                  <a:schemeClr val="bg1">
                    <a:lumMod val="75000"/>
                  </a:schemeClr>
                </a:solidFill>
              </a:rPr>
              <a:t>, stromal edema, and significant vision loss.</a:t>
            </a:r>
          </a:p>
        </p:txBody>
      </p:sp>
      <p:sp>
        <p:nvSpPr>
          <p:cNvPr id="5" name="Oval 4">
            <a:extLst>
              <a:ext uri="{FF2B5EF4-FFF2-40B4-BE49-F238E27FC236}">
                <a16:creationId xmlns:a16="http://schemas.microsoft.com/office/drawing/2014/main" id="{3C877891-D982-449A-96F6-BE6A7A39F016}"/>
              </a:ext>
            </a:extLst>
          </p:cNvPr>
          <p:cNvSpPr/>
          <p:nvPr/>
        </p:nvSpPr>
        <p:spPr>
          <a:xfrm>
            <a:off x="4601817" y="5489733"/>
            <a:ext cx="3097472" cy="63688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385E4D-3A56-4CE6-A21E-1C83674141DC}"/>
              </a:ext>
            </a:extLst>
          </p:cNvPr>
          <p:cNvSpPr txBox="1"/>
          <p:nvPr/>
        </p:nvSpPr>
        <p:spPr>
          <a:xfrm>
            <a:off x="1720854" y="3672363"/>
            <a:ext cx="5546198" cy="1169551"/>
          </a:xfrm>
          <a:prstGeom prst="rect">
            <a:avLst/>
          </a:prstGeom>
          <a:solidFill>
            <a:srgbClr val="FFCCFF"/>
          </a:solidFill>
        </p:spPr>
        <p:txBody>
          <a:bodyPr wrap="none" rtlCol="0">
            <a:spAutoFit/>
          </a:bodyPr>
          <a:lstStyle/>
          <a:p>
            <a:r>
              <a:rPr lang="en-US" sz="1400" i="1" dirty="0" err="1"/>
              <a:t>Hol</a:t>
            </a:r>
            <a:r>
              <a:rPr lang="en-US" sz="1400" i="1" dirty="0"/>
              <a:t> up—as a dystrophy, PPMD must by definition be bilateral, yes?</a:t>
            </a:r>
          </a:p>
          <a:p>
            <a:r>
              <a:rPr lang="en-US" sz="1400" dirty="0" err="1"/>
              <a:t>Tru</a:t>
            </a:r>
            <a:r>
              <a:rPr lang="en-US" sz="1400" dirty="0"/>
              <a:t> </a:t>
            </a:r>
            <a:r>
              <a:rPr lang="en-US" sz="1400" dirty="0" err="1"/>
              <a:t>dat</a:t>
            </a:r>
            <a:endParaRPr lang="en-US" sz="1400" dirty="0">
              <a:solidFill>
                <a:srgbClr val="FFCCFF"/>
              </a:solidFill>
            </a:endParaRPr>
          </a:p>
          <a:p>
            <a:endParaRPr lang="en-US" sz="1400" dirty="0">
              <a:solidFill>
                <a:srgbClr val="FFCCFF"/>
              </a:solidFill>
            </a:endParaRPr>
          </a:p>
          <a:p>
            <a:r>
              <a:rPr lang="en-US" sz="1400" i="1" dirty="0">
                <a:solidFill>
                  <a:srgbClr val="FFCCFF"/>
                </a:solidFill>
              </a:rPr>
              <a:t>Given this, how can it cause unilateral IOP elevation?</a:t>
            </a:r>
          </a:p>
          <a:p>
            <a:r>
              <a:rPr lang="en-US" sz="1400" dirty="0">
                <a:solidFill>
                  <a:srgbClr val="FFCCFF"/>
                </a:solidFill>
              </a:rPr>
              <a:t>Because it can be highly asymmetric</a:t>
            </a:r>
          </a:p>
        </p:txBody>
      </p:sp>
    </p:spTree>
    <p:extLst>
      <p:ext uri="{BB962C8B-B14F-4D97-AF65-F5344CB8AC3E}">
        <p14:creationId xmlns:p14="http://schemas.microsoft.com/office/powerpoint/2010/main" val="106234488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dirty="0"/>
              <a:t>Unilateral</a:t>
            </a:r>
            <a:r>
              <a:rPr lang="en-US" altLang="en-US" sz="3500" b="0" dirty="0"/>
              <a:t> </a:t>
            </a:r>
            <a:r>
              <a:rPr lang="en-US" altLang="en-US" sz="3500" b="0" dirty="0">
                <a:cs typeface="Arial" panose="020B0604020202020204" pitchFamily="34" charset="0"/>
              </a:rPr>
              <a:t>↑</a:t>
            </a:r>
            <a:r>
              <a:rPr lang="en-US" altLang="en-US" sz="3500" b="0" dirty="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135</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chemeClr val="bg1">
                    <a:lumMod val="75000"/>
                  </a:schemeClr>
                </a:solidFill>
              </a:rPr>
              <a:t>In a nutshell, what is abnormal about the endothelial cells in PPMD?</a:t>
            </a:r>
          </a:p>
          <a:p>
            <a:r>
              <a:rPr lang="en-US" altLang="en-US" sz="1600" dirty="0">
                <a:solidFill>
                  <a:schemeClr val="bg1">
                    <a:lumMod val="75000"/>
                  </a:schemeClr>
                </a:solidFill>
              </a:rPr>
              <a:t>They ‘behave’ like epithelial cells and/or fibroblasts. Specifically and problematically, the endothelial cells  </a:t>
            </a:r>
            <a:r>
              <a:rPr lang="en-US" altLang="en-US" sz="1600" b="1" dirty="0">
                <a:solidFill>
                  <a:schemeClr val="bg1">
                    <a:lumMod val="75000"/>
                  </a:schemeClr>
                </a:solidFill>
              </a:rPr>
              <a:t>proliferate </a:t>
            </a:r>
            <a:r>
              <a:rPr lang="en-US" altLang="en-US" sz="1600" dirty="0">
                <a:solidFill>
                  <a:schemeClr val="bg1">
                    <a:lumMod val="75000"/>
                  </a:schemeClr>
                </a:solidFill>
              </a:rPr>
              <a:t>, form</a:t>
            </a:r>
            <a:r>
              <a:rPr lang="en-US" altLang="en-US" sz="1600" b="1" dirty="0">
                <a:solidFill>
                  <a:schemeClr val="bg1">
                    <a:lumMod val="75000"/>
                  </a:schemeClr>
                </a:solidFill>
              </a:rPr>
              <a:t>  multiple layers </a:t>
            </a:r>
            <a:r>
              <a:rPr lang="en-US" altLang="en-US" sz="1600" dirty="0">
                <a:solidFill>
                  <a:schemeClr val="bg1">
                    <a:lumMod val="75000"/>
                  </a:schemeClr>
                </a:solidFill>
              </a:rPr>
              <a:t>, and  </a:t>
            </a:r>
            <a:r>
              <a:rPr lang="en-US" altLang="en-US" sz="1600" b="1" dirty="0">
                <a:solidFill>
                  <a:schemeClr val="bg1">
                    <a:lumMod val="75000"/>
                  </a:schemeClr>
                </a:solidFill>
              </a:rPr>
              <a:t>migrate </a:t>
            </a:r>
            <a:r>
              <a:rPr lang="en-US" altLang="en-US" sz="1600" dirty="0">
                <a:solidFill>
                  <a:schemeClr val="bg1">
                    <a:lumMod val="75000"/>
                  </a:schemeClr>
                </a:solidFill>
              </a:rPr>
              <a:t>–none of which normal endothelial cells do.</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PPMD presents with three posterior-K slit-lamp findings. What are they?</a:t>
            </a:r>
          </a:p>
          <a:p>
            <a:pPr eaLnBrk="1" hangingPunct="1">
              <a:spcBef>
                <a:spcPct val="0"/>
              </a:spcBef>
              <a:buClrTx/>
              <a:buSzTx/>
              <a:buNone/>
            </a:pPr>
            <a:r>
              <a:rPr lang="en-US" altLang="en-US" sz="1600" dirty="0">
                <a:solidFill>
                  <a:schemeClr val="bg1">
                    <a:lumMod val="75000"/>
                  </a:schemeClr>
                </a:solidFill>
              </a:rPr>
              <a:t>--Linear band-shaped opacities</a:t>
            </a:r>
            <a:endParaRPr lang="en-US" altLang="en-US" sz="1600" i="1"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--Vesicular lesions </a:t>
            </a:r>
          </a:p>
          <a:p>
            <a:pPr eaLnBrk="1" hangingPunct="1">
              <a:spcBef>
                <a:spcPct val="0"/>
              </a:spcBef>
              <a:buClrTx/>
              <a:buSzTx/>
              <a:buFontTx/>
              <a:buNone/>
            </a:pPr>
            <a:r>
              <a:rPr lang="en-US" altLang="en-US" sz="1600" dirty="0">
                <a:solidFill>
                  <a:schemeClr val="bg1">
                    <a:lumMod val="75000"/>
                  </a:schemeClr>
                </a:solidFill>
              </a:rPr>
              <a:t>--Diffuse opacities </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PPMD painful? Does it affect vision?</a:t>
            </a:r>
          </a:p>
          <a:p>
            <a:pPr eaLnBrk="1" hangingPunct="1">
              <a:spcBef>
                <a:spcPct val="0"/>
              </a:spcBef>
              <a:buClrTx/>
              <a:buSzTx/>
              <a:buFontTx/>
              <a:buNone/>
            </a:pPr>
            <a:r>
              <a:rPr lang="en-US" altLang="en-US" sz="1600" dirty="0">
                <a:solidFill>
                  <a:schemeClr val="bg1">
                    <a:lumMod val="75000"/>
                  </a:schemeClr>
                </a:solidFill>
              </a:rPr>
              <a:t>In the majority of pts, PPMD is a stable, painless and visually insignificant condition. However, severe cases can be </a:t>
            </a:r>
            <a:r>
              <a:rPr lang="en-US" altLang="en-US" sz="1600" b="1" dirty="0"/>
              <a:t>associated with glaucoma</a:t>
            </a:r>
            <a:r>
              <a:rPr lang="en-US" altLang="en-US" sz="1600" dirty="0">
                <a:solidFill>
                  <a:schemeClr val="bg1">
                    <a:lumMod val="75000"/>
                  </a:schemeClr>
                </a:solidFill>
              </a:rPr>
              <a:t>, stromal edema, and significant vision loss.</a:t>
            </a:r>
          </a:p>
        </p:txBody>
      </p:sp>
      <p:sp>
        <p:nvSpPr>
          <p:cNvPr id="5" name="Oval 4">
            <a:extLst>
              <a:ext uri="{FF2B5EF4-FFF2-40B4-BE49-F238E27FC236}">
                <a16:creationId xmlns:a16="http://schemas.microsoft.com/office/drawing/2014/main" id="{3C877891-D982-449A-96F6-BE6A7A39F016}"/>
              </a:ext>
            </a:extLst>
          </p:cNvPr>
          <p:cNvSpPr/>
          <p:nvPr/>
        </p:nvSpPr>
        <p:spPr>
          <a:xfrm>
            <a:off x="4601817" y="5489733"/>
            <a:ext cx="3097472" cy="63688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385E4D-3A56-4CE6-A21E-1C83674141DC}"/>
              </a:ext>
            </a:extLst>
          </p:cNvPr>
          <p:cNvSpPr txBox="1"/>
          <p:nvPr/>
        </p:nvSpPr>
        <p:spPr>
          <a:xfrm>
            <a:off x="1720854" y="3672363"/>
            <a:ext cx="5546198" cy="1169551"/>
          </a:xfrm>
          <a:prstGeom prst="rect">
            <a:avLst/>
          </a:prstGeom>
          <a:solidFill>
            <a:srgbClr val="FFCCFF"/>
          </a:solidFill>
        </p:spPr>
        <p:txBody>
          <a:bodyPr wrap="none" rtlCol="0">
            <a:spAutoFit/>
          </a:bodyPr>
          <a:lstStyle/>
          <a:p>
            <a:r>
              <a:rPr lang="en-US" sz="1400" i="1" dirty="0" err="1"/>
              <a:t>Hol</a:t>
            </a:r>
            <a:r>
              <a:rPr lang="en-US" sz="1400" i="1" dirty="0"/>
              <a:t> up—as a dystrophy, PPMD must by definition be bilateral, yes?</a:t>
            </a:r>
          </a:p>
          <a:p>
            <a:r>
              <a:rPr lang="en-US" sz="1400" dirty="0" err="1"/>
              <a:t>Tru</a:t>
            </a:r>
            <a:r>
              <a:rPr lang="en-US" sz="1400" dirty="0"/>
              <a:t> </a:t>
            </a:r>
            <a:r>
              <a:rPr lang="en-US" sz="1400" dirty="0" err="1"/>
              <a:t>dat</a:t>
            </a:r>
            <a:endParaRPr lang="en-US" sz="1400" dirty="0"/>
          </a:p>
          <a:p>
            <a:endParaRPr lang="en-US" sz="1400" dirty="0"/>
          </a:p>
          <a:p>
            <a:r>
              <a:rPr lang="en-US" sz="1400" i="1" dirty="0"/>
              <a:t>Given this, how can it cause </a:t>
            </a:r>
            <a:r>
              <a:rPr lang="en-US" sz="1400" b="1" dirty="0"/>
              <a:t>unilateral</a:t>
            </a:r>
            <a:r>
              <a:rPr lang="en-US" sz="1400" i="1" dirty="0"/>
              <a:t> IOP elevation?</a:t>
            </a:r>
          </a:p>
          <a:p>
            <a:r>
              <a:rPr lang="en-US" sz="1400" dirty="0">
                <a:solidFill>
                  <a:srgbClr val="FFCCFF"/>
                </a:solidFill>
              </a:rPr>
              <a:t>Because it can be highly asymmetric</a:t>
            </a:r>
          </a:p>
        </p:txBody>
      </p:sp>
      <p:sp>
        <p:nvSpPr>
          <p:cNvPr id="7" name="Oval 6">
            <a:extLst>
              <a:ext uri="{FF2B5EF4-FFF2-40B4-BE49-F238E27FC236}">
                <a16:creationId xmlns:a16="http://schemas.microsoft.com/office/drawing/2014/main" id="{BD52DE2D-BD72-4CC0-B1E0-97E2DE77D4DF}"/>
              </a:ext>
            </a:extLst>
          </p:cNvPr>
          <p:cNvSpPr/>
          <p:nvPr/>
        </p:nvSpPr>
        <p:spPr>
          <a:xfrm>
            <a:off x="228599" y="1"/>
            <a:ext cx="2600325" cy="8699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2394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89EF5F1-A322-4FC0-A618-6D3BA85C741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09570" name="Rectangle 5">
            <a:extLst>
              <a:ext uri="{FF2B5EF4-FFF2-40B4-BE49-F238E27FC236}">
                <a16:creationId xmlns:a16="http://schemas.microsoft.com/office/drawing/2014/main" id="{D0ACB9FE-4A20-439E-978C-B7CF719742B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1" name="Rectangle 2">
            <a:extLst>
              <a:ext uri="{FF2B5EF4-FFF2-40B4-BE49-F238E27FC236}">
                <a16:creationId xmlns:a16="http://schemas.microsoft.com/office/drawing/2014/main" id="{52CC0F2E-F79E-4A02-886B-C933F85B89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9572" name="Text Box 4">
            <a:extLst>
              <a:ext uri="{FF2B5EF4-FFF2-40B4-BE49-F238E27FC236}">
                <a16:creationId xmlns:a16="http://schemas.microsoft.com/office/drawing/2014/main" id="{A1C86E21-4311-4063-A753-373B52425C1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b="1" dirty="0"/>
              <a:t>	--</a:t>
            </a:r>
            <a:r>
              <a:rPr lang="en-US" altLang="en-US" sz="1600" b="1" dirty="0">
                <a:solidFill>
                  <a:srgbClr val="0000FF"/>
                </a:solidFill>
              </a:rPr>
              <a:t>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solidFill>
                  <a:schemeClr val="bg1"/>
                </a:solidFill>
              </a:rPr>
              <a:t>--</a:t>
            </a:r>
          </a:p>
        </p:txBody>
      </p:sp>
      <p:sp>
        <p:nvSpPr>
          <p:cNvPr id="109573" name="Rectangle 2">
            <a:extLst>
              <a:ext uri="{FF2B5EF4-FFF2-40B4-BE49-F238E27FC236}">
                <a16:creationId xmlns:a16="http://schemas.microsoft.com/office/drawing/2014/main" id="{EB2D5700-EEA8-4397-A4D4-2C0D35C863C5}"/>
              </a:ext>
            </a:extLst>
          </p:cNvPr>
          <p:cNvSpPr>
            <a:spLocks noGrp="1" noChangeArrowheads="1"/>
          </p:cNvSpPr>
          <p:nvPr>
            <p:ph type="title"/>
          </p:nvPr>
        </p:nvSpPr>
        <p:spPr>
          <a:xfrm>
            <a:off x="457200" y="122238"/>
            <a:ext cx="7543800" cy="639762"/>
          </a:xfrm>
        </p:spPr>
        <p:txBody>
          <a:bodyPr/>
          <a:lstStyle/>
          <a:p>
            <a:pPr eaLnBrk="1" hangingPunct="1"/>
            <a:r>
              <a:rPr lang="en-US" altLang="en-US" sz="3500" dirty="0"/>
              <a:t>Unilateral</a:t>
            </a:r>
            <a:r>
              <a:rPr lang="en-US" altLang="en-US" sz="3500" b="0" dirty="0"/>
              <a:t> </a:t>
            </a:r>
            <a:r>
              <a:rPr lang="en-US" altLang="en-US" sz="3500" b="0" dirty="0">
                <a:cs typeface="Arial" panose="020B0604020202020204" pitchFamily="34" charset="0"/>
              </a:rPr>
              <a:t>↑</a:t>
            </a:r>
            <a:r>
              <a:rPr lang="en-US" altLang="en-US" sz="3500" b="0" dirty="0"/>
              <a:t> IOP associated with:</a:t>
            </a:r>
          </a:p>
        </p:txBody>
      </p:sp>
      <p:sp>
        <p:nvSpPr>
          <p:cNvPr id="109574" name="Slide Number Placeholder 1">
            <a:extLst>
              <a:ext uri="{FF2B5EF4-FFF2-40B4-BE49-F238E27FC236}">
                <a16:creationId xmlns:a16="http://schemas.microsoft.com/office/drawing/2014/main" id="{FE21BBBB-0C35-468F-BB38-AB175B6CBD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01E738-EC46-4D6B-B824-0F8050579F26}" type="slidenum">
              <a:rPr lang="en-US" altLang="en-US" sz="1000" smtClean="0"/>
              <a:pPr>
                <a:spcBef>
                  <a:spcPct val="0"/>
                </a:spcBef>
                <a:buClrTx/>
                <a:buSzTx/>
                <a:buFontTx/>
                <a:buNone/>
              </a:pPr>
              <a:t>136</a:t>
            </a:fld>
            <a:endParaRPr lang="en-US" altLang="en-US" sz="1000"/>
          </a:p>
        </p:txBody>
      </p:sp>
      <p:sp>
        <p:nvSpPr>
          <p:cNvPr id="3" name="TextBox 2">
            <a:extLst>
              <a:ext uri="{FF2B5EF4-FFF2-40B4-BE49-F238E27FC236}">
                <a16:creationId xmlns:a16="http://schemas.microsoft.com/office/drawing/2014/main" id="{55B9E0AD-8151-4B20-B569-7160F61F8F03}"/>
              </a:ext>
            </a:extLst>
          </p:cNvPr>
          <p:cNvSpPr txBox="1"/>
          <p:nvPr/>
        </p:nvSpPr>
        <p:spPr>
          <a:xfrm>
            <a:off x="1028700" y="2703889"/>
            <a:ext cx="6819900" cy="3539430"/>
          </a:xfrm>
          <a:prstGeom prst="rect">
            <a:avLst/>
          </a:prstGeom>
          <a:solidFill>
            <a:schemeClr val="accent1">
              <a:lumMod val="40000"/>
              <a:lumOff val="60000"/>
            </a:schemeClr>
          </a:solidFill>
        </p:spPr>
        <p:txBody>
          <a:bodyPr wrap="square" rtlCol="0">
            <a:spAutoFit/>
          </a:bodyPr>
          <a:lstStyle/>
          <a:p>
            <a:r>
              <a:rPr lang="en-US" altLang="en-US" sz="1600" i="1" dirty="0">
                <a:solidFill>
                  <a:schemeClr val="bg1">
                    <a:lumMod val="75000"/>
                  </a:schemeClr>
                </a:solidFill>
              </a:rPr>
              <a:t>In a nutshell, what is abnormal about the endothelial cells in PPMD?</a:t>
            </a:r>
          </a:p>
          <a:p>
            <a:r>
              <a:rPr lang="en-US" altLang="en-US" sz="1600" dirty="0">
                <a:solidFill>
                  <a:schemeClr val="bg1">
                    <a:lumMod val="75000"/>
                  </a:schemeClr>
                </a:solidFill>
              </a:rPr>
              <a:t>They ‘behave’ like epithelial cells and/or fibroblasts. Specifically and problematically, the endothelial cells  </a:t>
            </a:r>
            <a:r>
              <a:rPr lang="en-US" altLang="en-US" sz="1600" b="1" dirty="0">
                <a:solidFill>
                  <a:schemeClr val="bg1">
                    <a:lumMod val="75000"/>
                  </a:schemeClr>
                </a:solidFill>
              </a:rPr>
              <a:t>proliferate </a:t>
            </a:r>
            <a:r>
              <a:rPr lang="en-US" altLang="en-US" sz="1600" dirty="0">
                <a:solidFill>
                  <a:schemeClr val="bg1">
                    <a:lumMod val="75000"/>
                  </a:schemeClr>
                </a:solidFill>
              </a:rPr>
              <a:t>, form</a:t>
            </a:r>
            <a:r>
              <a:rPr lang="en-US" altLang="en-US" sz="1600" b="1" dirty="0">
                <a:solidFill>
                  <a:schemeClr val="bg1">
                    <a:lumMod val="75000"/>
                  </a:schemeClr>
                </a:solidFill>
              </a:rPr>
              <a:t>  multiple layers </a:t>
            </a:r>
            <a:r>
              <a:rPr lang="en-US" altLang="en-US" sz="1600" dirty="0">
                <a:solidFill>
                  <a:schemeClr val="bg1">
                    <a:lumMod val="75000"/>
                  </a:schemeClr>
                </a:solidFill>
              </a:rPr>
              <a:t>, and  </a:t>
            </a:r>
            <a:r>
              <a:rPr lang="en-US" altLang="en-US" sz="1600" b="1" dirty="0">
                <a:solidFill>
                  <a:schemeClr val="bg1">
                    <a:lumMod val="75000"/>
                  </a:schemeClr>
                </a:solidFill>
              </a:rPr>
              <a:t>migrate </a:t>
            </a:r>
            <a:r>
              <a:rPr lang="en-US" altLang="en-US" sz="1600" dirty="0">
                <a:solidFill>
                  <a:schemeClr val="bg1">
                    <a:lumMod val="75000"/>
                  </a:schemeClr>
                </a:solidFill>
              </a:rPr>
              <a:t>–none of which normal endothelial cells do.</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PPMD presents with three posterior-K slit-lamp findings. What are they?</a:t>
            </a:r>
          </a:p>
          <a:p>
            <a:pPr eaLnBrk="1" hangingPunct="1">
              <a:spcBef>
                <a:spcPct val="0"/>
              </a:spcBef>
              <a:buClrTx/>
              <a:buSzTx/>
              <a:buNone/>
            </a:pPr>
            <a:r>
              <a:rPr lang="en-US" altLang="en-US" sz="1600" dirty="0">
                <a:solidFill>
                  <a:schemeClr val="bg1">
                    <a:lumMod val="75000"/>
                  </a:schemeClr>
                </a:solidFill>
              </a:rPr>
              <a:t>--Linear band-shaped opacities</a:t>
            </a:r>
            <a:endParaRPr lang="en-US" altLang="en-US" sz="1600" i="1" dirty="0">
              <a:solidFill>
                <a:schemeClr val="bg1">
                  <a:lumMod val="75000"/>
                </a:schemeClr>
              </a:solidFill>
            </a:endParaRPr>
          </a:p>
          <a:p>
            <a:pPr eaLnBrk="1" hangingPunct="1">
              <a:spcBef>
                <a:spcPct val="0"/>
              </a:spcBef>
              <a:buClrTx/>
              <a:buSzTx/>
              <a:buFontTx/>
              <a:buNone/>
            </a:pPr>
            <a:r>
              <a:rPr lang="en-US" altLang="en-US" sz="1600" dirty="0">
                <a:solidFill>
                  <a:schemeClr val="bg1">
                    <a:lumMod val="75000"/>
                  </a:schemeClr>
                </a:solidFill>
              </a:rPr>
              <a:t>--Vesicular lesions </a:t>
            </a:r>
          </a:p>
          <a:p>
            <a:pPr eaLnBrk="1" hangingPunct="1">
              <a:spcBef>
                <a:spcPct val="0"/>
              </a:spcBef>
              <a:buClrTx/>
              <a:buSzTx/>
              <a:buFontTx/>
              <a:buNone/>
            </a:pPr>
            <a:r>
              <a:rPr lang="en-US" altLang="en-US" sz="1600" dirty="0">
                <a:solidFill>
                  <a:schemeClr val="bg1">
                    <a:lumMod val="75000"/>
                  </a:schemeClr>
                </a:solidFill>
              </a:rPr>
              <a:t>--Diffuse opacities </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PPMD painful? Does it affect vision?</a:t>
            </a:r>
          </a:p>
          <a:p>
            <a:pPr eaLnBrk="1" hangingPunct="1">
              <a:spcBef>
                <a:spcPct val="0"/>
              </a:spcBef>
              <a:buClrTx/>
              <a:buSzTx/>
              <a:buFontTx/>
              <a:buNone/>
            </a:pPr>
            <a:r>
              <a:rPr lang="en-US" altLang="en-US" sz="1600" dirty="0">
                <a:solidFill>
                  <a:schemeClr val="bg1">
                    <a:lumMod val="75000"/>
                  </a:schemeClr>
                </a:solidFill>
              </a:rPr>
              <a:t>In the majority of pts, PPMD is a stable, painless and visually insignificant condition. However, severe cases can be </a:t>
            </a:r>
            <a:r>
              <a:rPr lang="en-US" altLang="en-US" sz="1600" b="1" dirty="0"/>
              <a:t>associated with glaucoma</a:t>
            </a:r>
            <a:r>
              <a:rPr lang="en-US" altLang="en-US" sz="1600" dirty="0">
                <a:solidFill>
                  <a:schemeClr val="bg1">
                    <a:lumMod val="75000"/>
                  </a:schemeClr>
                </a:solidFill>
              </a:rPr>
              <a:t>, stromal edema, and significant vision loss.</a:t>
            </a:r>
          </a:p>
        </p:txBody>
      </p:sp>
      <p:sp>
        <p:nvSpPr>
          <p:cNvPr id="5" name="Oval 4">
            <a:extLst>
              <a:ext uri="{FF2B5EF4-FFF2-40B4-BE49-F238E27FC236}">
                <a16:creationId xmlns:a16="http://schemas.microsoft.com/office/drawing/2014/main" id="{3C877891-D982-449A-96F6-BE6A7A39F016}"/>
              </a:ext>
            </a:extLst>
          </p:cNvPr>
          <p:cNvSpPr/>
          <p:nvPr/>
        </p:nvSpPr>
        <p:spPr>
          <a:xfrm>
            <a:off x="4601817" y="5489733"/>
            <a:ext cx="3097472" cy="63688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385E4D-3A56-4CE6-A21E-1C83674141DC}"/>
              </a:ext>
            </a:extLst>
          </p:cNvPr>
          <p:cNvSpPr txBox="1"/>
          <p:nvPr/>
        </p:nvSpPr>
        <p:spPr>
          <a:xfrm>
            <a:off x="1720854" y="3672363"/>
            <a:ext cx="5546198" cy="1169551"/>
          </a:xfrm>
          <a:prstGeom prst="rect">
            <a:avLst/>
          </a:prstGeom>
          <a:solidFill>
            <a:srgbClr val="FFCCFF"/>
          </a:solidFill>
        </p:spPr>
        <p:txBody>
          <a:bodyPr wrap="none" rtlCol="0">
            <a:spAutoFit/>
          </a:bodyPr>
          <a:lstStyle/>
          <a:p>
            <a:r>
              <a:rPr lang="en-US" sz="1400" i="1" dirty="0" err="1"/>
              <a:t>Hol</a:t>
            </a:r>
            <a:r>
              <a:rPr lang="en-US" sz="1400" i="1" dirty="0"/>
              <a:t> up—as a dystrophy, PPMD must by definition be bilateral, yes?</a:t>
            </a:r>
          </a:p>
          <a:p>
            <a:r>
              <a:rPr lang="en-US" sz="1400" dirty="0" err="1"/>
              <a:t>Tru</a:t>
            </a:r>
            <a:r>
              <a:rPr lang="en-US" sz="1400" dirty="0"/>
              <a:t> </a:t>
            </a:r>
            <a:r>
              <a:rPr lang="en-US" sz="1400" dirty="0" err="1"/>
              <a:t>dat</a:t>
            </a:r>
            <a:endParaRPr lang="en-US" sz="1400" dirty="0"/>
          </a:p>
          <a:p>
            <a:endParaRPr lang="en-US" sz="1400" dirty="0"/>
          </a:p>
          <a:p>
            <a:r>
              <a:rPr lang="en-US" sz="1400" i="1" dirty="0"/>
              <a:t>Given this, how can it cause </a:t>
            </a:r>
            <a:r>
              <a:rPr lang="en-US" sz="1400" b="1" dirty="0"/>
              <a:t>unilateral</a:t>
            </a:r>
            <a:r>
              <a:rPr lang="en-US" sz="1400" i="1" dirty="0"/>
              <a:t> IOP elevation?</a:t>
            </a:r>
          </a:p>
          <a:p>
            <a:r>
              <a:rPr lang="en-US" sz="1400" dirty="0"/>
              <a:t>Because it can be highly asymmetric</a:t>
            </a:r>
          </a:p>
        </p:txBody>
      </p:sp>
      <p:sp>
        <p:nvSpPr>
          <p:cNvPr id="7" name="Oval 6">
            <a:extLst>
              <a:ext uri="{FF2B5EF4-FFF2-40B4-BE49-F238E27FC236}">
                <a16:creationId xmlns:a16="http://schemas.microsoft.com/office/drawing/2014/main" id="{EDFDA780-5062-4FD1-A3C7-2F64177D56F0}"/>
              </a:ext>
            </a:extLst>
          </p:cNvPr>
          <p:cNvSpPr/>
          <p:nvPr/>
        </p:nvSpPr>
        <p:spPr>
          <a:xfrm>
            <a:off x="228599" y="1"/>
            <a:ext cx="2600325" cy="8699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890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137</a:t>
            </a:fld>
            <a:endParaRPr lang="en-US" altLang="en-US" sz="1000"/>
          </a:p>
        </p:txBody>
      </p:sp>
      <p:sp>
        <p:nvSpPr>
          <p:cNvPr id="2" name="TextBox 1">
            <a:extLst>
              <a:ext uri="{FF2B5EF4-FFF2-40B4-BE49-F238E27FC236}">
                <a16:creationId xmlns:a16="http://schemas.microsoft.com/office/drawing/2014/main" id="{C1E8E763-7770-496D-961D-761BA4276BAB}"/>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rgbClr val="0000FF"/>
                </a:solidFill>
                <a:latin typeface="Arial" charset="0"/>
              </a:rPr>
              <a:t>Briefly, what is ICE?</a:t>
            </a:r>
            <a:endParaRPr lang="en-US" sz="1600" i="1" dirty="0">
              <a:solidFill>
                <a:schemeClr val="accent5">
                  <a:lumMod val="60000"/>
                  <a:lumOff val="40000"/>
                </a:schemeClr>
              </a:solidFill>
              <a:latin typeface="Arial" charset="0"/>
            </a:endParaRPr>
          </a:p>
          <a:p>
            <a:pPr eaLnBrk="1" hangingPunct="1">
              <a:defRPr/>
            </a:pPr>
            <a:r>
              <a:rPr lang="en-US" sz="1600" dirty="0">
                <a:solidFill>
                  <a:schemeClr val="accent5">
                    <a:lumMod val="60000"/>
                    <a:lumOff val="40000"/>
                  </a:schemeClr>
                </a:solidFill>
                <a:latin typeface="Arial" charset="0"/>
              </a:rPr>
              <a:t>A progressive, </a:t>
            </a:r>
            <a:r>
              <a:rPr lang="en-US" sz="1600" dirty="0" err="1">
                <a:solidFill>
                  <a:schemeClr val="accent5">
                    <a:lumMod val="60000"/>
                    <a:lumOff val="40000"/>
                  </a:schemeClr>
                </a:solidFill>
                <a:latin typeface="Arial" charset="0"/>
              </a:rPr>
              <a:t>nonfamilial</a:t>
            </a:r>
            <a:r>
              <a:rPr lang="en-US" sz="1600" dirty="0">
                <a:solidFill>
                  <a:schemeClr val="accent5">
                    <a:lumMod val="60000"/>
                    <a:lumOff val="40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accent5">
                  <a:lumMod val="60000"/>
                  <a:lumOff val="40000"/>
                </a:schemeClr>
              </a:solidFill>
              <a:latin typeface="Arial" charset="0"/>
            </a:endParaRPr>
          </a:p>
          <a:p>
            <a:pPr eaLnBrk="1" hangingPunct="1">
              <a:defRPr/>
            </a:pPr>
            <a:r>
              <a:rPr lang="en-US" altLang="en-US" sz="1600" i="1" dirty="0">
                <a:solidFill>
                  <a:schemeClr val="accent5">
                    <a:lumMod val="60000"/>
                    <a:lumOff val="40000"/>
                  </a:schemeClr>
                </a:solidFill>
                <a:latin typeface="Arial" charset="0"/>
              </a:rPr>
              <a:t>Demographically speaking, who is the typical patient?</a:t>
            </a:r>
          </a:p>
          <a:p>
            <a:pPr eaLnBrk="1" hangingPunct="1">
              <a:defRPr/>
            </a:pPr>
            <a:r>
              <a:rPr lang="en-US" altLang="en-US" sz="1600" dirty="0">
                <a:solidFill>
                  <a:schemeClr val="accent5">
                    <a:lumMod val="60000"/>
                    <a:lumOff val="40000"/>
                  </a:schemeClr>
                </a:solidFill>
                <a:latin typeface="Arial" charset="0"/>
              </a:rPr>
              <a:t>A young-to-middle-aged adult female</a:t>
            </a:r>
          </a:p>
          <a:p>
            <a:pPr eaLnBrk="1" hangingPunct="1">
              <a:defRPr/>
            </a:pPr>
            <a:endParaRPr lang="en-US" altLang="en-US" sz="1600" dirty="0">
              <a:solidFill>
                <a:schemeClr val="accent5">
                  <a:lumMod val="60000"/>
                  <a:lumOff val="40000"/>
                </a:schemeClr>
              </a:solidFill>
              <a:latin typeface="Arial" charset="0"/>
            </a:endParaRPr>
          </a:p>
          <a:p>
            <a:pPr eaLnBrk="1" hangingPunct="1">
              <a:defRPr/>
            </a:pPr>
            <a:r>
              <a:rPr lang="en-US" altLang="en-US" sz="1600" i="1" dirty="0">
                <a:solidFill>
                  <a:schemeClr val="accent5">
                    <a:lumMod val="60000"/>
                    <a:lumOff val="40000"/>
                  </a:schemeClr>
                </a:solidFill>
                <a:latin typeface="Arial" charset="0"/>
              </a:rPr>
              <a:t>How will a </a:t>
            </a:r>
            <a:r>
              <a:rPr lang="en-US" altLang="en-US" sz="1600" i="1" dirty="0" err="1">
                <a:solidFill>
                  <a:schemeClr val="accent5">
                    <a:lumMod val="60000"/>
                    <a:lumOff val="40000"/>
                  </a:schemeClr>
                </a:solidFill>
                <a:latin typeface="Arial" charset="0"/>
              </a:rPr>
              <a:t>pt</a:t>
            </a:r>
            <a:r>
              <a:rPr lang="en-US" altLang="en-US" sz="1600" i="1" dirty="0">
                <a:solidFill>
                  <a:schemeClr val="accent5">
                    <a:lumMod val="60000"/>
                    <a:lumOff val="40000"/>
                  </a:schemeClr>
                </a:solidFill>
                <a:latin typeface="Arial" charset="0"/>
              </a:rPr>
              <a:t> with ICE present? </a:t>
            </a:r>
          </a:p>
          <a:p>
            <a:pPr eaLnBrk="1" hangingPunct="1">
              <a:defRPr/>
            </a:pPr>
            <a:r>
              <a:rPr lang="en-US" altLang="en-US" sz="1600" dirty="0">
                <a:solidFill>
                  <a:schemeClr val="accent5">
                    <a:lumMod val="60000"/>
                    <a:lumOff val="40000"/>
                  </a:schemeClr>
                </a:solidFill>
                <a:latin typeface="Arial" charset="0"/>
              </a:rPr>
              <a:t>--The </a:t>
            </a:r>
            <a:r>
              <a:rPr lang="en-US" altLang="en-US" sz="1600" dirty="0" err="1">
                <a:solidFill>
                  <a:schemeClr val="accent5">
                    <a:lumMod val="60000"/>
                    <a:lumOff val="40000"/>
                  </a:schemeClr>
                </a:solidFill>
                <a:latin typeface="Arial" charset="0"/>
              </a:rPr>
              <a:t>pt</a:t>
            </a:r>
            <a:r>
              <a:rPr lang="en-US" altLang="en-US" sz="1600" dirty="0">
                <a:solidFill>
                  <a:schemeClr val="accent5">
                    <a:lumMod val="60000"/>
                    <a:lumOff val="40000"/>
                  </a:schemeClr>
                </a:solidFill>
                <a:latin typeface="Arial" charset="0"/>
              </a:rPr>
              <a:t> will c/o changes in the eye’s appearance, and/or pain, and/or decreased VA</a:t>
            </a:r>
          </a:p>
          <a:p>
            <a:pPr eaLnBrk="1" hangingPunct="1">
              <a:defRPr/>
            </a:pPr>
            <a:r>
              <a:rPr lang="en-US" altLang="en-US" sz="1600" dirty="0">
                <a:solidFill>
                  <a:schemeClr val="accent5">
                    <a:lumMod val="60000"/>
                    <a:lumOff val="40000"/>
                  </a:schemeClr>
                </a:solidFill>
                <a:latin typeface="Arial" charset="0"/>
              </a:rPr>
              <a:t>--The affected eye will have elevated IOP +/- glaucomatous ONH damage</a:t>
            </a:r>
          </a:p>
          <a:p>
            <a:pPr eaLnBrk="1" hangingPunct="1">
              <a:defRPr/>
            </a:pPr>
            <a:r>
              <a:rPr lang="en-US" altLang="en-US" sz="1600" dirty="0">
                <a:solidFill>
                  <a:schemeClr val="accent5">
                    <a:lumMod val="60000"/>
                    <a:lumOff val="40000"/>
                  </a:schemeClr>
                </a:solidFill>
                <a:latin typeface="Arial" charset="0"/>
              </a:rPr>
              <a:t>--The cornea of the affected eye will have abnormal endothelium, and may be edematous</a:t>
            </a:r>
          </a:p>
          <a:p>
            <a:pPr eaLnBrk="1" hangingPunct="1">
              <a:defRPr/>
            </a:pPr>
            <a:r>
              <a:rPr lang="en-US" altLang="en-US" sz="1600" dirty="0">
                <a:solidFill>
                  <a:schemeClr val="accent5">
                    <a:lumMod val="60000"/>
                    <a:lumOff val="40000"/>
                  </a:schemeClr>
                </a:solidFill>
                <a:latin typeface="Arial" charset="0"/>
              </a:rPr>
              <a:t>--The fellow eye will be essentially normal</a:t>
            </a:r>
          </a:p>
        </p:txBody>
      </p:sp>
    </p:spTree>
    <p:extLst>
      <p:ext uri="{BB962C8B-B14F-4D97-AF65-F5344CB8AC3E}">
        <p14:creationId xmlns:p14="http://schemas.microsoft.com/office/powerpoint/2010/main" val="26645965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138</a:t>
            </a:fld>
            <a:endParaRPr lang="en-US" altLang="en-US" sz="1000"/>
          </a:p>
        </p:txBody>
      </p:sp>
      <p:sp>
        <p:nvSpPr>
          <p:cNvPr id="2" name="TextBox 1">
            <a:extLst>
              <a:ext uri="{FF2B5EF4-FFF2-40B4-BE49-F238E27FC236}">
                <a16:creationId xmlns:a16="http://schemas.microsoft.com/office/drawing/2014/main" id="{C1E8E763-7770-496D-961D-761BA4276BAB}"/>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rgbClr val="0000FF"/>
                </a:solidFill>
                <a:latin typeface="Arial" charset="0"/>
              </a:rPr>
              <a:t>Briefly, what is ICE?</a:t>
            </a:r>
          </a:p>
          <a:p>
            <a:pPr eaLnBrk="1" hangingPunct="1">
              <a:defRPr/>
            </a:pPr>
            <a:r>
              <a:rPr lang="en-US" sz="1600" dirty="0">
                <a:solidFill>
                  <a:srgbClr val="0000FF"/>
                </a:solidFill>
                <a:latin typeface="Arial" charset="0"/>
              </a:rPr>
              <a:t>A progressive, </a:t>
            </a:r>
            <a:r>
              <a:rPr lang="en-US" sz="1600" dirty="0" err="1">
                <a:solidFill>
                  <a:srgbClr val="0000FF"/>
                </a:solidFill>
                <a:latin typeface="Arial" charset="0"/>
              </a:rPr>
              <a:t>nonfamilial</a:t>
            </a:r>
            <a:r>
              <a:rPr lang="en-US" sz="1600" dirty="0">
                <a:solidFill>
                  <a:srgbClr val="0000FF"/>
                </a:solidFill>
                <a:latin typeface="Arial" charset="0"/>
              </a:rPr>
              <a:t>, unilateral disorder characterized by abnormalities of the corneal endothelium and iris, as well as PAS formation</a:t>
            </a:r>
            <a:endParaRPr lang="en-US" sz="1600" dirty="0">
              <a:solidFill>
                <a:schemeClr val="accent5">
                  <a:lumMod val="60000"/>
                  <a:lumOff val="40000"/>
                </a:schemeClr>
              </a:solidFill>
              <a:latin typeface="Arial" charset="0"/>
            </a:endParaRPr>
          </a:p>
          <a:p>
            <a:pPr eaLnBrk="1" hangingPunct="1">
              <a:defRPr/>
            </a:pPr>
            <a:endParaRPr lang="en-US" sz="1600" dirty="0">
              <a:solidFill>
                <a:schemeClr val="accent5">
                  <a:lumMod val="60000"/>
                  <a:lumOff val="40000"/>
                </a:schemeClr>
              </a:solidFill>
              <a:latin typeface="Arial" charset="0"/>
            </a:endParaRPr>
          </a:p>
          <a:p>
            <a:pPr eaLnBrk="1" hangingPunct="1">
              <a:defRPr/>
            </a:pPr>
            <a:r>
              <a:rPr lang="en-US" altLang="en-US" sz="1600" i="1" dirty="0">
                <a:solidFill>
                  <a:schemeClr val="accent5">
                    <a:lumMod val="60000"/>
                    <a:lumOff val="40000"/>
                  </a:schemeClr>
                </a:solidFill>
                <a:latin typeface="Arial" charset="0"/>
              </a:rPr>
              <a:t>Demographically speaking, who is the typical patient?</a:t>
            </a:r>
          </a:p>
          <a:p>
            <a:pPr eaLnBrk="1" hangingPunct="1">
              <a:defRPr/>
            </a:pPr>
            <a:r>
              <a:rPr lang="en-US" altLang="en-US" sz="1600" dirty="0">
                <a:solidFill>
                  <a:schemeClr val="accent5">
                    <a:lumMod val="60000"/>
                    <a:lumOff val="40000"/>
                  </a:schemeClr>
                </a:solidFill>
                <a:latin typeface="Arial" charset="0"/>
              </a:rPr>
              <a:t>A young-to-middle-aged adult female</a:t>
            </a:r>
          </a:p>
          <a:p>
            <a:pPr eaLnBrk="1" hangingPunct="1">
              <a:defRPr/>
            </a:pPr>
            <a:endParaRPr lang="en-US" altLang="en-US" sz="1600" dirty="0">
              <a:solidFill>
                <a:schemeClr val="accent5">
                  <a:lumMod val="60000"/>
                  <a:lumOff val="40000"/>
                </a:schemeClr>
              </a:solidFill>
              <a:latin typeface="Arial" charset="0"/>
            </a:endParaRPr>
          </a:p>
          <a:p>
            <a:pPr eaLnBrk="1" hangingPunct="1">
              <a:defRPr/>
            </a:pPr>
            <a:r>
              <a:rPr lang="en-US" altLang="en-US" sz="1600" i="1" dirty="0">
                <a:solidFill>
                  <a:schemeClr val="accent5">
                    <a:lumMod val="60000"/>
                    <a:lumOff val="40000"/>
                  </a:schemeClr>
                </a:solidFill>
                <a:latin typeface="Arial" charset="0"/>
              </a:rPr>
              <a:t>How will a </a:t>
            </a:r>
            <a:r>
              <a:rPr lang="en-US" altLang="en-US" sz="1600" i="1" dirty="0" err="1">
                <a:solidFill>
                  <a:schemeClr val="accent5">
                    <a:lumMod val="60000"/>
                    <a:lumOff val="40000"/>
                  </a:schemeClr>
                </a:solidFill>
                <a:latin typeface="Arial" charset="0"/>
              </a:rPr>
              <a:t>pt</a:t>
            </a:r>
            <a:r>
              <a:rPr lang="en-US" altLang="en-US" sz="1600" i="1" dirty="0">
                <a:solidFill>
                  <a:schemeClr val="accent5">
                    <a:lumMod val="60000"/>
                    <a:lumOff val="40000"/>
                  </a:schemeClr>
                </a:solidFill>
                <a:latin typeface="Arial" charset="0"/>
              </a:rPr>
              <a:t> with ICE present? </a:t>
            </a:r>
          </a:p>
          <a:p>
            <a:pPr eaLnBrk="1" hangingPunct="1">
              <a:defRPr/>
            </a:pPr>
            <a:r>
              <a:rPr lang="en-US" altLang="en-US" sz="1600" dirty="0">
                <a:solidFill>
                  <a:schemeClr val="accent5">
                    <a:lumMod val="60000"/>
                    <a:lumOff val="40000"/>
                  </a:schemeClr>
                </a:solidFill>
                <a:latin typeface="Arial" charset="0"/>
              </a:rPr>
              <a:t>--The </a:t>
            </a:r>
            <a:r>
              <a:rPr lang="en-US" altLang="en-US" sz="1600" dirty="0" err="1">
                <a:solidFill>
                  <a:schemeClr val="accent5">
                    <a:lumMod val="60000"/>
                    <a:lumOff val="40000"/>
                  </a:schemeClr>
                </a:solidFill>
                <a:latin typeface="Arial" charset="0"/>
              </a:rPr>
              <a:t>pt</a:t>
            </a:r>
            <a:r>
              <a:rPr lang="en-US" altLang="en-US" sz="1600" dirty="0">
                <a:solidFill>
                  <a:schemeClr val="accent5">
                    <a:lumMod val="60000"/>
                    <a:lumOff val="40000"/>
                  </a:schemeClr>
                </a:solidFill>
                <a:latin typeface="Arial" charset="0"/>
              </a:rPr>
              <a:t> will c/o changes in the eye’s appearance, and/or pain, and/or decreased VA</a:t>
            </a:r>
          </a:p>
          <a:p>
            <a:pPr eaLnBrk="1" hangingPunct="1">
              <a:defRPr/>
            </a:pPr>
            <a:r>
              <a:rPr lang="en-US" altLang="en-US" sz="1600" dirty="0">
                <a:solidFill>
                  <a:schemeClr val="accent5">
                    <a:lumMod val="60000"/>
                    <a:lumOff val="40000"/>
                  </a:schemeClr>
                </a:solidFill>
                <a:latin typeface="Arial" charset="0"/>
              </a:rPr>
              <a:t>--The affected eye will have elevated IOP +/- glaucomatous ONH damage</a:t>
            </a:r>
          </a:p>
          <a:p>
            <a:pPr eaLnBrk="1" hangingPunct="1">
              <a:defRPr/>
            </a:pPr>
            <a:r>
              <a:rPr lang="en-US" altLang="en-US" sz="1600" dirty="0">
                <a:solidFill>
                  <a:schemeClr val="accent5">
                    <a:lumMod val="60000"/>
                    <a:lumOff val="40000"/>
                  </a:schemeClr>
                </a:solidFill>
                <a:latin typeface="Arial" charset="0"/>
              </a:rPr>
              <a:t>--The cornea of the affected eye will have abnormal endothelium, and may be edematous</a:t>
            </a:r>
          </a:p>
          <a:p>
            <a:pPr eaLnBrk="1" hangingPunct="1">
              <a:defRPr/>
            </a:pPr>
            <a:r>
              <a:rPr lang="en-US" altLang="en-US" sz="1600" dirty="0">
                <a:solidFill>
                  <a:schemeClr val="accent5">
                    <a:lumMod val="60000"/>
                    <a:lumOff val="40000"/>
                  </a:schemeClr>
                </a:solidFill>
                <a:latin typeface="Arial" charset="0"/>
              </a:rPr>
              <a:t>--The fellow eye will be essentially normal</a:t>
            </a:r>
          </a:p>
        </p:txBody>
      </p:sp>
    </p:spTree>
    <p:extLst>
      <p:ext uri="{BB962C8B-B14F-4D97-AF65-F5344CB8AC3E}">
        <p14:creationId xmlns:p14="http://schemas.microsoft.com/office/powerpoint/2010/main" val="39163932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139</a:t>
            </a:fld>
            <a:endParaRPr lang="en-US" altLang="en-US" sz="1000"/>
          </a:p>
        </p:txBody>
      </p:sp>
      <p:sp>
        <p:nvSpPr>
          <p:cNvPr id="2" name="TextBox 1">
            <a:extLst>
              <a:ext uri="{FF2B5EF4-FFF2-40B4-BE49-F238E27FC236}">
                <a16:creationId xmlns:a16="http://schemas.microsoft.com/office/drawing/2014/main" id="{C1E8E763-7770-496D-961D-761BA4276BAB}"/>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rgbClr val="0000FF"/>
                </a:solidFill>
                <a:latin typeface="Arial" charset="0"/>
              </a:rPr>
              <a:t>Briefly, what is ICE?</a:t>
            </a:r>
          </a:p>
          <a:p>
            <a:pPr eaLnBrk="1" hangingPunct="1">
              <a:defRPr/>
            </a:pPr>
            <a:r>
              <a:rPr lang="en-US" sz="1600" dirty="0">
                <a:solidFill>
                  <a:srgbClr val="0000FF"/>
                </a:solidFill>
                <a:latin typeface="Arial" charset="0"/>
              </a:rPr>
              <a:t>A progressive, </a:t>
            </a:r>
            <a:r>
              <a:rPr lang="en-US" sz="1600" dirty="0" err="1">
                <a:solidFill>
                  <a:srgbClr val="0000FF"/>
                </a:solidFill>
                <a:latin typeface="Arial" charset="0"/>
              </a:rPr>
              <a:t>nonfamilial</a:t>
            </a:r>
            <a:r>
              <a:rPr lang="en-US" sz="1600" dirty="0">
                <a:solidFill>
                  <a:srgbClr val="0000FF"/>
                </a:solidFill>
                <a:latin typeface="Arial" charset="0"/>
              </a:rPr>
              <a:t>, unilateral disorder characterized by abnormalities of the corneal endothelium and iris, as well as PAS formation</a:t>
            </a:r>
          </a:p>
          <a:p>
            <a:pPr eaLnBrk="1" hangingPunct="1">
              <a:defRPr/>
            </a:pPr>
            <a:endParaRPr lang="en-US" sz="1600" dirty="0">
              <a:solidFill>
                <a:srgbClr val="0000FF"/>
              </a:solidFill>
              <a:latin typeface="Arial" charset="0"/>
            </a:endParaRPr>
          </a:p>
          <a:p>
            <a:pPr eaLnBrk="1" hangingPunct="1">
              <a:defRPr/>
            </a:pPr>
            <a:r>
              <a:rPr lang="en-US" altLang="en-US" sz="1600" i="1" dirty="0">
                <a:solidFill>
                  <a:srgbClr val="0000FF"/>
                </a:solidFill>
                <a:latin typeface="Arial" charset="0"/>
              </a:rPr>
              <a:t>Demographically speaking, who is the typical patient?</a:t>
            </a:r>
            <a:endParaRPr lang="en-US" altLang="en-US" sz="1600" i="1" dirty="0">
              <a:solidFill>
                <a:schemeClr val="accent5">
                  <a:lumMod val="60000"/>
                  <a:lumOff val="40000"/>
                </a:schemeClr>
              </a:solidFill>
              <a:latin typeface="Arial" charset="0"/>
            </a:endParaRPr>
          </a:p>
          <a:p>
            <a:pPr eaLnBrk="1" hangingPunct="1">
              <a:defRPr/>
            </a:pPr>
            <a:r>
              <a:rPr lang="en-US" altLang="en-US" sz="1600" dirty="0">
                <a:solidFill>
                  <a:schemeClr val="accent5">
                    <a:lumMod val="60000"/>
                    <a:lumOff val="40000"/>
                  </a:schemeClr>
                </a:solidFill>
                <a:latin typeface="Arial" charset="0"/>
              </a:rPr>
              <a:t>A young-to-middle-aged adult female</a:t>
            </a:r>
          </a:p>
          <a:p>
            <a:pPr eaLnBrk="1" hangingPunct="1">
              <a:defRPr/>
            </a:pPr>
            <a:endParaRPr lang="en-US" altLang="en-US" sz="1600" dirty="0">
              <a:solidFill>
                <a:schemeClr val="accent5">
                  <a:lumMod val="60000"/>
                  <a:lumOff val="40000"/>
                </a:schemeClr>
              </a:solidFill>
              <a:latin typeface="Arial" charset="0"/>
            </a:endParaRPr>
          </a:p>
          <a:p>
            <a:pPr eaLnBrk="1" hangingPunct="1">
              <a:defRPr/>
            </a:pPr>
            <a:r>
              <a:rPr lang="en-US" altLang="en-US" sz="1600" i="1" dirty="0">
                <a:solidFill>
                  <a:schemeClr val="accent5">
                    <a:lumMod val="60000"/>
                    <a:lumOff val="40000"/>
                  </a:schemeClr>
                </a:solidFill>
                <a:latin typeface="Arial" charset="0"/>
              </a:rPr>
              <a:t>How will a </a:t>
            </a:r>
            <a:r>
              <a:rPr lang="en-US" altLang="en-US" sz="1600" i="1" dirty="0" err="1">
                <a:solidFill>
                  <a:schemeClr val="accent5">
                    <a:lumMod val="60000"/>
                    <a:lumOff val="40000"/>
                  </a:schemeClr>
                </a:solidFill>
                <a:latin typeface="Arial" charset="0"/>
              </a:rPr>
              <a:t>pt</a:t>
            </a:r>
            <a:r>
              <a:rPr lang="en-US" altLang="en-US" sz="1600" i="1" dirty="0">
                <a:solidFill>
                  <a:schemeClr val="accent5">
                    <a:lumMod val="60000"/>
                    <a:lumOff val="40000"/>
                  </a:schemeClr>
                </a:solidFill>
                <a:latin typeface="Arial" charset="0"/>
              </a:rPr>
              <a:t> with ICE present? </a:t>
            </a:r>
          </a:p>
          <a:p>
            <a:pPr eaLnBrk="1" hangingPunct="1">
              <a:defRPr/>
            </a:pPr>
            <a:r>
              <a:rPr lang="en-US" altLang="en-US" sz="1600" dirty="0">
                <a:solidFill>
                  <a:schemeClr val="accent5">
                    <a:lumMod val="60000"/>
                    <a:lumOff val="40000"/>
                  </a:schemeClr>
                </a:solidFill>
                <a:latin typeface="Arial" charset="0"/>
              </a:rPr>
              <a:t>--The </a:t>
            </a:r>
            <a:r>
              <a:rPr lang="en-US" altLang="en-US" sz="1600" dirty="0" err="1">
                <a:solidFill>
                  <a:schemeClr val="accent5">
                    <a:lumMod val="60000"/>
                    <a:lumOff val="40000"/>
                  </a:schemeClr>
                </a:solidFill>
                <a:latin typeface="Arial" charset="0"/>
              </a:rPr>
              <a:t>pt</a:t>
            </a:r>
            <a:r>
              <a:rPr lang="en-US" altLang="en-US" sz="1600" dirty="0">
                <a:solidFill>
                  <a:schemeClr val="accent5">
                    <a:lumMod val="60000"/>
                    <a:lumOff val="40000"/>
                  </a:schemeClr>
                </a:solidFill>
                <a:latin typeface="Arial" charset="0"/>
              </a:rPr>
              <a:t> will c/o changes in the eye’s appearance, and/or pain, and/or decreased VA</a:t>
            </a:r>
          </a:p>
          <a:p>
            <a:pPr eaLnBrk="1" hangingPunct="1">
              <a:defRPr/>
            </a:pPr>
            <a:r>
              <a:rPr lang="en-US" altLang="en-US" sz="1600" dirty="0">
                <a:solidFill>
                  <a:schemeClr val="accent5">
                    <a:lumMod val="60000"/>
                    <a:lumOff val="40000"/>
                  </a:schemeClr>
                </a:solidFill>
                <a:latin typeface="Arial" charset="0"/>
              </a:rPr>
              <a:t>--The affected eye will have elevated IOP +/- glaucomatous ONH damage</a:t>
            </a:r>
          </a:p>
          <a:p>
            <a:pPr eaLnBrk="1" hangingPunct="1">
              <a:defRPr/>
            </a:pPr>
            <a:r>
              <a:rPr lang="en-US" altLang="en-US" sz="1600" dirty="0">
                <a:solidFill>
                  <a:schemeClr val="accent5">
                    <a:lumMod val="60000"/>
                    <a:lumOff val="40000"/>
                  </a:schemeClr>
                </a:solidFill>
                <a:latin typeface="Arial" charset="0"/>
              </a:rPr>
              <a:t>--The cornea of the affected eye will have abnormal endothelium, and may be edematous</a:t>
            </a:r>
          </a:p>
          <a:p>
            <a:pPr eaLnBrk="1" hangingPunct="1">
              <a:defRPr/>
            </a:pPr>
            <a:r>
              <a:rPr lang="en-US" altLang="en-US" sz="1600" dirty="0">
                <a:solidFill>
                  <a:schemeClr val="accent5">
                    <a:lumMod val="60000"/>
                    <a:lumOff val="40000"/>
                  </a:schemeClr>
                </a:solidFill>
                <a:latin typeface="Arial" charset="0"/>
              </a:rPr>
              <a:t>--The fellow eye will be essentially normal</a:t>
            </a:r>
          </a:p>
        </p:txBody>
      </p:sp>
    </p:spTree>
    <p:extLst>
      <p:ext uri="{BB962C8B-B14F-4D97-AF65-F5344CB8AC3E}">
        <p14:creationId xmlns:p14="http://schemas.microsoft.com/office/powerpoint/2010/main" val="282599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A56CE2EF-3D45-4AFD-B8C3-EC773C1D54B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4338" name="Text Box 7">
            <a:extLst>
              <a:ext uri="{FF2B5EF4-FFF2-40B4-BE49-F238E27FC236}">
                <a16:creationId xmlns:a16="http://schemas.microsoft.com/office/drawing/2014/main" id="{72827CC7-B3D5-4A1E-A34E-20A0B828F8DE}"/>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endParaRPr lang="en-US" altLang="en-US" sz="1400" b="1"/>
          </a:p>
          <a:p>
            <a:pPr eaLnBrk="1" hangingPunct="1">
              <a:lnSpc>
                <a:spcPct val="90000"/>
              </a:lnSpc>
              <a:spcBef>
                <a:spcPct val="0"/>
              </a:spcBef>
              <a:buClrTx/>
              <a:buSzTx/>
              <a:buFontTx/>
              <a:buNone/>
            </a:pPr>
            <a:r>
              <a:rPr lang="en-US" altLang="en-US" sz="1400" b="1">
                <a:solidFill>
                  <a:srgbClr val="0000FF"/>
                </a:solidFill>
              </a:rPr>
              <a:t>2) </a:t>
            </a:r>
            <a:r>
              <a:rPr lang="en-US" altLang="en-US" sz="1400" i="1"/>
              <a:t>this one is a specific bug</a:t>
            </a:r>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14339" name="Rectangle 2">
            <a:extLst>
              <a:ext uri="{FF2B5EF4-FFF2-40B4-BE49-F238E27FC236}">
                <a16:creationId xmlns:a16="http://schemas.microsoft.com/office/drawing/2014/main" id="{9B391E35-7A72-4F09-BB30-0AF787E7B8F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340" name="Rectangle 2">
            <a:extLst>
              <a:ext uri="{FF2B5EF4-FFF2-40B4-BE49-F238E27FC236}">
                <a16:creationId xmlns:a16="http://schemas.microsoft.com/office/drawing/2014/main" id="{75050B6E-F8B9-4C99-A5D3-586EA51505D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 name="Text Box 4">
            <a:extLst>
              <a:ext uri="{FF2B5EF4-FFF2-40B4-BE49-F238E27FC236}">
                <a16:creationId xmlns:a16="http://schemas.microsoft.com/office/drawing/2014/main" id="{C298E8F1-CFB4-43E9-9172-7AEC00A9A881}"/>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dirty="0">
              <a:solidFill>
                <a:srgbClr val="B2B2B2"/>
              </a:solidFill>
            </a:endParaRPr>
          </a:p>
        </p:txBody>
      </p:sp>
      <p:sp>
        <p:nvSpPr>
          <p:cNvPr id="14342" name="Text Box 6">
            <a:extLst>
              <a:ext uri="{FF2B5EF4-FFF2-40B4-BE49-F238E27FC236}">
                <a16:creationId xmlns:a16="http://schemas.microsoft.com/office/drawing/2014/main" id="{332660D6-B42B-4596-8C5D-F406E24A758C}"/>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a:t>
            </a:r>
            <a:r>
              <a:rPr lang="en-US" altLang="en-US" sz="1400" b="1">
                <a:solidFill>
                  <a:srgbClr val="FFFF99"/>
                </a:solidFill>
              </a:rPr>
              <a:t>Herpesvirus (all forms)</a:t>
            </a:r>
          </a:p>
          <a:p>
            <a:pPr eaLnBrk="1" hangingPunct="1">
              <a:lnSpc>
                <a:spcPct val="90000"/>
              </a:lnSpc>
              <a:spcBef>
                <a:spcPct val="0"/>
              </a:spcBef>
              <a:buClrTx/>
              <a:buSzTx/>
              <a:buFontTx/>
              <a:buNone/>
            </a:pPr>
            <a:r>
              <a:rPr lang="en-US" altLang="en-US" sz="1400" b="1">
                <a:solidFill>
                  <a:srgbClr val="0000FF"/>
                </a:solidFill>
              </a:rPr>
              <a:t>2) </a:t>
            </a:r>
            <a:r>
              <a:rPr lang="en-US" altLang="en-US" sz="1400" b="1">
                <a:solidFill>
                  <a:srgbClr val="FFFF99"/>
                </a:solidFill>
              </a:rPr>
              <a:t>Toxoplasmosis</a:t>
            </a:r>
          </a:p>
          <a:p>
            <a:pPr eaLnBrk="1" hangingPunct="1">
              <a:lnSpc>
                <a:spcPct val="90000"/>
              </a:lnSpc>
              <a:spcBef>
                <a:spcPct val="0"/>
              </a:spcBef>
              <a:buClrTx/>
              <a:buSzTx/>
              <a:buFontTx/>
              <a:buNone/>
            </a:pPr>
            <a:r>
              <a:rPr lang="en-US" altLang="en-US" sz="1400" b="1">
                <a:solidFill>
                  <a:srgbClr val="0000FF"/>
                </a:solidFill>
              </a:rPr>
              <a:t>3) </a:t>
            </a:r>
            <a:r>
              <a:rPr lang="en-US" altLang="en-US" sz="1400" b="1">
                <a:solidFill>
                  <a:srgbClr val="FFFF99"/>
                </a:solidFill>
              </a:rPr>
              <a:t>Sarcoidosis</a:t>
            </a:r>
          </a:p>
          <a:p>
            <a:pPr eaLnBrk="1" hangingPunct="1">
              <a:lnSpc>
                <a:spcPct val="90000"/>
              </a:lnSpc>
              <a:spcBef>
                <a:spcPct val="0"/>
              </a:spcBef>
              <a:buClrTx/>
              <a:buSzTx/>
              <a:buFontTx/>
              <a:buNone/>
            </a:pPr>
            <a:r>
              <a:rPr lang="en-US" altLang="en-US" sz="1400" b="1">
                <a:solidFill>
                  <a:srgbClr val="0000FF"/>
                </a:solidFill>
              </a:rPr>
              <a:t>4) </a:t>
            </a:r>
            <a:r>
              <a:rPr lang="en-US" altLang="en-US" sz="1400" b="1">
                <a:solidFill>
                  <a:srgbClr val="FFFF99"/>
                </a:solidFill>
              </a:rPr>
              <a:t>Syphilis</a:t>
            </a:r>
          </a:p>
        </p:txBody>
      </p:sp>
      <p:sp>
        <p:nvSpPr>
          <p:cNvPr id="14343" name="Text Box 7">
            <a:extLst>
              <a:ext uri="{FF2B5EF4-FFF2-40B4-BE49-F238E27FC236}">
                <a16:creationId xmlns:a16="http://schemas.microsoft.com/office/drawing/2014/main" id="{1B355CCF-D372-4DF8-AD0C-33F24A40479D}"/>
              </a:ext>
            </a:extLst>
          </p:cNvPr>
          <p:cNvSpPr txBox="1">
            <a:spLocks noChangeArrowheads="1"/>
          </p:cNvSpPr>
          <p:nvPr/>
        </p:nvSpPr>
        <p:spPr bwMode="auto">
          <a:xfrm>
            <a:off x="3962400" y="928688"/>
            <a:ext cx="286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(hints soon forthcoming…)</a:t>
            </a:r>
          </a:p>
        </p:txBody>
      </p:sp>
      <p:sp>
        <p:nvSpPr>
          <p:cNvPr id="14344" name="Slide Number Placeholder 1">
            <a:extLst>
              <a:ext uri="{FF2B5EF4-FFF2-40B4-BE49-F238E27FC236}">
                <a16:creationId xmlns:a16="http://schemas.microsoft.com/office/drawing/2014/main" id="{4A2F39F1-17FE-4F92-909C-ED5C9F78EB5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019DDC8-5292-4B59-B9BD-96B388E2BA23}" type="slidenum">
              <a:rPr lang="en-US" altLang="en-US" sz="1000" smtClean="0"/>
              <a:pPr>
                <a:spcBef>
                  <a:spcPct val="0"/>
                </a:spcBef>
                <a:buClrTx/>
                <a:buSzTx/>
                <a:buFontTx/>
                <a:buNone/>
              </a:pPr>
              <a:t>14</a:t>
            </a:fld>
            <a:endParaRPr lang="en-US" altLang="en-US" sz="1000"/>
          </a:p>
        </p:txBody>
      </p:sp>
      <p:sp>
        <p:nvSpPr>
          <p:cNvPr id="14346" name="TextBox 2">
            <a:extLst>
              <a:ext uri="{FF2B5EF4-FFF2-40B4-BE49-F238E27FC236}">
                <a16:creationId xmlns:a16="http://schemas.microsoft.com/office/drawing/2014/main" id="{E69830A2-35AC-464B-A953-C38E4AE9D743}"/>
              </a:ext>
            </a:extLst>
          </p:cNvPr>
          <p:cNvSpPr txBox="1">
            <a:spLocks noChangeArrowheads="1"/>
          </p:cNvSpPr>
          <p:nvPr/>
        </p:nvSpPr>
        <p:spPr bwMode="auto">
          <a:xfrm>
            <a:off x="4659572" y="1742662"/>
            <a:ext cx="29177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(Etiologies </a:t>
            </a:r>
            <a:r>
              <a:rPr lang="en-US" altLang="en-US" sz="1200" b="1" dirty="0"/>
              <a:t>other</a:t>
            </a:r>
            <a:r>
              <a:rPr lang="en-US" altLang="en-US" sz="1200" dirty="0"/>
              <a:t> than these two, that is)</a:t>
            </a:r>
          </a:p>
        </p:txBody>
      </p:sp>
      <p:sp>
        <p:nvSpPr>
          <p:cNvPr id="4" name="Right Brace 3">
            <a:extLst>
              <a:ext uri="{FF2B5EF4-FFF2-40B4-BE49-F238E27FC236}">
                <a16:creationId xmlns:a16="http://schemas.microsoft.com/office/drawing/2014/main" id="{158A4EF8-1E20-4213-AAF1-4D5E07779CC7}"/>
              </a:ext>
            </a:extLst>
          </p:cNvPr>
          <p:cNvSpPr/>
          <p:nvPr/>
        </p:nvSpPr>
        <p:spPr>
          <a:xfrm>
            <a:off x="4343400" y="1638301"/>
            <a:ext cx="316172" cy="4953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140</a:t>
            </a:fld>
            <a:endParaRPr lang="en-US" altLang="en-US" sz="1000"/>
          </a:p>
        </p:txBody>
      </p:sp>
      <p:sp>
        <p:nvSpPr>
          <p:cNvPr id="2" name="TextBox 1">
            <a:extLst>
              <a:ext uri="{FF2B5EF4-FFF2-40B4-BE49-F238E27FC236}">
                <a16:creationId xmlns:a16="http://schemas.microsoft.com/office/drawing/2014/main" id="{C1E8E763-7770-496D-961D-761BA4276BAB}"/>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rgbClr val="0000FF"/>
                </a:solidFill>
                <a:latin typeface="Arial" charset="0"/>
              </a:rPr>
              <a:t>Briefly, what is ICE?</a:t>
            </a:r>
          </a:p>
          <a:p>
            <a:pPr eaLnBrk="1" hangingPunct="1">
              <a:defRPr/>
            </a:pPr>
            <a:r>
              <a:rPr lang="en-US" sz="1600" dirty="0">
                <a:solidFill>
                  <a:srgbClr val="0000FF"/>
                </a:solidFill>
                <a:latin typeface="Arial" charset="0"/>
              </a:rPr>
              <a:t>A progressive, </a:t>
            </a:r>
            <a:r>
              <a:rPr lang="en-US" sz="1600" dirty="0" err="1">
                <a:solidFill>
                  <a:srgbClr val="0000FF"/>
                </a:solidFill>
                <a:latin typeface="Arial" charset="0"/>
              </a:rPr>
              <a:t>nonfamilial</a:t>
            </a:r>
            <a:r>
              <a:rPr lang="en-US" sz="1600" dirty="0">
                <a:solidFill>
                  <a:srgbClr val="0000FF"/>
                </a:solidFill>
                <a:latin typeface="Arial" charset="0"/>
              </a:rPr>
              <a:t>, unilateral disorder characterized by abnormalities of the corneal endothelium and iris, as well as PAS formation</a:t>
            </a:r>
          </a:p>
          <a:p>
            <a:pPr eaLnBrk="1" hangingPunct="1">
              <a:defRPr/>
            </a:pPr>
            <a:endParaRPr lang="en-US" sz="1600" dirty="0">
              <a:solidFill>
                <a:srgbClr val="0000FF"/>
              </a:solidFill>
              <a:latin typeface="Arial" charset="0"/>
            </a:endParaRPr>
          </a:p>
          <a:p>
            <a:pPr eaLnBrk="1" hangingPunct="1">
              <a:defRPr/>
            </a:pPr>
            <a:r>
              <a:rPr lang="en-US" altLang="en-US" sz="1600" i="1" dirty="0">
                <a:solidFill>
                  <a:srgbClr val="0000FF"/>
                </a:solidFill>
                <a:latin typeface="Arial" charset="0"/>
              </a:rPr>
              <a:t>Demographically speaking, who is the typical patient?</a:t>
            </a:r>
          </a:p>
          <a:p>
            <a:pPr eaLnBrk="1" hangingPunct="1">
              <a:defRPr/>
            </a:pPr>
            <a:r>
              <a:rPr lang="en-US" altLang="en-US" sz="1600" dirty="0">
                <a:solidFill>
                  <a:srgbClr val="0000FF"/>
                </a:solidFill>
                <a:latin typeface="Arial" charset="0"/>
              </a:rPr>
              <a:t>A young-to-middle-aged adult female</a:t>
            </a:r>
            <a:endParaRPr lang="en-US" altLang="en-US" sz="1600" dirty="0">
              <a:solidFill>
                <a:schemeClr val="accent5">
                  <a:lumMod val="60000"/>
                  <a:lumOff val="40000"/>
                </a:schemeClr>
              </a:solidFill>
              <a:latin typeface="Arial" charset="0"/>
            </a:endParaRPr>
          </a:p>
          <a:p>
            <a:pPr eaLnBrk="1" hangingPunct="1">
              <a:defRPr/>
            </a:pPr>
            <a:endParaRPr lang="en-US" altLang="en-US" sz="1600" dirty="0">
              <a:solidFill>
                <a:schemeClr val="accent5">
                  <a:lumMod val="60000"/>
                  <a:lumOff val="40000"/>
                </a:schemeClr>
              </a:solidFill>
              <a:latin typeface="Arial" charset="0"/>
            </a:endParaRPr>
          </a:p>
          <a:p>
            <a:pPr eaLnBrk="1" hangingPunct="1">
              <a:defRPr/>
            </a:pPr>
            <a:r>
              <a:rPr lang="en-US" altLang="en-US" sz="1600" i="1" dirty="0">
                <a:solidFill>
                  <a:schemeClr val="accent5">
                    <a:lumMod val="60000"/>
                    <a:lumOff val="40000"/>
                  </a:schemeClr>
                </a:solidFill>
                <a:latin typeface="Arial" charset="0"/>
              </a:rPr>
              <a:t>How will a </a:t>
            </a:r>
            <a:r>
              <a:rPr lang="en-US" altLang="en-US" sz="1600" i="1" dirty="0" err="1">
                <a:solidFill>
                  <a:schemeClr val="accent5">
                    <a:lumMod val="60000"/>
                    <a:lumOff val="40000"/>
                  </a:schemeClr>
                </a:solidFill>
                <a:latin typeface="Arial" charset="0"/>
              </a:rPr>
              <a:t>pt</a:t>
            </a:r>
            <a:r>
              <a:rPr lang="en-US" altLang="en-US" sz="1600" i="1" dirty="0">
                <a:solidFill>
                  <a:schemeClr val="accent5">
                    <a:lumMod val="60000"/>
                    <a:lumOff val="40000"/>
                  </a:schemeClr>
                </a:solidFill>
                <a:latin typeface="Arial" charset="0"/>
              </a:rPr>
              <a:t> with ICE present? </a:t>
            </a:r>
          </a:p>
          <a:p>
            <a:pPr eaLnBrk="1" hangingPunct="1">
              <a:defRPr/>
            </a:pPr>
            <a:r>
              <a:rPr lang="en-US" altLang="en-US" sz="1600" dirty="0">
                <a:solidFill>
                  <a:schemeClr val="accent5">
                    <a:lumMod val="60000"/>
                    <a:lumOff val="40000"/>
                  </a:schemeClr>
                </a:solidFill>
                <a:latin typeface="Arial" charset="0"/>
              </a:rPr>
              <a:t>--The </a:t>
            </a:r>
            <a:r>
              <a:rPr lang="en-US" altLang="en-US" sz="1600" dirty="0" err="1">
                <a:solidFill>
                  <a:schemeClr val="accent5">
                    <a:lumMod val="60000"/>
                    <a:lumOff val="40000"/>
                  </a:schemeClr>
                </a:solidFill>
                <a:latin typeface="Arial" charset="0"/>
              </a:rPr>
              <a:t>pt</a:t>
            </a:r>
            <a:r>
              <a:rPr lang="en-US" altLang="en-US" sz="1600" dirty="0">
                <a:solidFill>
                  <a:schemeClr val="accent5">
                    <a:lumMod val="60000"/>
                    <a:lumOff val="40000"/>
                  </a:schemeClr>
                </a:solidFill>
                <a:latin typeface="Arial" charset="0"/>
              </a:rPr>
              <a:t> will c/o changes in the eye’s appearance, and/or pain, and/or decreased VA</a:t>
            </a:r>
          </a:p>
          <a:p>
            <a:pPr eaLnBrk="1" hangingPunct="1">
              <a:defRPr/>
            </a:pPr>
            <a:r>
              <a:rPr lang="en-US" altLang="en-US" sz="1600" dirty="0">
                <a:solidFill>
                  <a:schemeClr val="accent5">
                    <a:lumMod val="60000"/>
                    <a:lumOff val="40000"/>
                  </a:schemeClr>
                </a:solidFill>
                <a:latin typeface="Arial" charset="0"/>
              </a:rPr>
              <a:t>--The affected eye will have elevated IOP +/- glaucomatous ONH damage</a:t>
            </a:r>
          </a:p>
          <a:p>
            <a:pPr eaLnBrk="1" hangingPunct="1">
              <a:defRPr/>
            </a:pPr>
            <a:r>
              <a:rPr lang="en-US" altLang="en-US" sz="1600" dirty="0">
                <a:solidFill>
                  <a:schemeClr val="accent5">
                    <a:lumMod val="60000"/>
                    <a:lumOff val="40000"/>
                  </a:schemeClr>
                </a:solidFill>
                <a:latin typeface="Arial" charset="0"/>
              </a:rPr>
              <a:t>--The cornea of the affected eye will have abnormal endothelium, and may be edematous</a:t>
            </a:r>
          </a:p>
          <a:p>
            <a:pPr eaLnBrk="1" hangingPunct="1">
              <a:defRPr/>
            </a:pPr>
            <a:r>
              <a:rPr lang="en-US" altLang="en-US" sz="1600" dirty="0">
                <a:solidFill>
                  <a:schemeClr val="accent5">
                    <a:lumMod val="60000"/>
                    <a:lumOff val="40000"/>
                  </a:schemeClr>
                </a:solidFill>
                <a:latin typeface="Arial" charset="0"/>
              </a:rPr>
              <a:t>--The fellow eye will be essentially normal</a:t>
            </a:r>
          </a:p>
        </p:txBody>
      </p:sp>
    </p:spTree>
    <p:extLst>
      <p:ext uri="{BB962C8B-B14F-4D97-AF65-F5344CB8AC3E}">
        <p14:creationId xmlns:p14="http://schemas.microsoft.com/office/powerpoint/2010/main" val="13267864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141</a:t>
            </a:fld>
            <a:endParaRPr lang="en-US" altLang="en-US" sz="1000"/>
          </a:p>
        </p:txBody>
      </p:sp>
      <p:sp>
        <p:nvSpPr>
          <p:cNvPr id="2" name="TextBox 1">
            <a:extLst>
              <a:ext uri="{FF2B5EF4-FFF2-40B4-BE49-F238E27FC236}">
                <a16:creationId xmlns:a16="http://schemas.microsoft.com/office/drawing/2014/main" id="{C1E8E763-7770-496D-961D-761BA4276BAB}"/>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rgbClr val="0000FF"/>
                </a:solidFill>
                <a:latin typeface="Arial" charset="0"/>
              </a:rPr>
              <a:t>Briefly, what is ICE?</a:t>
            </a:r>
          </a:p>
          <a:p>
            <a:pPr eaLnBrk="1" hangingPunct="1">
              <a:defRPr/>
            </a:pPr>
            <a:r>
              <a:rPr lang="en-US" sz="1600" dirty="0">
                <a:solidFill>
                  <a:srgbClr val="0000FF"/>
                </a:solidFill>
                <a:latin typeface="Arial" charset="0"/>
              </a:rPr>
              <a:t>A progressive, </a:t>
            </a:r>
            <a:r>
              <a:rPr lang="en-US" sz="1600" dirty="0" err="1">
                <a:solidFill>
                  <a:srgbClr val="0000FF"/>
                </a:solidFill>
                <a:latin typeface="Arial" charset="0"/>
              </a:rPr>
              <a:t>nonfamilial</a:t>
            </a:r>
            <a:r>
              <a:rPr lang="en-US" sz="1600" dirty="0">
                <a:solidFill>
                  <a:srgbClr val="0000FF"/>
                </a:solidFill>
                <a:latin typeface="Arial" charset="0"/>
              </a:rPr>
              <a:t>, unilateral disorder characterized by abnormalities of the corneal endothelium and iris, as well as PAS formation</a:t>
            </a:r>
          </a:p>
          <a:p>
            <a:pPr eaLnBrk="1" hangingPunct="1">
              <a:defRPr/>
            </a:pPr>
            <a:endParaRPr lang="en-US" sz="1600" dirty="0">
              <a:solidFill>
                <a:srgbClr val="0000FF"/>
              </a:solidFill>
              <a:latin typeface="Arial" charset="0"/>
            </a:endParaRPr>
          </a:p>
          <a:p>
            <a:pPr eaLnBrk="1" hangingPunct="1">
              <a:defRPr/>
            </a:pPr>
            <a:r>
              <a:rPr lang="en-US" altLang="en-US" sz="1600" i="1" dirty="0">
                <a:solidFill>
                  <a:srgbClr val="0000FF"/>
                </a:solidFill>
                <a:latin typeface="Arial" charset="0"/>
              </a:rPr>
              <a:t>Demographically speaking, who is the typical patient?</a:t>
            </a:r>
          </a:p>
          <a:p>
            <a:pPr eaLnBrk="1" hangingPunct="1">
              <a:defRPr/>
            </a:pPr>
            <a:r>
              <a:rPr lang="en-US" altLang="en-US" sz="1600" dirty="0">
                <a:solidFill>
                  <a:srgbClr val="0000FF"/>
                </a:solidFill>
                <a:latin typeface="Arial" charset="0"/>
              </a:rPr>
              <a:t>A young-to-middle-aged adult female</a:t>
            </a:r>
          </a:p>
          <a:p>
            <a:pPr eaLnBrk="1" hangingPunct="1">
              <a:defRPr/>
            </a:pPr>
            <a:endParaRPr lang="en-US" altLang="en-US" sz="1600" dirty="0">
              <a:solidFill>
                <a:srgbClr val="0000FF"/>
              </a:solidFill>
              <a:latin typeface="Arial" charset="0"/>
            </a:endParaRPr>
          </a:p>
          <a:p>
            <a:pPr eaLnBrk="1" hangingPunct="1">
              <a:defRPr/>
            </a:pPr>
            <a:r>
              <a:rPr lang="en-US" altLang="en-US" sz="1600" i="1" dirty="0">
                <a:solidFill>
                  <a:srgbClr val="0000FF"/>
                </a:solidFill>
                <a:latin typeface="Arial" charset="0"/>
              </a:rPr>
              <a:t>How will a </a:t>
            </a:r>
            <a:r>
              <a:rPr lang="en-US" altLang="en-US" sz="1600" i="1" dirty="0" err="1">
                <a:solidFill>
                  <a:srgbClr val="0000FF"/>
                </a:solidFill>
                <a:latin typeface="Arial" charset="0"/>
              </a:rPr>
              <a:t>pt</a:t>
            </a:r>
            <a:r>
              <a:rPr lang="en-US" altLang="en-US" sz="1600" i="1" dirty="0">
                <a:solidFill>
                  <a:srgbClr val="0000FF"/>
                </a:solidFill>
                <a:latin typeface="Arial" charset="0"/>
              </a:rPr>
              <a:t> with ICE present? </a:t>
            </a:r>
          </a:p>
          <a:p>
            <a:pPr eaLnBrk="1" hangingPunct="1">
              <a:defRPr/>
            </a:pPr>
            <a:r>
              <a:rPr lang="en-US" altLang="en-US" sz="1600" dirty="0">
                <a:solidFill>
                  <a:srgbClr val="0000FF"/>
                </a:solidFill>
                <a:latin typeface="Arial" charset="0"/>
              </a:rPr>
              <a:t>--</a:t>
            </a:r>
            <a:r>
              <a:rPr lang="en-US" altLang="en-US" sz="1600" dirty="0">
                <a:solidFill>
                  <a:schemeClr val="accent5">
                    <a:lumMod val="60000"/>
                    <a:lumOff val="40000"/>
                  </a:schemeClr>
                </a:solidFill>
                <a:latin typeface="Arial" charset="0"/>
              </a:rPr>
              <a:t>The </a:t>
            </a:r>
            <a:r>
              <a:rPr lang="en-US" altLang="en-US" sz="1600" dirty="0" err="1">
                <a:solidFill>
                  <a:schemeClr val="accent5">
                    <a:lumMod val="60000"/>
                    <a:lumOff val="40000"/>
                  </a:schemeClr>
                </a:solidFill>
                <a:latin typeface="Arial" charset="0"/>
              </a:rPr>
              <a:t>pt</a:t>
            </a:r>
            <a:r>
              <a:rPr lang="en-US" altLang="en-US" sz="1600" dirty="0">
                <a:solidFill>
                  <a:schemeClr val="accent5">
                    <a:lumMod val="60000"/>
                    <a:lumOff val="40000"/>
                  </a:schemeClr>
                </a:solidFill>
                <a:latin typeface="Arial" charset="0"/>
              </a:rPr>
              <a:t> will c/o changes in the eye’s appearance, and/or pain, and/or decreased VA</a:t>
            </a:r>
          </a:p>
          <a:p>
            <a:pPr eaLnBrk="1" hangingPunct="1">
              <a:defRPr/>
            </a:pPr>
            <a:r>
              <a:rPr lang="en-US" altLang="en-US" sz="1600" dirty="0">
                <a:solidFill>
                  <a:srgbClr val="0000FF"/>
                </a:solidFill>
                <a:latin typeface="Arial" charset="0"/>
              </a:rPr>
              <a:t>--</a:t>
            </a:r>
            <a:r>
              <a:rPr lang="en-US" altLang="en-US" sz="1600" dirty="0">
                <a:solidFill>
                  <a:schemeClr val="accent5">
                    <a:lumMod val="60000"/>
                    <a:lumOff val="40000"/>
                  </a:schemeClr>
                </a:solidFill>
                <a:latin typeface="Arial" charset="0"/>
              </a:rPr>
              <a:t>The affected eye will have elevated IOP +/- glaucomatous ONH damage</a:t>
            </a:r>
          </a:p>
          <a:p>
            <a:pPr eaLnBrk="1" hangingPunct="1">
              <a:defRPr/>
            </a:pPr>
            <a:r>
              <a:rPr lang="en-US" altLang="en-US" sz="1600" dirty="0">
                <a:solidFill>
                  <a:srgbClr val="0000FF"/>
                </a:solidFill>
                <a:latin typeface="Arial" charset="0"/>
              </a:rPr>
              <a:t>--</a:t>
            </a:r>
            <a:r>
              <a:rPr lang="en-US" altLang="en-US" sz="1600" dirty="0">
                <a:solidFill>
                  <a:schemeClr val="accent5">
                    <a:lumMod val="60000"/>
                    <a:lumOff val="40000"/>
                  </a:schemeClr>
                </a:solidFill>
                <a:latin typeface="Arial" charset="0"/>
              </a:rPr>
              <a:t>The cornea of the affected eye will have abnormal endothelium, and may be edematous</a:t>
            </a:r>
          </a:p>
          <a:p>
            <a:pPr eaLnBrk="1" hangingPunct="1">
              <a:defRPr/>
            </a:pPr>
            <a:r>
              <a:rPr lang="en-US" altLang="en-US" sz="1600" dirty="0">
                <a:solidFill>
                  <a:srgbClr val="0000FF"/>
                </a:solidFill>
                <a:latin typeface="Arial" charset="0"/>
              </a:rPr>
              <a:t>--</a:t>
            </a:r>
            <a:r>
              <a:rPr lang="en-US" altLang="en-US" sz="1600" dirty="0">
                <a:solidFill>
                  <a:schemeClr val="accent5">
                    <a:lumMod val="60000"/>
                    <a:lumOff val="40000"/>
                  </a:schemeClr>
                </a:solidFill>
                <a:latin typeface="Arial" charset="0"/>
              </a:rPr>
              <a:t>The fellow eye will be essentially normal</a:t>
            </a:r>
          </a:p>
        </p:txBody>
      </p:sp>
    </p:spTree>
    <p:extLst>
      <p:ext uri="{BB962C8B-B14F-4D97-AF65-F5344CB8AC3E}">
        <p14:creationId xmlns:p14="http://schemas.microsoft.com/office/powerpoint/2010/main" val="20405787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142</a:t>
            </a:fld>
            <a:endParaRPr lang="en-US" altLang="en-US" sz="1000"/>
          </a:p>
        </p:txBody>
      </p:sp>
      <p:sp>
        <p:nvSpPr>
          <p:cNvPr id="2" name="TextBox 1">
            <a:extLst>
              <a:ext uri="{FF2B5EF4-FFF2-40B4-BE49-F238E27FC236}">
                <a16:creationId xmlns:a16="http://schemas.microsoft.com/office/drawing/2014/main" id="{C1E8E763-7770-496D-961D-761BA4276BAB}"/>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rgbClr val="0000FF"/>
                </a:solidFill>
                <a:latin typeface="Arial" charset="0"/>
              </a:rPr>
              <a:t>Briefly, what is ICE?</a:t>
            </a:r>
          </a:p>
          <a:p>
            <a:pPr eaLnBrk="1" hangingPunct="1">
              <a:defRPr/>
            </a:pPr>
            <a:r>
              <a:rPr lang="en-US" sz="1600" dirty="0">
                <a:solidFill>
                  <a:srgbClr val="0000FF"/>
                </a:solidFill>
                <a:latin typeface="Arial" charset="0"/>
              </a:rPr>
              <a:t>A progressive, </a:t>
            </a:r>
            <a:r>
              <a:rPr lang="en-US" sz="1600" dirty="0" err="1">
                <a:solidFill>
                  <a:srgbClr val="0000FF"/>
                </a:solidFill>
                <a:latin typeface="Arial" charset="0"/>
              </a:rPr>
              <a:t>nonfamilial</a:t>
            </a:r>
            <a:r>
              <a:rPr lang="en-US" sz="1600" dirty="0">
                <a:solidFill>
                  <a:srgbClr val="0000FF"/>
                </a:solidFill>
                <a:latin typeface="Arial" charset="0"/>
              </a:rPr>
              <a:t>, unilateral disorder characterized by abnormalities of the corneal endothelium and iris, as well as PAS formation</a:t>
            </a:r>
          </a:p>
          <a:p>
            <a:pPr eaLnBrk="1" hangingPunct="1">
              <a:defRPr/>
            </a:pPr>
            <a:endParaRPr lang="en-US" sz="1600" dirty="0">
              <a:solidFill>
                <a:srgbClr val="0000FF"/>
              </a:solidFill>
              <a:latin typeface="Arial" charset="0"/>
            </a:endParaRPr>
          </a:p>
          <a:p>
            <a:pPr eaLnBrk="1" hangingPunct="1">
              <a:defRPr/>
            </a:pPr>
            <a:r>
              <a:rPr lang="en-US" altLang="en-US" sz="1600" i="1" dirty="0">
                <a:solidFill>
                  <a:srgbClr val="0000FF"/>
                </a:solidFill>
                <a:latin typeface="Arial" charset="0"/>
              </a:rPr>
              <a:t>Demographically speaking, who is the typical patient?</a:t>
            </a:r>
          </a:p>
          <a:p>
            <a:pPr eaLnBrk="1" hangingPunct="1">
              <a:defRPr/>
            </a:pPr>
            <a:r>
              <a:rPr lang="en-US" altLang="en-US" sz="1600" dirty="0">
                <a:solidFill>
                  <a:srgbClr val="0000FF"/>
                </a:solidFill>
                <a:latin typeface="Arial" charset="0"/>
              </a:rPr>
              <a:t>A young-to-middle-aged adult female</a:t>
            </a:r>
          </a:p>
          <a:p>
            <a:pPr eaLnBrk="1" hangingPunct="1">
              <a:defRPr/>
            </a:pPr>
            <a:endParaRPr lang="en-US" altLang="en-US" sz="1600" dirty="0">
              <a:solidFill>
                <a:srgbClr val="0000FF"/>
              </a:solidFill>
              <a:latin typeface="Arial" charset="0"/>
            </a:endParaRPr>
          </a:p>
          <a:p>
            <a:pPr eaLnBrk="1" hangingPunct="1">
              <a:defRPr/>
            </a:pPr>
            <a:r>
              <a:rPr lang="en-US" altLang="en-US" sz="1600" i="1" dirty="0">
                <a:solidFill>
                  <a:srgbClr val="0000FF"/>
                </a:solidFill>
                <a:latin typeface="Arial" charset="0"/>
              </a:rPr>
              <a:t>How will a </a:t>
            </a:r>
            <a:r>
              <a:rPr lang="en-US" altLang="en-US" sz="1600" i="1" dirty="0" err="1">
                <a:solidFill>
                  <a:srgbClr val="0000FF"/>
                </a:solidFill>
                <a:latin typeface="Arial" charset="0"/>
              </a:rPr>
              <a:t>pt</a:t>
            </a:r>
            <a:r>
              <a:rPr lang="en-US" altLang="en-US" sz="1600" i="1" dirty="0">
                <a:solidFill>
                  <a:srgbClr val="0000FF"/>
                </a:solidFill>
                <a:latin typeface="Arial" charset="0"/>
              </a:rPr>
              <a:t> with ICE present? </a:t>
            </a:r>
          </a:p>
          <a:p>
            <a:pPr eaLnBrk="1" hangingPunct="1">
              <a:defRPr/>
            </a:pPr>
            <a:r>
              <a:rPr lang="en-US" altLang="en-US" sz="1600" dirty="0">
                <a:solidFill>
                  <a:srgbClr val="0000FF"/>
                </a:solidFill>
                <a:latin typeface="Arial" charset="0"/>
              </a:rPr>
              <a:t>--The </a:t>
            </a:r>
            <a:r>
              <a:rPr lang="en-US" altLang="en-US" sz="1600" dirty="0" err="1">
                <a:solidFill>
                  <a:srgbClr val="0000FF"/>
                </a:solidFill>
                <a:latin typeface="Arial" charset="0"/>
              </a:rPr>
              <a:t>pt</a:t>
            </a:r>
            <a:r>
              <a:rPr lang="en-US" altLang="en-US" sz="1600" dirty="0">
                <a:solidFill>
                  <a:srgbClr val="0000FF"/>
                </a:solidFill>
                <a:latin typeface="Arial" charset="0"/>
              </a:rPr>
              <a:t> will c/o changes in the eye’s appearance, and/or pain, and/or decreased VA</a:t>
            </a:r>
          </a:p>
          <a:p>
            <a:pPr eaLnBrk="1" hangingPunct="1">
              <a:defRPr/>
            </a:pPr>
            <a:r>
              <a:rPr lang="en-US" altLang="en-US" sz="1600" dirty="0">
                <a:solidFill>
                  <a:srgbClr val="0000FF"/>
                </a:solidFill>
                <a:latin typeface="Arial" charset="0"/>
              </a:rPr>
              <a:t>--The affected eye will have elevated IOP +/- glaucomatous ONH damage</a:t>
            </a:r>
          </a:p>
          <a:p>
            <a:pPr eaLnBrk="1" hangingPunct="1">
              <a:defRPr/>
            </a:pPr>
            <a:r>
              <a:rPr lang="en-US" altLang="en-US" sz="1600" dirty="0">
                <a:solidFill>
                  <a:srgbClr val="0000FF"/>
                </a:solidFill>
                <a:latin typeface="Arial" charset="0"/>
              </a:rPr>
              <a:t>--The cornea of the affected eye will have abnormal endothelium, and may be edematous</a:t>
            </a:r>
          </a:p>
          <a:p>
            <a:pPr eaLnBrk="1" hangingPunct="1">
              <a:defRPr/>
            </a:pPr>
            <a:r>
              <a:rPr lang="en-US" altLang="en-US" sz="1600" dirty="0">
                <a:solidFill>
                  <a:srgbClr val="0000FF"/>
                </a:solidFill>
                <a:latin typeface="Arial" charset="0"/>
              </a:rPr>
              <a:t>--The fellow eye will be essentially normal</a:t>
            </a:r>
          </a:p>
        </p:txBody>
      </p:sp>
    </p:spTree>
    <p:extLst>
      <p:ext uri="{BB962C8B-B14F-4D97-AF65-F5344CB8AC3E}">
        <p14:creationId xmlns:p14="http://schemas.microsoft.com/office/powerpoint/2010/main" val="20784475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143</a:t>
            </a:fld>
            <a:endParaRPr lang="en-US" altLang="en-US" sz="1000"/>
          </a:p>
        </p:txBody>
      </p:sp>
      <p:sp>
        <p:nvSpPr>
          <p:cNvPr id="5" name="TextBox 4">
            <a:extLst>
              <a:ext uri="{FF2B5EF4-FFF2-40B4-BE49-F238E27FC236}">
                <a16:creationId xmlns:a16="http://schemas.microsoft.com/office/drawing/2014/main" id="{D52F47F2-50B7-44AE-88C7-DA276BC150E6}"/>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solidFill>
                  <a:schemeClr val="accent6">
                    <a:lumMod val="60000"/>
                    <a:lumOff val="40000"/>
                  </a:schemeClr>
                </a:solidFill>
              </a:rPr>
              <a:t>All have three findings in common—what are they? Each has a predominant finding—what is it?</a:t>
            </a:r>
          </a:p>
          <a:p>
            <a:r>
              <a:rPr lang="en-US" sz="1600" dirty="0">
                <a:solidFill>
                  <a:srgbClr val="0000FF"/>
                </a:solidFill>
              </a:rPr>
              <a:t>--</a:t>
            </a:r>
            <a:r>
              <a:rPr lang="en-US" sz="1600" b="1" i="1" dirty="0">
                <a:solidFill>
                  <a:srgbClr val="0000FF"/>
                </a:solidFill>
              </a:rPr>
              <a:t>?</a:t>
            </a:r>
            <a:r>
              <a:rPr lang="en-US" sz="1600" dirty="0">
                <a:solidFill>
                  <a:schemeClr val="accent6">
                    <a:lumMod val="60000"/>
                    <a:lumOff val="40000"/>
                  </a:schemeClr>
                </a:solidFill>
              </a:rPr>
              <a:t>Iris nevus syndrome: Abnormal endothelium; PAS; elevated IOP; iris nevi/nodules</a:t>
            </a:r>
          </a:p>
          <a:p>
            <a:r>
              <a:rPr lang="en-US" sz="1600" dirty="0">
                <a:solidFill>
                  <a:srgbClr val="0000FF"/>
                </a:solidFill>
              </a:rPr>
              <a:t>--</a:t>
            </a:r>
            <a:r>
              <a:rPr lang="en-US" sz="1600" b="1" i="1" dirty="0">
                <a:solidFill>
                  <a:srgbClr val="0000FF"/>
                </a:solidFill>
              </a:rPr>
              <a:t>?</a:t>
            </a:r>
            <a:r>
              <a:rPr lang="en-US" sz="1600" dirty="0">
                <a:solidFill>
                  <a:schemeClr val="accent6">
                    <a:lumMod val="60000"/>
                    <a:lumOff val="40000"/>
                  </a:schemeClr>
                </a:solidFill>
              </a:rPr>
              <a:t>Chandler syndrome: Abnormal endothelium; PAS; elevated IOP; corneal edema</a:t>
            </a:r>
          </a:p>
          <a:p>
            <a:r>
              <a:rPr lang="en-US" sz="1600" dirty="0">
                <a:solidFill>
                  <a:srgbClr val="0000FF"/>
                </a:solidFill>
              </a:rPr>
              <a:t>--</a:t>
            </a:r>
            <a:r>
              <a:rPr lang="en-US" sz="1600" b="1" i="1" dirty="0">
                <a:solidFill>
                  <a:srgbClr val="0000FF"/>
                </a:solidFill>
              </a:rPr>
              <a:t>?</a:t>
            </a:r>
            <a:r>
              <a:rPr lang="en-US" sz="1600" dirty="0">
                <a:solidFill>
                  <a:schemeClr val="accent6">
                    <a:lumMod val="60000"/>
                    <a:lumOff val="40000"/>
                  </a:schemeClr>
                </a:solidFill>
              </a:rPr>
              <a:t>Essential iris atrophy: Abnormal endothelium; PAS; elevated IOP; iris atrophy/holes</a:t>
            </a:r>
          </a:p>
        </p:txBody>
      </p:sp>
    </p:spTree>
    <p:extLst>
      <p:ext uri="{BB962C8B-B14F-4D97-AF65-F5344CB8AC3E}">
        <p14:creationId xmlns:p14="http://schemas.microsoft.com/office/powerpoint/2010/main" val="229690762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144</a:t>
            </a:fld>
            <a:endParaRPr lang="en-US" altLang="en-US" sz="1000"/>
          </a:p>
        </p:txBody>
      </p:sp>
      <p:sp>
        <p:nvSpPr>
          <p:cNvPr id="5" name="TextBox 4">
            <a:extLst>
              <a:ext uri="{FF2B5EF4-FFF2-40B4-BE49-F238E27FC236}">
                <a16:creationId xmlns:a16="http://schemas.microsoft.com/office/drawing/2014/main" id="{94902188-FC82-4EFB-BE7C-DA2EAA09FF8B}"/>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solidFill>
                  <a:schemeClr val="accent6">
                    <a:lumMod val="60000"/>
                    <a:lumOff val="40000"/>
                  </a:schemeClr>
                </a:solidFill>
              </a:rPr>
              <a:t>All have three findings in common—what are they? Each has a predominant finding—what is it?</a:t>
            </a:r>
          </a:p>
          <a:p>
            <a:r>
              <a:rPr lang="en-US" sz="1600" dirty="0">
                <a:solidFill>
                  <a:srgbClr val="0000FF"/>
                </a:solidFill>
              </a:rPr>
              <a:t>--Iris nevus syndrome</a:t>
            </a:r>
            <a:r>
              <a:rPr lang="en-US" sz="1600" dirty="0">
                <a:solidFill>
                  <a:schemeClr val="accent6">
                    <a:lumMod val="60000"/>
                    <a:lumOff val="40000"/>
                  </a:schemeClr>
                </a:solidFill>
              </a:rPr>
              <a:t>: Abnormal endothelium; PAS; elevated IOP; iris nevi/nodules</a:t>
            </a:r>
          </a:p>
          <a:p>
            <a:r>
              <a:rPr lang="en-US" sz="1600" dirty="0">
                <a:solidFill>
                  <a:srgbClr val="0000FF"/>
                </a:solidFill>
              </a:rPr>
              <a:t>--Chandler syndrome</a:t>
            </a:r>
            <a:r>
              <a:rPr lang="en-US" sz="1600" dirty="0">
                <a:solidFill>
                  <a:schemeClr val="accent6">
                    <a:lumMod val="60000"/>
                    <a:lumOff val="40000"/>
                  </a:schemeClr>
                </a:solidFill>
              </a:rPr>
              <a:t>: Abnormal endothelium; PAS; elevated IOP; corneal edema</a:t>
            </a:r>
          </a:p>
          <a:p>
            <a:r>
              <a:rPr lang="en-US" sz="1600" dirty="0">
                <a:solidFill>
                  <a:srgbClr val="0000FF"/>
                </a:solidFill>
              </a:rPr>
              <a:t>--Essential iris atrophy</a:t>
            </a:r>
            <a:r>
              <a:rPr lang="en-US" sz="1600" dirty="0">
                <a:solidFill>
                  <a:schemeClr val="accent6">
                    <a:lumMod val="60000"/>
                    <a:lumOff val="40000"/>
                  </a:schemeClr>
                </a:solidFill>
              </a:rPr>
              <a:t>: Abnormal endothelium; PAS; elevated IOP; iris atrophy/holes</a:t>
            </a:r>
          </a:p>
        </p:txBody>
      </p:sp>
    </p:spTree>
    <p:extLst>
      <p:ext uri="{BB962C8B-B14F-4D97-AF65-F5344CB8AC3E}">
        <p14:creationId xmlns:p14="http://schemas.microsoft.com/office/powerpoint/2010/main" val="39964880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145</a:t>
            </a:fld>
            <a:endParaRPr lang="en-US" altLang="en-US" sz="1000"/>
          </a:p>
        </p:txBody>
      </p:sp>
      <p:sp>
        <p:nvSpPr>
          <p:cNvPr id="5" name="TextBox 4">
            <a:extLst>
              <a:ext uri="{FF2B5EF4-FFF2-40B4-BE49-F238E27FC236}">
                <a16:creationId xmlns:a16="http://schemas.microsoft.com/office/drawing/2014/main" id="{25B54045-97CA-40DD-BDBB-8ED9D6D59F02}"/>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t>All have three findings in common—what are they? </a:t>
            </a:r>
            <a:r>
              <a:rPr lang="en-US" sz="1600" i="1" dirty="0">
                <a:solidFill>
                  <a:schemeClr val="accent6">
                    <a:lumMod val="60000"/>
                    <a:lumOff val="40000"/>
                  </a:schemeClr>
                </a:solidFill>
              </a:rPr>
              <a:t>Each has a predominant finding—what is it?</a:t>
            </a:r>
          </a:p>
          <a:p>
            <a:r>
              <a:rPr lang="en-US" sz="1600" dirty="0">
                <a:solidFill>
                  <a:srgbClr val="0000FF"/>
                </a:solidFill>
              </a:rPr>
              <a:t>--Iris nevus syndrome:</a:t>
            </a:r>
            <a:r>
              <a:rPr lang="en-US" sz="1600" dirty="0"/>
              <a:t> </a:t>
            </a:r>
            <a:r>
              <a:rPr lang="en-US" sz="1600" b="1" i="1" dirty="0"/>
              <a:t>?</a:t>
            </a:r>
            <a:r>
              <a:rPr lang="en-US" sz="1600" dirty="0">
                <a:solidFill>
                  <a:srgbClr val="0000FF"/>
                </a:solidFill>
              </a:rPr>
              <a:t> </a:t>
            </a:r>
            <a:r>
              <a:rPr lang="en-US" sz="1600" dirty="0">
                <a:solidFill>
                  <a:schemeClr val="accent6">
                    <a:lumMod val="60000"/>
                    <a:lumOff val="40000"/>
                  </a:schemeClr>
                </a:solidFill>
              </a:rPr>
              <a:t>Abnormal endothelium; PAS; elevated IOP; iris nevi/nodules</a:t>
            </a:r>
          </a:p>
          <a:p>
            <a:r>
              <a:rPr lang="en-US" sz="1600" dirty="0">
                <a:solidFill>
                  <a:srgbClr val="0000FF"/>
                </a:solidFill>
              </a:rPr>
              <a:t>--Chandler syndrome: </a:t>
            </a:r>
            <a:r>
              <a:rPr lang="en-US" sz="1600" b="1" i="1" dirty="0"/>
              <a:t>?</a:t>
            </a:r>
            <a:r>
              <a:rPr lang="en-US" sz="1600" dirty="0">
                <a:solidFill>
                  <a:schemeClr val="accent6">
                    <a:lumMod val="60000"/>
                    <a:lumOff val="40000"/>
                  </a:schemeClr>
                </a:solidFill>
              </a:rPr>
              <a:t>Abnormal endothelium; PAS; elevated IOP; corneal edema</a:t>
            </a:r>
          </a:p>
          <a:p>
            <a:r>
              <a:rPr lang="en-US" sz="1600" dirty="0">
                <a:solidFill>
                  <a:srgbClr val="0000FF"/>
                </a:solidFill>
              </a:rPr>
              <a:t>--Essential iris atrophy: </a:t>
            </a:r>
            <a:r>
              <a:rPr lang="en-US" sz="1600" b="1" i="1" dirty="0"/>
              <a:t>?</a:t>
            </a:r>
            <a:r>
              <a:rPr lang="en-US" sz="1600" dirty="0">
                <a:solidFill>
                  <a:schemeClr val="accent6">
                    <a:lumMod val="60000"/>
                    <a:lumOff val="40000"/>
                  </a:schemeClr>
                </a:solidFill>
              </a:rPr>
              <a:t>Abnormal endothelium; PAS; elevated IOP; iris atrophy/holes</a:t>
            </a:r>
          </a:p>
        </p:txBody>
      </p:sp>
    </p:spTree>
    <p:extLst>
      <p:ext uri="{BB962C8B-B14F-4D97-AF65-F5344CB8AC3E}">
        <p14:creationId xmlns:p14="http://schemas.microsoft.com/office/powerpoint/2010/main" val="365134639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146</a:t>
            </a:fld>
            <a:endParaRPr lang="en-US" altLang="en-US" sz="1000"/>
          </a:p>
        </p:txBody>
      </p:sp>
      <p:sp>
        <p:nvSpPr>
          <p:cNvPr id="5" name="TextBox 4">
            <a:extLst>
              <a:ext uri="{FF2B5EF4-FFF2-40B4-BE49-F238E27FC236}">
                <a16:creationId xmlns:a16="http://schemas.microsoft.com/office/drawing/2014/main" id="{CE8E0602-00D0-4C7D-AF65-DE4B6CC2AD8E}"/>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t>All have three findings in common—what are they? </a:t>
            </a:r>
          </a:p>
          <a:p>
            <a:r>
              <a:rPr lang="en-US" sz="1600" dirty="0">
                <a:solidFill>
                  <a:srgbClr val="0000FF"/>
                </a:solidFill>
              </a:rPr>
              <a:t>--Iris nevus syndrome: </a:t>
            </a:r>
            <a:r>
              <a:rPr lang="en-US" sz="1600" dirty="0"/>
              <a:t>Abnormal endothelium; PAS; elevated IOP</a:t>
            </a:r>
          </a:p>
          <a:p>
            <a:r>
              <a:rPr lang="en-US" sz="1600" dirty="0">
                <a:solidFill>
                  <a:srgbClr val="0000FF"/>
                </a:solidFill>
              </a:rPr>
              <a:t>--Chandler syndrome: </a:t>
            </a:r>
            <a:r>
              <a:rPr lang="en-US" sz="1600" dirty="0"/>
              <a:t>Abnormal endothelium; PAS; elevated IOP</a:t>
            </a:r>
            <a:endParaRPr lang="en-US" sz="1600" dirty="0">
              <a:solidFill>
                <a:srgbClr val="0000FF"/>
              </a:solidFill>
            </a:endParaRPr>
          </a:p>
          <a:p>
            <a:r>
              <a:rPr lang="en-US" sz="1600" dirty="0">
                <a:solidFill>
                  <a:srgbClr val="0000FF"/>
                </a:solidFill>
              </a:rPr>
              <a:t>--Essential iris atrophy: </a:t>
            </a:r>
            <a:r>
              <a:rPr lang="en-US" sz="1600" dirty="0"/>
              <a:t>Abnormal endothelium; PAS; elevated IOP</a:t>
            </a:r>
          </a:p>
        </p:txBody>
      </p:sp>
    </p:spTree>
    <p:extLst>
      <p:ext uri="{BB962C8B-B14F-4D97-AF65-F5344CB8AC3E}">
        <p14:creationId xmlns:p14="http://schemas.microsoft.com/office/powerpoint/2010/main" val="22007407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2">
            <a:extLst>
              <a:ext uri="{FF2B5EF4-FFF2-40B4-BE49-F238E27FC236}">
                <a16:creationId xmlns:a16="http://schemas.microsoft.com/office/drawing/2014/main" id="{CFE91AB0-431D-4F44-A80E-BE8770EABF0E}"/>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682D0F-387D-48C2-BBF2-26C08444ED7E}" type="slidenum">
              <a:rPr lang="en-US" altLang="en-US"/>
              <a:pPr/>
              <a:t>147</a:t>
            </a:fld>
            <a:endParaRPr lang="en-US" altLang="en-US"/>
          </a:p>
        </p:txBody>
      </p:sp>
      <p:sp>
        <p:nvSpPr>
          <p:cNvPr id="63491" name="TextBox 4">
            <a:extLst>
              <a:ext uri="{FF2B5EF4-FFF2-40B4-BE49-F238E27FC236}">
                <a16:creationId xmlns:a16="http://schemas.microsoft.com/office/drawing/2014/main" id="{1A9F2EF0-D54C-49DA-803C-CA1602075C3B}"/>
              </a:ext>
            </a:extLst>
          </p:cNvPr>
          <p:cNvSpPr txBox="1">
            <a:spLocks noChangeArrowheads="1"/>
          </p:cNvSpPr>
          <p:nvPr/>
        </p:nvSpPr>
        <p:spPr bwMode="auto">
          <a:xfrm>
            <a:off x="4000915" y="6172200"/>
            <a:ext cx="1142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ICE: PAS</a:t>
            </a:r>
          </a:p>
        </p:txBody>
      </p:sp>
      <p:pic>
        <p:nvPicPr>
          <p:cNvPr id="63492" name="Picture 1">
            <a:extLst>
              <a:ext uri="{FF2B5EF4-FFF2-40B4-BE49-F238E27FC236}">
                <a16:creationId xmlns:a16="http://schemas.microsoft.com/office/drawing/2014/main" id="{27C807C9-8199-4C19-B679-C78E207CD9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2419" y="1389952"/>
            <a:ext cx="5999162" cy="407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2EB00BC-6833-489B-8258-C3D5ADF2A1D3}"/>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Tree>
    <p:extLst>
      <p:ext uri="{BB962C8B-B14F-4D97-AF65-F5344CB8AC3E}">
        <p14:creationId xmlns:p14="http://schemas.microsoft.com/office/powerpoint/2010/main" val="5695484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148</a:t>
            </a:fld>
            <a:endParaRPr lang="en-US" altLang="en-US" sz="1000"/>
          </a:p>
        </p:txBody>
      </p:sp>
      <p:sp>
        <p:nvSpPr>
          <p:cNvPr id="7" name="TextBox 6">
            <a:extLst>
              <a:ext uri="{FF2B5EF4-FFF2-40B4-BE49-F238E27FC236}">
                <a16:creationId xmlns:a16="http://schemas.microsoft.com/office/drawing/2014/main" id="{ADB040F7-8C89-4217-B454-9EC987EC5EA2}"/>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969696"/>
                </a:solidFill>
              </a:rPr>
              <a:t>The </a:t>
            </a:r>
            <a:r>
              <a:rPr lang="en-US" sz="1600" dirty="0">
                <a:solidFill>
                  <a:srgbClr val="969696"/>
                </a:solidFill>
              </a:rPr>
              <a:t>BCSC</a:t>
            </a:r>
            <a:r>
              <a:rPr lang="en-US" sz="1600" i="1" dirty="0">
                <a:solidFill>
                  <a:srgbClr val="969696"/>
                </a:solidFill>
              </a:rPr>
              <a:t> books recognize three ICE variants—what are they? All have three findings in common—what are they? </a:t>
            </a:r>
          </a:p>
          <a:p>
            <a:r>
              <a:rPr lang="en-US" sz="1600" dirty="0">
                <a:solidFill>
                  <a:srgbClr val="969696"/>
                </a:solidFill>
              </a:rPr>
              <a:t>--Iris nevus syndrome: </a:t>
            </a:r>
            <a:r>
              <a:rPr lang="en-US" sz="1600" b="1" dirty="0"/>
              <a:t>Abnormal endothelium</a:t>
            </a:r>
            <a:r>
              <a:rPr lang="en-US" sz="1600" dirty="0">
                <a:solidFill>
                  <a:srgbClr val="969696"/>
                </a:solidFill>
              </a:rPr>
              <a:t>; PAS; elevated IOP</a:t>
            </a:r>
          </a:p>
          <a:p>
            <a:r>
              <a:rPr lang="en-US" sz="1600" dirty="0">
                <a:solidFill>
                  <a:srgbClr val="969696"/>
                </a:solidFill>
              </a:rPr>
              <a:t>--Chandler syndrome: </a:t>
            </a:r>
            <a:r>
              <a:rPr lang="en-US" sz="1600" b="1" dirty="0"/>
              <a:t>Abnormal endothelium</a:t>
            </a:r>
            <a:r>
              <a:rPr lang="en-US" sz="1600" dirty="0">
                <a:solidFill>
                  <a:srgbClr val="969696"/>
                </a:solidFill>
              </a:rPr>
              <a:t>; PAS; elevated IOP</a:t>
            </a:r>
          </a:p>
          <a:p>
            <a:r>
              <a:rPr lang="en-US" sz="1600" dirty="0">
                <a:solidFill>
                  <a:srgbClr val="969696"/>
                </a:solidFill>
              </a:rPr>
              <a:t>--Essential iris atrophy:</a:t>
            </a:r>
            <a:r>
              <a:rPr lang="en-US" sz="1600" dirty="0">
                <a:solidFill>
                  <a:srgbClr val="0000FF"/>
                </a:solidFill>
              </a:rPr>
              <a:t> </a:t>
            </a:r>
            <a:r>
              <a:rPr lang="en-US" sz="1600" b="1" dirty="0"/>
              <a:t>Abnormal endothelium</a:t>
            </a:r>
            <a:r>
              <a:rPr lang="en-US" sz="1600" dirty="0">
                <a:solidFill>
                  <a:srgbClr val="969696"/>
                </a:solidFill>
              </a:rPr>
              <a:t>; PAS; elevated IOP</a:t>
            </a:r>
          </a:p>
        </p:txBody>
      </p:sp>
      <p:sp>
        <p:nvSpPr>
          <p:cNvPr id="5" name="Oval 4">
            <a:extLst>
              <a:ext uri="{FF2B5EF4-FFF2-40B4-BE49-F238E27FC236}">
                <a16:creationId xmlns:a16="http://schemas.microsoft.com/office/drawing/2014/main" id="{CAAE1B89-B755-4AD2-BAD4-DE67AB51F236}"/>
              </a:ext>
            </a:extLst>
          </p:cNvPr>
          <p:cNvSpPr/>
          <p:nvPr/>
        </p:nvSpPr>
        <p:spPr>
          <a:xfrm>
            <a:off x="2133600" y="3384477"/>
            <a:ext cx="2971800" cy="111132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516DA0-BABF-4F51-9197-14F065B85A21}"/>
              </a:ext>
            </a:extLst>
          </p:cNvPr>
          <p:cNvSpPr txBox="1"/>
          <p:nvPr/>
        </p:nvSpPr>
        <p:spPr>
          <a:xfrm>
            <a:off x="970377" y="4621718"/>
            <a:ext cx="5298245" cy="523220"/>
          </a:xfrm>
          <a:prstGeom prst="rect">
            <a:avLst/>
          </a:prstGeom>
          <a:solidFill>
            <a:schemeClr val="accent1">
              <a:lumMod val="40000"/>
              <a:lumOff val="60000"/>
            </a:schemeClr>
          </a:solidFill>
        </p:spPr>
        <p:txBody>
          <a:bodyPr wrap="none" rtlCol="0">
            <a:spAutoFit/>
          </a:bodyPr>
          <a:lstStyle/>
          <a:p>
            <a:r>
              <a:rPr lang="en-US" sz="1400" i="1" dirty="0"/>
              <a:t>What is the classic metal-related description of the endothelium?</a:t>
            </a:r>
          </a:p>
          <a:p>
            <a:r>
              <a:rPr lang="en-US" sz="1400" b="1" dirty="0">
                <a:solidFill>
                  <a:schemeClr val="accent1">
                    <a:lumMod val="40000"/>
                    <a:lumOff val="60000"/>
                  </a:schemeClr>
                </a:solidFill>
              </a:rPr>
              <a:t>‘Hammered silver’</a:t>
            </a:r>
          </a:p>
        </p:txBody>
      </p:sp>
    </p:spTree>
    <p:extLst>
      <p:ext uri="{BB962C8B-B14F-4D97-AF65-F5344CB8AC3E}">
        <p14:creationId xmlns:p14="http://schemas.microsoft.com/office/powerpoint/2010/main" val="6730212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149</a:t>
            </a:fld>
            <a:endParaRPr lang="en-US" altLang="en-US" sz="1000"/>
          </a:p>
        </p:txBody>
      </p:sp>
      <p:sp>
        <p:nvSpPr>
          <p:cNvPr id="7" name="TextBox 6">
            <a:extLst>
              <a:ext uri="{FF2B5EF4-FFF2-40B4-BE49-F238E27FC236}">
                <a16:creationId xmlns:a16="http://schemas.microsoft.com/office/drawing/2014/main" id="{039DF978-08AD-4F87-9539-C2130AAA5A08}"/>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969696"/>
                </a:solidFill>
              </a:rPr>
              <a:t>The </a:t>
            </a:r>
            <a:r>
              <a:rPr lang="en-US" sz="1600" dirty="0">
                <a:solidFill>
                  <a:srgbClr val="969696"/>
                </a:solidFill>
              </a:rPr>
              <a:t>BCSC</a:t>
            </a:r>
            <a:r>
              <a:rPr lang="en-US" sz="1600" i="1" dirty="0">
                <a:solidFill>
                  <a:srgbClr val="969696"/>
                </a:solidFill>
              </a:rPr>
              <a:t> books recognize three ICE variants—what are they? All have three findings in common—what are they? </a:t>
            </a:r>
          </a:p>
          <a:p>
            <a:r>
              <a:rPr lang="en-US" sz="1600" dirty="0">
                <a:solidFill>
                  <a:srgbClr val="969696"/>
                </a:solidFill>
              </a:rPr>
              <a:t>--Iris nevus syndrome: </a:t>
            </a:r>
            <a:r>
              <a:rPr lang="en-US" sz="1600" b="1" dirty="0"/>
              <a:t>Abnormal endothelium</a:t>
            </a:r>
            <a:r>
              <a:rPr lang="en-US" sz="1600" dirty="0">
                <a:solidFill>
                  <a:srgbClr val="969696"/>
                </a:solidFill>
              </a:rPr>
              <a:t>; PAS; elevated IOP</a:t>
            </a:r>
          </a:p>
          <a:p>
            <a:r>
              <a:rPr lang="en-US" sz="1600" dirty="0">
                <a:solidFill>
                  <a:srgbClr val="969696"/>
                </a:solidFill>
              </a:rPr>
              <a:t>--Chandler syndrome: </a:t>
            </a:r>
            <a:r>
              <a:rPr lang="en-US" sz="1600" b="1" dirty="0"/>
              <a:t>Abnormal endothelium</a:t>
            </a:r>
            <a:r>
              <a:rPr lang="en-US" sz="1600" dirty="0">
                <a:solidFill>
                  <a:srgbClr val="969696"/>
                </a:solidFill>
              </a:rPr>
              <a:t>; PAS; elevated IOP</a:t>
            </a:r>
          </a:p>
          <a:p>
            <a:r>
              <a:rPr lang="en-US" sz="1600" dirty="0">
                <a:solidFill>
                  <a:srgbClr val="969696"/>
                </a:solidFill>
              </a:rPr>
              <a:t>--Essential iris atrophy:</a:t>
            </a:r>
            <a:r>
              <a:rPr lang="en-US" sz="1600" dirty="0">
                <a:solidFill>
                  <a:srgbClr val="0000FF"/>
                </a:solidFill>
              </a:rPr>
              <a:t> </a:t>
            </a:r>
            <a:r>
              <a:rPr lang="en-US" sz="1600" b="1" dirty="0"/>
              <a:t>Abnormal endothelium</a:t>
            </a:r>
            <a:r>
              <a:rPr lang="en-US" sz="1600" dirty="0">
                <a:solidFill>
                  <a:srgbClr val="969696"/>
                </a:solidFill>
              </a:rPr>
              <a:t>; PAS; elevated IOP</a:t>
            </a:r>
          </a:p>
        </p:txBody>
      </p:sp>
      <p:sp>
        <p:nvSpPr>
          <p:cNvPr id="5" name="Oval 4">
            <a:extLst>
              <a:ext uri="{FF2B5EF4-FFF2-40B4-BE49-F238E27FC236}">
                <a16:creationId xmlns:a16="http://schemas.microsoft.com/office/drawing/2014/main" id="{CAAE1B89-B755-4AD2-BAD4-DE67AB51F236}"/>
              </a:ext>
            </a:extLst>
          </p:cNvPr>
          <p:cNvSpPr/>
          <p:nvPr/>
        </p:nvSpPr>
        <p:spPr>
          <a:xfrm>
            <a:off x="2133600" y="3384477"/>
            <a:ext cx="2971800" cy="111132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516DA0-BABF-4F51-9197-14F065B85A21}"/>
              </a:ext>
            </a:extLst>
          </p:cNvPr>
          <p:cNvSpPr txBox="1"/>
          <p:nvPr/>
        </p:nvSpPr>
        <p:spPr>
          <a:xfrm>
            <a:off x="970377" y="4621718"/>
            <a:ext cx="5298245" cy="523220"/>
          </a:xfrm>
          <a:prstGeom prst="rect">
            <a:avLst/>
          </a:prstGeom>
          <a:solidFill>
            <a:schemeClr val="accent1">
              <a:lumMod val="40000"/>
              <a:lumOff val="60000"/>
            </a:schemeClr>
          </a:solidFill>
        </p:spPr>
        <p:txBody>
          <a:bodyPr wrap="none" rtlCol="0">
            <a:spAutoFit/>
          </a:bodyPr>
          <a:lstStyle/>
          <a:p>
            <a:r>
              <a:rPr lang="en-US" sz="1400" i="1" dirty="0"/>
              <a:t>What is the classic metal-related description of the endothelium?</a:t>
            </a:r>
          </a:p>
          <a:p>
            <a:r>
              <a:rPr lang="en-US" sz="1400" b="1" dirty="0"/>
              <a:t>‘Hammered silver’</a:t>
            </a:r>
          </a:p>
        </p:txBody>
      </p:sp>
    </p:spTree>
    <p:extLst>
      <p:ext uri="{BB962C8B-B14F-4D97-AF65-F5344CB8AC3E}">
        <p14:creationId xmlns:p14="http://schemas.microsoft.com/office/powerpoint/2010/main" val="309799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B67E54C9-2F8A-4A97-A5D2-6145F2E2FB2F}"/>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5362" name="Text Box 7">
            <a:extLst>
              <a:ext uri="{FF2B5EF4-FFF2-40B4-BE49-F238E27FC236}">
                <a16:creationId xmlns:a16="http://schemas.microsoft.com/office/drawing/2014/main" id="{78FE8EF5-95D6-491E-968E-5A6BDCFCFC97}"/>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endParaRPr lang="en-US" altLang="en-US" sz="1400" b="1"/>
          </a:p>
          <a:p>
            <a:pPr eaLnBrk="1" hangingPunct="1">
              <a:lnSpc>
                <a:spcPct val="90000"/>
              </a:lnSpc>
              <a:spcBef>
                <a:spcPct val="0"/>
              </a:spcBef>
              <a:buClrTx/>
              <a:buSzTx/>
              <a:buFontTx/>
              <a:buNone/>
            </a:pPr>
            <a:r>
              <a:rPr lang="en-US" altLang="en-US" sz="1400" b="1">
                <a:solidFill>
                  <a:srgbClr val="0000FF"/>
                </a:solidFill>
              </a:rPr>
              <a:t>2) </a:t>
            </a:r>
            <a:r>
              <a:rPr lang="en-US" altLang="en-US" sz="1400" i="1"/>
              <a:t>this one is a specific bug</a:t>
            </a:r>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15363" name="Rectangle 2">
            <a:extLst>
              <a:ext uri="{FF2B5EF4-FFF2-40B4-BE49-F238E27FC236}">
                <a16:creationId xmlns:a16="http://schemas.microsoft.com/office/drawing/2014/main" id="{8D4B38A7-701E-49D9-9299-9F2FD1732E76}"/>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364" name="Rectangle 2">
            <a:extLst>
              <a:ext uri="{FF2B5EF4-FFF2-40B4-BE49-F238E27FC236}">
                <a16:creationId xmlns:a16="http://schemas.microsoft.com/office/drawing/2014/main" id="{2A3F9877-AA0B-4960-9025-EB4BBCDB9F3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Text Box 4">
            <a:extLst>
              <a:ext uri="{FF2B5EF4-FFF2-40B4-BE49-F238E27FC236}">
                <a16:creationId xmlns:a16="http://schemas.microsoft.com/office/drawing/2014/main" id="{384C925E-119C-4837-A6BC-37C2996DADC3}"/>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dirty="0">
              <a:solidFill>
                <a:srgbClr val="B2B2B2"/>
              </a:solidFill>
            </a:endParaRPr>
          </a:p>
        </p:txBody>
      </p:sp>
      <p:sp>
        <p:nvSpPr>
          <p:cNvPr id="15366" name="Text Box 7">
            <a:extLst>
              <a:ext uri="{FF2B5EF4-FFF2-40B4-BE49-F238E27FC236}">
                <a16:creationId xmlns:a16="http://schemas.microsoft.com/office/drawing/2014/main" id="{9CA7E072-68E5-4B69-95B6-A4F21B012A25}"/>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a:t>
            </a:r>
            <a:r>
              <a:rPr lang="en-US" altLang="en-US" sz="1400" i="1"/>
              <a:t>this one is a </a:t>
            </a:r>
            <a:r>
              <a:rPr lang="en-US" altLang="en-US" sz="1400" b="1"/>
              <a:t>family</a:t>
            </a:r>
            <a:r>
              <a:rPr lang="en-US" altLang="en-US" sz="1400" i="1"/>
              <a:t> of infectious agents</a:t>
            </a:r>
            <a:endParaRPr lang="en-US" altLang="en-US" sz="1400" b="1"/>
          </a:p>
          <a:p>
            <a:pPr eaLnBrk="1" hangingPunct="1">
              <a:lnSpc>
                <a:spcPct val="90000"/>
              </a:lnSpc>
              <a:spcBef>
                <a:spcPct val="0"/>
              </a:spcBef>
              <a:buClrTx/>
              <a:buSzTx/>
              <a:buFontTx/>
              <a:buNone/>
            </a:pPr>
            <a:r>
              <a:rPr lang="en-US" altLang="en-US" sz="1400" b="1">
                <a:solidFill>
                  <a:srgbClr val="0000FF"/>
                </a:solidFill>
              </a:rPr>
              <a:t>2)</a:t>
            </a:r>
            <a:endParaRPr lang="en-US" altLang="en-US" sz="1400" i="1"/>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15367" name="Slide Number Placeholder 1">
            <a:extLst>
              <a:ext uri="{FF2B5EF4-FFF2-40B4-BE49-F238E27FC236}">
                <a16:creationId xmlns:a16="http://schemas.microsoft.com/office/drawing/2014/main" id="{024C4C20-F568-4084-9F5F-348B34B64E3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943A3A7-3A33-4DEB-8D90-C1586D0547D3}" type="slidenum">
              <a:rPr lang="en-US" altLang="en-US" sz="1000" smtClean="0"/>
              <a:pPr>
                <a:spcBef>
                  <a:spcPct val="0"/>
                </a:spcBef>
                <a:buClrTx/>
                <a:buSzTx/>
                <a:buFontTx/>
                <a:buNone/>
              </a:pPr>
              <a:t>15</a:t>
            </a:fld>
            <a:endParaRPr lang="en-US" altLang="en-US" sz="100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2">
            <a:extLst>
              <a:ext uri="{FF2B5EF4-FFF2-40B4-BE49-F238E27FC236}">
                <a16:creationId xmlns:a16="http://schemas.microsoft.com/office/drawing/2014/main" id="{AF87626D-27F5-48CD-9EC2-D829AEB2D5C1}"/>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D3EE91-1C9F-4E62-833B-033FBCDFCCBC}" type="slidenum">
              <a:rPr lang="en-US" altLang="en-US"/>
              <a:pPr/>
              <a:t>150</a:t>
            </a:fld>
            <a:endParaRPr lang="en-US" altLang="en-US"/>
          </a:p>
        </p:txBody>
      </p:sp>
      <p:sp>
        <p:nvSpPr>
          <p:cNvPr id="56323" name="TextBox 4">
            <a:extLst>
              <a:ext uri="{FF2B5EF4-FFF2-40B4-BE49-F238E27FC236}">
                <a16:creationId xmlns:a16="http://schemas.microsoft.com/office/drawing/2014/main" id="{5B376F36-DC1D-4474-B58B-FB7F75ABCBD1}"/>
              </a:ext>
            </a:extLst>
          </p:cNvPr>
          <p:cNvSpPr txBox="1">
            <a:spLocks noChangeArrowheads="1"/>
          </p:cNvSpPr>
          <p:nvPr/>
        </p:nvSpPr>
        <p:spPr bwMode="auto">
          <a:xfrm>
            <a:off x="2169623" y="5955268"/>
            <a:ext cx="4685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ICE: ‘Hammered silver’ corneal endothelium</a:t>
            </a:r>
          </a:p>
        </p:txBody>
      </p:sp>
      <p:pic>
        <p:nvPicPr>
          <p:cNvPr id="56324" name="Picture 1">
            <a:extLst>
              <a:ext uri="{FF2B5EF4-FFF2-40B4-BE49-F238E27FC236}">
                <a16:creationId xmlns:a16="http://schemas.microsoft.com/office/drawing/2014/main" id="{37F46D77-EAEC-4D57-B37C-4D23A28FC5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827" y="1059730"/>
            <a:ext cx="3919745" cy="427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a:extLst>
              <a:ext uri="{FF2B5EF4-FFF2-40B4-BE49-F238E27FC236}">
                <a16:creationId xmlns:a16="http://schemas.microsoft.com/office/drawing/2014/main" id="{0D2830B1-D60C-4B2D-A687-F3A17A7348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0441" y="1059730"/>
            <a:ext cx="2603556" cy="427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6">
            <a:extLst>
              <a:ext uri="{FF2B5EF4-FFF2-40B4-BE49-F238E27FC236}">
                <a16:creationId xmlns:a16="http://schemas.microsoft.com/office/drawing/2014/main" id="{AB80DEBD-0DD5-4324-85DF-6450F7E3483B}"/>
              </a:ext>
            </a:extLst>
          </p:cNvPr>
          <p:cNvSpPr txBox="1">
            <a:spLocks noChangeArrowheads="1"/>
          </p:cNvSpPr>
          <p:nvPr/>
        </p:nvSpPr>
        <p:spPr bwMode="auto">
          <a:xfrm>
            <a:off x="2044387" y="5334000"/>
            <a:ext cx="1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t>Low mag</a:t>
            </a:r>
          </a:p>
        </p:txBody>
      </p:sp>
      <p:sp>
        <p:nvSpPr>
          <p:cNvPr id="56327" name="TextBox 7">
            <a:extLst>
              <a:ext uri="{FF2B5EF4-FFF2-40B4-BE49-F238E27FC236}">
                <a16:creationId xmlns:a16="http://schemas.microsoft.com/office/drawing/2014/main" id="{3DCB8676-921E-4E22-A84D-F238F31DCA53}"/>
              </a:ext>
            </a:extLst>
          </p:cNvPr>
          <p:cNvSpPr txBox="1">
            <a:spLocks noChangeArrowheads="1"/>
          </p:cNvSpPr>
          <p:nvPr/>
        </p:nvSpPr>
        <p:spPr bwMode="auto">
          <a:xfrm>
            <a:off x="6590181" y="5334000"/>
            <a:ext cx="10615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t>High mag</a:t>
            </a:r>
          </a:p>
        </p:txBody>
      </p:sp>
      <p:sp>
        <p:nvSpPr>
          <p:cNvPr id="9" name="Rectangle 2">
            <a:extLst>
              <a:ext uri="{FF2B5EF4-FFF2-40B4-BE49-F238E27FC236}">
                <a16:creationId xmlns:a16="http://schemas.microsoft.com/office/drawing/2014/main" id="{3256660E-9283-40D8-AF77-1398B6E97BF7}"/>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Tree>
    <p:extLst>
      <p:ext uri="{BB962C8B-B14F-4D97-AF65-F5344CB8AC3E}">
        <p14:creationId xmlns:p14="http://schemas.microsoft.com/office/powerpoint/2010/main" val="51773839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151</a:t>
            </a:fld>
            <a:endParaRPr lang="en-US" altLang="en-US" sz="1000"/>
          </a:p>
        </p:txBody>
      </p:sp>
      <p:sp>
        <p:nvSpPr>
          <p:cNvPr id="6" name="TextBox 5">
            <a:extLst>
              <a:ext uri="{FF2B5EF4-FFF2-40B4-BE49-F238E27FC236}">
                <a16:creationId xmlns:a16="http://schemas.microsoft.com/office/drawing/2014/main" id="{6FB83E1A-C590-48D4-B784-1DBD6B6DF4ED}"/>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969696"/>
                </a:solidFill>
              </a:rPr>
              <a:t>The </a:t>
            </a:r>
            <a:r>
              <a:rPr lang="en-US" sz="1600" dirty="0">
                <a:solidFill>
                  <a:srgbClr val="969696"/>
                </a:solidFill>
              </a:rPr>
              <a:t>BCSC</a:t>
            </a:r>
            <a:r>
              <a:rPr lang="en-US" sz="1600" i="1" dirty="0">
                <a:solidFill>
                  <a:srgbClr val="969696"/>
                </a:solidFill>
              </a:rPr>
              <a:t> books recognize three ICE variants—what are they? All have three findings in common—what are they? </a:t>
            </a:r>
          </a:p>
          <a:p>
            <a:r>
              <a:rPr lang="en-US" sz="1600" dirty="0">
                <a:solidFill>
                  <a:srgbClr val="0000FF"/>
                </a:solidFill>
              </a:rPr>
              <a:t>--Iris nevus syndrome: </a:t>
            </a:r>
            <a:r>
              <a:rPr lang="en-US" sz="1600" dirty="0">
                <a:solidFill>
                  <a:srgbClr val="969696"/>
                </a:solidFill>
              </a:rPr>
              <a:t>Abnormal endothelium; PAS; </a:t>
            </a:r>
            <a:r>
              <a:rPr lang="en-US" sz="1600" i="1" dirty="0"/>
              <a:t>elevated IOP (not so much)?</a:t>
            </a:r>
          </a:p>
          <a:p>
            <a:r>
              <a:rPr lang="en-US" sz="1600" dirty="0">
                <a:solidFill>
                  <a:srgbClr val="0000FF"/>
                </a:solidFill>
              </a:rPr>
              <a:t>--Chandler syndrome: </a:t>
            </a:r>
            <a:r>
              <a:rPr lang="en-US" sz="1600" dirty="0">
                <a:solidFill>
                  <a:srgbClr val="969696"/>
                </a:solidFill>
              </a:rPr>
              <a:t>Abnormal endothelium; PAS; </a:t>
            </a:r>
            <a:r>
              <a:rPr lang="en-US" sz="1600" i="1" dirty="0"/>
              <a:t>elevated IOP (not so much)?</a:t>
            </a:r>
            <a:endParaRPr lang="en-US" sz="1600" i="1" dirty="0">
              <a:solidFill>
                <a:srgbClr val="0000FF"/>
              </a:solidFill>
            </a:endParaRPr>
          </a:p>
          <a:p>
            <a:r>
              <a:rPr lang="en-US" sz="1600" dirty="0">
                <a:solidFill>
                  <a:srgbClr val="0000FF"/>
                </a:solidFill>
              </a:rPr>
              <a:t>--Essential iris atrophy: </a:t>
            </a:r>
            <a:r>
              <a:rPr lang="en-US" sz="1600" dirty="0">
                <a:solidFill>
                  <a:srgbClr val="969696"/>
                </a:solidFill>
              </a:rPr>
              <a:t>Abnormal endothelium; PAS; </a:t>
            </a:r>
            <a:r>
              <a:rPr lang="en-US" sz="1600" i="1" dirty="0"/>
              <a:t>elevated IOP (not so much)?</a:t>
            </a:r>
          </a:p>
        </p:txBody>
      </p:sp>
      <p:sp>
        <p:nvSpPr>
          <p:cNvPr id="5" name="TextBox 4">
            <a:extLst>
              <a:ext uri="{FF2B5EF4-FFF2-40B4-BE49-F238E27FC236}">
                <a16:creationId xmlns:a16="http://schemas.microsoft.com/office/drawing/2014/main" id="{77079F51-53CF-4B2F-B9BE-7ABEAFB42392}"/>
              </a:ext>
            </a:extLst>
          </p:cNvPr>
          <p:cNvSpPr txBox="1"/>
          <p:nvPr/>
        </p:nvSpPr>
        <p:spPr>
          <a:xfrm>
            <a:off x="2494626" y="4466233"/>
            <a:ext cx="6444393" cy="523220"/>
          </a:xfrm>
          <a:prstGeom prst="rect">
            <a:avLst/>
          </a:prstGeom>
          <a:solidFill>
            <a:srgbClr val="99FF99"/>
          </a:solidFill>
        </p:spPr>
        <p:txBody>
          <a:bodyPr wrap="none" rtlCol="0">
            <a:spAutoFit/>
          </a:bodyPr>
          <a:lstStyle/>
          <a:p>
            <a:r>
              <a:rPr lang="en-US" sz="1400" i="1" dirty="0"/>
              <a:t>One variant is less likely than the others to manifest elevated IOP—which one?</a:t>
            </a:r>
          </a:p>
          <a:p>
            <a:r>
              <a:rPr lang="en-US" sz="1400" b="1" dirty="0">
                <a:solidFill>
                  <a:srgbClr val="99FF99"/>
                </a:solidFill>
              </a:rPr>
              <a:t>Chandler syndrome</a:t>
            </a:r>
          </a:p>
        </p:txBody>
      </p:sp>
    </p:spTree>
    <p:extLst>
      <p:ext uri="{BB962C8B-B14F-4D97-AF65-F5344CB8AC3E}">
        <p14:creationId xmlns:p14="http://schemas.microsoft.com/office/powerpoint/2010/main" val="27299940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152</a:t>
            </a:fld>
            <a:endParaRPr lang="en-US" altLang="en-US" sz="1000"/>
          </a:p>
        </p:txBody>
      </p:sp>
      <p:sp>
        <p:nvSpPr>
          <p:cNvPr id="6" name="TextBox 5">
            <a:extLst>
              <a:ext uri="{FF2B5EF4-FFF2-40B4-BE49-F238E27FC236}">
                <a16:creationId xmlns:a16="http://schemas.microsoft.com/office/drawing/2014/main" id="{F4E97A7B-1298-4831-8ED1-89E2CF710E3B}"/>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969696"/>
                </a:solidFill>
              </a:rPr>
              <a:t>The </a:t>
            </a:r>
            <a:r>
              <a:rPr lang="en-US" sz="1600" dirty="0">
                <a:solidFill>
                  <a:srgbClr val="969696"/>
                </a:solidFill>
              </a:rPr>
              <a:t>BCSC</a:t>
            </a:r>
            <a:r>
              <a:rPr lang="en-US" sz="1600" i="1" dirty="0">
                <a:solidFill>
                  <a:srgbClr val="969696"/>
                </a:solidFill>
              </a:rPr>
              <a:t> books recognize three ICE variants—what are they? All have three findings in common—what are they? </a:t>
            </a:r>
            <a:endParaRPr lang="en-US" sz="1600" dirty="0">
              <a:solidFill>
                <a:srgbClr val="969696"/>
              </a:solidFill>
            </a:endParaRPr>
          </a:p>
          <a:p>
            <a:r>
              <a:rPr lang="en-US" sz="1600" dirty="0">
                <a:solidFill>
                  <a:srgbClr val="969696"/>
                </a:solidFill>
              </a:rPr>
              <a:t>--Iris nevus syndrome: Abnormal endothelium; PAS; elevated IOP </a:t>
            </a:r>
          </a:p>
          <a:p>
            <a:r>
              <a:rPr lang="en-US" sz="1600" dirty="0">
                <a:solidFill>
                  <a:srgbClr val="0000FF"/>
                </a:solidFill>
              </a:rPr>
              <a:t>--</a:t>
            </a:r>
            <a:r>
              <a:rPr lang="en-US" sz="1600" b="1" dirty="0">
                <a:solidFill>
                  <a:srgbClr val="0000FF"/>
                </a:solidFill>
              </a:rPr>
              <a:t>Chandler syndrome</a:t>
            </a:r>
            <a:r>
              <a:rPr lang="en-US" sz="1600" dirty="0">
                <a:solidFill>
                  <a:srgbClr val="0000FF"/>
                </a:solidFill>
              </a:rPr>
              <a:t>: </a:t>
            </a:r>
            <a:r>
              <a:rPr lang="en-US" sz="1600" dirty="0">
                <a:solidFill>
                  <a:srgbClr val="969696"/>
                </a:solidFill>
              </a:rPr>
              <a:t>Abnormal endothelium; PAS; </a:t>
            </a:r>
            <a:r>
              <a:rPr lang="en-US" sz="1600" b="1" dirty="0"/>
              <a:t>elevated IOP (not so much)</a:t>
            </a:r>
            <a:endParaRPr lang="en-US" sz="1600" b="1" dirty="0">
              <a:solidFill>
                <a:srgbClr val="969696"/>
              </a:solidFill>
            </a:endParaRPr>
          </a:p>
          <a:p>
            <a:r>
              <a:rPr lang="en-US" sz="1600" dirty="0">
                <a:solidFill>
                  <a:srgbClr val="969696"/>
                </a:solidFill>
              </a:rPr>
              <a:t>--Essential iris atrophy: Abnormal endothelium; PAS; elevated IOP</a:t>
            </a:r>
          </a:p>
        </p:txBody>
      </p:sp>
      <p:sp>
        <p:nvSpPr>
          <p:cNvPr id="5" name="TextBox 4">
            <a:extLst>
              <a:ext uri="{FF2B5EF4-FFF2-40B4-BE49-F238E27FC236}">
                <a16:creationId xmlns:a16="http://schemas.microsoft.com/office/drawing/2014/main" id="{77079F51-53CF-4B2F-B9BE-7ABEAFB42392}"/>
              </a:ext>
            </a:extLst>
          </p:cNvPr>
          <p:cNvSpPr txBox="1"/>
          <p:nvPr/>
        </p:nvSpPr>
        <p:spPr>
          <a:xfrm>
            <a:off x="2494626" y="4466233"/>
            <a:ext cx="6444393" cy="523220"/>
          </a:xfrm>
          <a:prstGeom prst="rect">
            <a:avLst/>
          </a:prstGeom>
          <a:solidFill>
            <a:srgbClr val="99FF99"/>
          </a:solidFill>
        </p:spPr>
        <p:txBody>
          <a:bodyPr wrap="none" rtlCol="0">
            <a:spAutoFit/>
          </a:bodyPr>
          <a:lstStyle/>
          <a:p>
            <a:r>
              <a:rPr lang="en-US" sz="1400" i="1" dirty="0"/>
              <a:t>One variant is less likely than the others to manifest elevated IOP—which one?</a:t>
            </a:r>
          </a:p>
          <a:p>
            <a:r>
              <a:rPr lang="en-US" sz="1400" b="1" dirty="0"/>
              <a:t>Chandler syndrome</a:t>
            </a:r>
          </a:p>
        </p:txBody>
      </p:sp>
    </p:spTree>
    <p:extLst>
      <p:ext uri="{BB962C8B-B14F-4D97-AF65-F5344CB8AC3E}">
        <p14:creationId xmlns:p14="http://schemas.microsoft.com/office/powerpoint/2010/main" val="26226503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153</a:t>
            </a:fld>
            <a:endParaRPr lang="en-US" altLang="en-US" sz="1000"/>
          </a:p>
        </p:txBody>
      </p:sp>
      <p:sp>
        <p:nvSpPr>
          <p:cNvPr id="5" name="TextBox 4">
            <a:extLst>
              <a:ext uri="{FF2B5EF4-FFF2-40B4-BE49-F238E27FC236}">
                <a16:creationId xmlns:a16="http://schemas.microsoft.com/office/drawing/2014/main" id="{AC617945-7C14-4D71-8F46-CED22790337E}"/>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t>All have three findings in common—what are they? </a:t>
            </a:r>
            <a:r>
              <a:rPr lang="en-US" sz="1600" i="1" dirty="0">
                <a:solidFill>
                  <a:schemeClr val="bg1"/>
                </a:solidFill>
              </a:rPr>
              <a:t>Each has a predominant finding—what is it?</a:t>
            </a:r>
            <a:endParaRPr lang="en-US" sz="1600" i="1" dirty="0">
              <a:solidFill>
                <a:srgbClr val="0000FF"/>
              </a:solidFill>
            </a:endParaRPr>
          </a:p>
          <a:p>
            <a:r>
              <a:rPr lang="en-US" sz="1600" dirty="0">
                <a:solidFill>
                  <a:srgbClr val="0000FF"/>
                </a:solidFill>
              </a:rPr>
              <a:t>--Iris nevus syndrome: </a:t>
            </a:r>
            <a:r>
              <a:rPr lang="en-US" sz="1600" dirty="0"/>
              <a:t>Abnormal endothelium; PAS; elevated IOP; </a:t>
            </a:r>
            <a:r>
              <a:rPr lang="en-US" sz="1600" b="1" i="1" dirty="0">
                <a:solidFill>
                  <a:schemeClr val="bg1"/>
                </a:solidFill>
              </a:rPr>
              <a:t>?</a:t>
            </a:r>
            <a:endParaRPr lang="en-US" sz="1600" b="1" i="1" dirty="0"/>
          </a:p>
          <a:p>
            <a:r>
              <a:rPr lang="en-US" sz="1600" dirty="0">
                <a:solidFill>
                  <a:srgbClr val="969696"/>
                </a:solidFill>
              </a:rPr>
              <a:t>--Chandler syndrome: Abnormal endothelium; PAS; elevated IOP</a:t>
            </a:r>
          </a:p>
          <a:p>
            <a:r>
              <a:rPr lang="en-US" sz="1600" dirty="0">
                <a:solidFill>
                  <a:srgbClr val="969696"/>
                </a:solidFill>
              </a:rPr>
              <a:t>--Essential iris atrophy: Abnormal endothelium; PAS; elevated IOP</a:t>
            </a:r>
          </a:p>
        </p:txBody>
      </p:sp>
    </p:spTree>
    <p:extLst>
      <p:ext uri="{BB962C8B-B14F-4D97-AF65-F5344CB8AC3E}">
        <p14:creationId xmlns:p14="http://schemas.microsoft.com/office/powerpoint/2010/main" val="42369685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154</a:t>
            </a:fld>
            <a:endParaRPr lang="en-US" altLang="en-US" sz="1000"/>
          </a:p>
        </p:txBody>
      </p:sp>
      <p:sp>
        <p:nvSpPr>
          <p:cNvPr id="5" name="TextBox 4">
            <a:extLst>
              <a:ext uri="{FF2B5EF4-FFF2-40B4-BE49-F238E27FC236}">
                <a16:creationId xmlns:a16="http://schemas.microsoft.com/office/drawing/2014/main" id="{FEA439D2-156D-46FA-B401-746622FAFAB9}"/>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t>All have three findings in common—what are they? </a:t>
            </a:r>
            <a:r>
              <a:rPr lang="en-US" sz="1600" i="1" dirty="0">
                <a:solidFill>
                  <a:schemeClr val="bg1"/>
                </a:solidFill>
              </a:rPr>
              <a:t>Each has a predominant finding—what is it?</a:t>
            </a:r>
            <a:endParaRPr lang="en-US" sz="1600" i="1" dirty="0">
              <a:solidFill>
                <a:srgbClr val="0000FF"/>
              </a:solidFill>
            </a:endParaRPr>
          </a:p>
          <a:p>
            <a:r>
              <a:rPr lang="en-US" sz="1600" dirty="0">
                <a:solidFill>
                  <a:srgbClr val="0000FF"/>
                </a:solidFill>
              </a:rPr>
              <a:t>--Iris nevus syndrome: </a:t>
            </a:r>
            <a:r>
              <a:rPr lang="en-US" sz="1600" dirty="0"/>
              <a:t>Abnormal endothelium; PAS; elevated IOP; </a:t>
            </a:r>
            <a:r>
              <a:rPr lang="en-US" sz="1600" dirty="0">
                <a:solidFill>
                  <a:schemeClr val="bg1"/>
                </a:solidFill>
              </a:rPr>
              <a:t>iris nevi/nodules</a:t>
            </a:r>
            <a:endParaRPr lang="en-US" sz="1600" dirty="0"/>
          </a:p>
          <a:p>
            <a:r>
              <a:rPr lang="en-US" sz="1600" dirty="0">
                <a:solidFill>
                  <a:srgbClr val="969696"/>
                </a:solidFill>
              </a:rPr>
              <a:t>--Chandler syndrome: Abnormal endothelium; PAS; elevated IOP</a:t>
            </a:r>
          </a:p>
          <a:p>
            <a:r>
              <a:rPr lang="en-US" sz="1600" dirty="0">
                <a:solidFill>
                  <a:srgbClr val="969696"/>
                </a:solidFill>
              </a:rPr>
              <a:t>--Essential iris atrophy: Abnormal endothelium; PAS; elevated IOP</a:t>
            </a:r>
          </a:p>
        </p:txBody>
      </p:sp>
    </p:spTree>
    <p:extLst>
      <p:ext uri="{BB962C8B-B14F-4D97-AF65-F5344CB8AC3E}">
        <p14:creationId xmlns:p14="http://schemas.microsoft.com/office/powerpoint/2010/main" val="38859369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847605DF-A09D-49E2-97FD-0025A0CD92D2}"/>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
        <p:nvSpPr>
          <p:cNvPr id="79874" name="Slide Number Placeholder 2">
            <a:extLst>
              <a:ext uri="{FF2B5EF4-FFF2-40B4-BE49-F238E27FC236}">
                <a16:creationId xmlns:a16="http://schemas.microsoft.com/office/drawing/2014/main" id="{D7A04CD8-30BB-4D76-9489-22BD5A92217D}"/>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DFB738-D9F7-4B14-838A-83227A97B5E3}" type="slidenum">
              <a:rPr lang="en-US" altLang="en-US"/>
              <a:pPr/>
              <a:t>155</a:t>
            </a:fld>
            <a:endParaRPr lang="en-US" altLang="en-US"/>
          </a:p>
        </p:txBody>
      </p:sp>
      <p:sp>
        <p:nvSpPr>
          <p:cNvPr id="79875" name="TextBox 4">
            <a:extLst>
              <a:ext uri="{FF2B5EF4-FFF2-40B4-BE49-F238E27FC236}">
                <a16:creationId xmlns:a16="http://schemas.microsoft.com/office/drawing/2014/main" id="{AA94914A-22F1-4210-A0BF-0F7DADD337B1}"/>
              </a:ext>
            </a:extLst>
          </p:cNvPr>
          <p:cNvSpPr txBox="1">
            <a:spLocks noChangeArrowheads="1"/>
          </p:cNvSpPr>
          <p:nvPr/>
        </p:nvSpPr>
        <p:spPr bwMode="auto">
          <a:xfrm>
            <a:off x="3415273" y="5911334"/>
            <a:ext cx="231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Iris nevus syndrome</a:t>
            </a:r>
          </a:p>
        </p:txBody>
      </p:sp>
      <p:pic>
        <p:nvPicPr>
          <p:cNvPr id="79879" name="Picture 3">
            <a:extLst>
              <a:ext uri="{FF2B5EF4-FFF2-40B4-BE49-F238E27FC236}">
                <a16:creationId xmlns:a16="http://schemas.microsoft.com/office/drawing/2014/main" id="{1BE6F89B-93DC-4266-861E-B508C16C3D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1006" y="1550077"/>
            <a:ext cx="5741988" cy="375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53454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156</a:t>
            </a:fld>
            <a:endParaRPr lang="en-US" altLang="en-US" sz="1000"/>
          </a:p>
        </p:txBody>
      </p:sp>
      <p:sp>
        <p:nvSpPr>
          <p:cNvPr id="5" name="TextBox 4">
            <a:extLst>
              <a:ext uri="{FF2B5EF4-FFF2-40B4-BE49-F238E27FC236}">
                <a16:creationId xmlns:a16="http://schemas.microsoft.com/office/drawing/2014/main" id="{626BA1C0-DC13-4E7A-BD86-2DBC1B03D4D8}"/>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t>All have three findings in common—what are they? </a:t>
            </a:r>
            <a:r>
              <a:rPr lang="en-US" sz="1600" i="1" dirty="0">
                <a:solidFill>
                  <a:schemeClr val="bg1"/>
                </a:solidFill>
              </a:rPr>
              <a:t>Each has a predominant finding—what is it?</a:t>
            </a:r>
            <a:endParaRPr lang="en-US" sz="1600" i="1" dirty="0">
              <a:solidFill>
                <a:srgbClr val="0000FF"/>
              </a:solidFill>
            </a:endParaRPr>
          </a:p>
          <a:p>
            <a:r>
              <a:rPr lang="en-US" sz="1600" dirty="0">
                <a:solidFill>
                  <a:srgbClr val="0000FF"/>
                </a:solidFill>
              </a:rPr>
              <a:t>--Iris nevus syndrome: </a:t>
            </a:r>
            <a:r>
              <a:rPr lang="en-US" sz="1600" dirty="0"/>
              <a:t>Abnormal endothelium; PAS; elevated IOP; </a:t>
            </a:r>
            <a:r>
              <a:rPr lang="en-US" sz="1600" dirty="0">
                <a:solidFill>
                  <a:schemeClr val="bg1"/>
                </a:solidFill>
              </a:rPr>
              <a:t>iris nevi/nodules</a:t>
            </a:r>
            <a:endParaRPr lang="en-US" sz="1600" dirty="0"/>
          </a:p>
          <a:p>
            <a:r>
              <a:rPr lang="en-US" sz="1600" dirty="0">
                <a:solidFill>
                  <a:srgbClr val="0000FF"/>
                </a:solidFill>
              </a:rPr>
              <a:t>--Chandler syndrome: </a:t>
            </a:r>
            <a:r>
              <a:rPr lang="en-US" sz="1600" dirty="0"/>
              <a:t>Abnormal endothelium; PAS; elevated IOP; </a:t>
            </a:r>
            <a:r>
              <a:rPr lang="en-US" sz="1600" b="1" i="1" dirty="0">
                <a:solidFill>
                  <a:schemeClr val="bg1"/>
                </a:solidFill>
              </a:rPr>
              <a:t>?</a:t>
            </a:r>
            <a:endParaRPr lang="en-US" sz="1600" b="1" i="1" dirty="0">
              <a:solidFill>
                <a:srgbClr val="0000FF"/>
              </a:solidFill>
            </a:endParaRPr>
          </a:p>
          <a:p>
            <a:r>
              <a:rPr lang="en-US" sz="1600" dirty="0">
                <a:solidFill>
                  <a:srgbClr val="969696"/>
                </a:solidFill>
              </a:rPr>
              <a:t>--Essential iris atrophy: Abnormal endothelium; PAS; elevated IOP</a:t>
            </a:r>
          </a:p>
        </p:txBody>
      </p:sp>
    </p:spTree>
    <p:extLst>
      <p:ext uri="{BB962C8B-B14F-4D97-AF65-F5344CB8AC3E}">
        <p14:creationId xmlns:p14="http://schemas.microsoft.com/office/powerpoint/2010/main" val="379488532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157</a:t>
            </a:fld>
            <a:endParaRPr lang="en-US" altLang="en-US" sz="1000"/>
          </a:p>
        </p:txBody>
      </p:sp>
      <p:sp>
        <p:nvSpPr>
          <p:cNvPr id="5" name="TextBox 4">
            <a:extLst>
              <a:ext uri="{FF2B5EF4-FFF2-40B4-BE49-F238E27FC236}">
                <a16:creationId xmlns:a16="http://schemas.microsoft.com/office/drawing/2014/main" id="{83F14374-1897-4F70-91F3-16F6BE63EC21}"/>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t>All have three findings in common—what are they? </a:t>
            </a:r>
            <a:r>
              <a:rPr lang="en-US" sz="1600" i="1" dirty="0">
                <a:solidFill>
                  <a:schemeClr val="bg1"/>
                </a:solidFill>
              </a:rPr>
              <a:t>Each has a predominant finding—what is it?</a:t>
            </a:r>
            <a:endParaRPr lang="en-US" sz="1600" i="1" dirty="0">
              <a:solidFill>
                <a:srgbClr val="0000FF"/>
              </a:solidFill>
            </a:endParaRPr>
          </a:p>
          <a:p>
            <a:r>
              <a:rPr lang="en-US" sz="1600" dirty="0">
                <a:solidFill>
                  <a:srgbClr val="0000FF"/>
                </a:solidFill>
              </a:rPr>
              <a:t>--Iris nevus syndrome: </a:t>
            </a:r>
            <a:r>
              <a:rPr lang="en-US" sz="1600" dirty="0"/>
              <a:t>Abnormal endothelium; PAS; elevated IOP; </a:t>
            </a:r>
            <a:r>
              <a:rPr lang="en-US" sz="1600" dirty="0">
                <a:solidFill>
                  <a:schemeClr val="bg1"/>
                </a:solidFill>
              </a:rPr>
              <a:t>iris nevi/nodules</a:t>
            </a:r>
            <a:endParaRPr lang="en-US" sz="1600" dirty="0"/>
          </a:p>
          <a:p>
            <a:r>
              <a:rPr lang="en-US" sz="1600" dirty="0">
                <a:solidFill>
                  <a:srgbClr val="0000FF"/>
                </a:solidFill>
              </a:rPr>
              <a:t>--Chandler syndrome: </a:t>
            </a:r>
            <a:r>
              <a:rPr lang="en-US" sz="1600" dirty="0"/>
              <a:t>Abnormal endothelium; PAS; elevated IOP; </a:t>
            </a:r>
            <a:r>
              <a:rPr lang="en-US" sz="1600" dirty="0">
                <a:solidFill>
                  <a:schemeClr val="bg1"/>
                </a:solidFill>
              </a:rPr>
              <a:t>corneal edema</a:t>
            </a:r>
            <a:endParaRPr lang="en-US" sz="1600" dirty="0">
              <a:solidFill>
                <a:srgbClr val="0000FF"/>
              </a:solidFill>
            </a:endParaRPr>
          </a:p>
          <a:p>
            <a:r>
              <a:rPr lang="en-US" sz="1600" dirty="0">
                <a:solidFill>
                  <a:srgbClr val="969696"/>
                </a:solidFill>
              </a:rPr>
              <a:t>--Essential iris atrophy: Abnormal endothelium; PAS; elevated IOP</a:t>
            </a:r>
          </a:p>
        </p:txBody>
      </p:sp>
    </p:spTree>
    <p:extLst>
      <p:ext uri="{BB962C8B-B14F-4D97-AF65-F5344CB8AC3E}">
        <p14:creationId xmlns:p14="http://schemas.microsoft.com/office/powerpoint/2010/main" val="22724453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847605DF-A09D-49E2-97FD-0025A0CD92D2}"/>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
        <p:nvSpPr>
          <p:cNvPr id="79874" name="Slide Number Placeholder 2">
            <a:extLst>
              <a:ext uri="{FF2B5EF4-FFF2-40B4-BE49-F238E27FC236}">
                <a16:creationId xmlns:a16="http://schemas.microsoft.com/office/drawing/2014/main" id="{D7A04CD8-30BB-4D76-9489-22BD5A92217D}"/>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DFB738-D9F7-4B14-838A-83227A97B5E3}" type="slidenum">
              <a:rPr lang="en-US" altLang="en-US"/>
              <a:pPr/>
              <a:t>158</a:t>
            </a:fld>
            <a:endParaRPr lang="en-US" altLang="en-US"/>
          </a:p>
        </p:txBody>
      </p:sp>
      <p:pic>
        <p:nvPicPr>
          <p:cNvPr id="79877" name="Picture 3">
            <a:extLst>
              <a:ext uri="{FF2B5EF4-FFF2-40B4-BE49-F238E27FC236}">
                <a16:creationId xmlns:a16="http://schemas.microsoft.com/office/drawing/2014/main" id="{04DEBD51-FDC3-444E-9962-86872DEBFB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3034" y="1441298"/>
            <a:ext cx="5037931" cy="397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E3A3D871-EF68-480D-B4A5-30EF7CD5416E}"/>
              </a:ext>
            </a:extLst>
          </p:cNvPr>
          <p:cNvSpPr txBox="1">
            <a:spLocks noChangeArrowheads="1"/>
          </p:cNvSpPr>
          <p:nvPr/>
        </p:nvSpPr>
        <p:spPr bwMode="auto">
          <a:xfrm>
            <a:off x="3472979" y="5911333"/>
            <a:ext cx="2198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Chandler syndrome</a:t>
            </a:r>
          </a:p>
        </p:txBody>
      </p:sp>
    </p:spTree>
    <p:extLst>
      <p:ext uri="{BB962C8B-B14F-4D97-AF65-F5344CB8AC3E}">
        <p14:creationId xmlns:p14="http://schemas.microsoft.com/office/powerpoint/2010/main" val="13384953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159</a:t>
            </a:fld>
            <a:endParaRPr lang="en-US" altLang="en-US" sz="1000"/>
          </a:p>
        </p:txBody>
      </p:sp>
      <p:sp>
        <p:nvSpPr>
          <p:cNvPr id="5" name="TextBox 4">
            <a:extLst>
              <a:ext uri="{FF2B5EF4-FFF2-40B4-BE49-F238E27FC236}">
                <a16:creationId xmlns:a16="http://schemas.microsoft.com/office/drawing/2014/main" id="{C288EEE6-DD0D-4CF8-A1A4-4B0BF1B02C08}"/>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t>All have three findings in common—what are they? </a:t>
            </a:r>
            <a:r>
              <a:rPr lang="en-US" sz="1600" i="1" dirty="0">
                <a:solidFill>
                  <a:schemeClr val="bg1"/>
                </a:solidFill>
              </a:rPr>
              <a:t>Each has a predominant finding—what is it?</a:t>
            </a:r>
            <a:endParaRPr lang="en-US" sz="1600" i="1" dirty="0">
              <a:solidFill>
                <a:srgbClr val="0000FF"/>
              </a:solidFill>
            </a:endParaRPr>
          </a:p>
          <a:p>
            <a:r>
              <a:rPr lang="en-US" sz="1600" dirty="0">
                <a:solidFill>
                  <a:srgbClr val="0000FF"/>
                </a:solidFill>
              </a:rPr>
              <a:t>--Iris nevus syndrome: </a:t>
            </a:r>
            <a:r>
              <a:rPr lang="en-US" sz="1600" dirty="0"/>
              <a:t>Abnormal endothelium; PAS; elevated IOP; </a:t>
            </a:r>
            <a:r>
              <a:rPr lang="en-US" sz="1600" dirty="0">
                <a:solidFill>
                  <a:schemeClr val="bg1"/>
                </a:solidFill>
              </a:rPr>
              <a:t>iris nevi/nodules</a:t>
            </a:r>
            <a:endParaRPr lang="en-US" sz="1600" dirty="0"/>
          </a:p>
          <a:p>
            <a:r>
              <a:rPr lang="en-US" sz="1600" dirty="0">
                <a:solidFill>
                  <a:srgbClr val="0000FF"/>
                </a:solidFill>
              </a:rPr>
              <a:t>--Chandler syndrome: </a:t>
            </a:r>
            <a:r>
              <a:rPr lang="en-US" sz="1600" dirty="0"/>
              <a:t>Abnormal endothelium; PAS; elevated IOP; </a:t>
            </a:r>
            <a:r>
              <a:rPr lang="en-US" sz="1600" dirty="0">
                <a:solidFill>
                  <a:schemeClr val="bg1"/>
                </a:solidFill>
              </a:rPr>
              <a:t>corneal edema</a:t>
            </a:r>
            <a:endParaRPr lang="en-US" sz="1600" dirty="0">
              <a:solidFill>
                <a:srgbClr val="0000FF"/>
              </a:solidFill>
            </a:endParaRPr>
          </a:p>
          <a:p>
            <a:r>
              <a:rPr lang="en-US" sz="1600" dirty="0">
                <a:solidFill>
                  <a:srgbClr val="0000FF"/>
                </a:solidFill>
              </a:rPr>
              <a:t>--Essential iris atrophy: </a:t>
            </a:r>
            <a:r>
              <a:rPr lang="en-US" sz="1600" dirty="0"/>
              <a:t>Abnormal endothelium; PAS; elevated IOP; </a:t>
            </a:r>
            <a:r>
              <a:rPr lang="en-US" sz="1600" b="1" i="1" dirty="0">
                <a:solidFill>
                  <a:schemeClr val="bg1"/>
                </a:solidFill>
              </a:rPr>
              <a:t>?</a:t>
            </a:r>
            <a:endParaRPr lang="en-US" sz="1600" b="1" i="1" dirty="0"/>
          </a:p>
        </p:txBody>
      </p:sp>
    </p:spTree>
    <p:extLst>
      <p:ext uri="{BB962C8B-B14F-4D97-AF65-F5344CB8AC3E}">
        <p14:creationId xmlns:p14="http://schemas.microsoft.com/office/powerpoint/2010/main" val="317279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2EEB692B-1036-4A7B-B164-D3E15FACA60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6386" name="Text Box 7">
            <a:extLst>
              <a:ext uri="{FF2B5EF4-FFF2-40B4-BE49-F238E27FC236}">
                <a16:creationId xmlns:a16="http://schemas.microsoft.com/office/drawing/2014/main" id="{398B70BC-D754-4BBB-9F5C-2452C1C81F33}"/>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endParaRPr lang="en-US" altLang="en-US" sz="1400" b="1"/>
          </a:p>
          <a:p>
            <a:pPr eaLnBrk="1" hangingPunct="1">
              <a:lnSpc>
                <a:spcPct val="90000"/>
              </a:lnSpc>
              <a:spcBef>
                <a:spcPct val="0"/>
              </a:spcBef>
              <a:buClrTx/>
              <a:buSzTx/>
              <a:buFontTx/>
              <a:buNone/>
            </a:pPr>
            <a:r>
              <a:rPr lang="en-US" altLang="en-US" sz="1400" b="1">
                <a:solidFill>
                  <a:srgbClr val="0000FF"/>
                </a:solidFill>
              </a:rPr>
              <a:t>2) </a:t>
            </a:r>
            <a:r>
              <a:rPr lang="en-US" altLang="en-US" sz="1400" i="1"/>
              <a:t>this one is a specific bug</a:t>
            </a:r>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16387" name="Rectangle 2">
            <a:extLst>
              <a:ext uri="{FF2B5EF4-FFF2-40B4-BE49-F238E27FC236}">
                <a16:creationId xmlns:a16="http://schemas.microsoft.com/office/drawing/2014/main" id="{02C5F3E8-265D-49E9-B0AD-7CA87F9E24D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388" name="Rectangle 2">
            <a:extLst>
              <a:ext uri="{FF2B5EF4-FFF2-40B4-BE49-F238E27FC236}">
                <a16:creationId xmlns:a16="http://schemas.microsoft.com/office/drawing/2014/main" id="{C9CFF92E-AB46-4BA9-8E56-50950AE2FEC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Text Box 4">
            <a:extLst>
              <a:ext uri="{FF2B5EF4-FFF2-40B4-BE49-F238E27FC236}">
                <a16:creationId xmlns:a16="http://schemas.microsoft.com/office/drawing/2014/main" id="{76BF55EA-54E5-4042-94F3-FD3D4367891E}"/>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16390" name="Text Box 5">
            <a:extLst>
              <a:ext uri="{FF2B5EF4-FFF2-40B4-BE49-F238E27FC236}">
                <a16:creationId xmlns:a16="http://schemas.microsoft.com/office/drawing/2014/main" id="{0DAFC93B-E3D3-4E0D-9379-2F9643FEDFE8}"/>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a:t>
            </a:r>
          </a:p>
          <a:p>
            <a:pPr eaLnBrk="1" hangingPunct="1">
              <a:lnSpc>
                <a:spcPct val="90000"/>
              </a:lnSpc>
              <a:spcBef>
                <a:spcPct val="0"/>
              </a:spcBef>
              <a:buClrTx/>
              <a:buSzTx/>
              <a:buFontTx/>
              <a:buNone/>
            </a:pPr>
            <a:r>
              <a:rPr lang="en-US" altLang="en-US" sz="1400" b="1">
                <a:solidFill>
                  <a:srgbClr val="0000FF"/>
                </a:solidFill>
              </a:rPr>
              <a:t>3)</a:t>
            </a:r>
          </a:p>
          <a:p>
            <a:pPr eaLnBrk="1" hangingPunct="1">
              <a:lnSpc>
                <a:spcPct val="90000"/>
              </a:lnSpc>
              <a:spcBef>
                <a:spcPct val="0"/>
              </a:spcBef>
              <a:buClrTx/>
              <a:buSzTx/>
              <a:buFontTx/>
              <a:buNone/>
            </a:pPr>
            <a:r>
              <a:rPr lang="en-US" altLang="en-US" sz="1400" b="1">
                <a:solidFill>
                  <a:srgbClr val="0000FF"/>
                </a:solidFill>
              </a:rPr>
              <a:t>4)</a:t>
            </a:r>
          </a:p>
        </p:txBody>
      </p:sp>
      <p:sp>
        <p:nvSpPr>
          <p:cNvPr id="16391" name="Slide Number Placeholder 1">
            <a:extLst>
              <a:ext uri="{FF2B5EF4-FFF2-40B4-BE49-F238E27FC236}">
                <a16:creationId xmlns:a16="http://schemas.microsoft.com/office/drawing/2014/main" id="{01B2E065-487D-46B1-A7A2-DE8F4C4A66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C2C74B0-7E94-47CB-A3AF-D66D90E44BE1}" type="slidenum">
              <a:rPr lang="en-US" altLang="en-US" sz="1000" smtClean="0"/>
              <a:pPr>
                <a:spcBef>
                  <a:spcPct val="0"/>
                </a:spcBef>
                <a:buClrTx/>
                <a:buSzTx/>
                <a:buFontTx/>
                <a:buNone/>
              </a:pPr>
              <a:t>16</a:t>
            </a:fld>
            <a:endParaRPr lang="en-US" altLang="en-US" sz="100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4C5698A-D268-4BC4-B088-73CF9649A9C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21858" name="Rectangle 5">
            <a:extLst>
              <a:ext uri="{FF2B5EF4-FFF2-40B4-BE49-F238E27FC236}">
                <a16:creationId xmlns:a16="http://schemas.microsoft.com/office/drawing/2014/main" id="{223DCFF2-B992-4789-9A03-FC50720E68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59" name="Rectangle 2">
            <a:extLst>
              <a:ext uri="{FF2B5EF4-FFF2-40B4-BE49-F238E27FC236}">
                <a16:creationId xmlns:a16="http://schemas.microsoft.com/office/drawing/2014/main" id="{3C3D537E-D76C-4D3B-950C-E347A411D7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1860" name="Text Box 4">
            <a:extLst>
              <a:ext uri="{FF2B5EF4-FFF2-40B4-BE49-F238E27FC236}">
                <a16:creationId xmlns:a16="http://schemas.microsoft.com/office/drawing/2014/main" id="{3B01FE1F-7441-4B6D-9E8D-FB72F75CF0D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b="1" dirty="0"/>
              <a:t>	--</a:t>
            </a:r>
            <a:r>
              <a:rPr lang="en-US" altLang="en-US" sz="1600" b="1" dirty="0">
                <a:solidFill>
                  <a:srgbClr val="0000FF"/>
                </a:solidFill>
              </a:rPr>
              <a:t>ICE</a:t>
            </a:r>
            <a:endParaRPr lang="en-US" altLang="en-US" sz="1600" b="1" dirty="0">
              <a:solidFill>
                <a:schemeClr val="bg1"/>
              </a:solidFill>
            </a:endParaRPr>
          </a:p>
        </p:txBody>
      </p:sp>
      <p:sp>
        <p:nvSpPr>
          <p:cNvPr id="121861" name="Rectangle 2">
            <a:extLst>
              <a:ext uri="{FF2B5EF4-FFF2-40B4-BE49-F238E27FC236}">
                <a16:creationId xmlns:a16="http://schemas.microsoft.com/office/drawing/2014/main" id="{66371CF3-0E69-4AEA-8BAD-FAF0F1F9760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1862" name="Slide Number Placeholder 1">
            <a:extLst>
              <a:ext uri="{FF2B5EF4-FFF2-40B4-BE49-F238E27FC236}">
                <a16:creationId xmlns:a16="http://schemas.microsoft.com/office/drawing/2014/main" id="{A86B237C-DE68-40C6-A35F-25CBF3E47B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B52C9-36BE-49A4-A2A4-C6905EADAF4F}" type="slidenum">
              <a:rPr lang="en-US" altLang="en-US" sz="1000" smtClean="0"/>
              <a:pPr>
                <a:spcBef>
                  <a:spcPct val="0"/>
                </a:spcBef>
                <a:buClrTx/>
                <a:buSzTx/>
                <a:buFontTx/>
                <a:buNone/>
              </a:pPr>
              <a:t>160</a:t>
            </a:fld>
            <a:endParaRPr lang="en-US" altLang="en-US" sz="1000"/>
          </a:p>
        </p:txBody>
      </p:sp>
      <p:sp>
        <p:nvSpPr>
          <p:cNvPr id="5" name="TextBox 4">
            <a:extLst>
              <a:ext uri="{FF2B5EF4-FFF2-40B4-BE49-F238E27FC236}">
                <a16:creationId xmlns:a16="http://schemas.microsoft.com/office/drawing/2014/main" id="{E32C7699-94B2-4851-BAD7-33F17E87AE49}"/>
              </a:ext>
            </a:extLst>
          </p:cNvPr>
          <p:cNvSpPr txBox="1"/>
          <p:nvPr/>
        </p:nvSpPr>
        <p:spPr>
          <a:xfrm>
            <a:off x="457200" y="2975114"/>
            <a:ext cx="8372475" cy="3046988"/>
          </a:xfrm>
          <a:prstGeom prst="rect">
            <a:avLst/>
          </a:prstGeom>
          <a:solidFill>
            <a:schemeClr val="accent5">
              <a:lumMod val="60000"/>
              <a:lumOff val="40000"/>
            </a:schemeClr>
          </a:solidFill>
        </p:spPr>
        <p:txBody>
          <a:bodyPr wrap="square">
            <a:spAutoFit/>
          </a:bodyPr>
          <a:lstStyle/>
          <a:p>
            <a:pPr eaLnBrk="1" hangingPunct="1">
              <a:defRPr/>
            </a:pPr>
            <a:r>
              <a:rPr lang="en-US" sz="1600" i="1" dirty="0">
                <a:solidFill>
                  <a:schemeClr val="bg1">
                    <a:lumMod val="75000"/>
                  </a:schemeClr>
                </a:solidFill>
                <a:latin typeface="Arial" charset="0"/>
              </a:rPr>
              <a:t>Briefly, what is ICE?</a:t>
            </a:r>
          </a:p>
          <a:p>
            <a:pPr eaLnBrk="1" hangingPunct="1">
              <a:defRPr/>
            </a:pPr>
            <a:r>
              <a:rPr lang="en-US" sz="1600" dirty="0">
                <a:solidFill>
                  <a:schemeClr val="bg1">
                    <a:lumMod val="75000"/>
                  </a:schemeClr>
                </a:solidFill>
                <a:latin typeface="Arial" charset="0"/>
              </a:rPr>
              <a:t>A progressive, </a:t>
            </a:r>
            <a:r>
              <a:rPr lang="en-US" sz="1600" dirty="0" err="1">
                <a:solidFill>
                  <a:schemeClr val="bg1">
                    <a:lumMod val="75000"/>
                  </a:schemeClr>
                </a:solidFill>
                <a:latin typeface="Arial" charset="0"/>
              </a:rPr>
              <a:t>nonfamilial</a:t>
            </a:r>
            <a:r>
              <a:rPr lang="en-US" sz="1600" dirty="0">
                <a:solidFill>
                  <a:schemeClr val="bg1">
                    <a:lumMod val="75000"/>
                  </a:schemeClr>
                </a:solidFill>
                <a:latin typeface="Arial" charset="0"/>
              </a:rPr>
              <a:t>, unilateral disorder characterized by abnormalities of the corneal endothelium and iris, as well as PAS formation</a:t>
            </a:r>
          </a:p>
          <a:p>
            <a:pPr eaLnBrk="1" hangingPunct="1">
              <a:defRPr/>
            </a:pPr>
            <a:endParaRPr 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Demographically speaking, who is the typical patient?</a:t>
            </a:r>
          </a:p>
          <a:p>
            <a:pPr eaLnBrk="1" hangingPunct="1">
              <a:defRPr/>
            </a:pPr>
            <a:r>
              <a:rPr lang="en-US" altLang="en-US" sz="1600" dirty="0">
                <a:solidFill>
                  <a:schemeClr val="bg1">
                    <a:lumMod val="75000"/>
                  </a:schemeClr>
                </a:solidFill>
                <a:latin typeface="Arial" charset="0"/>
              </a:rPr>
              <a:t>A young-to-middle-aged adult female</a:t>
            </a:r>
          </a:p>
          <a:p>
            <a:pPr eaLnBrk="1" hangingPunct="1">
              <a:defRPr/>
            </a:pPr>
            <a:endParaRPr lang="en-US" altLang="en-US" sz="1600" dirty="0">
              <a:solidFill>
                <a:schemeClr val="bg1">
                  <a:lumMod val="75000"/>
                </a:schemeClr>
              </a:solidFill>
              <a:latin typeface="Arial" charset="0"/>
            </a:endParaRPr>
          </a:p>
          <a:p>
            <a:pPr eaLnBrk="1" hangingPunct="1">
              <a:defRPr/>
            </a:pPr>
            <a:r>
              <a:rPr lang="en-US" altLang="en-US" sz="1600" i="1" dirty="0">
                <a:solidFill>
                  <a:schemeClr val="bg1">
                    <a:lumMod val="75000"/>
                  </a:schemeClr>
                </a:solidFill>
                <a:latin typeface="Arial" charset="0"/>
              </a:rPr>
              <a:t>How will a </a:t>
            </a:r>
            <a:r>
              <a:rPr lang="en-US" altLang="en-US" sz="1600" i="1" dirty="0" err="1">
                <a:solidFill>
                  <a:schemeClr val="bg1">
                    <a:lumMod val="75000"/>
                  </a:schemeClr>
                </a:solidFill>
                <a:latin typeface="Arial" charset="0"/>
              </a:rPr>
              <a:t>pt</a:t>
            </a:r>
            <a:r>
              <a:rPr lang="en-US" altLang="en-US" sz="1600" i="1" dirty="0">
                <a:solidFill>
                  <a:schemeClr val="bg1">
                    <a:lumMod val="75000"/>
                  </a:schemeClr>
                </a:solidFill>
                <a:latin typeface="Arial" charset="0"/>
              </a:rPr>
              <a:t> with ICE present? </a:t>
            </a:r>
          </a:p>
          <a:p>
            <a:pPr eaLnBrk="1" hangingPunct="1">
              <a:defRPr/>
            </a:pPr>
            <a:r>
              <a:rPr lang="en-US" altLang="en-US" sz="1600" dirty="0">
                <a:solidFill>
                  <a:schemeClr val="bg1">
                    <a:lumMod val="75000"/>
                  </a:schemeClr>
                </a:solidFill>
                <a:latin typeface="Arial" charset="0"/>
              </a:rPr>
              <a:t>--The </a:t>
            </a:r>
            <a:r>
              <a:rPr lang="en-US" altLang="en-US" sz="1600" dirty="0" err="1">
                <a:solidFill>
                  <a:schemeClr val="bg1">
                    <a:lumMod val="75000"/>
                  </a:schemeClr>
                </a:solidFill>
                <a:latin typeface="Arial" charset="0"/>
              </a:rPr>
              <a:t>pt</a:t>
            </a:r>
            <a:r>
              <a:rPr lang="en-US" altLang="en-US" sz="1600" dirty="0">
                <a:solidFill>
                  <a:schemeClr val="bg1">
                    <a:lumMod val="75000"/>
                  </a:schemeClr>
                </a:solidFill>
                <a:latin typeface="Arial" charset="0"/>
              </a:rPr>
              <a:t> will c/o changes in the eye’s appearance, and/or pain, and/or decreased VA</a:t>
            </a:r>
          </a:p>
          <a:p>
            <a:pPr eaLnBrk="1" hangingPunct="1">
              <a:defRPr/>
            </a:pPr>
            <a:r>
              <a:rPr lang="en-US" altLang="en-US" sz="1600" dirty="0">
                <a:solidFill>
                  <a:schemeClr val="bg1">
                    <a:lumMod val="75000"/>
                  </a:schemeClr>
                </a:solidFill>
                <a:latin typeface="Arial" charset="0"/>
              </a:rPr>
              <a:t>--The affected eye will have elevated IOP +/- glaucomatous ONH damage</a:t>
            </a:r>
          </a:p>
          <a:p>
            <a:pPr eaLnBrk="1" hangingPunct="1">
              <a:defRPr/>
            </a:pPr>
            <a:r>
              <a:rPr lang="en-US" altLang="en-US" sz="1600" dirty="0">
                <a:solidFill>
                  <a:schemeClr val="bg1">
                    <a:lumMod val="75000"/>
                  </a:schemeClr>
                </a:solidFill>
                <a:latin typeface="Arial" charset="0"/>
              </a:rPr>
              <a:t>--The cornea of the affected eye will have abnormal endothelium, and may be edematous</a:t>
            </a:r>
          </a:p>
          <a:p>
            <a:pPr eaLnBrk="1" hangingPunct="1">
              <a:defRPr/>
            </a:pPr>
            <a:r>
              <a:rPr lang="en-US" altLang="en-US" sz="1600" dirty="0">
                <a:solidFill>
                  <a:schemeClr val="bg1">
                    <a:lumMod val="75000"/>
                  </a:schemeClr>
                </a:solidFill>
                <a:latin typeface="Arial" charset="0"/>
              </a:rPr>
              <a:t>--The fellow eye will be essentially normal</a:t>
            </a:r>
          </a:p>
        </p:txBody>
      </p:sp>
      <p:sp>
        <p:nvSpPr>
          <p:cNvPr id="4" name="TextBox 3">
            <a:extLst>
              <a:ext uri="{FF2B5EF4-FFF2-40B4-BE49-F238E27FC236}">
                <a16:creationId xmlns:a16="http://schemas.microsoft.com/office/drawing/2014/main" id="{37F9543E-B678-4938-8AFF-2F4C9AE10E7A}"/>
              </a:ext>
            </a:extLst>
          </p:cNvPr>
          <p:cNvSpPr txBox="1"/>
          <p:nvPr/>
        </p:nvSpPr>
        <p:spPr>
          <a:xfrm>
            <a:off x="314325" y="3040003"/>
            <a:ext cx="8153400" cy="1323439"/>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The </a:t>
            </a:r>
            <a:r>
              <a:rPr lang="en-US" sz="1600" dirty="0">
                <a:solidFill>
                  <a:srgbClr val="0000FF"/>
                </a:solidFill>
              </a:rPr>
              <a:t>BCSC</a:t>
            </a:r>
            <a:r>
              <a:rPr lang="en-US" sz="1600" i="1" dirty="0">
                <a:solidFill>
                  <a:srgbClr val="0000FF"/>
                </a:solidFill>
              </a:rPr>
              <a:t> books recognize three ICE variants—what are they? </a:t>
            </a:r>
            <a:r>
              <a:rPr lang="en-US" sz="1600" i="1" dirty="0"/>
              <a:t>All have three findings in common—what are they? </a:t>
            </a:r>
            <a:r>
              <a:rPr lang="en-US" sz="1600" i="1" dirty="0">
                <a:solidFill>
                  <a:schemeClr val="bg1"/>
                </a:solidFill>
              </a:rPr>
              <a:t>Each has a predominant finding—what is it?</a:t>
            </a:r>
            <a:endParaRPr lang="en-US" sz="1600" i="1" dirty="0">
              <a:solidFill>
                <a:srgbClr val="0000FF"/>
              </a:solidFill>
            </a:endParaRPr>
          </a:p>
          <a:p>
            <a:r>
              <a:rPr lang="en-US" sz="1600" dirty="0">
                <a:solidFill>
                  <a:srgbClr val="0000FF"/>
                </a:solidFill>
              </a:rPr>
              <a:t>--Iris nevus syndrome: </a:t>
            </a:r>
            <a:r>
              <a:rPr lang="en-US" sz="1600" dirty="0"/>
              <a:t>Abnormal endothelium; PAS; elevated IOP; </a:t>
            </a:r>
            <a:r>
              <a:rPr lang="en-US" sz="1600" dirty="0">
                <a:solidFill>
                  <a:schemeClr val="bg1"/>
                </a:solidFill>
              </a:rPr>
              <a:t>iris nevi/nodules</a:t>
            </a:r>
            <a:endParaRPr lang="en-US" sz="1600" dirty="0"/>
          </a:p>
          <a:p>
            <a:r>
              <a:rPr lang="en-US" sz="1600" dirty="0">
                <a:solidFill>
                  <a:srgbClr val="0000FF"/>
                </a:solidFill>
              </a:rPr>
              <a:t>--Chandler syndrome: </a:t>
            </a:r>
            <a:r>
              <a:rPr lang="en-US" sz="1600" dirty="0"/>
              <a:t>Abnormal endothelium; PAS; elevated IOP; </a:t>
            </a:r>
            <a:r>
              <a:rPr lang="en-US" sz="1600" dirty="0">
                <a:solidFill>
                  <a:schemeClr val="bg1"/>
                </a:solidFill>
              </a:rPr>
              <a:t>corneal edema</a:t>
            </a:r>
            <a:endParaRPr lang="en-US" sz="1600" dirty="0">
              <a:solidFill>
                <a:srgbClr val="0000FF"/>
              </a:solidFill>
            </a:endParaRPr>
          </a:p>
          <a:p>
            <a:r>
              <a:rPr lang="en-US" sz="1600" dirty="0">
                <a:solidFill>
                  <a:srgbClr val="0000FF"/>
                </a:solidFill>
              </a:rPr>
              <a:t>--Essential iris atrophy: </a:t>
            </a:r>
            <a:r>
              <a:rPr lang="en-US" sz="1600" dirty="0"/>
              <a:t>Abnormal endothelium; PAS; elevated IOP; </a:t>
            </a:r>
            <a:r>
              <a:rPr lang="en-US" sz="1600" dirty="0">
                <a:solidFill>
                  <a:schemeClr val="bg1"/>
                </a:solidFill>
              </a:rPr>
              <a:t>iris atrophy/holes</a:t>
            </a:r>
            <a:endParaRPr lang="en-US" sz="1600" dirty="0"/>
          </a:p>
        </p:txBody>
      </p:sp>
    </p:spTree>
    <p:extLst>
      <p:ext uri="{BB962C8B-B14F-4D97-AF65-F5344CB8AC3E}">
        <p14:creationId xmlns:p14="http://schemas.microsoft.com/office/powerpoint/2010/main" val="357791251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847605DF-A09D-49E2-97FD-0025A0CD92D2}"/>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
        <p:nvSpPr>
          <p:cNvPr id="79874" name="Slide Number Placeholder 2">
            <a:extLst>
              <a:ext uri="{FF2B5EF4-FFF2-40B4-BE49-F238E27FC236}">
                <a16:creationId xmlns:a16="http://schemas.microsoft.com/office/drawing/2014/main" id="{D7A04CD8-30BB-4D76-9489-22BD5A92217D}"/>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DFB738-D9F7-4B14-838A-83227A97B5E3}" type="slidenum">
              <a:rPr lang="en-US" altLang="en-US"/>
              <a:pPr/>
              <a:t>161</a:t>
            </a:fld>
            <a:endParaRPr lang="en-US" altLang="en-US"/>
          </a:p>
        </p:txBody>
      </p:sp>
      <p:pic>
        <p:nvPicPr>
          <p:cNvPr id="79878" name="Picture 3">
            <a:extLst>
              <a:ext uri="{FF2B5EF4-FFF2-40B4-BE49-F238E27FC236}">
                <a16:creationId xmlns:a16="http://schemas.microsoft.com/office/drawing/2014/main" id="{BED02508-6059-47D5-96CC-BAB0E347F4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75277"/>
            <a:ext cx="5715000" cy="390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1D84BDFC-67DA-4DD9-9595-F739D3971D07}"/>
              </a:ext>
            </a:extLst>
          </p:cNvPr>
          <p:cNvSpPr txBox="1">
            <a:spLocks noChangeArrowheads="1"/>
          </p:cNvSpPr>
          <p:nvPr/>
        </p:nvSpPr>
        <p:spPr bwMode="auto">
          <a:xfrm>
            <a:off x="3415278" y="5911334"/>
            <a:ext cx="2313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Essential iris atrophy</a:t>
            </a:r>
          </a:p>
        </p:txBody>
      </p:sp>
    </p:spTree>
    <p:extLst>
      <p:ext uri="{BB962C8B-B14F-4D97-AF65-F5344CB8AC3E}">
        <p14:creationId xmlns:p14="http://schemas.microsoft.com/office/powerpoint/2010/main" val="27128541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AAB3F4A-41CC-4E5F-9090-F7FFE9AF8739}"/>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22882" name="Rectangle 2">
            <a:extLst>
              <a:ext uri="{FF2B5EF4-FFF2-40B4-BE49-F238E27FC236}">
                <a16:creationId xmlns:a16="http://schemas.microsoft.com/office/drawing/2014/main" id="{ED6EC34D-1848-48CE-9A9F-7BB32FA92394}"/>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883" name="Rectangle 3">
            <a:extLst>
              <a:ext uri="{FF2B5EF4-FFF2-40B4-BE49-F238E27FC236}">
                <a16:creationId xmlns:a16="http://schemas.microsoft.com/office/drawing/2014/main" id="{BD0E1A6B-CAE4-4636-BF80-73F7E0F629E6}"/>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884" name="Text Box 10">
            <a:extLst>
              <a:ext uri="{FF2B5EF4-FFF2-40B4-BE49-F238E27FC236}">
                <a16:creationId xmlns:a16="http://schemas.microsoft.com/office/drawing/2014/main" id="{535D3E0A-A4A6-4562-AE19-C15B2D321BC4}"/>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a:t>
            </a:r>
            <a:r>
              <a:rPr lang="en-US" altLang="en-US" sz="1600" b="1" dirty="0">
                <a:solidFill>
                  <a:srgbClr val="0000FF"/>
                </a:solidFill>
              </a:rPr>
              <a:t>--PPMD</a:t>
            </a:r>
          </a:p>
          <a:p>
            <a:pPr eaLnBrk="1" hangingPunct="1">
              <a:spcBef>
                <a:spcPct val="0"/>
              </a:spcBef>
              <a:buClrTx/>
              <a:buSzTx/>
              <a:buFontTx/>
              <a:buNone/>
            </a:pPr>
            <a:r>
              <a:rPr lang="en-US" altLang="en-US" sz="1600" b="1" dirty="0">
                <a:solidFill>
                  <a:srgbClr val="0000FF"/>
                </a:solidFill>
              </a:rPr>
              <a:t>	--ICE</a:t>
            </a:r>
            <a:endParaRPr lang="en-US" altLang="en-US" sz="1600" b="1" dirty="0">
              <a:solidFill>
                <a:schemeClr val="bg1"/>
              </a:solidFill>
            </a:endParaRPr>
          </a:p>
        </p:txBody>
      </p:sp>
      <p:sp>
        <p:nvSpPr>
          <p:cNvPr id="122886" name="Rectangle 2">
            <a:extLst>
              <a:ext uri="{FF2B5EF4-FFF2-40B4-BE49-F238E27FC236}">
                <a16:creationId xmlns:a16="http://schemas.microsoft.com/office/drawing/2014/main" id="{89A4FE9E-94B9-44C2-AA1F-7BBAC197A650}"/>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2887" name="Slide Number Placeholder 1">
            <a:extLst>
              <a:ext uri="{FF2B5EF4-FFF2-40B4-BE49-F238E27FC236}">
                <a16:creationId xmlns:a16="http://schemas.microsoft.com/office/drawing/2014/main" id="{0E4CB3CF-B6C6-4DCD-BB44-0E07DA03340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840483F-B60B-48B4-9615-DB7CBF0FB118}" type="slidenum">
              <a:rPr lang="en-US" altLang="en-US" sz="1000" smtClean="0"/>
              <a:pPr>
                <a:spcBef>
                  <a:spcPct val="0"/>
                </a:spcBef>
                <a:buClrTx/>
                <a:buSzTx/>
                <a:buFontTx/>
                <a:buNone/>
              </a:pPr>
              <a:t>162</a:t>
            </a:fld>
            <a:endParaRPr lang="en-US" altLang="en-US" sz="1000"/>
          </a:p>
        </p:txBody>
      </p:sp>
      <p:sp>
        <p:nvSpPr>
          <p:cNvPr id="3" name="Text Box 11">
            <a:extLst>
              <a:ext uri="{FF2B5EF4-FFF2-40B4-BE49-F238E27FC236}">
                <a16:creationId xmlns:a16="http://schemas.microsoft.com/office/drawing/2014/main" id="{DD420637-894F-4F71-A8A0-A2A9A75CF015}"/>
              </a:ext>
            </a:extLst>
          </p:cNvPr>
          <p:cNvSpPr txBox="1">
            <a:spLocks noChangeArrowheads="1"/>
          </p:cNvSpPr>
          <p:nvPr/>
        </p:nvSpPr>
        <p:spPr bwMode="auto">
          <a:xfrm>
            <a:off x="3886200" y="1716088"/>
            <a:ext cx="4648200" cy="206210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common is glaucoma in each?</a:t>
            </a:r>
          </a:p>
          <a:p>
            <a:pPr eaLnBrk="1" hangingPunct="1">
              <a:spcBef>
                <a:spcPct val="0"/>
              </a:spcBef>
              <a:buClrTx/>
              <a:buSzTx/>
              <a:buFontTx/>
              <a:buNone/>
            </a:pPr>
            <a:r>
              <a:rPr lang="en-US" altLang="en-US" sz="1600" i="1" dirty="0">
                <a:solidFill>
                  <a:srgbClr val="0000FF"/>
                </a:solidFill>
              </a:rPr>
              <a:t>--ICE: </a:t>
            </a:r>
            <a:r>
              <a:rPr lang="en-US" altLang="en-US" sz="1600" dirty="0">
                <a:solidFill>
                  <a:srgbClr val="FFCCFF"/>
                </a:solidFill>
              </a:rPr>
              <a:t>Very common—80 to 100% of cases</a:t>
            </a:r>
          </a:p>
          <a:p>
            <a:pPr eaLnBrk="1" hangingPunct="1">
              <a:spcBef>
                <a:spcPct val="0"/>
              </a:spcBef>
              <a:buClrTx/>
              <a:buSzTx/>
              <a:buFontTx/>
              <a:buNone/>
            </a:pPr>
            <a:r>
              <a:rPr lang="en-US" altLang="en-US" sz="1600" i="1" dirty="0">
                <a:solidFill>
                  <a:srgbClr val="0000FF"/>
                </a:solidFill>
              </a:rPr>
              <a:t>--PPMD: </a:t>
            </a:r>
            <a:r>
              <a:rPr lang="en-US" altLang="en-US" sz="1600" dirty="0">
                <a:solidFill>
                  <a:srgbClr val="FFCCFF"/>
                </a:solidFill>
              </a:rPr>
              <a:t>Not that common—25% of cases</a:t>
            </a:r>
          </a:p>
          <a:p>
            <a:pPr eaLnBrk="1" hangingPunct="1">
              <a:spcBef>
                <a:spcPct val="0"/>
              </a:spcBef>
              <a:buClrTx/>
              <a:buSzTx/>
              <a:buFontTx/>
              <a:buNone/>
            </a:pPr>
            <a:endParaRPr lang="en-US" altLang="en-US" sz="1600" dirty="0">
              <a:solidFill>
                <a:srgbClr val="FFCCFF"/>
              </a:solidFill>
            </a:endParaRPr>
          </a:p>
          <a:p>
            <a:pPr eaLnBrk="1" hangingPunct="1">
              <a:spcBef>
                <a:spcPct val="0"/>
              </a:spcBef>
              <a:buClrTx/>
              <a:buSzTx/>
              <a:buFontTx/>
              <a:buNone/>
            </a:pPr>
            <a:r>
              <a:rPr lang="en-US" altLang="en-US" sz="1600" i="1" dirty="0">
                <a:solidFill>
                  <a:srgbClr val="FFCCFF"/>
                </a:solidFill>
              </a:rPr>
              <a:t>What is the mechanism for increased IOP?</a:t>
            </a:r>
          </a:p>
          <a:p>
            <a:pPr eaLnBrk="1" hangingPunct="1">
              <a:spcBef>
                <a:spcPct val="0"/>
              </a:spcBef>
              <a:buClrTx/>
              <a:buSzTx/>
              <a:buFontTx/>
              <a:buNone/>
            </a:pPr>
            <a:r>
              <a:rPr lang="en-US" altLang="en-US" sz="1600" i="1" dirty="0">
                <a:solidFill>
                  <a:srgbClr val="FFCCFF"/>
                </a:solidFill>
              </a:rPr>
              <a:t>--ICE: </a:t>
            </a:r>
            <a:r>
              <a:rPr lang="en-US" altLang="en-US" sz="1600" dirty="0">
                <a:solidFill>
                  <a:srgbClr val="FFCCFF"/>
                </a:solidFill>
              </a:rPr>
              <a:t>Angle closure via PAS and/or a membrane</a:t>
            </a:r>
          </a:p>
          <a:p>
            <a:pPr eaLnBrk="1" hangingPunct="1">
              <a:spcBef>
                <a:spcPct val="0"/>
              </a:spcBef>
              <a:buClrTx/>
              <a:buSzTx/>
              <a:buFontTx/>
              <a:buNone/>
            </a:pPr>
            <a:r>
              <a:rPr lang="en-US" altLang="en-US" sz="1600" i="1" dirty="0">
                <a:solidFill>
                  <a:srgbClr val="FFCCFF"/>
                </a:solidFill>
              </a:rPr>
              <a:t>--PPMD: </a:t>
            </a:r>
            <a:r>
              <a:rPr lang="en-US" altLang="en-US" sz="1600" dirty="0">
                <a:solidFill>
                  <a:srgbClr val="FFCCFF"/>
                </a:solidFill>
              </a:rPr>
              <a:t>Unclear; angle can be closed a la ICE, but some have an open angle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6EB645B-8E9B-4750-A9E7-21F03205269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23906" name="Rectangle 2">
            <a:extLst>
              <a:ext uri="{FF2B5EF4-FFF2-40B4-BE49-F238E27FC236}">
                <a16:creationId xmlns:a16="http://schemas.microsoft.com/office/drawing/2014/main" id="{F032D2F8-ABBC-407A-99E9-EEB145575A6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3907" name="Rectangle 3">
            <a:extLst>
              <a:ext uri="{FF2B5EF4-FFF2-40B4-BE49-F238E27FC236}">
                <a16:creationId xmlns:a16="http://schemas.microsoft.com/office/drawing/2014/main" id="{F903E812-13C1-4DC2-9B6A-2FD8282A2F67}"/>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3908" name="Text Box 10">
            <a:extLst>
              <a:ext uri="{FF2B5EF4-FFF2-40B4-BE49-F238E27FC236}">
                <a16:creationId xmlns:a16="http://schemas.microsoft.com/office/drawing/2014/main" id="{054D3007-74AC-4AD2-99C0-1C15AABD63CA}"/>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a:t>
            </a:r>
            <a:r>
              <a:rPr lang="en-US" altLang="en-US" sz="1600" b="1" dirty="0">
                <a:solidFill>
                  <a:srgbClr val="0000FF"/>
                </a:solidFill>
              </a:rPr>
              <a:t>--PPMD</a:t>
            </a:r>
          </a:p>
          <a:p>
            <a:pPr eaLnBrk="1" hangingPunct="1">
              <a:spcBef>
                <a:spcPct val="0"/>
              </a:spcBef>
              <a:buClrTx/>
              <a:buSzTx/>
              <a:buFontTx/>
              <a:buNone/>
            </a:pPr>
            <a:r>
              <a:rPr lang="en-US" altLang="en-US" sz="1600" b="1" dirty="0">
                <a:solidFill>
                  <a:srgbClr val="0000FF"/>
                </a:solidFill>
              </a:rPr>
              <a:t>	--ICE</a:t>
            </a:r>
            <a:endParaRPr lang="en-US" altLang="en-US" sz="1600" b="1" dirty="0">
              <a:solidFill>
                <a:schemeClr val="bg1"/>
              </a:solidFill>
            </a:endParaRPr>
          </a:p>
        </p:txBody>
      </p:sp>
      <p:sp>
        <p:nvSpPr>
          <p:cNvPr id="123910" name="Rectangle 2">
            <a:extLst>
              <a:ext uri="{FF2B5EF4-FFF2-40B4-BE49-F238E27FC236}">
                <a16:creationId xmlns:a16="http://schemas.microsoft.com/office/drawing/2014/main" id="{3C44BEAD-0CC5-4651-BC00-3BDEECC5A617}"/>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3911" name="Slide Number Placeholder 1">
            <a:extLst>
              <a:ext uri="{FF2B5EF4-FFF2-40B4-BE49-F238E27FC236}">
                <a16:creationId xmlns:a16="http://schemas.microsoft.com/office/drawing/2014/main" id="{A3BEE3FA-D348-4325-9E07-6616E2B94BA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9FCBBF0-42C8-4133-BF27-AD3B2286A8CD}" type="slidenum">
              <a:rPr lang="en-US" altLang="en-US" sz="1000" smtClean="0"/>
              <a:pPr>
                <a:spcBef>
                  <a:spcPct val="0"/>
                </a:spcBef>
                <a:buClrTx/>
                <a:buSzTx/>
                <a:buFontTx/>
                <a:buNone/>
              </a:pPr>
              <a:t>163</a:t>
            </a:fld>
            <a:endParaRPr lang="en-US" altLang="en-US" sz="1000"/>
          </a:p>
        </p:txBody>
      </p:sp>
      <p:sp>
        <p:nvSpPr>
          <p:cNvPr id="3" name="Text Box 11">
            <a:extLst>
              <a:ext uri="{FF2B5EF4-FFF2-40B4-BE49-F238E27FC236}">
                <a16:creationId xmlns:a16="http://schemas.microsoft.com/office/drawing/2014/main" id="{02A88A97-444C-4A94-B2BB-CC57F6115DC4}"/>
              </a:ext>
            </a:extLst>
          </p:cNvPr>
          <p:cNvSpPr txBox="1">
            <a:spLocks noChangeArrowheads="1"/>
          </p:cNvSpPr>
          <p:nvPr/>
        </p:nvSpPr>
        <p:spPr bwMode="auto">
          <a:xfrm>
            <a:off x="3886200" y="1716088"/>
            <a:ext cx="4648200" cy="206210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common is glaucoma in each?</a:t>
            </a:r>
          </a:p>
          <a:p>
            <a:pPr eaLnBrk="1" hangingPunct="1">
              <a:spcBef>
                <a:spcPct val="0"/>
              </a:spcBef>
              <a:buClrTx/>
              <a:buSzTx/>
              <a:buFontTx/>
              <a:buNone/>
            </a:pPr>
            <a:r>
              <a:rPr lang="en-US" altLang="en-US" sz="1600" i="1" dirty="0">
                <a:solidFill>
                  <a:srgbClr val="0000FF"/>
                </a:solidFill>
              </a:rPr>
              <a:t>--ICE: </a:t>
            </a:r>
            <a:r>
              <a:rPr lang="en-US" altLang="en-US" sz="1600" dirty="0">
                <a:solidFill>
                  <a:srgbClr val="0000FF"/>
                </a:solidFill>
              </a:rPr>
              <a:t>Very common—80 to 100% of cases</a:t>
            </a:r>
          </a:p>
          <a:p>
            <a:pPr eaLnBrk="1" hangingPunct="1">
              <a:spcBef>
                <a:spcPct val="0"/>
              </a:spcBef>
              <a:buClrTx/>
              <a:buSzTx/>
              <a:buFontTx/>
              <a:buNone/>
            </a:pPr>
            <a:r>
              <a:rPr lang="en-US" altLang="en-US" sz="1600" i="1" dirty="0">
                <a:solidFill>
                  <a:srgbClr val="0000FF"/>
                </a:solidFill>
              </a:rPr>
              <a:t>--PPMD: </a:t>
            </a:r>
            <a:r>
              <a:rPr lang="en-US" altLang="en-US" sz="1600" dirty="0">
                <a:solidFill>
                  <a:srgbClr val="0000FF"/>
                </a:solidFill>
              </a:rPr>
              <a:t>Not that common—25% of cases</a:t>
            </a:r>
          </a:p>
          <a:p>
            <a:pPr eaLnBrk="1" hangingPunct="1">
              <a:spcBef>
                <a:spcPct val="0"/>
              </a:spcBef>
              <a:buClrTx/>
              <a:buSzTx/>
              <a:buFontTx/>
              <a:buNone/>
            </a:pPr>
            <a:endParaRPr lang="en-US" altLang="en-US" sz="1600" dirty="0">
              <a:solidFill>
                <a:srgbClr val="FFCCFF"/>
              </a:solidFill>
            </a:endParaRPr>
          </a:p>
          <a:p>
            <a:pPr eaLnBrk="1" hangingPunct="1">
              <a:spcBef>
                <a:spcPct val="0"/>
              </a:spcBef>
              <a:buClrTx/>
              <a:buSzTx/>
              <a:buFontTx/>
              <a:buNone/>
            </a:pPr>
            <a:r>
              <a:rPr lang="en-US" altLang="en-US" sz="1600" i="1" dirty="0">
                <a:solidFill>
                  <a:srgbClr val="FFCCFF"/>
                </a:solidFill>
              </a:rPr>
              <a:t>What is the mechanism for increased IOP?</a:t>
            </a:r>
          </a:p>
          <a:p>
            <a:pPr eaLnBrk="1" hangingPunct="1">
              <a:spcBef>
                <a:spcPct val="0"/>
              </a:spcBef>
              <a:buClrTx/>
              <a:buSzTx/>
              <a:buFontTx/>
              <a:buNone/>
            </a:pPr>
            <a:r>
              <a:rPr lang="en-US" altLang="en-US" sz="1600" i="1" dirty="0">
                <a:solidFill>
                  <a:srgbClr val="FFCCFF"/>
                </a:solidFill>
              </a:rPr>
              <a:t>--ICE: </a:t>
            </a:r>
            <a:r>
              <a:rPr lang="en-US" altLang="en-US" sz="1600" dirty="0">
                <a:solidFill>
                  <a:srgbClr val="FFCCFF"/>
                </a:solidFill>
              </a:rPr>
              <a:t>Angle closure via PAS and/or a membrane</a:t>
            </a:r>
          </a:p>
          <a:p>
            <a:pPr eaLnBrk="1" hangingPunct="1">
              <a:spcBef>
                <a:spcPct val="0"/>
              </a:spcBef>
              <a:buClrTx/>
              <a:buSzTx/>
              <a:buFontTx/>
              <a:buNone/>
            </a:pPr>
            <a:r>
              <a:rPr lang="en-US" altLang="en-US" sz="1600" i="1" dirty="0">
                <a:solidFill>
                  <a:srgbClr val="FFCCFF"/>
                </a:solidFill>
              </a:rPr>
              <a:t>--PPMD: </a:t>
            </a:r>
            <a:r>
              <a:rPr lang="en-US" altLang="en-US" sz="1600" dirty="0">
                <a:solidFill>
                  <a:srgbClr val="FFCCFF"/>
                </a:solidFill>
              </a:rPr>
              <a:t>Unclear; angle can be closed a la ICE, but some have an open angle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B792D599-29E3-437B-9233-4BC9DA6BD901}"/>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24930" name="Rectangle 2">
            <a:extLst>
              <a:ext uri="{FF2B5EF4-FFF2-40B4-BE49-F238E27FC236}">
                <a16:creationId xmlns:a16="http://schemas.microsoft.com/office/drawing/2014/main" id="{119083DB-5C91-414F-886C-A9DF996B04D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4931" name="Rectangle 3">
            <a:extLst>
              <a:ext uri="{FF2B5EF4-FFF2-40B4-BE49-F238E27FC236}">
                <a16:creationId xmlns:a16="http://schemas.microsoft.com/office/drawing/2014/main" id="{D98D83B5-D50D-4B31-A5B2-3DD9AD94E9F6}"/>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4932" name="Text Box 10">
            <a:extLst>
              <a:ext uri="{FF2B5EF4-FFF2-40B4-BE49-F238E27FC236}">
                <a16:creationId xmlns:a16="http://schemas.microsoft.com/office/drawing/2014/main" id="{1CC1FEAF-8FB1-4A52-9B14-008242DD4EB4}"/>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a:t>
            </a:r>
            <a:r>
              <a:rPr lang="en-US" altLang="en-US" sz="1600" b="1" dirty="0">
                <a:solidFill>
                  <a:srgbClr val="0000FF"/>
                </a:solidFill>
              </a:rPr>
              <a:t>--PPMD</a:t>
            </a:r>
          </a:p>
          <a:p>
            <a:pPr eaLnBrk="1" hangingPunct="1">
              <a:spcBef>
                <a:spcPct val="0"/>
              </a:spcBef>
              <a:buClrTx/>
              <a:buSzTx/>
              <a:buFontTx/>
              <a:buNone/>
            </a:pPr>
            <a:r>
              <a:rPr lang="en-US" altLang="en-US" sz="1600" b="1" dirty="0">
                <a:solidFill>
                  <a:srgbClr val="0000FF"/>
                </a:solidFill>
              </a:rPr>
              <a:t>	--ICE</a:t>
            </a:r>
            <a:endParaRPr lang="en-US" altLang="en-US" sz="1600" b="1" dirty="0">
              <a:solidFill>
                <a:schemeClr val="bg1"/>
              </a:solidFill>
            </a:endParaRPr>
          </a:p>
        </p:txBody>
      </p:sp>
      <p:sp>
        <p:nvSpPr>
          <p:cNvPr id="124934" name="Rectangle 2">
            <a:extLst>
              <a:ext uri="{FF2B5EF4-FFF2-40B4-BE49-F238E27FC236}">
                <a16:creationId xmlns:a16="http://schemas.microsoft.com/office/drawing/2014/main" id="{C96A6F48-46D0-44B9-A277-E8C034D1F7A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4935" name="Slide Number Placeholder 1">
            <a:extLst>
              <a:ext uri="{FF2B5EF4-FFF2-40B4-BE49-F238E27FC236}">
                <a16:creationId xmlns:a16="http://schemas.microsoft.com/office/drawing/2014/main" id="{77377DF1-E3C6-43C7-8732-72A08091987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498DBE-A780-49A3-A789-ED63A90D9FF2}" type="slidenum">
              <a:rPr lang="en-US" altLang="en-US" sz="1000" smtClean="0"/>
              <a:pPr>
                <a:spcBef>
                  <a:spcPct val="0"/>
                </a:spcBef>
                <a:buClrTx/>
                <a:buSzTx/>
                <a:buFontTx/>
                <a:buNone/>
              </a:pPr>
              <a:t>164</a:t>
            </a:fld>
            <a:endParaRPr lang="en-US" altLang="en-US" sz="1000"/>
          </a:p>
        </p:txBody>
      </p:sp>
      <p:sp>
        <p:nvSpPr>
          <p:cNvPr id="3" name="Text Box 11">
            <a:extLst>
              <a:ext uri="{FF2B5EF4-FFF2-40B4-BE49-F238E27FC236}">
                <a16:creationId xmlns:a16="http://schemas.microsoft.com/office/drawing/2014/main" id="{FFBA36A0-C02D-4E68-B7B0-A287E3166CE5}"/>
              </a:ext>
            </a:extLst>
          </p:cNvPr>
          <p:cNvSpPr txBox="1">
            <a:spLocks noChangeArrowheads="1"/>
          </p:cNvSpPr>
          <p:nvPr/>
        </p:nvSpPr>
        <p:spPr bwMode="auto">
          <a:xfrm>
            <a:off x="3886200" y="1716088"/>
            <a:ext cx="4648200" cy="206210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common is glaucoma in each?</a:t>
            </a:r>
          </a:p>
          <a:p>
            <a:pPr eaLnBrk="1" hangingPunct="1">
              <a:spcBef>
                <a:spcPct val="0"/>
              </a:spcBef>
              <a:buClrTx/>
              <a:buSzTx/>
              <a:buFontTx/>
              <a:buNone/>
            </a:pPr>
            <a:r>
              <a:rPr lang="en-US" altLang="en-US" sz="1600" i="1" dirty="0">
                <a:solidFill>
                  <a:srgbClr val="0000FF"/>
                </a:solidFill>
              </a:rPr>
              <a:t>--ICE: </a:t>
            </a:r>
            <a:r>
              <a:rPr lang="en-US" altLang="en-US" sz="1600" dirty="0">
                <a:solidFill>
                  <a:srgbClr val="0000FF"/>
                </a:solidFill>
              </a:rPr>
              <a:t>Very common—80 to 100% of cases</a:t>
            </a:r>
          </a:p>
          <a:p>
            <a:pPr eaLnBrk="1" hangingPunct="1">
              <a:spcBef>
                <a:spcPct val="0"/>
              </a:spcBef>
              <a:buClrTx/>
              <a:buSzTx/>
              <a:buFontTx/>
              <a:buNone/>
            </a:pPr>
            <a:r>
              <a:rPr lang="en-US" altLang="en-US" sz="1600" i="1" dirty="0">
                <a:solidFill>
                  <a:srgbClr val="0000FF"/>
                </a:solidFill>
              </a:rPr>
              <a:t>--PPMD: </a:t>
            </a:r>
            <a:r>
              <a:rPr lang="en-US" altLang="en-US" sz="1600" dirty="0">
                <a:solidFill>
                  <a:srgbClr val="0000FF"/>
                </a:solidFill>
              </a:rPr>
              <a:t>Not that common—25% of cases</a:t>
            </a:r>
          </a:p>
          <a:p>
            <a:pPr eaLnBrk="1" hangingPunct="1">
              <a:spcBef>
                <a:spcPct val="0"/>
              </a:spcBef>
              <a:buClrTx/>
              <a:buSzTx/>
              <a:buFontTx/>
              <a:buNone/>
            </a:pPr>
            <a:endParaRPr lang="en-US" altLang="en-US" sz="1600" dirty="0"/>
          </a:p>
          <a:p>
            <a:pPr eaLnBrk="1" hangingPunct="1">
              <a:spcBef>
                <a:spcPct val="0"/>
              </a:spcBef>
              <a:buClrTx/>
              <a:buSzTx/>
              <a:buFontTx/>
              <a:buNone/>
            </a:pPr>
            <a:r>
              <a:rPr lang="en-US" altLang="en-US" sz="1600" i="1" dirty="0"/>
              <a:t>What is the mechanism for increased IOP?</a:t>
            </a:r>
          </a:p>
          <a:p>
            <a:pPr eaLnBrk="1" hangingPunct="1">
              <a:spcBef>
                <a:spcPct val="0"/>
              </a:spcBef>
              <a:buClrTx/>
              <a:buSzTx/>
              <a:buFontTx/>
              <a:buNone/>
            </a:pPr>
            <a:r>
              <a:rPr lang="en-US" altLang="en-US" sz="1600" i="1" dirty="0"/>
              <a:t>--ICE: </a:t>
            </a:r>
            <a:r>
              <a:rPr lang="en-US" altLang="en-US" sz="1600" dirty="0">
                <a:solidFill>
                  <a:srgbClr val="FFCCFF"/>
                </a:solidFill>
              </a:rPr>
              <a:t>Angle closure via PAS and/or a membrane</a:t>
            </a:r>
          </a:p>
          <a:p>
            <a:pPr eaLnBrk="1" hangingPunct="1">
              <a:spcBef>
                <a:spcPct val="0"/>
              </a:spcBef>
              <a:buClrTx/>
              <a:buSzTx/>
              <a:buFontTx/>
              <a:buNone/>
            </a:pPr>
            <a:r>
              <a:rPr lang="en-US" altLang="en-US" sz="1600" i="1" dirty="0"/>
              <a:t>--PPMD: </a:t>
            </a:r>
            <a:r>
              <a:rPr lang="en-US" altLang="en-US" sz="1600" dirty="0">
                <a:solidFill>
                  <a:srgbClr val="FFCCFF"/>
                </a:solidFill>
              </a:rPr>
              <a:t>Unclear; angle can be closed a la ICE, but some have an open angle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EFD0FEF-6615-4608-98A3-1ABF66F654DF}"/>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25954" name="Rectangle 2">
            <a:extLst>
              <a:ext uri="{FF2B5EF4-FFF2-40B4-BE49-F238E27FC236}">
                <a16:creationId xmlns:a16="http://schemas.microsoft.com/office/drawing/2014/main" id="{418BD373-F7C5-45F7-80FF-40020722A84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5955" name="Rectangle 3">
            <a:extLst>
              <a:ext uri="{FF2B5EF4-FFF2-40B4-BE49-F238E27FC236}">
                <a16:creationId xmlns:a16="http://schemas.microsoft.com/office/drawing/2014/main" id="{84AA30EF-6437-4DBA-B422-9F67EBF1B3A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5956" name="Text Box 10">
            <a:extLst>
              <a:ext uri="{FF2B5EF4-FFF2-40B4-BE49-F238E27FC236}">
                <a16:creationId xmlns:a16="http://schemas.microsoft.com/office/drawing/2014/main" id="{9B9D90F0-9FAD-470C-A56F-3C2D14C568D0}"/>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a:t>
            </a:r>
            <a:r>
              <a:rPr lang="en-US" altLang="en-US" sz="1600" b="1" dirty="0">
                <a:solidFill>
                  <a:srgbClr val="0000FF"/>
                </a:solidFill>
              </a:rPr>
              <a:t>--PPMD</a:t>
            </a:r>
          </a:p>
          <a:p>
            <a:pPr eaLnBrk="1" hangingPunct="1">
              <a:spcBef>
                <a:spcPct val="0"/>
              </a:spcBef>
              <a:buClrTx/>
              <a:buSzTx/>
              <a:buFontTx/>
              <a:buNone/>
            </a:pPr>
            <a:r>
              <a:rPr lang="en-US" altLang="en-US" sz="1600" b="1" dirty="0">
                <a:solidFill>
                  <a:srgbClr val="0000FF"/>
                </a:solidFill>
              </a:rPr>
              <a:t>	--ICE</a:t>
            </a:r>
            <a:endParaRPr lang="en-US" altLang="en-US" sz="1600" b="1" dirty="0">
              <a:solidFill>
                <a:schemeClr val="bg1"/>
              </a:solidFill>
            </a:endParaRPr>
          </a:p>
        </p:txBody>
      </p:sp>
      <p:sp>
        <p:nvSpPr>
          <p:cNvPr id="125957" name="Text Box 11">
            <a:extLst>
              <a:ext uri="{FF2B5EF4-FFF2-40B4-BE49-F238E27FC236}">
                <a16:creationId xmlns:a16="http://schemas.microsoft.com/office/drawing/2014/main" id="{119E1F78-B6AD-4D45-A0A9-BFDAE9D63BB9}"/>
              </a:ext>
            </a:extLst>
          </p:cNvPr>
          <p:cNvSpPr txBox="1">
            <a:spLocks noChangeArrowheads="1"/>
          </p:cNvSpPr>
          <p:nvPr/>
        </p:nvSpPr>
        <p:spPr bwMode="auto">
          <a:xfrm>
            <a:off x="3886200" y="1716088"/>
            <a:ext cx="4648200" cy="206210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common is glaucoma in each?</a:t>
            </a:r>
          </a:p>
          <a:p>
            <a:pPr eaLnBrk="1" hangingPunct="1">
              <a:spcBef>
                <a:spcPct val="0"/>
              </a:spcBef>
              <a:buClrTx/>
              <a:buSzTx/>
              <a:buFontTx/>
              <a:buNone/>
            </a:pPr>
            <a:r>
              <a:rPr lang="en-US" altLang="en-US" sz="1600" i="1" dirty="0">
                <a:solidFill>
                  <a:srgbClr val="0000FF"/>
                </a:solidFill>
              </a:rPr>
              <a:t>--ICE: </a:t>
            </a:r>
            <a:r>
              <a:rPr lang="en-US" altLang="en-US" sz="1600" dirty="0">
                <a:solidFill>
                  <a:srgbClr val="0000FF"/>
                </a:solidFill>
              </a:rPr>
              <a:t>Very common—80 to 100% of cases</a:t>
            </a:r>
          </a:p>
          <a:p>
            <a:pPr eaLnBrk="1" hangingPunct="1">
              <a:spcBef>
                <a:spcPct val="0"/>
              </a:spcBef>
              <a:buClrTx/>
              <a:buSzTx/>
              <a:buFontTx/>
              <a:buNone/>
            </a:pPr>
            <a:r>
              <a:rPr lang="en-US" altLang="en-US" sz="1600" i="1" dirty="0">
                <a:solidFill>
                  <a:srgbClr val="0000FF"/>
                </a:solidFill>
              </a:rPr>
              <a:t>--PPMD: </a:t>
            </a:r>
            <a:r>
              <a:rPr lang="en-US" altLang="en-US" sz="1600" dirty="0">
                <a:solidFill>
                  <a:srgbClr val="0000FF"/>
                </a:solidFill>
              </a:rPr>
              <a:t>Not that common—25% of cases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t>What is the mechanism for increased IOP?</a:t>
            </a:r>
          </a:p>
          <a:p>
            <a:pPr eaLnBrk="1" hangingPunct="1">
              <a:spcBef>
                <a:spcPct val="0"/>
              </a:spcBef>
              <a:buClrTx/>
              <a:buSzTx/>
              <a:buFontTx/>
              <a:buNone/>
            </a:pPr>
            <a:r>
              <a:rPr lang="en-US" altLang="en-US" sz="1600" i="1" dirty="0"/>
              <a:t>--ICE: </a:t>
            </a:r>
            <a:r>
              <a:rPr lang="en-US" altLang="en-US" sz="1600" dirty="0"/>
              <a:t>Angle closure via PAS and/or a membrane</a:t>
            </a:r>
          </a:p>
          <a:p>
            <a:pPr eaLnBrk="1" hangingPunct="1">
              <a:spcBef>
                <a:spcPct val="0"/>
              </a:spcBef>
              <a:buClrTx/>
              <a:buSzTx/>
              <a:buFontTx/>
              <a:buNone/>
            </a:pPr>
            <a:r>
              <a:rPr lang="en-US" altLang="en-US" sz="1600" i="1" dirty="0"/>
              <a:t>--PPMD: </a:t>
            </a:r>
            <a:r>
              <a:rPr lang="en-US" altLang="en-US" sz="1600" dirty="0"/>
              <a:t>Unclear; angle can be closed a la ICE, but some have an open angle</a:t>
            </a:r>
          </a:p>
        </p:txBody>
      </p:sp>
      <p:sp>
        <p:nvSpPr>
          <p:cNvPr id="125958" name="Rectangle 2">
            <a:extLst>
              <a:ext uri="{FF2B5EF4-FFF2-40B4-BE49-F238E27FC236}">
                <a16:creationId xmlns:a16="http://schemas.microsoft.com/office/drawing/2014/main" id="{28767BFF-CE88-4998-861B-6C2441CCCCA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5959" name="Slide Number Placeholder 1">
            <a:extLst>
              <a:ext uri="{FF2B5EF4-FFF2-40B4-BE49-F238E27FC236}">
                <a16:creationId xmlns:a16="http://schemas.microsoft.com/office/drawing/2014/main" id="{46AB2065-0ED1-42DE-A5A0-38F4367FD62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12883D-F813-47E0-A3FC-B0465EF71775}" type="slidenum">
              <a:rPr lang="en-US" altLang="en-US" sz="1000" smtClean="0"/>
              <a:pPr>
                <a:spcBef>
                  <a:spcPct val="0"/>
                </a:spcBef>
                <a:buClrTx/>
                <a:buSzTx/>
                <a:buFontTx/>
                <a:buNone/>
              </a:pPr>
              <a:t>165</a:t>
            </a:fld>
            <a:endParaRPr lang="en-US" altLang="en-US" sz="100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95EDCF4-9C90-4EAB-83D7-A2567729A75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26978" name="Rectangle 2">
            <a:extLst>
              <a:ext uri="{FF2B5EF4-FFF2-40B4-BE49-F238E27FC236}">
                <a16:creationId xmlns:a16="http://schemas.microsoft.com/office/drawing/2014/main" id="{B93DDC95-D17B-4316-82F6-4E29E94826FA}"/>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6979" name="Rectangle 3">
            <a:extLst>
              <a:ext uri="{FF2B5EF4-FFF2-40B4-BE49-F238E27FC236}">
                <a16:creationId xmlns:a16="http://schemas.microsoft.com/office/drawing/2014/main" id="{83365B48-D381-4DBD-8387-F5EB0F9D107F}"/>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6980" name="Text Box 10">
            <a:extLst>
              <a:ext uri="{FF2B5EF4-FFF2-40B4-BE49-F238E27FC236}">
                <a16:creationId xmlns:a16="http://schemas.microsoft.com/office/drawing/2014/main" id="{C5B4DF8A-20AA-4A7E-8331-74BBDA6E9EB6}"/>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a:t>
            </a:r>
            <a:r>
              <a:rPr lang="en-US" altLang="en-US" sz="1600" b="1" dirty="0">
                <a:solidFill>
                  <a:srgbClr val="0000FF"/>
                </a:solidFill>
              </a:rPr>
              <a:t>--PPMD</a:t>
            </a:r>
          </a:p>
          <a:p>
            <a:pPr eaLnBrk="1" hangingPunct="1">
              <a:spcBef>
                <a:spcPct val="0"/>
              </a:spcBef>
              <a:buClrTx/>
              <a:buSzTx/>
              <a:buFontTx/>
              <a:buNone/>
            </a:pPr>
            <a:r>
              <a:rPr lang="en-US" altLang="en-US" sz="1600" b="1" dirty="0">
                <a:solidFill>
                  <a:srgbClr val="0000FF"/>
                </a:solidFill>
              </a:rPr>
              <a:t>	--ICE</a:t>
            </a:r>
            <a:endParaRPr lang="en-US" altLang="en-US" sz="1600" b="1" dirty="0">
              <a:solidFill>
                <a:schemeClr val="bg1"/>
              </a:solidFill>
            </a:endParaRPr>
          </a:p>
        </p:txBody>
      </p:sp>
      <p:sp>
        <p:nvSpPr>
          <p:cNvPr id="126982" name="Rectangle 2">
            <a:extLst>
              <a:ext uri="{FF2B5EF4-FFF2-40B4-BE49-F238E27FC236}">
                <a16:creationId xmlns:a16="http://schemas.microsoft.com/office/drawing/2014/main" id="{78873B92-16B3-418D-8D1A-3F2A731074D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6984" name="Slide Number Placeholder 1">
            <a:extLst>
              <a:ext uri="{FF2B5EF4-FFF2-40B4-BE49-F238E27FC236}">
                <a16:creationId xmlns:a16="http://schemas.microsoft.com/office/drawing/2014/main" id="{D771BB65-3B53-4861-AED6-25A8021A1D7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285F25B-3DC9-4C87-BBD3-515D53A14B8C}" type="slidenum">
              <a:rPr lang="en-US" altLang="en-US" sz="1000" smtClean="0"/>
              <a:pPr>
                <a:spcBef>
                  <a:spcPct val="0"/>
                </a:spcBef>
                <a:buClrTx/>
                <a:buSzTx/>
                <a:buFontTx/>
                <a:buNone/>
              </a:pPr>
              <a:t>166</a:t>
            </a:fld>
            <a:endParaRPr lang="en-US" altLang="en-US" sz="1000"/>
          </a:p>
        </p:txBody>
      </p:sp>
      <p:sp>
        <p:nvSpPr>
          <p:cNvPr id="3" name="Text Box 11">
            <a:extLst>
              <a:ext uri="{FF2B5EF4-FFF2-40B4-BE49-F238E27FC236}">
                <a16:creationId xmlns:a16="http://schemas.microsoft.com/office/drawing/2014/main" id="{DF29920D-395B-4726-BDF9-348261725B01}"/>
              </a:ext>
            </a:extLst>
          </p:cNvPr>
          <p:cNvSpPr txBox="1">
            <a:spLocks noChangeArrowheads="1"/>
          </p:cNvSpPr>
          <p:nvPr/>
        </p:nvSpPr>
        <p:spPr bwMode="auto">
          <a:xfrm>
            <a:off x="3886200" y="1716088"/>
            <a:ext cx="4648200" cy="206210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How common is glaucoma in each?</a:t>
            </a:r>
          </a:p>
          <a:p>
            <a:pPr eaLnBrk="1" hangingPunct="1">
              <a:spcBef>
                <a:spcPct val="0"/>
              </a:spcBef>
              <a:buClrTx/>
              <a:buSzTx/>
              <a:buFontTx/>
              <a:buNone/>
            </a:pPr>
            <a:r>
              <a:rPr lang="en-US" altLang="en-US" sz="1600" i="1" dirty="0">
                <a:solidFill>
                  <a:schemeClr val="bg1">
                    <a:lumMod val="75000"/>
                  </a:schemeClr>
                </a:solidFill>
              </a:rPr>
              <a:t>--ICE: </a:t>
            </a:r>
            <a:r>
              <a:rPr lang="en-US" altLang="en-US" sz="1600" dirty="0">
                <a:solidFill>
                  <a:schemeClr val="bg1">
                    <a:lumMod val="75000"/>
                  </a:schemeClr>
                </a:solidFill>
              </a:rPr>
              <a:t>Very common—80 to 100% of cases</a:t>
            </a:r>
          </a:p>
          <a:p>
            <a:pPr eaLnBrk="1" hangingPunct="1">
              <a:spcBef>
                <a:spcPct val="0"/>
              </a:spcBef>
              <a:buClrTx/>
              <a:buSzTx/>
              <a:buFontTx/>
              <a:buNone/>
            </a:pPr>
            <a:r>
              <a:rPr lang="en-US" altLang="en-US" sz="1600" i="1" dirty="0">
                <a:solidFill>
                  <a:schemeClr val="bg1">
                    <a:lumMod val="75000"/>
                  </a:schemeClr>
                </a:solidFill>
              </a:rPr>
              <a:t>--PPMD: </a:t>
            </a:r>
            <a:r>
              <a:rPr lang="en-US" altLang="en-US" sz="1600" dirty="0">
                <a:solidFill>
                  <a:schemeClr val="bg1">
                    <a:lumMod val="75000"/>
                  </a:schemeClr>
                </a:solidFill>
              </a:rPr>
              <a:t>Not that common—25% of cases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What is the mechanism for increased IOP?</a:t>
            </a:r>
          </a:p>
          <a:p>
            <a:pPr eaLnBrk="1" hangingPunct="1">
              <a:spcBef>
                <a:spcPct val="0"/>
              </a:spcBef>
              <a:buClrTx/>
              <a:buSzTx/>
              <a:buFontTx/>
              <a:buNone/>
            </a:pPr>
            <a:r>
              <a:rPr lang="en-US" altLang="en-US" sz="1600" i="1" dirty="0">
                <a:solidFill>
                  <a:schemeClr val="bg1">
                    <a:lumMod val="75000"/>
                  </a:schemeClr>
                </a:solidFill>
              </a:rPr>
              <a:t>--ICE: </a:t>
            </a:r>
            <a:r>
              <a:rPr lang="en-US" altLang="en-US" sz="1600" dirty="0">
                <a:solidFill>
                  <a:schemeClr val="bg1">
                    <a:lumMod val="75000"/>
                  </a:schemeClr>
                </a:solidFill>
              </a:rPr>
              <a:t>Angle closure via PAS and/or a membrane</a:t>
            </a:r>
          </a:p>
          <a:p>
            <a:pPr eaLnBrk="1" hangingPunct="1">
              <a:spcBef>
                <a:spcPct val="0"/>
              </a:spcBef>
              <a:buClrTx/>
              <a:buSzTx/>
              <a:buFontTx/>
              <a:buNone/>
            </a:pPr>
            <a:r>
              <a:rPr lang="en-US" altLang="en-US" sz="1600" i="1" dirty="0">
                <a:solidFill>
                  <a:schemeClr val="bg1">
                    <a:lumMod val="75000"/>
                  </a:schemeClr>
                </a:solidFill>
              </a:rPr>
              <a:t>--PPMD: </a:t>
            </a:r>
            <a:r>
              <a:rPr lang="en-US" altLang="en-US" sz="1600" dirty="0">
                <a:solidFill>
                  <a:schemeClr val="bg1">
                    <a:lumMod val="75000"/>
                  </a:schemeClr>
                </a:solidFill>
              </a:rPr>
              <a:t>Unclear; angle can be closed a la ICE, but some have an open angle</a:t>
            </a:r>
          </a:p>
        </p:txBody>
      </p:sp>
      <p:sp>
        <p:nvSpPr>
          <p:cNvPr id="126983" name="Text Box 12">
            <a:extLst>
              <a:ext uri="{FF2B5EF4-FFF2-40B4-BE49-F238E27FC236}">
                <a16:creationId xmlns:a16="http://schemas.microsoft.com/office/drawing/2014/main" id="{6EBFA793-994D-4288-902A-A260ACED57BD}"/>
              </a:ext>
            </a:extLst>
          </p:cNvPr>
          <p:cNvSpPr txBox="1">
            <a:spLocks noChangeArrowheads="1"/>
          </p:cNvSpPr>
          <p:nvPr/>
        </p:nvSpPr>
        <p:spPr bwMode="auto">
          <a:xfrm>
            <a:off x="4114800" y="1998663"/>
            <a:ext cx="4474302" cy="1169551"/>
          </a:xfrm>
          <a:prstGeom prst="rect">
            <a:avLst/>
          </a:prstGeom>
          <a:solidFill>
            <a:srgbClr val="00206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What is the take-home message regarding PPMD/ICE</a:t>
            </a:r>
          </a:p>
          <a:p>
            <a:pPr eaLnBrk="1" hangingPunct="1">
              <a:spcBef>
                <a:spcPct val="0"/>
              </a:spcBef>
              <a:buClrTx/>
              <a:buSzTx/>
              <a:buFontTx/>
              <a:buNone/>
            </a:pPr>
            <a:r>
              <a:rPr lang="en-US" altLang="en-US" sz="1400" i="1" dirty="0">
                <a:solidFill>
                  <a:schemeClr val="bg1"/>
                </a:solidFill>
              </a:rPr>
              <a:t>and unilateral elevated IOP?</a:t>
            </a:r>
            <a:endParaRPr lang="en-US" altLang="en-US" sz="1400" i="1" dirty="0">
              <a:solidFill>
                <a:srgbClr val="002060"/>
              </a:solidFill>
            </a:endParaRPr>
          </a:p>
          <a:p>
            <a:pPr eaLnBrk="1" hangingPunct="1">
              <a:spcBef>
                <a:spcPct val="0"/>
              </a:spcBef>
              <a:buClrTx/>
              <a:buSzTx/>
              <a:buFontTx/>
              <a:buNone/>
            </a:pPr>
            <a:r>
              <a:rPr lang="en-US" altLang="en-US" sz="1400" dirty="0">
                <a:solidFill>
                  <a:srgbClr val="002060"/>
                </a:solidFill>
              </a:rPr>
              <a:t>It is incumbent upon you to do a thorough slit-lamp</a:t>
            </a:r>
          </a:p>
          <a:p>
            <a:pPr eaLnBrk="1" hangingPunct="1">
              <a:spcBef>
                <a:spcPct val="0"/>
              </a:spcBef>
              <a:buClrTx/>
              <a:buSzTx/>
              <a:buFontTx/>
              <a:buNone/>
            </a:pPr>
            <a:r>
              <a:rPr lang="en-US" altLang="en-US" sz="1400" dirty="0">
                <a:solidFill>
                  <a:srgbClr val="002060"/>
                </a:solidFill>
              </a:rPr>
              <a:t>examination of the posterior corneal surface in all</a:t>
            </a:r>
          </a:p>
          <a:p>
            <a:pPr eaLnBrk="1" hangingPunct="1">
              <a:spcBef>
                <a:spcPct val="0"/>
              </a:spcBef>
              <a:buClrTx/>
              <a:buSzTx/>
              <a:buFontTx/>
              <a:buNone/>
            </a:pPr>
            <a:r>
              <a:rPr lang="en-US" altLang="en-US" sz="1400" dirty="0">
                <a:solidFill>
                  <a:srgbClr val="002060"/>
                </a:solidFill>
              </a:rPr>
              <a:t>pts with unilateral elevated IOP!</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5F53121-8873-4991-BEC4-9679F4AB60A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28002" name="Rectangle 2">
            <a:extLst>
              <a:ext uri="{FF2B5EF4-FFF2-40B4-BE49-F238E27FC236}">
                <a16:creationId xmlns:a16="http://schemas.microsoft.com/office/drawing/2014/main" id="{EE85305B-6524-4B1E-9049-4EB93F85A49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8003" name="Rectangle 3">
            <a:extLst>
              <a:ext uri="{FF2B5EF4-FFF2-40B4-BE49-F238E27FC236}">
                <a16:creationId xmlns:a16="http://schemas.microsoft.com/office/drawing/2014/main" id="{6BBE36D9-5973-487D-88B0-D09F6B8025B5}"/>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8004" name="Text Box 10">
            <a:extLst>
              <a:ext uri="{FF2B5EF4-FFF2-40B4-BE49-F238E27FC236}">
                <a16:creationId xmlns:a16="http://schemas.microsoft.com/office/drawing/2014/main" id="{611D7826-ED2B-4650-8B5A-6030631E42C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rgbClr val="B2B2B2"/>
                </a:solidFill>
              </a:rPr>
              <a:t>	--Anterior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t>--Corneal endothelial abnormality</a:t>
            </a:r>
          </a:p>
          <a:p>
            <a:pPr eaLnBrk="1" hangingPunct="1">
              <a:spcBef>
                <a:spcPct val="0"/>
              </a:spcBef>
              <a:buClrTx/>
              <a:buSzTx/>
              <a:buFontTx/>
              <a:buNone/>
            </a:pPr>
            <a:r>
              <a:rPr lang="en-US" altLang="en-US" sz="1600" dirty="0">
                <a:solidFill>
                  <a:srgbClr val="B2B2B2"/>
                </a:solidFill>
              </a:rPr>
              <a:t>	</a:t>
            </a:r>
            <a:r>
              <a:rPr lang="en-US" altLang="en-US" sz="1600" b="1" dirty="0">
                <a:solidFill>
                  <a:srgbClr val="0000FF"/>
                </a:solidFill>
              </a:rPr>
              <a:t>--PPMD</a:t>
            </a:r>
          </a:p>
          <a:p>
            <a:pPr eaLnBrk="1" hangingPunct="1">
              <a:spcBef>
                <a:spcPct val="0"/>
              </a:spcBef>
              <a:buClrTx/>
              <a:buSzTx/>
              <a:buFontTx/>
              <a:buNone/>
            </a:pPr>
            <a:r>
              <a:rPr lang="en-US" altLang="en-US" sz="1600" b="1" dirty="0">
                <a:solidFill>
                  <a:srgbClr val="0000FF"/>
                </a:solidFill>
              </a:rPr>
              <a:t>	--ICE</a:t>
            </a:r>
            <a:endParaRPr lang="en-US" altLang="en-US" sz="1600" b="1" dirty="0">
              <a:solidFill>
                <a:schemeClr val="bg1"/>
              </a:solidFill>
            </a:endParaRPr>
          </a:p>
        </p:txBody>
      </p:sp>
      <p:sp>
        <p:nvSpPr>
          <p:cNvPr id="128006" name="Rectangle 2">
            <a:extLst>
              <a:ext uri="{FF2B5EF4-FFF2-40B4-BE49-F238E27FC236}">
                <a16:creationId xmlns:a16="http://schemas.microsoft.com/office/drawing/2014/main" id="{17CBBF4C-9805-4DE6-8F21-2CBE9D835ED1}"/>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8008" name="Slide Number Placeholder 1">
            <a:extLst>
              <a:ext uri="{FF2B5EF4-FFF2-40B4-BE49-F238E27FC236}">
                <a16:creationId xmlns:a16="http://schemas.microsoft.com/office/drawing/2014/main" id="{D626EA20-02F8-4508-A939-7C163A93730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D722B2-02CB-4FAA-8D1E-BF99326879B7}" type="slidenum">
              <a:rPr lang="en-US" altLang="en-US" sz="1000" smtClean="0"/>
              <a:pPr>
                <a:spcBef>
                  <a:spcPct val="0"/>
                </a:spcBef>
                <a:buClrTx/>
                <a:buSzTx/>
                <a:buFontTx/>
                <a:buNone/>
              </a:pPr>
              <a:t>167</a:t>
            </a:fld>
            <a:endParaRPr lang="en-US" altLang="en-US" sz="1000"/>
          </a:p>
        </p:txBody>
      </p:sp>
      <p:sp>
        <p:nvSpPr>
          <p:cNvPr id="3" name="Text Box 11">
            <a:extLst>
              <a:ext uri="{FF2B5EF4-FFF2-40B4-BE49-F238E27FC236}">
                <a16:creationId xmlns:a16="http://schemas.microsoft.com/office/drawing/2014/main" id="{ED163B5A-ED87-442B-857D-1B9D3B5BC6DD}"/>
              </a:ext>
            </a:extLst>
          </p:cNvPr>
          <p:cNvSpPr txBox="1">
            <a:spLocks noChangeArrowheads="1"/>
          </p:cNvSpPr>
          <p:nvPr/>
        </p:nvSpPr>
        <p:spPr bwMode="auto">
          <a:xfrm>
            <a:off x="3886200" y="1716088"/>
            <a:ext cx="4648200" cy="206210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How common is glaucoma in each?</a:t>
            </a:r>
          </a:p>
          <a:p>
            <a:pPr eaLnBrk="1" hangingPunct="1">
              <a:spcBef>
                <a:spcPct val="0"/>
              </a:spcBef>
              <a:buClrTx/>
              <a:buSzTx/>
              <a:buFontTx/>
              <a:buNone/>
            </a:pPr>
            <a:r>
              <a:rPr lang="en-US" altLang="en-US" sz="1600" i="1" dirty="0">
                <a:solidFill>
                  <a:schemeClr val="bg1">
                    <a:lumMod val="75000"/>
                  </a:schemeClr>
                </a:solidFill>
              </a:rPr>
              <a:t>--ICE: </a:t>
            </a:r>
            <a:r>
              <a:rPr lang="en-US" altLang="en-US" sz="1600" dirty="0">
                <a:solidFill>
                  <a:schemeClr val="bg1">
                    <a:lumMod val="75000"/>
                  </a:schemeClr>
                </a:solidFill>
              </a:rPr>
              <a:t>Very common—80 to 100% of cases</a:t>
            </a:r>
          </a:p>
          <a:p>
            <a:pPr eaLnBrk="1" hangingPunct="1">
              <a:spcBef>
                <a:spcPct val="0"/>
              </a:spcBef>
              <a:buClrTx/>
              <a:buSzTx/>
              <a:buFontTx/>
              <a:buNone/>
            </a:pPr>
            <a:r>
              <a:rPr lang="en-US" altLang="en-US" sz="1600" i="1" dirty="0">
                <a:solidFill>
                  <a:schemeClr val="bg1">
                    <a:lumMod val="75000"/>
                  </a:schemeClr>
                </a:solidFill>
              </a:rPr>
              <a:t>--PPMD: </a:t>
            </a:r>
            <a:r>
              <a:rPr lang="en-US" altLang="en-US" sz="1600" dirty="0">
                <a:solidFill>
                  <a:schemeClr val="bg1">
                    <a:lumMod val="75000"/>
                  </a:schemeClr>
                </a:solidFill>
              </a:rPr>
              <a:t>Not that common—25% of cases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What is the mechanism for increased IOP?</a:t>
            </a:r>
          </a:p>
          <a:p>
            <a:pPr eaLnBrk="1" hangingPunct="1">
              <a:spcBef>
                <a:spcPct val="0"/>
              </a:spcBef>
              <a:buClrTx/>
              <a:buSzTx/>
              <a:buFontTx/>
              <a:buNone/>
            </a:pPr>
            <a:r>
              <a:rPr lang="en-US" altLang="en-US" sz="1600" i="1" dirty="0">
                <a:solidFill>
                  <a:schemeClr val="bg1">
                    <a:lumMod val="75000"/>
                  </a:schemeClr>
                </a:solidFill>
              </a:rPr>
              <a:t>--ICE: </a:t>
            </a:r>
            <a:r>
              <a:rPr lang="en-US" altLang="en-US" sz="1600" dirty="0">
                <a:solidFill>
                  <a:schemeClr val="bg1">
                    <a:lumMod val="75000"/>
                  </a:schemeClr>
                </a:solidFill>
              </a:rPr>
              <a:t>Angle closure via PAS and/or a membrane</a:t>
            </a:r>
          </a:p>
          <a:p>
            <a:pPr eaLnBrk="1" hangingPunct="1">
              <a:spcBef>
                <a:spcPct val="0"/>
              </a:spcBef>
              <a:buClrTx/>
              <a:buSzTx/>
              <a:buFontTx/>
              <a:buNone/>
            </a:pPr>
            <a:r>
              <a:rPr lang="en-US" altLang="en-US" sz="1600" i="1" dirty="0">
                <a:solidFill>
                  <a:schemeClr val="bg1">
                    <a:lumMod val="75000"/>
                  </a:schemeClr>
                </a:solidFill>
              </a:rPr>
              <a:t>--PPMD: </a:t>
            </a:r>
            <a:r>
              <a:rPr lang="en-US" altLang="en-US" sz="1600" dirty="0">
                <a:solidFill>
                  <a:schemeClr val="bg1">
                    <a:lumMod val="75000"/>
                  </a:schemeClr>
                </a:solidFill>
              </a:rPr>
              <a:t>Unclear; angle can be closed a la ICE, but some have an open angle</a:t>
            </a:r>
          </a:p>
        </p:txBody>
      </p:sp>
      <p:sp>
        <p:nvSpPr>
          <p:cNvPr id="128007" name="Text Box 12">
            <a:extLst>
              <a:ext uri="{FF2B5EF4-FFF2-40B4-BE49-F238E27FC236}">
                <a16:creationId xmlns:a16="http://schemas.microsoft.com/office/drawing/2014/main" id="{EE4F2F0E-F3DB-46B7-B55B-AF51FA32F273}"/>
              </a:ext>
            </a:extLst>
          </p:cNvPr>
          <p:cNvSpPr txBox="1">
            <a:spLocks noChangeArrowheads="1"/>
          </p:cNvSpPr>
          <p:nvPr/>
        </p:nvSpPr>
        <p:spPr bwMode="auto">
          <a:xfrm>
            <a:off x="4114800" y="1998663"/>
            <a:ext cx="4474302" cy="1169551"/>
          </a:xfrm>
          <a:prstGeom prst="rect">
            <a:avLst/>
          </a:prstGeom>
          <a:solidFill>
            <a:srgbClr val="00206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chemeClr val="bg1"/>
                </a:solidFill>
              </a:rPr>
              <a:t>What is the take-home message regarding PPMD/ICE</a:t>
            </a:r>
          </a:p>
          <a:p>
            <a:pPr eaLnBrk="1" hangingPunct="1">
              <a:spcBef>
                <a:spcPct val="0"/>
              </a:spcBef>
              <a:buClrTx/>
              <a:buSzTx/>
              <a:buFontTx/>
              <a:buNone/>
            </a:pPr>
            <a:r>
              <a:rPr lang="en-US" altLang="en-US" sz="1400" i="1">
                <a:solidFill>
                  <a:schemeClr val="bg1"/>
                </a:solidFill>
              </a:rPr>
              <a:t>and unilateral elevated IOP?</a:t>
            </a:r>
          </a:p>
          <a:p>
            <a:pPr eaLnBrk="1" hangingPunct="1">
              <a:spcBef>
                <a:spcPct val="0"/>
              </a:spcBef>
              <a:buClrTx/>
              <a:buSzTx/>
              <a:buFontTx/>
              <a:buNone/>
            </a:pPr>
            <a:r>
              <a:rPr lang="en-US" altLang="en-US" sz="1400">
                <a:solidFill>
                  <a:schemeClr val="bg1"/>
                </a:solidFill>
              </a:rPr>
              <a:t>It is incumbent upon you to do a thorough slit-lamp</a:t>
            </a:r>
          </a:p>
          <a:p>
            <a:pPr eaLnBrk="1" hangingPunct="1">
              <a:spcBef>
                <a:spcPct val="0"/>
              </a:spcBef>
              <a:buClrTx/>
              <a:buSzTx/>
              <a:buFontTx/>
              <a:buNone/>
            </a:pPr>
            <a:r>
              <a:rPr lang="en-US" altLang="en-US" sz="1400">
                <a:solidFill>
                  <a:schemeClr val="bg1"/>
                </a:solidFill>
              </a:rPr>
              <a:t>examination of the posterior corneal surface in all</a:t>
            </a:r>
          </a:p>
          <a:p>
            <a:pPr eaLnBrk="1" hangingPunct="1">
              <a:spcBef>
                <a:spcPct val="0"/>
              </a:spcBef>
              <a:buClrTx/>
              <a:buSzTx/>
              <a:buFontTx/>
              <a:buNone/>
            </a:pPr>
            <a:r>
              <a:rPr lang="en-US" altLang="en-US" sz="1400">
                <a:solidFill>
                  <a:schemeClr val="bg1"/>
                </a:solidFill>
              </a:rPr>
              <a:t>pts with unilateral elevated IOP!</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5F53121-8873-4991-BEC4-9679F4AB60A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28002" name="Rectangle 2">
            <a:extLst>
              <a:ext uri="{FF2B5EF4-FFF2-40B4-BE49-F238E27FC236}">
                <a16:creationId xmlns:a16="http://schemas.microsoft.com/office/drawing/2014/main" id="{EE85305B-6524-4B1E-9049-4EB93F85A49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8003" name="Rectangle 3">
            <a:extLst>
              <a:ext uri="{FF2B5EF4-FFF2-40B4-BE49-F238E27FC236}">
                <a16:creationId xmlns:a16="http://schemas.microsoft.com/office/drawing/2014/main" id="{6BBE36D9-5973-487D-88B0-D09F6B8025B5}"/>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solidFill>
                <a:schemeClr val="bg1">
                  <a:lumMod val="75000"/>
                </a:schemeClr>
              </a:solidFill>
            </a:endParaRPr>
          </a:p>
        </p:txBody>
      </p:sp>
      <p:sp>
        <p:nvSpPr>
          <p:cNvPr id="128004" name="Text Box 10">
            <a:extLst>
              <a:ext uri="{FF2B5EF4-FFF2-40B4-BE49-F238E27FC236}">
                <a16:creationId xmlns:a16="http://schemas.microsoft.com/office/drawing/2014/main" id="{611D7826-ED2B-4650-8B5A-6030631E42CC}"/>
              </a:ext>
            </a:extLst>
          </p:cNvPr>
          <p:cNvSpPr txBox="1">
            <a:spLocks noChangeArrowheads="1"/>
          </p:cNvSpPr>
          <p:nvPr/>
        </p:nvSpPr>
        <p:spPr bwMode="auto">
          <a:xfrm>
            <a:off x="390525" y="869950"/>
            <a:ext cx="42082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a:t>
            </a:r>
            <a:r>
              <a:rPr lang="en-US" altLang="en-US" sz="1600" b="1" dirty="0">
                <a:solidFill>
                  <a:schemeClr val="bg1">
                    <a:lumMod val="75000"/>
                  </a:schemeClr>
                </a:solidFill>
              </a:rPr>
              <a:t>--PPMD</a:t>
            </a:r>
          </a:p>
          <a:p>
            <a:pPr eaLnBrk="1" hangingPunct="1">
              <a:spcBef>
                <a:spcPct val="0"/>
              </a:spcBef>
              <a:buClrTx/>
              <a:buSzTx/>
              <a:buFontTx/>
              <a:buNone/>
            </a:pPr>
            <a:r>
              <a:rPr lang="en-US" altLang="en-US" sz="1600" b="1" dirty="0">
                <a:solidFill>
                  <a:schemeClr val="bg1">
                    <a:lumMod val="75000"/>
                  </a:schemeClr>
                </a:solidFill>
              </a:rPr>
              <a:t>	--ICE</a:t>
            </a:r>
          </a:p>
        </p:txBody>
      </p:sp>
      <p:sp>
        <p:nvSpPr>
          <p:cNvPr id="128006" name="Rectangle 2">
            <a:extLst>
              <a:ext uri="{FF2B5EF4-FFF2-40B4-BE49-F238E27FC236}">
                <a16:creationId xmlns:a16="http://schemas.microsoft.com/office/drawing/2014/main" id="{17CBBF4C-9805-4DE6-8F21-2CBE9D835ED1}"/>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8008" name="Slide Number Placeholder 1">
            <a:extLst>
              <a:ext uri="{FF2B5EF4-FFF2-40B4-BE49-F238E27FC236}">
                <a16:creationId xmlns:a16="http://schemas.microsoft.com/office/drawing/2014/main" id="{D626EA20-02F8-4508-A939-7C163A93730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D722B2-02CB-4FAA-8D1E-BF99326879B7}" type="slidenum">
              <a:rPr lang="en-US" altLang="en-US" sz="1000" smtClean="0"/>
              <a:pPr>
                <a:spcBef>
                  <a:spcPct val="0"/>
                </a:spcBef>
                <a:buClrTx/>
                <a:buSzTx/>
                <a:buFontTx/>
                <a:buNone/>
              </a:pPr>
              <a:t>168</a:t>
            </a:fld>
            <a:endParaRPr lang="en-US" altLang="en-US" sz="1000"/>
          </a:p>
        </p:txBody>
      </p:sp>
      <p:sp>
        <p:nvSpPr>
          <p:cNvPr id="3" name="Text Box 11">
            <a:extLst>
              <a:ext uri="{FF2B5EF4-FFF2-40B4-BE49-F238E27FC236}">
                <a16:creationId xmlns:a16="http://schemas.microsoft.com/office/drawing/2014/main" id="{ED163B5A-ED87-442B-857D-1B9D3B5BC6DD}"/>
              </a:ext>
            </a:extLst>
          </p:cNvPr>
          <p:cNvSpPr txBox="1">
            <a:spLocks noChangeArrowheads="1"/>
          </p:cNvSpPr>
          <p:nvPr/>
        </p:nvSpPr>
        <p:spPr bwMode="auto">
          <a:xfrm>
            <a:off x="3886200" y="1716088"/>
            <a:ext cx="4648200" cy="206210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How common is glaucoma in each?</a:t>
            </a:r>
          </a:p>
          <a:p>
            <a:pPr eaLnBrk="1" hangingPunct="1">
              <a:spcBef>
                <a:spcPct val="0"/>
              </a:spcBef>
              <a:buClrTx/>
              <a:buSzTx/>
              <a:buFontTx/>
              <a:buNone/>
            </a:pPr>
            <a:r>
              <a:rPr lang="en-US" altLang="en-US" sz="1600" i="1" dirty="0">
                <a:solidFill>
                  <a:schemeClr val="bg1">
                    <a:lumMod val="75000"/>
                  </a:schemeClr>
                </a:solidFill>
              </a:rPr>
              <a:t>--ICE: </a:t>
            </a:r>
            <a:r>
              <a:rPr lang="en-US" altLang="en-US" sz="1600" dirty="0">
                <a:solidFill>
                  <a:schemeClr val="bg1">
                    <a:lumMod val="75000"/>
                  </a:schemeClr>
                </a:solidFill>
              </a:rPr>
              <a:t>Very common—80 to 100% of cases</a:t>
            </a:r>
          </a:p>
          <a:p>
            <a:pPr eaLnBrk="1" hangingPunct="1">
              <a:spcBef>
                <a:spcPct val="0"/>
              </a:spcBef>
              <a:buClrTx/>
              <a:buSzTx/>
              <a:buFontTx/>
              <a:buNone/>
            </a:pPr>
            <a:r>
              <a:rPr lang="en-US" altLang="en-US" sz="1600" i="1" dirty="0">
                <a:solidFill>
                  <a:schemeClr val="bg1">
                    <a:lumMod val="75000"/>
                  </a:schemeClr>
                </a:solidFill>
              </a:rPr>
              <a:t>--PPMD: </a:t>
            </a:r>
            <a:r>
              <a:rPr lang="en-US" altLang="en-US" sz="1600" dirty="0">
                <a:solidFill>
                  <a:schemeClr val="bg1">
                    <a:lumMod val="75000"/>
                  </a:schemeClr>
                </a:solidFill>
              </a:rPr>
              <a:t>Not that common—25% of cases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What is the mechanism for increased IOP?</a:t>
            </a:r>
          </a:p>
          <a:p>
            <a:pPr eaLnBrk="1" hangingPunct="1">
              <a:spcBef>
                <a:spcPct val="0"/>
              </a:spcBef>
              <a:buClrTx/>
              <a:buSzTx/>
              <a:buFontTx/>
              <a:buNone/>
            </a:pPr>
            <a:r>
              <a:rPr lang="en-US" altLang="en-US" sz="1600" i="1" dirty="0">
                <a:solidFill>
                  <a:schemeClr val="bg1">
                    <a:lumMod val="75000"/>
                  </a:schemeClr>
                </a:solidFill>
              </a:rPr>
              <a:t>--ICE: </a:t>
            </a:r>
            <a:r>
              <a:rPr lang="en-US" altLang="en-US" sz="1600" dirty="0">
                <a:solidFill>
                  <a:schemeClr val="bg1">
                    <a:lumMod val="75000"/>
                  </a:schemeClr>
                </a:solidFill>
              </a:rPr>
              <a:t>Angle closure via PAS and/or a membrane</a:t>
            </a:r>
          </a:p>
          <a:p>
            <a:pPr eaLnBrk="1" hangingPunct="1">
              <a:spcBef>
                <a:spcPct val="0"/>
              </a:spcBef>
              <a:buClrTx/>
              <a:buSzTx/>
              <a:buFontTx/>
              <a:buNone/>
            </a:pPr>
            <a:r>
              <a:rPr lang="en-US" altLang="en-US" sz="1600" i="1" dirty="0">
                <a:solidFill>
                  <a:schemeClr val="bg1">
                    <a:lumMod val="75000"/>
                  </a:schemeClr>
                </a:solidFill>
              </a:rPr>
              <a:t>--PPMD: </a:t>
            </a:r>
            <a:r>
              <a:rPr lang="en-US" altLang="en-US" sz="1600" dirty="0">
                <a:solidFill>
                  <a:schemeClr val="bg1">
                    <a:lumMod val="75000"/>
                  </a:schemeClr>
                </a:solidFill>
              </a:rPr>
              <a:t>Unclear; angle can be closed a la ICE, but some have an open angle</a:t>
            </a:r>
          </a:p>
        </p:txBody>
      </p:sp>
      <p:sp>
        <p:nvSpPr>
          <p:cNvPr id="128007" name="Text Box 12">
            <a:extLst>
              <a:ext uri="{FF2B5EF4-FFF2-40B4-BE49-F238E27FC236}">
                <a16:creationId xmlns:a16="http://schemas.microsoft.com/office/drawing/2014/main" id="{EE4F2F0E-F3DB-46B7-B55B-AF51FA32F273}"/>
              </a:ext>
            </a:extLst>
          </p:cNvPr>
          <p:cNvSpPr txBox="1">
            <a:spLocks noChangeArrowheads="1"/>
          </p:cNvSpPr>
          <p:nvPr/>
        </p:nvSpPr>
        <p:spPr bwMode="auto">
          <a:xfrm>
            <a:off x="4114800" y="1998663"/>
            <a:ext cx="4474302" cy="1169551"/>
          </a:xfrm>
          <a:prstGeom prst="rect">
            <a:avLst/>
          </a:prstGeom>
          <a:solidFill>
            <a:srgbClr val="002060"/>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chemeClr val="tx1">
                    <a:lumMod val="50000"/>
                    <a:lumOff val="50000"/>
                  </a:schemeClr>
                </a:solidFill>
              </a:rPr>
              <a:t>What is the take-home message regarding PPMD/ICE</a:t>
            </a:r>
          </a:p>
          <a:p>
            <a:pPr eaLnBrk="1" hangingPunct="1">
              <a:spcBef>
                <a:spcPct val="0"/>
              </a:spcBef>
              <a:buClrTx/>
              <a:buSzTx/>
              <a:buFontTx/>
              <a:buNone/>
            </a:pPr>
            <a:r>
              <a:rPr lang="en-US" altLang="en-US" sz="1400" i="1">
                <a:solidFill>
                  <a:schemeClr val="tx1">
                    <a:lumMod val="50000"/>
                    <a:lumOff val="50000"/>
                  </a:schemeClr>
                </a:solidFill>
              </a:rPr>
              <a:t>and unilateral elevated IOP?</a:t>
            </a:r>
          </a:p>
          <a:p>
            <a:pPr eaLnBrk="1" hangingPunct="1">
              <a:spcBef>
                <a:spcPct val="0"/>
              </a:spcBef>
              <a:buClrTx/>
              <a:buSzTx/>
              <a:buFontTx/>
              <a:buNone/>
            </a:pPr>
            <a:r>
              <a:rPr lang="en-US" altLang="en-US" sz="1400">
                <a:solidFill>
                  <a:schemeClr val="tx1">
                    <a:lumMod val="50000"/>
                    <a:lumOff val="50000"/>
                  </a:schemeClr>
                </a:solidFill>
              </a:rPr>
              <a:t>It is incumbent upon you to do a thorough slit-lamp</a:t>
            </a:r>
          </a:p>
          <a:p>
            <a:pPr eaLnBrk="1" hangingPunct="1">
              <a:spcBef>
                <a:spcPct val="0"/>
              </a:spcBef>
              <a:buClrTx/>
              <a:buSzTx/>
              <a:buFontTx/>
              <a:buNone/>
            </a:pPr>
            <a:r>
              <a:rPr lang="en-US" altLang="en-US" sz="1400">
                <a:solidFill>
                  <a:schemeClr val="tx1">
                    <a:lumMod val="50000"/>
                    <a:lumOff val="50000"/>
                  </a:schemeClr>
                </a:solidFill>
              </a:rPr>
              <a:t>examination of the posterior corneal surface in all</a:t>
            </a:r>
          </a:p>
          <a:p>
            <a:pPr eaLnBrk="1" hangingPunct="1">
              <a:spcBef>
                <a:spcPct val="0"/>
              </a:spcBef>
              <a:buClrTx/>
              <a:buSzTx/>
              <a:buFontTx/>
              <a:buNone/>
            </a:pPr>
            <a:r>
              <a:rPr lang="en-US" altLang="en-US" sz="1400">
                <a:solidFill>
                  <a:schemeClr val="tx1">
                    <a:lumMod val="50000"/>
                    <a:lumOff val="50000"/>
                  </a:schemeClr>
                </a:solidFill>
              </a:rPr>
              <a:t>pts with unilateral elevated IOP!</a:t>
            </a:r>
          </a:p>
        </p:txBody>
      </p:sp>
      <p:sp>
        <p:nvSpPr>
          <p:cNvPr id="4" name="TextBox 3">
            <a:extLst>
              <a:ext uri="{FF2B5EF4-FFF2-40B4-BE49-F238E27FC236}">
                <a16:creationId xmlns:a16="http://schemas.microsoft.com/office/drawing/2014/main" id="{F96AC3E1-9A50-4643-BE33-A0C7B517A18B}"/>
              </a:ext>
            </a:extLst>
          </p:cNvPr>
          <p:cNvSpPr txBox="1"/>
          <p:nvPr/>
        </p:nvSpPr>
        <p:spPr>
          <a:xfrm>
            <a:off x="964225" y="2474893"/>
            <a:ext cx="7085594" cy="1077218"/>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3200" i="1" dirty="0">
                <a:effectLst>
                  <a:outerShdw blurRad="38100" dist="38100" dir="2700000" algn="tl">
                    <a:srgbClr val="000000">
                      <a:alpha val="43137"/>
                    </a:srgbClr>
                  </a:outerShdw>
                </a:effectLst>
              </a:rPr>
              <a:t>For more on PPMD, see slide-set </a:t>
            </a:r>
            <a:r>
              <a:rPr lang="en-US" sz="3200" dirty="0">
                <a:effectLst>
                  <a:outerShdw blurRad="38100" dist="38100" dir="2700000" algn="tl">
                    <a:srgbClr val="000000">
                      <a:alpha val="43137"/>
                    </a:srgbClr>
                  </a:outerShdw>
                </a:effectLst>
              </a:rPr>
              <a:t>K45</a:t>
            </a:r>
          </a:p>
          <a:p>
            <a:pPr algn="ctr"/>
            <a:r>
              <a:rPr lang="en-US" sz="3200" i="1" dirty="0">
                <a:effectLst>
                  <a:outerShdw blurRad="38100" dist="38100" dir="2700000" algn="tl">
                    <a:srgbClr val="000000">
                      <a:alpha val="43137"/>
                    </a:srgbClr>
                  </a:outerShdw>
                </a:effectLst>
              </a:rPr>
              <a:t>For more ICE, see slide-set </a:t>
            </a:r>
            <a:r>
              <a:rPr lang="en-US" sz="3200" dirty="0">
                <a:effectLst>
                  <a:outerShdw blurRad="38100" dist="38100" dir="2700000" algn="tl">
                    <a:srgbClr val="000000">
                      <a:alpha val="43137"/>
                    </a:srgbClr>
                  </a:outerShdw>
                </a:effectLst>
              </a:rPr>
              <a:t>K26</a:t>
            </a:r>
          </a:p>
        </p:txBody>
      </p:sp>
    </p:spTree>
    <p:extLst>
      <p:ext uri="{BB962C8B-B14F-4D97-AF65-F5344CB8AC3E}">
        <p14:creationId xmlns:p14="http://schemas.microsoft.com/office/powerpoint/2010/main" val="337478321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63CDE6A-A996-4518-B95F-597863F4E888}"/>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29026" name="Rectangle 7">
            <a:extLst>
              <a:ext uri="{FF2B5EF4-FFF2-40B4-BE49-F238E27FC236}">
                <a16:creationId xmlns:a16="http://schemas.microsoft.com/office/drawing/2014/main" id="{76B1C7FF-9229-4F6C-9BB2-653695E5C85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9027" name="Rectangle 2">
            <a:extLst>
              <a:ext uri="{FF2B5EF4-FFF2-40B4-BE49-F238E27FC236}">
                <a16:creationId xmlns:a16="http://schemas.microsoft.com/office/drawing/2014/main" id="{273F3ECB-6CCF-495B-9CCD-96F4159149C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9028" name="Text Box 4">
            <a:extLst>
              <a:ext uri="{FF2B5EF4-FFF2-40B4-BE49-F238E27FC236}">
                <a16:creationId xmlns:a16="http://schemas.microsoft.com/office/drawing/2014/main" id="{F149ADC1-C6AD-4D91-BA17-06C5D8F1F3A1}"/>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endParaRPr lang="en-US" altLang="en-US" sz="1600" b="1" dirty="0">
              <a:solidFill>
                <a:schemeClr val="bg1"/>
              </a:solidFill>
            </a:endParaRPr>
          </a:p>
        </p:txBody>
      </p:sp>
      <p:sp>
        <p:nvSpPr>
          <p:cNvPr id="129029" name="Rectangle 2">
            <a:extLst>
              <a:ext uri="{FF2B5EF4-FFF2-40B4-BE49-F238E27FC236}">
                <a16:creationId xmlns:a16="http://schemas.microsoft.com/office/drawing/2014/main" id="{4BC5A88C-9437-4F18-BF5F-E89A761E3ED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29030" name="Slide Number Placeholder 1">
            <a:extLst>
              <a:ext uri="{FF2B5EF4-FFF2-40B4-BE49-F238E27FC236}">
                <a16:creationId xmlns:a16="http://schemas.microsoft.com/office/drawing/2014/main" id="{AE2F635C-9FCB-4D2D-B916-AC656AA1065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4148EEC-318E-46E3-B363-19B8E7D352C9}" type="slidenum">
              <a:rPr lang="en-US" altLang="en-US" sz="1000" smtClean="0"/>
              <a:pPr>
                <a:spcBef>
                  <a:spcPct val="0"/>
                </a:spcBef>
                <a:buClrTx/>
                <a:buSzTx/>
                <a:buFontTx/>
                <a:buNone/>
              </a:pPr>
              <a:t>169</a:t>
            </a:fld>
            <a:endParaRPr lang="en-US" altLang="en-US"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F6EB7B65-3C81-4676-B002-0889A46F06F0}"/>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7410" name="Rectangle 2">
            <a:extLst>
              <a:ext uri="{FF2B5EF4-FFF2-40B4-BE49-F238E27FC236}">
                <a16:creationId xmlns:a16="http://schemas.microsoft.com/office/drawing/2014/main" id="{C7B3C56C-AABB-495E-8BA4-B6BA9FC21581}"/>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411" name="Rectangle 2">
            <a:extLst>
              <a:ext uri="{FF2B5EF4-FFF2-40B4-BE49-F238E27FC236}">
                <a16:creationId xmlns:a16="http://schemas.microsoft.com/office/drawing/2014/main" id="{FF4A94D6-C430-41D5-BBC6-1F6B166D20E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12" name="Text Box 4">
            <a:extLst>
              <a:ext uri="{FF2B5EF4-FFF2-40B4-BE49-F238E27FC236}">
                <a16:creationId xmlns:a16="http://schemas.microsoft.com/office/drawing/2014/main" id="{C85816D1-D1AD-43ED-80FD-04B35F6BFC0E}"/>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17413" name="Text Box 7">
            <a:extLst>
              <a:ext uri="{FF2B5EF4-FFF2-40B4-BE49-F238E27FC236}">
                <a16:creationId xmlns:a16="http://schemas.microsoft.com/office/drawing/2014/main" id="{4CB25F82-88BC-4697-A9E0-29449B782912}"/>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endParaRPr lang="en-US" altLang="en-US" sz="1400" b="1"/>
          </a:p>
          <a:p>
            <a:pPr eaLnBrk="1" hangingPunct="1">
              <a:lnSpc>
                <a:spcPct val="90000"/>
              </a:lnSpc>
              <a:spcBef>
                <a:spcPct val="0"/>
              </a:spcBef>
              <a:buClrTx/>
              <a:buSzTx/>
              <a:buFontTx/>
              <a:buNone/>
            </a:pPr>
            <a:r>
              <a:rPr lang="en-US" altLang="en-US" sz="1400" b="1">
                <a:solidFill>
                  <a:srgbClr val="0000FF"/>
                </a:solidFill>
              </a:rPr>
              <a:t>2) </a:t>
            </a:r>
            <a:r>
              <a:rPr lang="en-US" altLang="en-US" sz="1400" i="1"/>
              <a:t>this one is a specific bug</a:t>
            </a:r>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17414" name="Slide Number Placeholder 1">
            <a:extLst>
              <a:ext uri="{FF2B5EF4-FFF2-40B4-BE49-F238E27FC236}">
                <a16:creationId xmlns:a16="http://schemas.microsoft.com/office/drawing/2014/main" id="{2CCC4391-FE9F-4449-B919-4BDC2D81264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BA053F-D571-4D33-BA68-AD2B60154119}" type="slidenum">
              <a:rPr lang="en-US" altLang="en-US" sz="1000" smtClean="0"/>
              <a:pPr>
                <a:spcBef>
                  <a:spcPct val="0"/>
                </a:spcBef>
                <a:buClrTx/>
                <a:buSzTx/>
                <a:buFontTx/>
                <a:buNone/>
              </a:pPr>
              <a:t>17</a:t>
            </a:fld>
            <a:endParaRPr lang="en-US" altLang="en-US" sz="100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8C7847DC-F97C-47B7-9327-07AD11C4D809}"/>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4" name="Rectangle 3">
            <a:extLst>
              <a:ext uri="{FF2B5EF4-FFF2-40B4-BE49-F238E27FC236}">
                <a16:creationId xmlns:a16="http://schemas.microsoft.com/office/drawing/2014/main" id="{F508642B-95E1-49FB-A899-C500AE70F9F5}"/>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4" name="Rectangle 7">
            <a:extLst>
              <a:ext uri="{FF2B5EF4-FFF2-40B4-BE49-F238E27FC236}">
                <a16:creationId xmlns:a16="http://schemas.microsoft.com/office/drawing/2014/main" id="{81C9890A-E363-4D43-8809-0DB633CBD475}"/>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1075" name="Rectangle 2">
            <a:extLst>
              <a:ext uri="{FF2B5EF4-FFF2-40B4-BE49-F238E27FC236}">
                <a16:creationId xmlns:a16="http://schemas.microsoft.com/office/drawing/2014/main" id="{6809A07F-E7D9-41B1-9433-1D19D7C38A1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1076" name="Text Box 4">
            <a:extLst>
              <a:ext uri="{FF2B5EF4-FFF2-40B4-BE49-F238E27FC236}">
                <a16:creationId xmlns:a16="http://schemas.microsoft.com/office/drawing/2014/main" id="{4EE466A4-F637-4C48-8B8F-4165BBC09B54}"/>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endParaRPr lang="en-US" altLang="en-US" sz="1600" b="1" dirty="0">
              <a:solidFill>
                <a:schemeClr val="bg1"/>
              </a:solidFill>
            </a:endParaRPr>
          </a:p>
        </p:txBody>
      </p:sp>
      <p:sp>
        <p:nvSpPr>
          <p:cNvPr id="131077" name="Rectangle 2">
            <a:extLst>
              <a:ext uri="{FF2B5EF4-FFF2-40B4-BE49-F238E27FC236}">
                <a16:creationId xmlns:a16="http://schemas.microsoft.com/office/drawing/2014/main" id="{90DA6100-492E-4426-8C95-6E773D2D5157}"/>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31078" name="Slide Number Placeholder 1">
            <a:extLst>
              <a:ext uri="{FF2B5EF4-FFF2-40B4-BE49-F238E27FC236}">
                <a16:creationId xmlns:a16="http://schemas.microsoft.com/office/drawing/2014/main" id="{4095AE08-F2CB-4D44-BB40-A3E7A7B812E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E7BB8A-B06C-43AC-B392-9A7F622D657C}" type="slidenum">
              <a:rPr lang="en-US" altLang="en-US" sz="1000" smtClean="0"/>
              <a:pPr>
                <a:spcBef>
                  <a:spcPct val="0"/>
                </a:spcBef>
                <a:buClrTx/>
                <a:buSzTx/>
                <a:buFontTx/>
                <a:buNone/>
              </a:pPr>
              <a:t>170</a:t>
            </a:fld>
            <a:endParaRPr lang="en-US" altLang="en-US" sz="1000"/>
          </a:p>
        </p:txBody>
      </p:sp>
      <p:grpSp>
        <p:nvGrpSpPr>
          <p:cNvPr id="131079" name="Group 3">
            <a:extLst>
              <a:ext uri="{FF2B5EF4-FFF2-40B4-BE49-F238E27FC236}">
                <a16:creationId xmlns:a16="http://schemas.microsoft.com/office/drawing/2014/main" id="{6B84D621-EF34-4BB2-BEC9-1CB62FA40161}"/>
              </a:ext>
            </a:extLst>
          </p:cNvPr>
          <p:cNvGrpSpPr>
            <a:grpSpLocks/>
          </p:cNvGrpSpPr>
          <p:nvPr/>
        </p:nvGrpSpPr>
        <p:grpSpPr bwMode="auto">
          <a:xfrm>
            <a:off x="762000" y="5578475"/>
            <a:ext cx="7642225" cy="822325"/>
            <a:chOff x="528" y="726"/>
            <a:chExt cx="4814" cy="518"/>
          </a:xfrm>
        </p:grpSpPr>
        <p:sp>
          <p:nvSpPr>
            <p:cNvPr id="131084" name="Text Box 4">
              <a:extLst>
                <a:ext uri="{FF2B5EF4-FFF2-40B4-BE49-F238E27FC236}">
                  <a16:creationId xmlns:a16="http://schemas.microsoft.com/office/drawing/2014/main" id="{ACB2BF3C-B454-4089-BEFF-78CEF4040FDA}"/>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31085" name="Text Box 5">
              <a:extLst>
                <a:ext uri="{FF2B5EF4-FFF2-40B4-BE49-F238E27FC236}">
                  <a16:creationId xmlns:a16="http://schemas.microsoft.com/office/drawing/2014/main" id="{8CFE53CD-795A-421D-9B23-FFD8CBD322F0}"/>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31086" name="Text Box 6">
              <a:extLst>
                <a:ext uri="{FF2B5EF4-FFF2-40B4-BE49-F238E27FC236}">
                  <a16:creationId xmlns:a16="http://schemas.microsoft.com/office/drawing/2014/main" id="{67E1E4BE-D060-4226-8C11-889584633A65}"/>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31087" name="Text Box 7">
              <a:extLst>
                <a:ext uri="{FF2B5EF4-FFF2-40B4-BE49-F238E27FC236}">
                  <a16:creationId xmlns:a16="http://schemas.microsoft.com/office/drawing/2014/main" id="{E7D91E2F-7EB2-45E4-A730-5229AB58C605}"/>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31080" name="Line 9">
            <a:extLst>
              <a:ext uri="{FF2B5EF4-FFF2-40B4-BE49-F238E27FC236}">
                <a16:creationId xmlns:a16="http://schemas.microsoft.com/office/drawing/2014/main" id="{FAAC069D-A5F9-4C20-AE72-AF858559F118}"/>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a:extLst>
              <a:ext uri="{FF2B5EF4-FFF2-40B4-BE49-F238E27FC236}">
                <a16:creationId xmlns:a16="http://schemas.microsoft.com/office/drawing/2014/main" id="{D2675A21-2D87-4045-9330-2CAF783540F9}"/>
              </a:ext>
            </a:extLst>
          </p:cNvPr>
          <p:cNvSpPr/>
          <p:nvPr/>
        </p:nvSpPr>
        <p:spPr>
          <a:xfrm>
            <a:off x="1731963" y="5578475"/>
            <a:ext cx="4070350" cy="822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First term</a:t>
            </a:r>
          </a:p>
        </p:txBody>
      </p:sp>
      <p:sp>
        <p:nvSpPr>
          <p:cNvPr id="33" name="Rectangle 32">
            <a:extLst>
              <a:ext uri="{FF2B5EF4-FFF2-40B4-BE49-F238E27FC236}">
                <a16:creationId xmlns:a16="http://schemas.microsoft.com/office/drawing/2014/main" id="{8B973D80-C7D7-4E82-A6EB-3154EFDACF21}"/>
              </a:ext>
            </a:extLst>
          </p:cNvPr>
          <p:cNvSpPr/>
          <p:nvPr/>
        </p:nvSpPr>
        <p:spPr>
          <a:xfrm>
            <a:off x="6172200" y="5562600"/>
            <a:ext cx="223202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TextBox 1">
            <a:extLst>
              <a:ext uri="{FF2B5EF4-FFF2-40B4-BE49-F238E27FC236}">
                <a16:creationId xmlns:a16="http://schemas.microsoft.com/office/drawing/2014/main" id="{75C67F9D-A736-487E-A0CA-0518166B7F61}"/>
              </a:ext>
            </a:extLst>
          </p:cNvPr>
          <p:cNvSpPr txBox="1">
            <a:spLocks noChangeArrowheads="1"/>
          </p:cNvSpPr>
          <p:nvPr/>
        </p:nvSpPr>
        <p:spPr bwMode="auto">
          <a:xfrm>
            <a:off x="685540" y="3405118"/>
            <a:ext cx="7826375" cy="14773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dirty="0">
                <a:solidFill>
                  <a:srgbClr val="0000FF"/>
                </a:solidFill>
              </a:rPr>
              <a:t>Recall that the </a:t>
            </a:r>
            <a:r>
              <a:rPr lang="en-US" altLang="en-US" sz="1500" dirty="0" err="1">
                <a:solidFill>
                  <a:srgbClr val="0000FF"/>
                </a:solidFill>
              </a:rPr>
              <a:t>Goldmann</a:t>
            </a:r>
            <a:r>
              <a:rPr lang="en-US" altLang="en-US" sz="1500" dirty="0">
                <a:solidFill>
                  <a:srgbClr val="0000FF"/>
                </a:solidFill>
              </a:rPr>
              <a:t> equation for IOP contains two terms:</a:t>
            </a:r>
          </a:p>
          <a:p>
            <a:pPr eaLnBrk="1" hangingPunct="1">
              <a:spcBef>
                <a:spcPct val="0"/>
              </a:spcBef>
              <a:buClrTx/>
              <a:buSzTx/>
              <a:buFontTx/>
              <a:buNone/>
            </a:pPr>
            <a:r>
              <a:rPr lang="en-US" altLang="en-US" sz="1500" dirty="0">
                <a:solidFill>
                  <a:srgbClr val="0000FF"/>
                </a:solidFill>
              </a:rPr>
              <a:t>--The first term…</a:t>
            </a:r>
            <a:r>
              <a:rPr lang="en-US" altLang="en-US" sz="1500" dirty="0">
                <a:solidFill>
                  <a:srgbClr val="FFFF00"/>
                </a:solidFill>
              </a:rPr>
              <a:t>quantifies the balance between aqueous </a:t>
            </a:r>
            <a:r>
              <a:rPr lang="en-US" altLang="en-US" sz="1500" i="1" dirty="0">
                <a:solidFill>
                  <a:srgbClr val="FFFF00"/>
                </a:solidFill>
              </a:rPr>
              <a:t>formation</a:t>
            </a:r>
            <a:r>
              <a:rPr lang="en-US" altLang="en-US" sz="1500" dirty="0">
                <a:solidFill>
                  <a:srgbClr val="FFFF00"/>
                </a:solidFill>
              </a:rPr>
              <a:t> and aqueous </a:t>
            </a:r>
            <a:r>
              <a:rPr lang="en-US" altLang="en-US" sz="1500" i="1" dirty="0">
                <a:solidFill>
                  <a:srgbClr val="FFFF00"/>
                </a:solidFill>
              </a:rPr>
              <a:t>egress</a:t>
            </a:r>
          </a:p>
          <a:p>
            <a:pPr eaLnBrk="1" hangingPunct="1">
              <a:spcBef>
                <a:spcPct val="0"/>
              </a:spcBef>
              <a:buClrTx/>
              <a:buSzTx/>
              <a:buFontTx/>
              <a:buNone/>
            </a:pPr>
            <a:r>
              <a:rPr lang="en-US" altLang="en-US" sz="1500" dirty="0">
                <a:solidFill>
                  <a:srgbClr val="FFFF00"/>
                </a:solidFill>
              </a:rPr>
              <a:t>--The second term in the equation is…</a:t>
            </a:r>
            <a:r>
              <a:rPr lang="en-US" altLang="en-US" sz="1500" i="1" dirty="0">
                <a:solidFill>
                  <a:srgbClr val="FFFF00"/>
                </a:solidFill>
              </a:rPr>
              <a:t>EVP</a:t>
            </a:r>
            <a:r>
              <a:rPr lang="en-US" altLang="en-US" sz="1500" dirty="0">
                <a:solidFill>
                  <a:srgbClr val="FFFF00"/>
                </a:solidFill>
              </a:rPr>
              <a:t>. </a:t>
            </a:r>
          </a:p>
          <a:p>
            <a:pPr eaLnBrk="1" hangingPunct="1">
              <a:spcBef>
                <a:spcPct val="0"/>
              </a:spcBef>
              <a:buClrTx/>
              <a:buSzTx/>
              <a:buFontTx/>
              <a:buNone/>
            </a:pPr>
            <a:r>
              <a:rPr lang="en-US" altLang="en-US" sz="1500" dirty="0">
                <a:solidFill>
                  <a:srgbClr val="FFFF00"/>
                </a:solidFill>
              </a:rPr>
              <a:t>Thus, any ocular and/or systemic conditions that lead to a persistent increase in EVP can produce a persistent elevation in IOP and thus glaucoma. And if this condition affects only one eye, it can produce unilateral elevated IOP.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FF068058-0DCB-431A-A59F-37586C89FBC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6F25DE15-AFCB-44CD-A906-EC481C6D1615}"/>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2" name="Rectangle 7">
            <a:extLst>
              <a:ext uri="{FF2B5EF4-FFF2-40B4-BE49-F238E27FC236}">
                <a16:creationId xmlns:a16="http://schemas.microsoft.com/office/drawing/2014/main" id="{7F166355-B5D7-4A2F-8488-40C727F5125E}"/>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23" name="Rectangle 2">
            <a:extLst>
              <a:ext uri="{FF2B5EF4-FFF2-40B4-BE49-F238E27FC236}">
                <a16:creationId xmlns:a16="http://schemas.microsoft.com/office/drawing/2014/main" id="{41B909A8-209A-458A-A13D-D0E9D5C24451}"/>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24" name="Text Box 4">
            <a:extLst>
              <a:ext uri="{FF2B5EF4-FFF2-40B4-BE49-F238E27FC236}">
                <a16:creationId xmlns:a16="http://schemas.microsoft.com/office/drawing/2014/main" id="{E955248D-F14F-49EA-B16F-5F16A4513FC9}"/>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endParaRPr lang="en-US" altLang="en-US" sz="1600" b="1" dirty="0">
              <a:solidFill>
                <a:schemeClr val="bg1"/>
              </a:solidFill>
            </a:endParaRPr>
          </a:p>
        </p:txBody>
      </p:sp>
      <p:sp>
        <p:nvSpPr>
          <p:cNvPr id="133125" name="Rectangle 2">
            <a:extLst>
              <a:ext uri="{FF2B5EF4-FFF2-40B4-BE49-F238E27FC236}">
                <a16:creationId xmlns:a16="http://schemas.microsoft.com/office/drawing/2014/main" id="{5BFF978C-54DC-489C-9E00-259EF73CF209}"/>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33126" name="Slide Number Placeholder 1">
            <a:extLst>
              <a:ext uri="{FF2B5EF4-FFF2-40B4-BE49-F238E27FC236}">
                <a16:creationId xmlns:a16="http://schemas.microsoft.com/office/drawing/2014/main" id="{4E80212C-2BAA-49CE-BBDD-930C87B2557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922DF3-0D8E-4698-8DEB-2B6C29C71F2F}" type="slidenum">
              <a:rPr lang="en-US" altLang="en-US" sz="1000" smtClean="0"/>
              <a:pPr>
                <a:spcBef>
                  <a:spcPct val="0"/>
                </a:spcBef>
                <a:buClrTx/>
                <a:buSzTx/>
                <a:buFontTx/>
                <a:buNone/>
              </a:pPr>
              <a:t>171</a:t>
            </a:fld>
            <a:endParaRPr lang="en-US" altLang="en-US" sz="1000"/>
          </a:p>
        </p:txBody>
      </p:sp>
      <p:grpSp>
        <p:nvGrpSpPr>
          <p:cNvPr id="133127" name="Group 3">
            <a:extLst>
              <a:ext uri="{FF2B5EF4-FFF2-40B4-BE49-F238E27FC236}">
                <a16:creationId xmlns:a16="http://schemas.microsoft.com/office/drawing/2014/main" id="{A162ECFB-A8AF-4E79-933C-0B3D33C2044E}"/>
              </a:ext>
            </a:extLst>
          </p:cNvPr>
          <p:cNvGrpSpPr>
            <a:grpSpLocks/>
          </p:cNvGrpSpPr>
          <p:nvPr/>
        </p:nvGrpSpPr>
        <p:grpSpPr bwMode="auto">
          <a:xfrm>
            <a:off x="762000" y="5578475"/>
            <a:ext cx="7642225" cy="822325"/>
            <a:chOff x="528" y="726"/>
            <a:chExt cx="4814" cy="518"/>
          </a:xfrm>
        </p:grpSpPr>
        <p:sp>
          <p:nvSpPr>
            <p:cNvPr id="133131" name="Text Box 4">
              <a:extLst>
                <a:ext uri="{FF2B5EF4-FFF2-40B4-BE49-F238E27FC236}">
                  <a16:creationId xmlns:a16="http://schemas.microsoft.com/office/drawing/2014/main" id="{7E63BC12-5B36-40F0-A68C-5DBB7B8B090F}"/>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33132" name="Text Box 5">
              <a:extLst>
                <a:ext uri="{FF2B5EF4-FFF2-40B4-BE49-F238E27FC236}">
                  <a16:creationId xmlns:a16="http://schemas.microsoft.com/office/drawing/2014/main" id="{1F686A9A-90A9-40A5-89ED-60B811F967E9}"/>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33133" name="Text Box 6">
              <a:extLst>
                <a:ext uri="{FF2B5EF4-FFF2-40B4-BE49-F238E27FC236}">
                  <a16:creationId xmlns:a16="http://schemas.microsoft.com/office/drawing/2014/main" id="{36FEA479-782D-4BC2-A86B-2C27C89D0B03}"/>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33134" name="Text Box 7">
              <a:extLst>
                <a:ext uri="{FF2B5EF4-FFF2-40B4-BE49-F238E27FC236}">
                  <a16:creationId xmlns:a16="http://schemas.microsoft.com/office/drawing/2014/main" id="{E083B8B6-D2B1-47D4-8024-117BE69104E1}"/>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33128" name="Line 9">
            <a:extLst>
              <a:ext uri="{FF2B5EF4-FFF2-40B4-BE49-F238E27FC236}">
                <a16:creationId xmlns:a16="http://schemas.microsoft.com/office/drawing/2014/main" id="{5B60FD01-FF62-46A2-8B15-58EBDF0034B6}"/>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a:extLst>
              <a:ext uri="{FF2B5EF4-FFF2-40B4-BE49-F238E27FC236}">
                <a16:creationId xmlns:a16="http://schemas.microsoft.com/office/drawing/2014/main" id="{4370A74B-BC4B-46E0-9FD4-6BDD7B70AA0F}"/>
              </a:ext>
            </a:extLst>
          </p:cNvPr>
          <p:cNvSpPr/>
          <p:nvPr/>
        </p:nvSpPr>
        <p:spPr>
          <a:xfrm>
            <a:off x="6172200" y="5562600"/>
            <a:ext cx="223202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extBox 1">
            <a:extLst>
              <a:ext uri="{FF2B5EF4-FFF2-40B4-BE49-F238E27FC236}">
                <a16:creationId xmlns:a16="http://schemas.microsoft.com/office/drawing/2014/main" id="{E3937EE5-5F0F-44DD-BCEC-1F3ED7639289}"/>
              </a:ext>
            </a:extLst>
          </p:cNvPr>
          <p:cNvSpPr txBox="1">
            <a:spLocks noChangeArrowheads="1"/>
          </p:cNvSpPr>
          <p:nvPr/>
        </p:nvSpPr>
        <p:spPr bwMode="auto">
          <a:xfrm>
            <a:off x="685540" y="3405118"/>
            <a:ext cx="7826375" cy="14773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dirty="0">
                <a:solidFill>
                  <a:srgbClr val="0000FF"/>
                </a:solidFill>
              </a:rPr>
              <a:t>Recall that the </a:t>
            </a:r>
            <a:r>
              <a:rPr lang="en-US" altLang="en-US" sz="1500" dirty="0" err="1">
                <a:solidFill>
                  <a:srgbClr val="0000FF"/>
                </a:solidFill>
              </a:rPr>
              <a:t>Goldmann</a:t>
            </a:r>
            <a:r>
              <a:rPr lang="en-US" altLang="en-US" sz="1500" dirty="0">
                <a:solidFill>
                  <a:srgbClr val="0000FF"/>
                </a:solidFill>
              </a:rPr>
              <a:t> equation for IOP contains two terms:</a:t>
            </a:r>
          </a:p>
          <a:p>
            <a:pPr eaLnBrk="1" hangingPunct="1">
              <a:spcBef>
                <a:spcPct val="0"/>
              </a:spcBef>
              <a:buClrTx/>
              <a:buSzTx/>
              <a:buFontTx/>
              <a:buNone/>
            </a:pPr>
            <a:r>
              <a:rPr lang="en-US" altLang="en-US" sz="1500" dirty="0">
                <a:solidFill>
                  <a:srgbClr val="0000FF"/>
                </a:solidFill>
              </a:rPr>
              <a:t>--The first term…quantifies the balance between aqueous </a:t>
            </a:r>
            <a:r>
              <a:rPr lang="en-US" altLang="en-US" sz="1500" i="1" dirty="0">
                <a:solidFill>
                  <a:srgbClr val="0000FF"/>
                </a:solidFill>
              </a:rPr>
              <a:t>formation</a:t>
            </a:r>
            <a:r>
              <a:rPr lang="en-US" altLang="en-US" sz="1500" dirty="0">
                <a:solidFill>
                  <a:srgbClr val="0000FF"/>
                </a:solidFill>
              </a:rPr>
              <a:t> and aqueous </a:t>
            </a:r>
            <a:r>
              <a:rPr lang="en-US" altLang="en-US" sz="1500" i="1" dirty="0">
                <a:solidFill>
                  <a:srgbClr val="0000FF"/>
                </a:solidFill>
              </a:rPr>
              <a:t>egress</a:t>
            </a:r>
          </a:p>
          <a:p>
            <a:pPr eaLnBrk="1" hangingPunct="1">
              <a:spcBef>
                <a:spcPct val="0"/>
              </a:spcBef>
              <a:buClrTx/>
              <a:buSzTx/>
              <a:buFontTx/>
              <a:buNone/>
            </a:pPr>
            <a:r>
              <a:rPr lang="en-US" altLang="en-US" sz="1500" dirty="0">
                <a:solidFill>
                  <a:srgbClr val="FFFF00"/>
                </a:solidFill>
              </a:rPr>
              <a:t>--The second term in the equation is…</a:t>
            </a:r>
            <a:r>
              <a:rPr lang="en-US" altLang="en-US" sz="1500" i="1" dirty="0">
                <a:solidFill>
                  <a:srgbClr val="FFFF00"/>
                </a:solidFill>
              </a:rPr>
              <a:t>EVP</a:t>
            </a:r>
            <a:r>
              <a:rPr lang="en-US" altLang="en-US" sz="1500" dirty="0">
                <a:solidFill>
                  <a:srgbClr val="FFFF00"/>
                </a:solidFill>
              </a:rPr>
              <a:t>. </a:t>
            </a:r>
          </a:p>
          <a:p>
            <a:pPr eaLnBrk="1" hangingPunct="1">
              <a:spcBef>
                <a:spcPct val="0"/>
              </a:spcBef>
              <a:buClrTx/>
              <a:buSzTx/>
              <a:buFontTx/>
              <a:buNone/>
            </a:pPr>
            <a:r>
              <a:rPr lang="en-US" altLang="en-US" sz="1500" dirty="0">
                <a:solidFill>
                  <a:srgbClr val="FFFF00"/>
                </a:solidFill>
              </a:rPr>
              <a:t>Thus, any ocular and/or systemic conditions that lead to a persistent increase in EVP can produce a persistent elevation in IOP and thus glaucoma. And if this condition affects only one eye, it can produce unilateral elevated IOP.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74044830-E724-494F-B60E-9E0210CDF84D}"/>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1DCBDC34-AD54-48E4-92B8-88AD38EF8FAF}"/>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0" name="Rectangle 7">
            <a:extLst>
              <a:ext uri="{FF2B5EF4-FFF2-40B4-BE49-F238E27FC236}">
                <a16:creationId xmlns:a16="http://schemas.microsoft.com/office/drawing/2014/main" id="{2920B19C-8F58-42DD-B041-DB86BF5C8B02}"/>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5171" name="Rectangle 2">
            <a:extLst>
              <a:ext uri="{FF2B5EF4-FFF2-40B4-BE49-F238E27FC236}">
                <a16:creationId xmlns:a16="http://schemas.microsoft.com/office/drawing/2014/main" id="{4583B07E-DDA8-4B0D-B732-C2B86350A56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5172" name="Text Box 4">
            <a:extLst>
              <a:ext uri="{FF2B5EF4-FFF2-40B4-BE49-F238E27FC236}">
                <a16:creationId xmlns:a16="http://schemas.microsoft.com/office/drawing/2014/main" id="{64E948AF-EB28-40FE-915B-4142CBF55E9C}"/>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rgbClr val="B2B2B2"/>
                </a:solidFill>
              </a:rPr>
              <a:t>	</a:t>
            </a:r>
            <a:r>
              <a:rPr lang="en-US" altLang="en-US" sz="1600" dirty="0">
                <a:solidFill>
                  <a:schemeClr val="bg1">
                    <a:lumMod val="75000"/>
                  </a:schemeClr>
                </a:solidFill>
              </a:rPr>
              <a:t>--PPMD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endParaRPr lang="en-US" altLang="en-US" sz="1600" b="1" dirty="0">
              <a:solidFill>
                <a:schemeClr val="bg1"/>
              </a:solidFill>
            </a:endParaRPr>
          </a:p>
        </p:txBody>
      </p:sp>
      <p:sp>
        <p:nvSpPr>
          <p:cNvPr id="135173" name="Rectangle 2">
            <a:extLst>
              <a:ext uri="{FF2B5EF4-FFF2-40B4-BE49-F238E27FC236}">
                <a16:creationId xmlns:a16="http://schemas.microsoft.com/office/drawing/2014/main" id="{CCA0E8E4-4DB6-42B7-A960-E8B60CC47FE2}"/>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35174" name="Slide Number Placeholder 1">
            <a:extLst>
              <a:ext uri="{FF2B5EF4-FFF2-40B4-BE49-F238E27FC236}">
                <a16:creationId xmlns:a16="http://schemas.microsoft.com/office/drawing/2014/main" id="{F0EDAE80-0C9F-46BA-AD16-0C3CAEE5D91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EAC4DD0-FAD2-4E14-92F6-5C3D761AF629}" type="slidenum">
              <a:rPr lang="en-US" altLang="en-US" sz="1000" smtClean="0"/>
              <a:pPr>
                <a:spcBef>
                  <a:spcPct val="0"/>
                </a:spcBef>
                <a:buClrTx/>
                <a:buSzTx/>
                <a:buFontTx/>
                <a:buNone/>
              </a:pPr>
              <a:t>172</a:t>
            </a:fld>
            <a:endParaRPr lang="en-US" altLang="en-US" sz="1000"/>
          </a:p>
        </p:txBody>
      </p:sp>
      <p:grpSp>
        <p:nvGrpSpPr>
          <p:cNvPr id="135175" name="Group 3">
            <a:extLst>
              <a:ext uri="{FF2B5EF4-FFF2-40B4-BE49-F238E27FC236}">
                <a16:creationId xmlns:a16="http://schemas.microsoft.com/office/drawing/2014/main" id="{3F242C6A-F1D2-48CA-823B-4AE0D7666D39}"/>
              </a:ext>
            </a:extLst>
          </p:cNvPr>
          <p:cNvGrpSpPr>
            <a:grpSpLocks/>
          </p:cNvGrpSpPr>
          <p:nvPr/>
        </p:nvGrpSpPr>
        <p:grpSpPr bwMode="auto">
          <a:xfrm>
            <a:off x="762000" y="5578475"/>
            <a:ext cx="7642225" cy="822325"/>
            <a:chOff x="528" y="726"/>
            <a:chExt cx="4814" cy="518"/>
          </a:xfrm>
        </p:grpSpPr>
        <p:sp>
          <p:nvSpPr>
            <p:cNvPr id="135179" name="Text Box 4">
              <a:extLst>
                <a:ext uri="{FF2B5EF4-FFF2-40B4-BE49-F238E27FC236}">
                  <a16:creationId xmlns:a16="http://schemas.microsoft.com/office/drawing/2014/main" id="{E76F7A1B-0FF6-455B-A8AA-E30234835E73}"/>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35180" name="Text Box 5">
              <a:extLst>
                <a:ext uri="{FF2B5EF4-FFF2-40B4-BE49-F238E27FC236}">
                  <a16:creationId xmlns:a16="http://schemas.microsoft.com/office/drawing/2014/main" id="{7BC7AD5F-FE3B-4773-B5AA-82C9EACB4FBE}"/>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35181" name="Text Box 6">
              <a:extLst>
                <a:ext uri="{FF2B5EF4-FFF2-40B4-BE49-F238E27FC236}">
                  <a16:creationId xmlns:a16="http://schemas.microsoft.com/office/drawing/2014/main" id="{DD290E93-C3FC-411A-B99C-207C2E561267}"/>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35182" name="Text Box 7">
              <a:extLst>
                <a:ext uri="{FF2B5EF4-FFF2-40B4-BE49-F238E27FC236}">
                  <a16:creationId xmlns:a16="http://schemas.microsoft.com/office/drawing/2014/main" id="{04250254-5878-4472-A30E-2AB5F8BE7FD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35176" name="Line 9">
            <a:extLst>
              <a:ext uri="{FF2B5EF4-FFF2-40B4-BE49-F238E27FC236}">
                <a16:creationId xmlns:a16="http://schemas.microsoft.com/office/drawing/2014/main" id="{5C09C6A7-16A5-402F-9847-17176E0DB69F}"/>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Rectangle 31">
            <a:extLst>
              <a:ext uri="{FF2B5EF4-FFF2-40B4-BE49-F238E27FC236}">
                <a16:creationId xmlns:a16="http://schemas.microsoft.com/office/drawing/2014/main" id="{39276568-885A-4C44-BF99-935B12DFD375}"/>
              </a:ext>
            </a:extLst>
          </p:cNvPr>
          <p:cNvSpPr/>
          <p:nvPr/>
        </p:nvSpPr>
        <p:spPr>
          <a:xfrm>
            <a:off x="6172200" y="5562600"/>
            <a:ext cx="223202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Second term</a:t>
            </a:r>
          </a:p>
        </p:txBody>
      </p:sp>
      <p:sp>
        <p:nvSpPr>
          <p:cNvPr id="4" name="TextBox 1">
            <a:extLst>
              <a:ext uri="{FF2B5EF4-FFF2-40B4-BE49-F238E27FC236}">
                <a16:creationId xmlns:a16="http://schemas.microsoft.com/office/drawing/2014/main" id="{12D76286-FC9E-4E95-BEDE-7EF52D5ABD99}"/>
              </a:ext>
            </a:extLst>
          </p:cNvPr>
          <p:cNvSpPr txBox="1">
            <a:spLocks noChangeArrowheads="1"/>
          </p:cNvSpPr>
          <p:nvPr/>
        </p:nvSpPr>
        <p:spPr bwMode="auto">
          <a:xfrm>
            <a:off x="685540" y="3405118"/>
            <a:ext cx="7826375" cy="14773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dirty="0">
                <a:solidFill>
                  <a:srgbClr val="0000FF"/>
                </a:solidFill>
              </a:rPr>
              <a:t>Recall that the </a:t>
            </a:r>
            <a:r>
              <a:rPr lang="en-US" altLang="en-US" sz="1500" dirty="0" err="1">
                <a:solidFill>
                  <a:srgbClr val="0000FF"/>
                </a:solidFill>
              </a:rPr>
              <a:t>Goldmann</a:t>
            </a:r>
            <a:r>
              <a:rPr lang="en-US" altLang="en-US" sz="1500" dirty="0">
                <a:solidFill>
                  <a:srgbClr val="0000FF"/>
                </a:solidFill>
              </a:rPr>
              <a:t> equation for IOP contains two terms:</a:t>
            </a:r>
          </a:p>
          <a:p>
            <a:pPr eaLnBrk="1" hangingPunct="1">
              <a:spcBef>
                <a:spcPct val="0"/>
              </a:spcBef>
              <a:buClrTx/>
              <a:buSzTx/>
              <a:buFontTx/>
              <a:buNone/>
            </a:pPr>
            <a:r>
              <a:rPr lang="en-US" altLang="en-US" sz="1500" dirty="0">
                <a:solidFill>
                  <a:srgbClr val="0000FF"/>
                </a:solidFill>
              </a:rPr>
              <a:t>--The first term…quantifies the balance between aqueous </a:t>
            </a:r>
            <a:r>
              <a:rPr lang="en-US" altLang="en-US" sz="1500" i="1" dirty="0">
                <a:solidFill>
                  <a:srgbClr val="0000FF"/>
                </a:solidFill>
              </a:rPr>
              <a:t>formation</a:t>
            </a:r>
            <a:r>
              <a:rPr lang="en-US" altLang="en-US" sz="1500" dirty="0">
                <a:solidFill>
                  <a:srgbClr val="0000FF"/>
                </a:solidFill>
              </a:rPr>
              <a:t> and aqueous </a:t>
            </a:r>
            <a:r>
              <a:rPr lang="en-US" altLang="en-US" sz="1500" i="1" dirty="0">
                <a:solidFill>
                  <a:srgbClr val="0000FF"/>
                </a:solidFill>
              </a:rPr>
              <a:t>egress</a:t>
            </a:r>
          </a:p>
          <a:p>
            <a:pPr eaLnBrk="1" hangingPunct="1">
              <a:spcBef>
                <a:spcPct val="0"/>
              </a:spcBef>
              <a:buClrTx/>
              <a:buSzTx/>
              <a:buFontTx/>
              <a:buNone/>
            </a:pPr>
            <a:r>
              <a:rPr lang="en-US" altLang="en-US" sz="1500" dirty="0">
                <a:solidFill>
                  <a:srgbClr val="0000FF"/>
                </a:solidFill>
              </a:rPr>
              <a:t>--The second term in the equation is…</a:t>
            </a:r>
            <a:r>
              <a:rPr lang="en-US" altLang="en-US" sz="1500" i="1" dirty="0">
                <a:solidFill>
                  <a:srgbClr val="FFFF00"/>
                </a:solidFill>
              </a:rPr>
              <a:t>EVP</a:t>
            </a:r>
            <a:r>
              <a:rPr lang="en-US" altLang="en-US" sz="1500" dirty="0">
                <a:solidFill>
                  <a:srgbClr val="FFFF00"/>
                </a:solidFill>
              </a:rPr>
              <a:t>. </a:t>
            </a:r>
          </a:p>
          <a:p>
            <a:pPr eaLnBrk="1" hangingPunct="1">
              <a:spcBef>
                <a:spcPct val="0"/>
              </a:spcBef>
              <a:buClrTx/>
              <a:buSzTx/>
              <a:buFontTx/>
              <a:buNone/>
            </a:pPr>
            <a:r>
              <a:rPr lang="en-US" altLang="en-US" sz="1500" dirty="0">
                <a:solidFill>
                  <a:srgbClr val="FFFF00"/>
                </a:solidFill>
              </a:rPr>
              <a:t>Thus, any ocular and/or systemic conditions that lead to a persistent increase in EVP can produce a persistent elevation in IOP and thus glaucoma. And if this condition affects only one eye, it can produce unilateral elevated IOP.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FB56025-41C1-4675-BA06-2A45E8AF615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37218" name="Rectangle 7">
            <a:extLst>
              <a:ext uri="{FF2B5EF4-FFF2-40B4-BE49-F238E27FC236}">
                <a16:creationId xmlns:a16="http://schemas.microsoft.com/office/drawing/2014/main" id="{DF9977AE-F259-409C-A774-33757CA42C45}"/>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7219" name="Rectangle 2">
            <a:extLst>
              <a:ext uri="{FF2B5EF4-FFF2-40B4-BE49-F238E27FC236}">
                <a16:creationId xmlns:a16="http://schemas.microsoft.com/office/drawing/2014/main" id="{AD4E13E0-17A9-4A89-A592-305EFD0E4B3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7220" name="Text Box 4">
            <a:extLst>
              <a:ext uri="{FF2B5EF4-FFF2-40B4-BE49-F238E27FC236}">
                <a16:creationId xmlns:a16="http://schemas.microsoft.com/office/drawing/2014/main" id="{B04186BD-890E-4788-A1BE-71E0BF4DDC2D}"/>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endParaRPr lang="en-US" altLang="en-US" sz="1600" b="1" dirty="0">
              <a:solidFill>
                <a:schemeClr val="bg1"/>
              </a:solidFill>
            </a:endParaRPr>
          </a:p>
        </p:txBody>
      </p:sp>
      <p:sp>
        <p:nvSpPr>
          <p:cNvPr id="137221" name="Rectangle 2">
            <a:extLst>
              <a:ext uri="{FF2B5EF4-FFF2-40B4-BE49-F238E27FC236}">
                <a16:creationId xmlns:a16="http://schemas.microsoft.com/office/drawing/2014/main" id="{49B868C3-C496-40AB-9FEA-066A412C028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37222" name="Slide Number Placeholder 1">
            <a:extLst>
              <a:ext uri="{FF2B5EF4-FFF2-40B4-BE49-F238E27FC236}">
                <a16:creationId xmlns:a16="http://schemas.microsoft.com/office/drawing/2014/main" id="{9DB8C805-6151-4851-9436-8197BC1C773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89736A9-CB06-40A2-A51C-CE7A5599C575}" type="slidenum">
              <a:rPr lang="en-US" altLang="en-US" sz="1000" smtClean="0"/>
              <a:pPr>
                <a:spcBef>
                  <a:spcPct val="0"/>
                </a:spcBef>
                <a:buClrTx/>
                <a:buSzTx/>
                <a:buFontTx/>
                <a:buNone/>
              </a:pPr>
              <a:t>173</a:t>
            </a:fld>
            <a:endParaRPr lang="en-US" altLang="en-US" sz="1000"/>
          </a:p>
        </p:txBody>
      </p:sp>
      <p:sp>
        <p:nvSpPr>
          <p:cNvPr id="137223" name="TextBox 1">
            <a:extLst>
              <a:ext uri="{FF2B5EF4-FFF2-40B4-BE49-F238E27FC236}">
                <a16:creationId xmlns:a16="http://schemas.microsoft.com/office/drawing/2014/main" id="{C3726125-AAE4-492D-B922-543290887376}"/>
              </a:ext>
            </a:extLst>
          </p:cNvPr>
          <p:cNvSpPr txBox="1">
            <a:spLocks noChangeArrowheads="1"/>
          </p:cNvSpPr>
          <p:nvPr/>
        </p:nvSpPr>
        <p:spPr bwMode="auto">
          <a:xfrm>
            <a:off x="685540" y="3405118"/>
            <a:ext cx="7826375" cy="14773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dirty="0">
                <a:solidFill>
                  <a:srgbClr val="0000FF"/>
                </a:solidFill>
              </a:rPr>
              <a:t>Recall that the </a:t>
            </a:r>
            <a:r>
              <a:rPr lang="en-US" altLang="en-US" sz="1500" dirty="0" err="1">
                <a:solidFill>
                  <a:srgbClr val="0000FF"/>
                </a:solidFill>
              </a:rPr>
              <a:t>Goldmann</a:t>
            </a:r>
            <a:r>
              <a:rPr lang="en-US" altLang="en-US" sz="1500" dirty="0">
                <a:solidFill>
                  <a:srgbClr val="0000FF"/>
                </a:solidFill>
              </a:rPr>
              <a:t> equation for IOP contains two terms:</a:t>
            </a:r>
          </a:p>
          <a:p>
            <a:pPr eaLnBrk="1" hangingPunct="1">
              <a:spcBef>
                <a:spcPct val="0"/>
              </a:spcBef>
              <a:buClrTx/>
              <a:buSzTx/>
              <a:buFontTx/>
              <a:buNone/>
            </a:pPr>
            <a:r>
              <a:rPr lang="en-US" altLang="en-US" sz="1500" dirty="0">
                <a:solidFill>
                  <a:srgbClr val="0000FF"/>
                </a:solidFill>
              </a:rPr>
              <a:t>--The first term…quantifies the balance between aqueous </a:t>
            </a:r>
            <a:r>
              <a:rPr lang="en-US" altLang="en-US" sz="1500" i="1" dirty="0">
                <a:solidFill>
                  <a:srgbClr val="0000FF"/>
                </a:solidFill>
              </a:rPr>
              <a:t>formation</a:t>
            </a:r>
            <a:r>
              <a:rPr lang="en-US" altLang="en-US" sz="1500" dirty="0">
                <a:solidFill>
                  <a:srgbClr val="0000FF"/>
                </a:solidFill>
              </a:rPr>
              <a:t> and aqueous </a:t>
            </a:r>
            <a:r>
              <a:rPr lang="en-US" altLang="en-US" sz="1500" i="1" dirty="0">
                <a:solidFill>
                  <a:srgbClr val="0000FF"/>
                </a:solidFill>
              </a:rPr>
              <a:t>egress</a:t>
            </a:r>
          </a:p>
          <a:p>
            <a:pPr eaLnBrk="1" hangingPunct="1">
              <a:spcBef>
                <a:spcPct val="0"/>
              </a:spcBef>
              <a:buClrTx/>
              <a:buSzTx/>
              <a:buFontTx/>
              <a:buNone/>
            </a:pPr>
            <a:r>
              <a:rPr lang="en-US" altLang="en-US" sz="1500" dirty="0">
                <a:solidFill>
                  <a:srgbClr val="0000FF"/>
                </a:solidFill>
              </a:rPr>
              <a:t>--The second term in the equation is…</a:t>
            </a:r>
            <a:r>
              <a:rPr lang="en-US" altLang="en-US" sz="1500" i="1" dirty="0">
                <a:solidFill>
                  <a:srgbClr val="0000FF"/>
                </a:solidFill>
              </a:rPr>
              <a:t>EVP</a:t>
            </a:r>
            <a:r>
              <a:rPr lang="en-US" altLang="en-US" sz="1500" dirty="0">
                <a:solidFill>
                  <a:srgbClr val="0000FF"/>
                </a:solidFill>
              </a:rPr>
              <a:t>. </a:t>
            </a:r>
            <a:endParaRPr lang="en-US" altLang="en-US" sz="1500" dirty="0">
              <a:solidFill>
                <a:srgbClr val="FFFF00"/>
              </a:solidFill>
            </a:endParaRPr>
          </a:p>
          <a:p>
            <a:pPr eaLnBrk="1" hangingPunct="1">
              <a:spcBef>
                <a:spcPct val="0"/>
              </a:spcBef>
              <a:buClrTx/>
              <a:buSzTx/>
              <a:buFontTx/>
              <a:buNone/>
            </a:pPr>
            <a:r>
              <a:rPr lang="en-US" altLang="en-US" sz="1500" dirty="0">
                <a:solidFill>
                  <a:srgbClr val="FFFF00"/>
                </a:solidFill>
              </a:rPr>
              <a:t>Thus, any ocular and/or systemic conditions that lead to a persistent increase in EVP can produce a persistent elevation in IOP and thus glaucoma. And if this condition affects only one eye, it can produce unilateral elevated IOP. </a:t>
            </a:r>
          </a:p>
        </p:txBody>
      </p:sp>
      <p:sp>
        <p:nvSpPr>
          <p:cNvPr id="4" name="Rectangle 3">
            <a:extLst>
              <a:ext uri="{FF2B5EF4-FFF2-40B4-BE49-F238E27FC236}">
                <a16:creationId xmlns:a16="http://schemas.microsoft.com/office/drawing/2014/main" id="{AD952FD0-1ED7-4E81-8966-0062AC75BC2C}"/>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224" name="Group 3">
            <a:extLst>
              <a:ext uri="{FF2B5EF4-FFF2-40B4-BE49-F238E27FC236}">
                <a16:creationId xmlns:a16="http://schemas.microsoft.com/office/drawing/2014/main" id="{E01B48A6-0236-4E80-962E-7C4EEC60D266}"/>
              </a:ext>
            </a:extLst>
          </p:cNvPr>
          <p:cNvGrpSpPr>
            <a:grpSpLocks/>
          </p:cNvGrpSpPr>
          <p:nvPr/>
        </p:nvGrpSpPr>
        <p:grpSpPr bwMode="auto">
          <a:xfrm>
            <a:off x="762000" y="5578475"/>
            <a:ext cx="7642225" cy="822325"/>
            <a:chOff x="528" y="726"/>
            <a:chExt cx="4814" cy="518"/>
          </a:xfrm>
        </p:grpSpPr>
        <p:sp>
          <p:nvSpPr>
            <p:cNvPr id="137226" name="Text Box 4">
              <a:extLst>
                <a:ext uri="{FF2B5EF4-FFF2-40B4-BE49-F238E27FC236}">
                  <a16:creationId xmlns:a16="http://schemas.microsoft.com/office/drawing/2014/main" id="{DE165408-F12B-4BAF-B973-1B1F52D62152}"/>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IOP =</a:t>
              </a:r>
            </a:p>
          </p:txBody>
        </p:sp>
        <p:sp>
          <p:nvSpPr>
            <p:cNvPr id="137227" name="Text Box 5">
              <a:extLst>
                <a:ext uri="{FF2B5EF4-FFF2-40B4-BE49-F238E27FC236}">
                  <a16:creationId xmlns:a16="http://schemas.microsoft.com/office/drawing/2014/main" id="{2B24B621-7572-4539-B758-E1DFD56B9E1B}"/>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37228" name="Text Box 6">
              <a:extLst>
                <a:ext uri="{FF2B5EF4-FFF2-40B4-BE49-F238E27FC236}">
                  <a16:creationId xmlns:a16="http://schemas.microsoft.com/office/drawing/2014/main" id="{EB1F26CF-DA1E-4662-A6DF-8F53D5DB327C}"/>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37229" name="Text Box 7">
              <a:extLst>
                <a:ext uri="{FF2B5EF4-FFF2-40B4-BE49-F238E27FC236}">
                  <a16:creationId xmlns:a16="http://schemas.microsoft.com/office/drawing/2014/main" id="{D14A7F71-3CD4-4CC9-819C-459C49F54CCC}"/>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37225" name="Line 9">
            <a:extLst>
              <a:ext uri="{FF2B5EF4-FFF2-40B4-BE49-F238E27FC236}">
                <a16:creationId xmlns:a16="http://schemas.microsoft.com/office/drawing/2014/main" id="{12EAAE63-106A-4BB9-B451-DB7F79AFC6AA}"/>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7093944B-D861-47F1-A9AD-934FF6784420}"/>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FB56025-41C1-4675-BA06-2A45E8AF615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37218" name="Rectangle 7">
            <a:extLst>
              <a:ext uri="{FF2B5EF4-FFF2-40B4-BE49-F238E27FC236}">
                <a16:creationId xmlns:a16="http://schemas.microsoft.com/office/drawing/2014/main" id="{DF9977AE-F259-409C-A774-33757CA42C45}"/>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7219" name="Rectangle 2">
            <a:extLst>
              <a:ext uri="{FF2B5EF4-FFF2-40B4-BE49-F238E27FC236}">
                <a16:creationId xmlns:a16="http://schemas.microsoft.com/office/drawing/2014/main" id="{AD4E13E0-17A9-4A89-A592-305EFD0E4B3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7220" name="Text Box 4">
            <a:extLst>
              <a:ext uri="{FF2B5EF4-FFF2-40B4-BE49-F238E27FC236}">
                <a16:creationId xmlns:a16="http://schemas.microsoft.com/office/drawing/2014/main" id="{B04186BD-890E-4788-A1BE-71E0BF4DDC2D}"/>
              </a:ext>
            </a:extLst>
          </p:cNvPr>
          <p:cNvSpPr txBox="1">
            <a:spLocks noChangeArrowheads="1"/>
          </p:cNvSpPr>
          <p:nvPr/>
        </p:nvSpPr>
        <p:spPr bwMode="auto">
          <a:xfrm>
            <a:off x="390525" y="869950"/>
            <a:ext cx="4208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endParaRPr lang="en-US" altLang="en-US" sz="1600" b="1" dirty="0">
              <a:solidFill>
                <a:schemeClr val="bg1"/>
              </a:solidFill>
            </a:endParaRPr>
          </a:p>
        </p:txBody>
      </p:sp>
      <p:sp>
        <p:nvSpPr>
          <p:cNvPr id="137221" name="Rectangle 2">
            <a:extLst>
              <a:ext uri="{FF2B5EF4-FFF2-40B4-BE49-F238E27FC236}">
                <a16:creationId xmlns:a16="http://schemas.microsoft.com/office/drawing/2014/main" id="{49B868C3-C496-40AB-9FEA-066A412C028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37222" name="Slide Number Placeholder 1">
            <a:extLst>
              <a:ext uri="{FF2B5EF4-FFF2-40B4-BE49-F238E27FC236}">
                <a16:creationId xmlns:a16="http://schemas.microsoft.com/office/drawing/2014/main" id="{9DB8C805-6151-4851-9436-8197BC1C773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89736A9-CB06-40A2-A51C-CE7A5599C575}" type="slidenum">
              <a:rPr lang="en-US" altLang="en-US" sz="1000" smtClean="0"/>
              <a:pPr>
                <a:spcBef>
                  <a:spcPct val="0"/>
                </a:spcBef>
                <a:buClrTx/>
                <a:buSzTx/>
                <a:buFontTx/>
                <a:buNone/>
              </a:pPr>
              <a:t>174</a:t>
            </a:fld>
            <a:endParaRPr lang="en-US" altLang="en-US" sz="1000"/>
          </a:p>
        </p:txBody>
      </p:sp>
      <p:sp>
        <p:nvSpPr>
          <p:cNvPr id="137223" name="TextBox 1">
            <a:extLst>
              <a:ext uri="{FF2B5EF4-FFF2-40B4-BE49-F238E27FC236}">
                <a16:creationId xmlns:a16="http://schemas.microsoft.com/office/drawing/2014/main" id="{C3726125-AAE4-492D-B922-543290887376}"/>
              </a:ext>
            </a:extLst>
          </p:cNvPr>
          <p:cNvSpPr txBox="1">
            <a:spLocks noChangeArrowheads="1"/>
          </p:cNvSpPr>
          <p:nvPr/>
        </p:nvSpPr>
        <p:spPr bwMode="auto">
          <a:xfrm>
            <a:off x="685540" y="3405118"/>
            <a:ext cx="7826375" cy="14773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dirty="0">
                <a:solidFill>
                  <a:srgbClr val="0000FF"/>
                </a:solidFill>
              </a:rPr>
              <a:t>Recall that the </a:t>
            </a:r>
            <a:r>
              <a:rPr lang="en-US" altLang="en-US" sz="1500" dirty="0" err="1">
                <a:solidFill>
                  <a:srgbClr val="0000FF"/>
                </a:solidFill>
              </a:rPr>
              <a:t>Goldmann</a:t>
            </a:r>
            <a:r>
              <a:rPr lang="en-US" altLang="en-US" sz="1500" dirty="0">
                <a:solidFill>
                  <a:srgbClr val="0000FF"/>
                </a:solidFill>
              </a:rPr>
              <a:t> equation for IOP contains two terms:</a:t>
            </a:r>
          </a:p>
          <a:p>
            <a:pPr eaLnBrk="1" hangingPunct="1">
              <a:spcBef>
                <a:spcPct val="0"/>
              </a:spcBef>
              <a:buClrTx/>
              <a:buSzTx/>
              <a:buFontTx/>
              <a:buNone/>
            </a:pPr>
            <a:r>
              <a:rPr lang="en-US" altLang="en-US" sz="1500" dirty="0">
                <a:solidFill>
                  <a:srgbClr val="0000FF"/>
                </a:solidFill>
              </a:rPr>
              <a:t>--The first term…quantifies the balance between aqueous </a:t>
            </a:r>
            <a:r>
              <a:rPr lang="en-US" altLang="en-US" sz="1500" i="1" dirty="0">
                <a:solidFill>
                  <a:srgbClr val="0000FF"/>
                </a:solidFill>
              </a:rPr>
              <a:t>formation</a:t>
            </a:r>
            <a:r>
              <a:rPr lang="en-US" altLang="en-US" sz="1500" dirty="0">
                <a:solidFill>
                  <a:srgbClr val="0000FF"/>
                </a:solidFill>
              </a:rPr>
              <a:t> and aqueous </a:t>
            </a:r>
            <a:r>
              <a:rPr lang="en-US" altLang="en-US" sz="1500" i="1" dirty="0">
                <a:solidFill>
                  <a:srgbClr val="0000FF"/>
                </a:solidFill>
              </a:rPr>
              <a:t>egress</a:t>
            </a:r>
          </a:p>
          <a:p>
            <a:pPr eaLnBrk="1" hangingPunct="1">
              <a:spcBef>
                <a:spcPct val="0"/>
              </a:spcBef>
              <a:buClrTx/>
              <a:buSzTx/>
              <a:buFontTx/>
              <a:buNone/>
            </a:pPr>
            <a:r>
              <a:rPr lang="en-US" altLang="en-US" sz="1500" dirty="0">
                <a:solidFill>
                  <a:srgbClr val="0000FF"/>
                </a:solidFill>
              </a:rPr>
              <a:t>--The second term in the equation is…</a:t>
            </a:r>
            <a:r>
              <a:rPr lang="en-US" altLang="en-US" sz="1500" i="1" dirty="0">
                <a:solidFill>
                  <a:srgbClr val="0000FF"/>
                </a:solidFill>
              </a:rPr>
              <a:t>EVP</a:t>
            </a:r>
            <a:r>
              <a:rPr lang="en-US" altLang="en-US" sz="1500" dirty="0">
                <a:solidFill>
                  <a:srgbClr val="0000FF"/>
                </a:solidFill>
              </a:rPr>
              <a:t>. </a:t>
            </a:r>
          </a:p>
          <a:p>
            <a:pPr eaLnBrk="1" hangingPunct="1">
              <a:spcBef>
                <a:spcPct val="0"/>
              </a:spcBef>
              <a:buClrTx/>
              <a:buSzTx/>
              <a:buFontTx/>
              <a:buNone/>
            </a:pPr>
            <a:r>
              <a:rPr lang="en-US" altLang="en-US" sz="1500" dirty="0"/>
              <a:t>Thus, any ocular and/or systemic conditions that lead to a persistent increase in EVP can produce a persistent elevation in IOP and thus glaucoma. And if this condition affects only one eye, it can produce unilateral elevated IOP. </a:t>
            </a:r>
          </a:p>
        </p:txBody>
      </p:sp>
      <p:sp>
        <p:nvSpPr>
          <p:cNvPr id="4" name="Rectangle 3">
            <a:extLst>
              <a:ext uri="{FF2B5EF4-FFF2-40B4-BE49-F238E27FC236}">
                <a16:creationId xmlns:a16="http://schemas.microsoft.com/office/drawing/2014/main" id="{AD952FD0-1ED7-4E81-8966-0062AC75BC2C}"/>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224" name="Group 3">
            <a:extLst>
              <a:ext uri="{FF2B5EF4-FFF2-40B4-BE49-F238E27FC236}">
                <a16:creationId xmlns:a16="http://schemas.microsoft.com/office/drawing/2014/main" id="{E01B48A6-0236-4E80-962E-7C4EEC60D266}"/>
              </a:ext>
            </a:extLst>
          </p:cNvPr>
          <p:cNvGrpSpPr>
            <a:grpSpLocks/>
          </p:cNvGrpSpPr>
          <p:nvPr/>
        </p:nvGrpSpPr>
        <p:grpSpPr bwMode="auto">
          <a:xfrm>
            <a:off x="762000" y="5578475"/>
            <a:ext cx="7642225" cy="822325"/>
            <a:chOff x="528" y="726"/>
            <a:chExt cx="4814" cy="518"/>
          </a:xfrm>
        </p:grpSpPr>
        <p:sp>
          <p:nvSpPr>
            <p:cNvPr id="137226" name="Text Box 4">
              <a:extLst>
                <a:ext uri="{FF2B5EF4-FFF2-40B4-BE49-F238E27FC236}">
                  <a16:creationId xmlns:a16="http://schemas.microsoft.com/office/drawing/2014/main" id="{DE165408-F12B-4BAF-B973-1B1F52D62152}"/>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IOP =</a:t>
              </a:r>
            </a:p>
          </p:txBody>
        </p:sp>
        <p:sp>
          <p:nvSpPr>
            <p:cNvPr id="137227" name="Text Box 5">
              <a:extLst>
                <a:ext uri="{FF2B5EF4-FFF2-40B4-BE49-F238E27FC236}">
                  <a16:creationId xmlns:a16="http://schemas.microsoft.com/office/drawing/2014/main" id="{2B24B621-7572-4539-B758-E1DFD56B9E1B}"/>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37228" name="Text Box 6">
              <a:extLst>
                <a:ext uri="{FF2B5EF4-FFF2-40B4-BE49-F238E27FC236}">
                  <a16:creationId xmlns:a16="http://schemas.microsoft.com/office/drawing/2014/main" id="{EB1F26CF-DA1E-4662-A6DF-8F53D5DB327C}"/>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37229" name="Text Box 7">
              <a:extLst>
                <a:ext uri="{FF2B5EF4-FFF2-40B4-BE49-F238E27FC236}">
                  <a16:creationId xmlns:a16="http://schemas.microsoft.com/office/drawing/2014/main" id="{D14A7F71-3CD4-4CC9-819C-459C49F54CCC}"/>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37225" name="Line 9">
            <a:extLst>
              <a:ext uri="{FF2B5EF4-FFF2-40B4-BE49-F238E27FC236}">
                <a16:creationId xmlns:a16="http://schemas.microsoft.com/office/drawing/2014/main" id="{12EAAE63-106A-4BB9-B451-DB7F79AFC6AA}"/>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7F5395C4-6193-479A-9E9D-4CB027948765}"/>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25203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A27B512-FFFD-4F81-826D-C8EDB9C938A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39266" name="Rectangle 7">
            <a:extLst>
              <a:ext uri="{FF2B5EF4-FFF2-40B4-BE49-F238E27FC236}">
                <a16:creationId xmlns:a16="http://schemas.microsoft.com/office/drawing/2014/main" id="{3672BB59-C94C-4C54-AE4C-E04016943456}"/>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9267" name="Rectangle 2">
            <a:extLst>
              <a:ext uri="{FF2B5EF4-FFF2-40B4-BE49-F238E27FC236}">
                <a16:creationId xmlns:a16="http://schemas.microsoft.com/office/drawing/2014/main" id="{3D6EED26-05F1-4942-9372-25DEFFA26EA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9268" name="Text Box 4">
            <a:extLst>
              <a:ext uri="{FF2B5EF4-FFF2-40B4-BE49-F238E27FC236}">
                <a16:creationId xmlns:a16="http://schemas.microsoft.com/office/drawing/2014/main" id="{04056A05-B2F4-4C91-8BCB-58268735227A}"/>
              </a:ext>
            </a:extLst>
          </p:cNvPr>
          <p:cNvSpPr txBox="1">
            <a:spLocks noChangeArrowheads="1"/>
          </p:cNvSpPr>
          <p:nvPr/>
        </p:nvSpPr>
        <p:spPr bwMode="auto">
          <a:xfrm>
            <a:off x="390525" y="869950"/>
            <a:ext cx="420820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dirty="0"/>
              <a:t>	--CCF</a:t>
            </a:r>
          </a:p>
          <a:p>
            <a:pPr eaLnBrk="1" hangingPunct="1">
              <a:spcBef>
                <a:spcPct val="0"/>
              </a:spcBef>
              <a:buClrTx/>
              <a:buSzTx/>
              <a:buFontTx/>
              <a:buNone/>
            </a:pPr>
            <a:r>
              <a:rPr lang="en-US" altLang="en-US" sz="1600" dirty="0"/>
              <a:t>	--SVC syndrome</a:t>
            </a:r>
          </a:p>
          <a:p>
            <a:pPr eaLnBrk="1" hangingPunct="1">
              <a:spcBef>
                <a:spcPct val="0"/>
              </a:spcBef>
              <a:buClrTx/>
              <a:buSzTx/>
              <a:buFontTx/>
              <a:buNone/>
            </a:pPr>
            <a:r>
              <a:rPr lang="en-US" altLang="en-US" sz="1600" dirty="0"/>
              <a:t>	--Sturge-Weber</a:t>
            </a:r>
          </a:p>
          <a:p>
            <a:pPr eaLnBrk="1" hangingPunct="1">
              <a:spcBef>
                <a:spcPct val="0"/>
              </a:spcBef>
              <a:buClrTx/>
              <a:buSzTx/>
              <a:buFontTx/>
              <a:buNone/>
            </a:pPr>
            <a:r>
              <a:rPr lang="en-US" altLang="en-US" sz="1600" dirty="0"/>
              <a:t>	--Orbital inflammation</a:t>
            </a:r>
            <a:endParaRPr lang="en-US" altLang="en-US" sz="1600" b="1" dirty="0">
              <a:solidFill>
                <a:schemeClr val="bg1"/>
              </a:solidFill>
            </a:endParaRPr>
          </a:p>
        </p:txBody>
      </p:sp>
      <p:sp>
        <p:nvSpPr>
          <p:cNvPr id="139269" name="Rectangle 8">
            <a:extLst>
              <a:ext uri="{FF2B5EF4-FFF2-40B4-BE49-F238E27FC236}">
                <a16:creationId xmlns:a16="http://schemas.microsoft.com/office/drawing/2014/main" id="{EF568C67-BCB7-48ED-9800-C2A08778BBE5}"/>
              </a:ext>
            </a:extLst>
          </p:cNvPr>
          <p:cNvSpPr>
            <a:spLocks noChangeArrowheads="1"/>
          </p:cNvSpPr>
          <p:nvPr/>
        </p:nvSpPr>
        <p:spPr bwMode="auto">
          <a:xfrm>
            <a:off x="1524000" y="3124200"/>
            <a:ext cx="21336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 specific intracranial problem</a:t>
            </a:r>
          </a:p>
        </p:txBody>
      </p:sp>
      <p:sp>
        <p:nvSpPr>
          <p:cNvPr id="139270" name="Rectangle 2">
            <a:extLst>
              <a:ext uri="{FF2B5EF4-FFF2-40B4-BE49-F238E27FC236}">
                <a16:creationId xmlns:a16="http://schemas.microsoft.com/office/drawing/2014/main" id="{3D211387-1597-455B-BA02-BAEF01C7FAA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39271" name="Slide Number Placeholder 1">
            <a:extLst>
              <a:ext uri="{FF2B5EF4-FFF2-40B4-BE49-F238E27FC236}">
                <a16:creationId xmlns:a16="http://schemas.microsoft.com/office/drawing/2014/main" id="{A329B017-BEC8-423E-A3A9-1671166DAF5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0CD52D-55E4-40DC-929C-0D3B469933D0}" type="slidenum">
              <a:rPr lang="en-US" altLang="en-US" sz="1000" smtClean="0"/>
              <a:pPr>
                <a:spcBef>
                  <a:spcPct val="0"/>
                </a:spcBef>
                <a:buClrTx/>
                <a:buSzTx/>
                <a:buFontTx/>
                <a:buNone/>
              </a:pPr>
              <a:t>175</a:t>
            </a:fld>
            <a:endParaRPr lang="en-US" altLang="en-US" sz="1000"/>
          </a:p>
        </p:txBody>
      </p:sp>
      <p:sp>
        <p:nvSpPr>
          <p:cNvPr id="139272" name="Rectangle 8">
            <a:extLst>
              <a:ext uri="{FF2B5EF4-FFF2-40B4-BE49-F238E27FC236}">
                <a16:creationId xmlns:a16="http://schemas.microsoft.com/office/drawing/2014/main" id="{C9DC0892-AA9C-450F-914D-49EFB07D9080}"/>
              </a:ext>
            </a:extLst>
          </p:cNvPr>
          <p:cNvSpPr>
            <a:spLocks noChangeArrowheads="1"/>
          </p:cNvSpPr>
          <p:nvPr/>
        </p:nvSpPr>
        <p:spPr bwMode="auto">
          <a:xfrm>
            <a:off x="1524000" y="3352800"/>
            <a:ext cx="21336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 general intrathoracic problem</a:t>
            </a:r>
          </a:p>
        </p:txBody>
      </p:sp>
      <p:sp>
        <p:nvSpPr>
          <p:cNvPr id="139273" name="Rectangle 8">
            <a:extLst>
              <a:ext uri="{FF2B5EF4-FFF2-40B4-BE49-F238E27FC236}">
                <a16:creationId xmlns:a16="http://schemas.microsoft.com/office/drawing/2014/main" id="{7725E571-7CDE-4F03-8F8C-0C60152FE664}"/>
              </a:ext>
            </a:extLst>
          </p:cNvPr>
          <p:cNvSpPr>
            <a:spLocks noChangeArrowheads="1"/>
          </p:cNvSpPr>
          <p:nvPr/>
        </p:nvSpPr>
        <p:spPr bwMode="auto">
          <a:xfrm>
            <a:off x="1524000" y="3581400"/>
            <a:ext cx="21336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 phakomatosis</a:t>
            </a:r>
          </a:p>
        </p:txBody>
      </p:sp>
      <p:sp>
        <p:nvSpPr>
          <p:cNvPr id="139274" name="Rectangle 9">
            <a:extLst>
              <a:ext uri="{FF2B5EF4-FFF2-40B4-BE49-F238E27FC236}">
                <a16:creationId xmlns:a16="http://schemas.microsoft.com/office/drawing/2014/main" id="{73E39622-7F17-43EF-AE0C-FFC84DE72835}"/>
              </a:ext>
            </a:extLst>
          </p:cNvPr>
          <p:cNvSpPr>
            <a:spLocks noChangeArrowheads="1"/>
          </p:cNvSpPr>
          <p:nvPr/>
        </p:nvSpPr>
        <p:spPr bwMode="auto">
          <a:xfrm>
            <a:off x="1524000" y="3810000"/>
            <a:ext cx="21336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 very general ophthalmic problem</a:t>
            </a:r>
          </a:p>
        </p:txBody>
      </p:sp>
      <p:sp>
        <p:nvSpPr>
          <p:cNvPr id="7" name="Rectangle 6">
            <a:extLst>
              <a:ext uri="{FF2B5EF4-FFF2-40B4-BE49-F238E27FC236}">
                <a16:creationId xmlns:a16="http://schemas.microsoft.com/office/drawing/2014/main" id="{50A92D6B-9A50-4C47-A170-A0A3EF69F541}"/>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3">
            <a:extLst>
              <a:ext uri="{FF2B5EF4-FFF2-40B4-BE49-F238E27FC236}">
                <a16:creationId xmlns:a16="http://schemas.microsoft.com/office/drawing/2014/main" id="{336DE99F-A1F3-4F3C-911D-863BA2F99DCD}"/>
              </a:ext>
            </a:extLst>
          </p:cNvPr>
          <p:cNvGrpSpPr>
            <a:grpSpLocks/>
          </p:cNvGrpSpPr>
          <p:nvPr/>
        </p:nvGrpSpPr>
        <p:grpSpPr bwMode="auto">
          <a:xfrm>
            <a:off x="762000" y="5578475"/>
            <a:ext cx="7642225" cy="822325"/>
            <a:chOff x="528" y="726"/>
            <a:chExt cx="4814" cy="518"/>
          </a:xfrm>
        </p:grpSpPr>
        <p:sp>
          <p:nvSpPr>
            <p:cNvPr id="26" name="Text Box 4">
              <a:extLst>
                <a:ext uri="{FF2B5EF4-FFF2-40B4-BE49-F238E27FC236}">
                  <a16:creationId xmlns:a16="http://schemas.microsoft.com/office/drawing/2014/main" id="{C5046296-7C14-4C4F-9781-06CF5C149BF2}"/>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dirty="0"/>
                <a:t>IOP =</a:t>
              </a:r>
            </a:p>
          </p:txBody>
        </p:sp>
        <p:sp>
          <p:nvSpPr>
            <p:cNvPr id="27" name="Text Box 5">
              <a:extLst>
                <a:ext uri="{FF2B5EF4-FFF2-40B4-BE49-F238E27FC236}">
                  <a16:creationId xmlns:a16="http://schemas.microsoft.com/office/drawing/2014/main" id="{8E8B7996-9EFF-4986-9C76-4D2E3FA8F83F}"/>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28" name="Text Box 6">
              <a:extLst>
                <a:ext uri="{FF2B5EF4-FFF2-40B4-BE49-F238E27FC236}">
                  <a16:creationId xmlns:a16="http://schemas.microsoft.com/office/drawing/2014/main" id="{BB2AF96F-E346-4175-891C-45C1B364EA36}"/>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29" name="Text Box 7">
              <a:extLst>
                <a:ext uri="{FF2B5EF4-FFF2-40B4-BE49-F238E27FC236}">
                  <a16:creationId xmlns:a16="http://schemas.microsoft.com/office/drawing/2014/main" id="{1801AF14-A0C5-4AA4-8D42-45220D208C1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6" name="Line 9">
            <a:extLst>
              <a:ext uri="{FF2B5EF4-FFF2-40B4-BE49-F238E27FC236}">
                <a16:creationId xmlns:a16="http://schemas.microsoft.com/office/drawing/2014/main" id="{498D6161-59E9-4B4B-8FDF-5CDFEEAB94B1}"/>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CFAE0A11-E882-4659-A78A-333913266A3A}"/>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13659E1B-F174-4BB5-999D-84ECD373DA98}"/>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4" name="Rectangle 3">
            <a:extLst>
              <a:ext uri="{FF2B5EF4-FFF2-40B4-BE49-F238E27FC236}">
                <a16:creationId xmlns:a16="http://schemas.microsoft.com/office/drawing/2014/main" id="{DB2F6DC5-C228-4A39-A6AD-8BDC278D94BF}"/>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14" name="Rectangle 6">
            <a:extLst>
              <a:ext uri="{FF2B5EF4-FFF2-40B4-BE49-F238E27FC236}">
                <a16:creationId xmlns:a16="http://schemas.microsoft.com/office/drawing/2014/main" id="{CB09683F-3CC0-4685-B66A-0BCAD67DEC88}"/>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1315" name="Rectangle 2">
            <a:extLst>
              <a:ext uri="{FF2B5EF4-FFF2-40B4-BE49-F238E27FC236}">
                <a16:creationId xmlns:a16="http://schemas.microsoft.com/office/drawing/2014/main" id="{78B4EFA2-E377-4B91-87D4-0DD0671FD9E1}"/>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1316" name="Rectangle 3">
            <a:extLst>
              <a:ext uri="{FF2B5EF4-FFF2-40B4-BE49-F238E27FC236}">
                <a16:creationId xmlns:a16="http://schemas.microsoft.com/office/drawing/2014/main" id="{5462C3AB-2CAC-4FBF-AF11-E8570DA9A21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1317" name="Text Box 5">
            <a:extLst>
              <a:ext uri="{FF2B5EF4-FFF2-40B4-BE49-F238E27FC236}">
                <a16:creationId xmlns:a16="http://schemas.microsoft.com/office/drawing/2014/main" id="{FB0B8004-5B5C-46A6-9F7D-E1CBE229D9A1}"/>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dirty="0"/>
              <a:t>	--</a:t>
            </a:r>
            <a:r>
              <a:rPr lang="en-US" altLang="en-US" sz="1600"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0000FF"/>
                </a:solidFill>
              </a:rPr>
              <a:t>SVC syndrome</a:t>
            </a:r>
          </a:p>
          <a:p>
            <a:pPr eaLnBrk="1" hangingPunct="1">
              <a:spcBef>
                <a:spcPct val="0"/>
              </a:spcBef>
              <a:buClrTx/>
              <a:buSzTx/>
              <a:buFontTx/>
              <a:buNone/>
            </a:pPr>
            <a:r>
              <a:rPr lang="en-US" altLang="en-US" sz="1600" dirty="0"/>
              <a:t>	--</a:t>
            </a:r>
            <a:r>
              <a:rPr lang="en-US" altLang="en-US" sz="1600" dirty="0">
                <a:solidFill>
                  <a:srgbClr val="0000FF"/>
                </a:solidFill>
              </a:rPr>
              <a:t>Sturge-Weber</a:t>
            </a:r>
          </a:p>
          <a:p>
            <a:pPr eaLnBrk="1" hangingPunct="1">
              <a:spcBef>
                <a:spcPct val="0"/>
              </a:spcBef>
              <a:buClrTx/>
              <a:buSzTx/>
              <a:buFontTx/>
              <a:buNone/>
            </a:pPr>
            <a:r>
              <a:rPr lang="en-US" altLang="en-US" sz="1600" dirty="0"/>
              <a:t>	--</a:t>
            </a:r>
            <a:r>
              <a:rPr lang="en-US" altLang="en-US" sz="1600" dirty="0">
                <a:solidFill>
                  <a:srgbClr val="0000FF"/>
                </a:solidFill>
              </a:rPr>
              <a:t>Orbital inflammation</a:t>
            </a:r>
            <a:r>
              <a:rPr lang="en-US" altLang="en-US" sz="1600" dirty="0"/>
              <a:t>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1318" name="Rectangle 2">
            <a:extLst>
              <a:ext uri="{FF2B5EF4-FFF2-40B4-BE49-F238E27FC236}">
                <a16:creationId xmlns:a16="http://schemas.microsoft.com/office/drawing/2014/main" id="{EB7FE455-AF09-49D6-A065-4F1CCD3F1740}"/>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1319" name="Slide Number Placeholder 1">
            <a:extLst>
              <a:ext uri="{FF2B5EF4-FFF2-40B4-BE49-F238E27FC236}">
                <a16:creationId xmlns:a16="http://schemas.microsoft.com/office/drawing/2014/main" id="{6D66AD46-7610-4573-AA5C-E0727EA7E2C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C87CF65-C749-4F87-8274-56EC4F9C19BE}" type="slidenum">
              <a:rPr lang="en-US" altLang="en-US" sz="1000" smtClean="0"/>
              <a:pPr>
                <a:spcBef>
                  <a:spcPct val="0"/>
                </a:spcBef>
                <a:buClrTx/>
                <a:buSzTx/>
                <a:buFontTx/>
                <a:buNone/>
              </a:pPr>
              <a:t>176</a:t>
            </a:fld>
            <a:endParaRPr lang="en-US" altLang="en-US" sz="1000"/>
          </a:p>
        </p:txBody>
      </p:sp>
      <p:sp>
        <p:nvSpPr>
          <p:cNvPr id="141320" name="TextBox 8">
            <a:extLst>
              <a:ext uri="{FF2B5EF4-FFF2-40B4-BE49-F238E27FC236}">
                <a16:creationId xmlns:a16="http://schemas.microsoft.com/office/drawing/2014/main" id="{FAF8D555-580A-481D-A93C-104A1461E45B}"/>
              </a:ext>
            </a:extLst>
          </p:cNvPr>
          <p:cNvSpPr txBox="1">
            <a:spLocks noChangeArrowheads="1"/>
          </p:cNvSpPr>
          <p:nvPr/>
        </p:nvSpPr>
        <p:spPr bwMode="auto">
          <a:xfrm>
            <a:off x="1981200" y="3124200"/>
            <a:ext cx="2351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(carotid-cavernous sinus fistula)</a:t>
            </a:r>
          </a:p>
        </p:txBody>
      </p:sp>
      <p:sp>
        <p:nvSpPr>
          <p:cNvPr id="141321" name="TextBox 8">
            <a:extLst>
              <a:ext uri="{FF2B5EF4-FFF2-40B4-BE49-F238E27FC236}">
                <a16:creationId xmlns:a16="http://schemas.microsoft.com/office/drawing/2014/main" id="{D0E91CE8-3203-4A5E-AFFF-B0C43663AC05}"/>
              </a:ext>
            </a:extLst>
          </p:cNvPr>
          <p:cNvSpPr txBox="1">
            <a:spLocks noChangeArrowheads="1"/>
          </p:cNvSpPr>
          <p:nvPr/>
        </p:nvSpPr>
        <p:spPr bwMode="auto">
          <a:xfrm>
            <a:off x="2895600" y="3352800"/>
            <a:ext cx="2074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(SVC = superior vena cava)</a:t>
            </a:r>
          </a:p>
        </p:txBody>
      </p:sp>
      <p:grpSp>
        <p:nvGrpSpPr>
          <p:cNvPr id="141322" name="Group 3">
            <a:extLst>
              <a:ext uri="{FF2B5EF4-FFF2-40B4-BE49-F238E27FC236}">
                <a16:creationId xmlns:a16="http://schemas.microsoft.com/office/drawing/2014/main" id="{68382A1A-B08D-4BE3-A000-BE31ECF98F43}"/>
              </a:ext>
            </a:extLst>
          </p:cNvPr>
          <p:cNvGrpSpPr>
            <a:grpSpLocks/>
          </p:cNvGrpSpPr>
          <p:nvPr/>
        </p:nvGrpSpPr>
        <p:grpSpPr bwMode="auto">
          <a:xfrm>
            <a:off x="762000" y="5578475"/>
            <a:ext cx="7642225" cy="822325"/>
            <a:chOff x="528" y="726"/>
            <a:chExt cx="4814" cy="518"/>
          </a:xfrm>
        </p:grpSpPr>
        <p:sp>
          <p:nvSpPr>
            <p:cNvPr id="141324" name="Text Box 4">
              <a:extLst>
                <a:ext uri="{FF2B5EF4-FFF2-40B4-BE49-F238E27FC236}">
                  <a16:creationId xmlns:a16="http://schemas.microsoft.com/office/drawing/2014/main" id="{BADC3940-5EB5-458B-817E-085527F3FB9A}"/>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1325" name="Text Box 5">
              <a:extLst>
                <a:ext uri="{FF2B5EF4-FFF2-40B4-BE49-F238E27FC236}">
                  <a16:creationId xmlns:a16="http://schemas.microsoft.com/office/drawing/2014/main" id="{B1A50397-AD1A-4771-A61C-AD0890EE3697}"/>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1326" name="Text Box 6">
              <a:extLst>
                <a:ext uri="{FF2B5EF4-FFF2-40B4-BE49-F238E27FC236}">
                  <a16:creationId xmlns:a16="http://schemas.microsoft.com/office/drawing/2014/main" id="{41FD2843-F5D6-46F9-9D11-0CD755B2FF9F}"/>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1327" name="Text Box 7">
              <a:extLst>
                <a:ext uri="{FF2B5EF4-FFF2-40B4-BE49-F238E27FC236}">
                  <a16:creationId xmlns:a16="http://schemas.microsoft.com/office/drawing/2014/main" id="{9393BFD5-F212-4016-9BA9-9CF622C0AA10}"/>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1323" name="Line 9">
            <a:extLst>
              <a:ext uri="{FF2B5EF4-FFF2-40B4-BE49-F238E27FC236}">
                <a16:creationId xmlns:a16="http://schemas.microsoft.com/office/drawing/2014/main" id="{541512B2-2B27-41A0-9CC8-E38E0D641426}"/>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F6CA5AB5-1B41-418E-9D64-643962EAC00F}"/>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8A3A498A-CA70-4804-A62D-743A74691619}"/>
              </a:ext>
            </a:extLst>
          </p:cNvPr>
          <p:cNvSpPr txBox="1">
            <a:spLocks noChangeArrowheads="1"/>
          </p:cNvSpPr>
          <p:nvPr/>
        </p:nvSpPr>
        <p:spPr bwMode="auto">
          <a:xfrm>
            <a:off x="390525" y="869950"/>
            <a:ext cx="420820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a:t>
            </a:r>
            <a:endParaRPr lang="en-US" altLang="en-US" sz="1600" dirty="0">
              <a:solidFill>
                <a:schemeClr val="bg1">
                  <a:lumMod val="75000"/>
                </a:schemeClr>
              </a:solidFill>
            </a:endParaRPr>
          </a:p>
        </p:txBody>
      </p:sp>
      <p:sp>
        <p:nvSpPr>
          <p:cNvPr id="3" name="Rectangle 2">
            <a:extLst>
              <a:ext uri="{FF2B5EF4-FFF2-40B4-BE49-F238E27FC236}">
                <a16:creationId xmlns:a16="http://schemas.microsoft.com/office/drawing/2014/main" id="{D253A62D-5979-4A28-BE6C-DD12FA0B17A9}"/>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38" name="Rectangle 6">
            <a:extLst>
              <a:ext uri="{FF2B5EF4-FFF2-40B4-BE49-F238E27FC236}">
                <a16:creationId xmlns:a16="http://schemas.microsoft.com/office/drawing/2014/main" id="{8427010E-71B5-4268-BBCF-DFBF21BAC677}"/>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2339" name="Rectangle 2">
            <a:extLst>
              <a:ext uri="{FF2B5EF4-FFF2-40B4-BE49-F238E27FC236}">
                <a16:creationId xmlns:a16="http://schemas.microsoft.com/office/drawing/2014/main" id="{49336984-524D-444C-9D62-9A3882575A12}"/>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2340" name="Rectangle 3">
            <a:extLst>
              <a:ext uri="{FF2B5EF4-FFF2-40B4-BE49-F238E27FC236}">
                <a16:creationId xmlns:a16="http://schemas.microsoft.com/office/drawing/2014/main" id="{86DF3EB2-61A0-4A37-BE7E-03338FBF03E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2341" name="Text Box 5">
            <a:extLst>
              <a:ext uri="{FF2B5EF4-FFF2-40B4-BE49-F238E27FC236}">
                <a16:creationId xmlns:a16="http://schemas.microsoft.com/office/drawing/2014/main" id="{5022A80F-320B-4528-A3BD-EBDD79A06E20}"/>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2342" name="Rectangle 2">
            <a:extLst>
              <a:ext uri="{FF2B5EF4-FFF2-40B4-BE49-F238E27FC236}">
                <a16:creationId xmlns:a16="http://schemas.microsoft.com/office/drawing/2014/main" id="{9494594D-B68D-4879-A3FF-3B1F805BD32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2343" name="Slide Number Placeholder 1">
            <a:extLst>
              <a:ext uri="{FF2B5EF4-FFF2-40B4-BE49-F238E27FC236}">
                <a16:creationId xmlns:a16="http://schemas.microsoft.com/office/drawing/2014/main" id="{AE9135BF-FEBD-4EB6-9BE3-0A7629F3C51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8ADE01C-4C86-430B-A6D2-407D69E74CC1}" type="slidenum">
              <a:rPr lang="en-US" altLang="en-US" sz="1000" smtClean="0"/>
              <a:pPr>
                <a:spcBef>
                  <a:spcPct val="0"/>
                </a:spcBef>
                <a:buClrTx/>
                <a:buSzTx/>
                <a:buFontTx/>
                <a:buNone/>
              </a:pPr>
              <a:t>177</a:t>
            </a:fld>
            <a:endParaRPr lang="en-US" altLang="en-US" sz="1000"/>
          </a:p>
        </p:txBody>
      </p:sp>
      <p:grpSp>
        <p:nvGrpSpPr>
          <p:cNvPr id="142344" name="Group 3">
            <a:extLst>
              <a:ext uri="{FF2B5EF4-FFF2-40B4-BE49-F238E27FC236}">
                <a16:creationId xmlns:a16="http://schemas.microsoft.com/office/drawing/2014/main" id="{948462F2-1AD5-49C7-99E2-C95992995F58}"/>
              </a:ext>
            </a:extLst>
          </p:cNvPr>
          <p:cNvGrpSpPr>
            <a:grpSpLocks/>
          </p:cNvGrpSpPr>
          <p:nvPr/>
        </p:nvGrpSpPr>
        <p:grpSpPr bwMode="auto">
          <a:xfrm>
            <a:off x="762000" y="5578475"/>
            <a:ext cx="7642225" cy="822325"/>
            <a:chOff x="528" y="726"/>
            <a:chExt cx="4814" cy="518"/>
          </a:xfrm>
        </p:grpSpPr>
        <p:sp>
          <p:nvSpPr>
            <p:cNvPr id="142347" name="Text Box 4">
              <a:extLst>
                <a:ext uri="{FF2B5EF4-FFF2-40B4-BE49-F238E27FC236}">
                  <a16:creationId xmlns:a16="http://schemas.microsoft.com/office/drawing/2014/main" id="{ECD5AC59-28E9-4694-AE5B-09C87A14A40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2348" name="Text Box 5">
              <a:extLst>
                <a:ext uri="{FF2B5EF4-FFF2-40B4-BE49-F238E27FC236}">
                  <a16:creationId xmlns:a16="http://schemas.microsoft.com/office/drawing/2014/main" id="{D08FAAB2-C6F9-49DC-8077-ED4FC32BB7BF}"/>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2349" name="Text Box 6">
              <a:extLst>
                <a:ext uri="{FF2B5EF4-FFF2-40B4-BE49-F238E27FC236}">
                  <a16:creationId xmlns:a16="http://schemas.microsoft.com/office/drawing/2014/main" id="{DE40D8ED-9EC3-419F-AD78-1A9B3DE49780}"/>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2350" name="Text Box 7">
              <a:extLst>
                <a:ext uri="{FF2B5EF4-FFF2-40B4-BE49-F238E27FC236}">
                  <a16:creationId xmlns:a16="http://schemas.microsoft.com/office/drawing/2014/main" id="{834F3C6E-5AE6-47C0-9504-3D72C4164CBA}"/>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2345" name="Line 9">
            <a:extLst>
              <a:ext uri="{FF2B5EF4-FFF2-40B4-BE49-F238E27FC236}">
                <a16:creationId xmlns:a16="http://schemas.microsoft.com/office/drawing/2014/main" id="{B62A583C-353A-41F2-B141-F0E0B2126338}"/>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6" name="TextBox 2">
            <a:extLst>
              <a:ext uri="{FF2B5EF4-FFF2-40B4-BE49-F238E27FC236}">
                <a16:creationId xmlns:a16="http://schemas.microsoft.com/office/drawing/2014/main" id="{C277F6DF-C21D-4775-BF31-B415551C177D}"/>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a:solidFill>
                  <a:srgbClr val="0000FF"/>
                </a:solidFill>
              </a:rPr>
              <a:t>What is the fundamental anatomical abnormality in CCF?</a:t>
            </a:r>
          </a:p>
          <a:p>
            <a:pPr eaLnBrk="1" hangingPunct="1">
              <a:lnSpc>
                <a:spcPts val="1800"/>
              </a:lnSpc>
              <a:spcBef>
                <a:spcPct val="0"/>
              </a:spcBef>
              <a:buClrTx/>
              <a:buSzTx/>
              <a:buFontTx/>
              <a:buNone/>
            </a:pPr>
            <a:r>
              <a:rPr lang="en-US" altLang="en-US" sz="1500">
                <a:solidFill>
                  <a:srgbClr val="FFC000"/>
                </a:solidFill>
              </a:rPr>
              <a:t>A channel forms that allows direct communication between the carotid artery (or one of its dural branches) and the cavernous sinus (CS).</a:t>
            </a:r>
          </a:p>
          <a:p>
            <a:pPr eaLnBrk="1" hangingPunct="1">
              <a:lnSpc>
                <a:spcPts val="1800"/>
              </a:lnSpc>
              <a:spcBef>
                <a:spcPct val="0"/>
              </a:spcBef>
              <a:buClrTx/>
              <a:buSzTx/>
              <a:buFontTx/>
              <a:buNone/>
            </a:pPr>
            <a:endParaRPr lang="en-US" altLang="en-US" sz="1500">
              <a:solidFill>
                <a:srgbClr val="FFC000"/>
              </a:solidFill>
            </a:endParaRPr>
          </a:p>
          <a:p>
            <a:pPr eaLnBrk="1" hangingPunct="1">
              <a:lnSpc>
                <a:spcPts val="1800"/>
              </a:lnSpc>
              <a:spcBef>
                <a:spcPct val="0"/>
              </a:spcBef>
              <a:buClrTx/>
              <a:buSzTx/>
              <a:buFontTx/>
              <a:buNone/>
            </a:pPr>
            <a:r>
              <a:rPr lang="en-US" altLang="en-US" sz="1500" i="1">
                <a:solidFill>
                  <a:srgbClr val="FFC000"/>
                </a:solidFill>
              </a:rPr>
              <a:t>What important effect does this have on the CS?</a:t>
            </a:r>
          </a:p>
          <a:p>
            <a:pPr eaLnBrk="1" hangingPunct="1">
              <a:lnSpc>
                <a:spcPts val="1800"/>
              </a:lnSpc>
              <a:spcBef>
                <a:spcPct val="0"/>
              </a:spcBef>
              <a:buClrTx/>
              <a:buSzTx/>
              <a:buFontTx/>
              <a:buNone/>
            </a:pPr>
            <a:r>
              <a:rPr lang="en-US" altLang="en-US" sz="1500">
                <a:solidFill>
                  <a:srgbClr val="FFC000"/>
                </a:solidFill>
              </a:rPr>
              <a:t>The normal pressure within the CS is about the same as central venous pressure (CVP; ~9-12 mmHg). When a CCF forms, arterial-pressure blood enters the CS. Thus, a CCF can raise pressure within thei CS to as high as mean arterial pressure (MAP). </a:t>
            </a:r>
          </a:p>
          <a:p>
            <a:pPr eaLnBrk="1" hangingPunct="1">
              <a:lnSpc>
                <a:spcPts val="1800"/>
              </a:lnSpc>
              <a:spcBef>
                <a:spcPct val="0"/>
              </a:spcBef>
              <a:buClrTx/>
              <a:buSzTx/>
              <a:buFontTx/>
              <a:buNone/>
            </a:pPr>
            <a:endParaRPr lang="en-US" altLang="en-US" sz="1500">
              <a:solidFill>
                <a:srgbClr val="FFC000"/>
              </a:solidFill>
            </a:endParaRPr>
          </a:p>
          <a:p>
            <a:pPr eaLnBrk="1" hangingPunct="1">
              <a:lnSpc>
                <a:spcPts val="1800"/>
              </a:lnSpc>
              <a:spcBef>
                <a:spcPct val="0"/>
              </a:spcBef>
              <a:buClrTx/>
              <a:buSzTx/>
              <a:buFontTx/>
              <a:buNone/>
            </a:pPr>
            <a:r>
              <a:rPr lang="en-US" altLang="en-US" sz="1500" i="1">
                <a:solidFill>
                  <a:srgbClr val="FFC000"/>
                </a:solidFill>
              </a:rPr>
              <a:t>How does a CCF lead to unilateral increased IOP?</a:t>
            </a:r>
          </a:p>
          <a:p>
            <a:pPr eaLnBrk="1" hangingPunct="1">
              <a:lnSpc>
                <a:spcPts val="1800"/>
              </a:lnSpc>
              <a:spcBef>
                <a:spcPct val="0"/>
              </a:spcBef>
              <a:buClrTx/>
              <a:buSzTx/>
              <a:buFontTx/>
              <a:buNone/>
            </a:pPr>
            <a:r>
              <a:rPr lang="en-US" altLang="en-US" sz="1500">
                <a:solidFill>
                  <a:srgbClr val="FFC000"/>
                </a:solidFill>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a:solidFill>
                <a:srgbClr val="FFC000"/>
              </a:solidFill>
            </a:endParaRPr>
          </a:p>
          <a:p>
            <a:pPr eaLnBrk="1" hangingPunct="1">
              <a:lnSpc>
                <a:spcPts val="1800"/>
              </a:lnSpc>
              <a:spcBef>
                <a:spcPct val="0"/>
              </a:spcBef>
              <a:buClrTx/>
              <a:buSzTx/>
              <a:buFontTx/>
              <a:buNone/>
            </a:pPr>
            <a:r>
              <a:rPr lang="en-US" altLang="en-US" sz="1500" i="1">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a:solidFill>
                  <a:srgbClr val="FFC000"/>
                </a:solidFill>
              </a:rPr>
              <a:t>They can be </a:t>
            </a:r>
            <a:r>
              <a:rPr lang="en-US" altLang="en-US" sz="1500" b="1">
                <a:solidFill>
                  <a:srgbClr val="FFC000"/>
                </a:solidFill>
              </a:rPr>
              <a:t>traumatic</a:t>
            </a:r>
            <a:r>
              <a:rPr lang="en-US" altLang="en-US" sz="1500">
                <a:solidFill>
                  <a:srgbClr val="FFC000"/>
                </a:solidFill>
              </a:rPr>
              <a:t> or </a:t>
            </a:r>
            <a:r>
              <a:rPr lang="en-US" altLang="en-US" sz="1500" b="1">
                <a:solidFill>
                  <a:srgbClr val="FFC000"/>
                </a:solidFill>
              </a:rPr>
              <a:t>spontaneous</a:t>
            </a:r>
          </a:p>
        </p:txBody>
      </p:sp>
      <p:sp>
        <p:nvSpPr>
          <p:cNvPr id="4" name="Oval 3">
            <a:extLst>
              <a:ext uri="{FF2B5EF4-FFF2-40B4-BE49-F238E27FC236}">
                <a16:creationId xmlns:a16="http://schemas.microsoft.com/office/drawing/2014/main" id="{6AD88BA6-FB4D-4C9A-87D5-65CA33E1670D}"/>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a:t>
            </a:r>
            <a:endParaRPr lang="en-US" altLang="en-US" sz="1600" dirty="0">
              <a:solidFill>
                <a:schemeClr val="bg1">
                  <a:lumMod val="75000"/>
                </a:schemeClr>
              </a:solidFill>
            </a:endParaRP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178</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dirty="0">
                <a:solidFill>
                  <a:srgbClr val="0000FF"/>
                </a:solidFill>
              </a:rPr>
              <a:t>What is the fundamental anatomical abnormality in CCF?</a:t>
            </a:r>
          </a:p>
          <a:p>
            <a:pPr eaLnBrk="1" hangingPunct="1">
              <a:lnSpc>
                <a:spcPts val="1800"/>
              </a:lnSpc>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endParaRPr lang="en-US" altLang="en-US" sz="1500" dirty="0">
              <a:solidFill>
                <a:srgbClr val="FFC000"/>
              </a:solidFill>
            </a:endParaRP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important effect does this have on the CS?</a:t>
            </a:r>
          </a:p>
          <a:p>
            <a:pPr eaLnBrk="1" hangingPunct="1">
              <a:lnSpc>
                <a:spcPts val="1800"/>
              </a:lnSpc>
              <a:spcBef>
                <a:spcPct val="0"/>
              </a:spcBef>
              <a:buClrTx/>
              <a:buSzTx/>
              <a:buFontTx/>
              <a:buNone/>
            </a:pPr>
            <a:r>
              <a:rPr lang="en-US" altLang="en-US" sz="1500" dirty="0">
                <a:solidFill>
                  <a:srgbClr val="FFC000"/>
                </a:solidFill>
              </a:rPr>
              <a:t>The normal pressure within the CS is about the same as central venous pressure (CVP; ~9-12 mmHg). When a CCF forms, arterial-pressure blood enters the CS. Thus, a CCF can raise pressure within the CS to as high as mean arterial pressure (MAP). </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How does a CCF lead to unilateral increased IOP?</a:t>
            </a:r>
          </a:p>
          <a:p>
            <a:pPr eaLnBrk="1" hangingPunct="1">
              <a:lnSpc>
                <a:spcPts val="1800"/>
              </a:lnSpc>
              <a:spcBef>
                <a:spcPct val="0"/>
              </a:spcBef>
              <a:buClrTx/>
              <a:buSzTx/>
              <a:buFontTx/>
              <a:buNone/>
            </a:pPr>
            <a:r>
              <a:rPr lang="en-US" altLang="en-US" sz="1500" dirty="0">
                <a:solidFill>
                  <a:srgbClr val="FFC000"/>
                </a:solidFill>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CB4D5357-5F88-476A-BADB-3BBFDB93A581}"/>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83658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endParaRPr lang="en-US" altLang="en-US" sz="1600" dirty="0">
              <a:solidFill>
                <a:schemeClr val="bg1">
                  <a:lumMod val="75000"/>
                </a:schemeClr>
              </a:solidFill>
            </a:endParaRP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179</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dirty="0">
                <a:solidFill>
                  <a:srgbClr val="0000FF"/>
                </a:solidFill>
              </a:rPr>
              <a:t>What is the fundamental anatomical abnormality in CCF?</a:t>
            </a:r>
          </a:p>
          <a:p>
            <a:pPr eaLnBrk="1" hangingPunct="1">
              <a:lnSpc>
                <a:spcPts val="1800"/>
              </a:lnSpc>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What important effect does this have on the CS?</a:t>
            </a:r>
            <a:endParaRPr lang="en-US" altLang="en-US" sz="1500" i="1" dirty="0">
              <a:solidFill>
                <a:srgbClr val="FFC000"/>
              </a:solidFill>
            </a:endParaRPr>
          </a:p>
          <a:p>
            <a:pPr eaLnBrk="1" hangingPunct="1">
              <a:lnSpc>
                <a:spcPts val="1800"/>
              </a:lnSpc>
              <a:spcBef>
                <a:spcPct val="0"/>
              </a:spcBef>
              <a:buClrTx/>
              <a:buSzTx/>
              <a:buFontTx/>
              <a:buNone/>
            </a:pPr>
            <a:r>
              <a:rPr lang="en-US" altLang="en-US" sz="1500" dirty="0">
                <a:solidFill>
                  <a:srgbClr val="FFC000"/>
                </a:solidFill>
              </a:rPr>
              <a:t>The normal pressure within the CS is about the same as central venous pressure (CVP; ~9-12 mmHg). When a CCF forms, arterial-pressure blood enters the CS. Thus, a CCF can raise pressure within the CS to as high as mean arterial pressure (MAP). </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How does a CCF lead to unilateral increased IOP?</a:t>
            </a:r>
          </a:p>
          <a:p>
            <a:pPr eaLnBrk="1" hangingPunct="1">
              <a:lnSpc>
                <a:spcPts val="1800"/>
              </a:lnSpc>
              <a:spcBef>
                <a:spcPct val="0"/>
              </a:spcBef>
              <a:buClrTx/>
              <a:buSzTx/>
              <a:buFontTx/>
              <a:buNone/>
            </a:pPr>
            <a:r>
              <a:rPr lang="en-US" altLang="en-US" sz="1500" dirty="0">
                <a:solidFill>
                  <a:srgbClr val="FFC000"/>
                </a:solidFill>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73E33E0A-6ABF-4770-AA89-B6C74F617F3F}"/>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48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019C2B7F-F023-4904-996A-9AABC8231A4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8434" name="Text Box 7">
            <a:extLst>
              <a:ext uri="{FF2B5EF4-FFF2-40B4-BE49-F238E27FC236}">
                <a16:creationId xmlns:a16="http://schemas.microsoft.com/office/drawing/2014/main" id="{07C06CA2-9387-4038-A59F-3984C0E3E51B}"/>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endParaRPr lang="en-US" altLang="en-US" sz="1400" b="1"/>
          </a:p>
          <a:p>
            <a:pPr eaLnBrk="1" hangingPunct="1">
              <a:lnSpc>
                <a:spcPct val="90000"/>
              </a:lnSpc>
              <a:spcBef>
                <a:spcPct val="0"/>
              </a:spcBef>
              <a:buClrTx/>
              <a:buSzTx/>
              <a:buFontTx/>
              <a:buNone/>
            </a:pPr>
            <a:r>
              <a:rPr lang="en-US" altLang="en-US" sz="1400" b="1">
                <a:solidFill>
                  <a:srgbClr val="0000FF"/>
                </a:solidFill>
              </a:rPr>
              <a:t>2) </a:t>
            </a:r>
            <a:r>
              <a:rPr lang="en-US" altLang="en-US" sz="1400" i="1"/>
              <a:t>this one is a specific bug</a:t>
            </a:r>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18435" name="Rectangle 2">
            <a:extLst>
              <a:ext uri="{FF2B5EF4-FFF2-40B4-BE49-F238E27FC236}">
                <a16:creationId xmlns:a16="http://schemas.microsoft.com/office/drawing/2014/main" id="{47463622-07AE-45F4-A28A-8DC62FE31BF3}"/>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436" name="Rectangle 2">
            <a:extLst>
              <a:ext uri="{FF2B5EF4-FFF2-40B4-BE49-F238E27FC236}">
                <a16:creationId xmlns:a16="http://schemas.microsoft.com/office/drawing/2014/main" id="{2A776FF9-AF3F-4EB9-96F2-B194C1CC7C94}"/>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Text Box 4">
            <a:extLst>
              <a:ext uri="{FF2B5EF4-FFF2-40B4-BE49-F238E27FC236}">
                <a16:creationId xmlns:a16="http://schemas.microsoft.com/office/drawing/2014/main" id="{3ADE32C6-FF67-4754-973F-2E225CD5F45C}"/>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18438" name="Text Box 5">
            <a:extLst>
              <a:ext uri="{FF2B5EF4-FFF2-40B4-BE49-F238E27FC236}">
                <a16:creationId xmlns:a16="http://schemas.microsoft.com/office/drawing/2014/main" id="{1E5258C3-279B-45E2-BEE2-A85DE254B810}"/>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 Toxoplasmosis</a:t>
            </a:r>
          </a:p>
          <a:p>
            <a:pPr eaLnBrk="1" hangingPunct="1">
              <a:lnSpc>
                <a:spcPct val="90000"/>
              </a:lnSpc>
              <a:spcBef>
                <a:spcPct val="0"/>
              </a:spcBef>
              <a:buClrTx/>
              <a:buSzTx/>
              <a:buFontTx/>
              <a:buNone/>
            </a:pPr>
            <a:r>
              <a:rPr lang="en-US" altLang="en-US" sz="1400" b="1">
                <a:solidFill>
                  <a:srgbClr val="0000FF"/>
                </a:solidFill>
              </a:rPr>
              <a:t>3)</a:t>
            </a:r>
          </a:p>
          <a:p>
            <a:pPr eaLnBrk="1" hangingPunct="1">
              <a:lnSpc>
                <a:spcPct val="90000"/>
              </a:lnSpc>
              <a:spcBef>
                <a:spcPct val="0"/>
              </a:spcBef>
              <a:buClrTx/>
              <a:buSzTx/>
              <a:buFontTx/>
              <a:buNone/>
            </a:pPr>
            <a:r>
              <a:rPr lang="en-US" altLang="en-US" sz="1400" b="1">
                <a:solidFill>
                  <a:srgbClr val="0000FF"/>
                </a:solidFill>
              </a:rPr>
              <a:t>4)</a:t>
            </a:r>
          </a:p>
        </p:txBody>
      </p:sp>
      <p:sp>
        <p:nvSpPr>
          <p:cNvPr id="18439" name="Slide Number Placeholder 1">
            <a:extLst>
              <a:ext uri="{FF2B5EF4-FFF2-40B4-BE49-F238E27FC236}">
                <a16:creationId xmlns:a16="http://schemas.microsoft.com/office/drawing/2014/main" id="{926DCA75-4DE5-4602-9C53-E37014907F4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E628BBC-3642-4F14-8DE7-53C5C3D3D7AB}" type="slidenum">
              <a:rPr lang="en-US" altLang="en-US" sz="1000" smtClean="0"/>
              <a:pPr>
                <a:spcBef>
                  <a:spcPct val="0"/>
                </a:spcBef>
                <a:buClrTx/>
                <a:buSzTx/>
                <a:buFontTx/>
                <a:buNone/>
              </a:pPr>
              <a:t>18</a:t>
            </a:fld>
            <a:endParaRPr lang="en-US" altLang="en-US" sz="100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180</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dirty="0">
                <a:solidFill>
                  <a:srgbClr val="0000FF"/>
                </a:solidFill>
              </a:rPr>
              <a:t>What is the fundamental anatomical abnormality in CCF?</a:t>
            </a:r>
          </a:p>
          <a:p>
            <a:pPr eaLnBrk="1" hangingPunct="1">
              <a:lnSpc>
                <a:spcPts val="1800"/>
              </a:lnSpc>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What important effect does this have on the CS?</a:t>
            </a:r>
          </a:p>
          <a:p>
            <a:pPr eaLnBrk="1" hangingPunct="1">
              <a:lnSpc>
                <a:spcPts val="1800"/>
              </a:lnSpc>
              <a:spcBef>
                <a:spcPct val="0"/>
              </a:spcBef>
              <a:buClrTx/>
              <a:buSzTx/>
              <a:buFontTx/>
              <a:buNone/>
            </a:pPr>
            <a:r>
              <a:rPr lang="en-US" altLang="en-US" sz="1500" dirty="0">
                <a:solidFill>
                  <a:srgbClr val="0000FF"/>
                </a:solidFill>
              </a:rPr>
              <a:t>The normal pressure within the CS is about the same as central venous pressure (CVP;  ~9-12  mmHg)</a:t>
            </a:r>
            <a:r>
              <a:rPr lang="en-US" altLang="en-US" sz="1500" dirty="0">
                <a:solidFill>
                  <a:srgbClr val="FFC000"/>
                </a:solidFill>
              </a:rPr>
              <a:t>. When a CCF forms, arterial-pressure blood enters the CS. Thus, a CCF can raise pressure within the CS to as high as mean arterial pressure (MAP; usually at least  70-100  mmHg). </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How does a CCF lead to unilateral increased IOP?</a:t>
            </a:r>
          </a:p>
          <a:p>
            <a:pPr eaLnBrk="1" hangingPunct="1">
              <a:lnSpc>
                <a:spcPts val="1800"/>
              </a:lnSpc>
              <a:spcBef>
                <a:spcPct val="0"/>
              </a:spcBef>
              <a:buClrTx/>
              <a:buSzTx/>
              <a:buFontTx/>
              <a:buNone/>
            </a:pPr>
            <a:r>
              <a:rPr lang="en-US" altLang="en-US" sz="1500" dirty="0">
                <a:solidFill>
                  <a:srgbClr val="FFC000"/>
                </a:solidFill>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92A7F78E-FC3C-44BE-89B0-3DC8ABA2363D}"/>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C4CC686-13E6-ED98-D33B-878B615769A6}"/>
              </a:ext>
            </a:extLst>
          </p:cNvPr>
          <p:cNvSpPr/>
          <p:nvPr/>
        </p:nvSpPr>
        <p:spPr>
          <a:xfrm>
            <a:off x="3657600" y="2348999"/>
            <a:ext cx="533400" cy="24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to #</a:t>
            </a:r>
          </a:p>
        </p:txBody>
      </p:sp>
    </p:spTree>
    <p:extLst>
      <p:ext uri="{BB962C8B-B14F-4D97-AF65-F5344CB8AC3E}">
        <p14:creationId xmlns:p14="http://schemas.microsoft.com/office/powerpoint/2010/main" val="40906240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181</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dirty="0">
                <a:solidFill>
                  <a:srgbClr val="0000FF"/>
                </a:solidFill>
              </a:rPr>
              <a:t>What is the fundamental anatomical abnormality in CCF?</a:t>
            </a:r>
          </a:p>
          <a:p>
            <a:pPr eaLnBrk="1" hangingPunct="1">
              <a:lnSpc>
                <a:spcPts val="1800"/>
              </a:lnSpc>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What important effect does this have on the CS?</a:t>
            </a:r>
          </a:p>
          <a:p>
            <a:pPr eaLnBrk="1" hangingPunct="1">
              <a:lnSpc>
                <a:spcPts val="1800"/>
              </a:lnSpc>
              <a:spcBef>
                <a:spcPct val="0"/>
              </a:spcBef>
              <a:buClrTx/>
              <a:buSzTx/>
              <a:buFontTx/>
              <a:buNone/>
            </a:pPr>
            <a:r>
              <a:rPr lang="en-US" altLang="en-US" sz="1500" dirty="0">
                <a:solidFill>
                  <a:srgbClr val="0000FF"/>
                </a:solidFill>
              </a:rPr>
              <a:t>The normal pressure within the CS is about the same as central venous pressure (CVP;  ~9-12  mmHg)</a:t>
            </a:r>
            <a:r>
              <a:rPr lang="en-US" altLang="en-US" sz="1500" dirty="0">
                <a:solidFill>
                  <a:srgbClr val="FFC000"/>
                </a:solidFill>
              </a:rPr>
              <a:t>. When a CCF forms, arterial-pressure blood enters the CS. Thus, a CCF can raise pressure within the CS to as high as mean arterial pressure (MAP; usually at least  70-100  mmHg). </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How does a CCF lead to unilateral increased IOP?</a:t>
            </a:r>
          </a:p>
          <a:p>
            <a:pPr eaLnBrk="1" hangingPunct="1">
              <a:lnSpc>
                <a:spcPts val="1800"/>
              </a:lnSpc>
              <a:spcBef>
                <a:spcPct val="0"/>
              </a:spcBef>
              <a:buClrTx/>
              <a:buSzTx/>
              <a:buFontTx/>
              <a:buNone/>
            </a:pPr>
            <a:r>
              <a:rPr lang="en-US" altLang="en-US" sz="1500" dirty="0">
                <a:solidFill>
                  <a:srgbClr val="FFC000"/>
                </a:solidFill>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92A7F78E-FC3C-44BE-89B0-3DC8ABA2363D}"/>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03783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182</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dirty="0">
                <a:solidFill>
                  <a:srgbClr val="0000FF"/>
                </a:solidFill>
              </a:rPr>
              <a:t>What is the fundamental anatomical abnormality in CCF?</a:t>
            </a:r>
          </a:p>
          <a:p>
            <a:pPr eaLnBrk="1" hangingPunct="1">
              <a:lnSpc>
                <a:spcPts val="1800"/>
              </a:lnSpc>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What important effect does this have on the CS?</a:t>
            </a:r>
          </a:p>
          <a:p>
            <a:pPr eaLnBrk="1" hangingPunct="1">
              <a:lnSpc>
                <a:spcPts val="1800"/>
              </a:lnSpc>
              <a:spcBef>
                <a:spcPct val="0"/>
              </a:spcBef>
              <a:buClrTx/>
              <a:buSzTx/>
              <a:buFontTx/>
              <a:buNone/>
            </a:pPr>
            <a:r>
              <a:rPr lang="en-US" altLang="en-US" sz="1500" dirty="0">
                <a:solidFill>
                  <a:srgbClr val="0000FF"/>
                </a:solidFill>
              </a:rPr>
              <a:t>The normal pressure within the CS is about the same as central venous pressure (CVP;  ~9-12  mmHg). </a:t>
            </a:r>
            <a:r>
              <a:rPr lang="en-US" altLang="en-US" sz="1500" dirty="0"/>
              <a:t>When a CCF forms, arterial-pressure blood enters the CS. Thus, a CCF can raise pressure within the CS to as high as mean arterial pressure (MAP; usually at least  70-100  mmHg). </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How does a CCF lead to unilateral increased IOP?</a:t>
            </a:r>
          </a:p>
          <a:p>
            <a:pPr eaLnBrk="1" hangingPunct="1">
              <a:lnSpc>
                <a:spcPts val="1800"/>
              </a:lnSpc>
              <a:spcBef>
                <a:spcPct val="0"/>
              </a:spcBef>
              <a:buClrTx/>
              <a:buSzTx/>
              <a:buFontTx/>
              <a:buNone/>
            </a:pPr>
            <a:r>
              <a:rPr lang="en-US" altLang="en-US" sz="1500" dirty="0">
                <a:solidFill>
                  <a:srgbClr val="FFC000"/>
                </a:solidFill>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92A7F78E-FC3C-44BE-89B0-3DC8ABA2363D}"/>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BA7BF7-09EC-55C9-1FEF-F648145BBC8C}"/>
              </a:ext>
            </a:extLst>
          </p:cNvPr>
          <p:cNvSpPr/>
          <p:nvPr/>
        </p:nvSpPr>
        <p:spPr>
          <a:xfrm>
            <a:off x="6164262" y="2819400"/>
            <a:ext cx="617537" cy="215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to #</a:t>
            </a:r>
          </a:p>
        </p:txBody>
      </p:sp>
    </p:spTree>
    <p:extLst>
      <p:ext uri="{BB962C8B-B14F-4D97-AF65-F5344CB8AC3E}">
        <p14:creationId xmlns:p14="http://schemas.microsoft.com/office/powerpoint/2010/main" val="164372617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183</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dirty="0">
                <a:solidFill>
                  <a:srgbClr val="0000FF"/>
                </a:solidFill>
              </a:rPr>
              <a:t>What is the fundamental anatomical abnormality in CCF?</a:t>
            </a:r>
          </a:p>
          <a:p>
            <a:pPr eaLnBrk="1" hangingPunct="1">
              <a:lnSpc>
                <a:spcPts val="1800"/>
              </a:lnSpc>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What important effect does this have on the CS?</a:t>
            </a:r>
          </a:p>
          <a:p>
            <a:pPr eaLnBrk="1" hangingPunct="1">
              <a:lnSpc>
                <a:spcPts val="1800"/>
              </a:lnSpc>
              <a:spcBef>
                <a:spcPct val="0"/>
              </a:spcBef>
              <a:buClrTx/>
              <a:buSzTx/>
              <a:buFontTx/>
              <a:buNone/>
            </a:pPr>
            <a:r>
              <a:rPr lang="en-US" altLang="en-US" sz="1500" dirty="0">
                <a:solidFill>
                  <a:srgbClr val="0000FF"/>
                </a:solidFill>
              </a:rPr>
              <a:t>The normal pressure within the CS is about the same as central venous pressure (CVP;  ~9-12  mmHg). </a:t>
            </a:r>
            <a:r>
              <a:rPr lang="en-US" altLang="en-US" sz="1500" dirty="0"/>
              <a:t>When a CCF forms, arterial-pressure blood enters the CS. Thus, a CCF can raise pressure within the CS to as high as mean arterial pressure (MAP; usually at least  70-100  mmHg). </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How does a CCF lead to unilateral increased IOP?</a:t>
            </a:r>
          </a:p>
          <a:p>
            <a:pPr eaLnBrk="1" hangingPunct="1">
              <a:lnSpc>
                <a:spcPts val="1800"/>
              </a:lnSpc>
              <a:spcBef>
                <a:spcPct val="0"/>
              </a:spcBef>
              <a:buClrTx/>
              <a:buSzTx/>
              <a:buFontTx/>
              <a:buNone/>
            </a:pPr>
            <a:r>
              <a:rPr lang="en-US" altLang="en-US" sz="1500" dirty="0">
                <a:solidFill>
                  <a:srgbClr val="FFC000"/>
                </a:solidFill>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92A7F78E-FC3C-44BE-89B0-3DC8ABA2363D}"/>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1274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184</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dirty="0">
                <a:solidFill>
                  <a:srgbClr val="0000FF"/>
                </a:solidFill>
              </a:rPr>
              <a:t>What is the fundamental anatomical abnormality in CCF?</a:t>
            </a:r>
          </a:p>
          <a:p>
            <a:pPr eaLnBrk="1" hangingPunct="1">
              <a:lnSpc>
                <a:spcPts val="1800"/>
              </a:lnSpc>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What important effect does this have on the CS?</a:t>
            </a:r>
          </a:p>
          <a:p>
            <a:pPr eaLnBrk="1" hangingPunct="1">
              <a:lnSpc>
                <a:spcPts val="1800"/>
              </a:lnSpc>
              <a:spcBef>
                <a:spcPct val="0"/>
              </a:spcBef>
              <a:buClrTx/>
              <a:buSzTx/>
              <a:buFontTx/>
              <a:buNone/>
            </a:pPr>
            <a:r>
              <a:rPr lang="en-US" altLang="en-US" sz="1500" dirty="0">
                <a:solidFill>
                  <a:srgbClr val="0000FF"/>
                </a:solidFill>
              </a:rPr>
              <a:t>The normal pressure within the CS is about the same as central venous pressure (CVP;  ~9-12  mmHg). </a:t>
            </a:r>
            <a:r>
              <a:rPr lang="en-US" altLang="en-US" sz="1500" dirty="0"/>
              <a:t>When a CCF forms, arterial-pressure blood enters the CS. Thus, a CCF can raise pressure within the CS to as high as mean arterial pressure (MAP; usually at least  70-100  mmHg). </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How does a CCF lead to unilateral increased IOP?</a:t>
            </a:r>
            <a:endParaRPr lang="en-US" altLang="en-US" sz="1500" i="1" dirty="0">
              <a:solidFill>
                <a:srgbClr val="FFC000"/>
              </a:solidFill>
            </a:endParaRPr>
          </a:p>
          <a:p>
            <a:pPr eaLnBrk="1" hangingPunct="1">
              <a:lnSpc>
                <a:spcPts val="1800"/>
              </a:lnSpc>
              <a:spcBef>
                <a:spcPct val="0"/>
              </a:spcBef>
              <a:buClrTx/>
              <a:buSzTx/>
              <a:buFontTx/>
              <a:buNone/>
            </a:pPr>
            <a:r>
              <a:rPr lang="en-US" altLang="en-US" sz="1500" dirty="0">
                <a:solidFill>
                  <a:srgbClr val="FFC000"/>
                </a:solidFill>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7468AC9C-62C1-4043-8794-9406603FF38D}"/>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1984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185</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dirty="0">
                <a:solidFill>
                  <a:srgbClr val="0000FF"/>
                </a:solidFill>
              </a:rPr>
              <a:t>What is the fundamental anatomical abnormality in CCF?</a:t>
            </a:r>
          </a:p>
          <a:p>
            <a:pPr eaLnBrk="1" hangingPunct="1">
              <a:lnSpc>
                <a:spcPts val="1800"/>
              </a:lnSpc>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What important effect does this have on the CS?</a:t>
            </a:r>
          </a:p>
          <a:p>
            <a:pPr eaLnBrk="1" hangingPunct="1">
              <a:lnSpc>
                <a:spcPts val="1800"/>
              </a:lnSpc>
              <a:spcBef>
                <a:spcPct val="0"/>
              </a:spcBef>
              <a:buClrTx/>
              <a:buSzTx/>
              <a:buFontTx/>
              <a:buNone/>
            </a:pPr>
            <a:r>
              <a:rPr lang="en-US" altLang="en-US" sz="1500" dirty="0">
                <a:solidFill>
                  <a:srgbClr val="0000FF"/>
                </a:solidFill>
              </a:rPr>
              <a:t>The normal pressure within the CS is about the same as central venous pressure (CVP;  ~9-12  mmHg). </a:t>
            </a:r>
            <a:r>
              <a:rPr lang="en-US" altLang="en-US" sz="1500" dirty="0"/>
              <a:t>When a CCF forms, arterial-pressure blood enters the CS. Thus, a CCF can raise pressure within the CS to as high as mean arterial pressure (MAP; usually at least  70-100  mmHg). </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How does a CCF lead to unilateral increased IOP?</a:t>
            </a:r>
          </a:p>
          <a:p>
            <a:pPr eaLnBrk="1" hangingPunct="1">
              <a:lnSpc>
                <a:spcPts val="1800"/>
              </a:lnSpc>
              <a:spcBef>
                <a:spcPct val="0"/>
              </a:spcBef>
              <a:buClrTx/>
              <a:buSzTx/>
              <a:buFontTx/>
              <a:buNone/>
            </a:pPr>
            <a:r>
              <a:rPr lang="en-US" altLang="en-US" sz="1500" dirty="0">
                <a:solidFill>
                  <a:srgbClr val="0000FF"/>
                </a:solidFill>
              </a:rPr>
              <a:t>When the blood pressure within the CS exceeds that of the venous structures that drain into it (including the superior ophthalmic vein), venous drainage is impeded. </a:t>
            </a:r>
            <a:r>
              <a:rPr lang="en-US" altLang="en-US" sz="1500" dirty="0">
                <a:solidFill>
                  <a:srgbClr val="FFC000"/>
                </a:solidFill>
              </a:rPr>
              <a:t>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2548B274-CDAA-45C4-B12D-B6E77A40D847}"/>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44134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186</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500" i="1" dirty="0">
                <a:solidFill>
                  <a:srgbClr val="0000FF"/>
                </a:solidFill>
              </a:rPr>
              <a:t>What is the fundamental anatomical abnormality in CCF?</a:t>
            </a:r>
          </a:p>
          <a:p>
            <a:pPr eaLnBrk="1" hangingPunct="1">
              <a:lnSpc>
                <a:spcPts val="1800"/>
              </a:lnSpc>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What important effect does this have on the CS?</a:t>
            </a:r>
          </a:p>
          <a:p>
            <a:pPr eaLnBrk="1" hangingPunct="1">
              <a:lnSpc>
                <a:spcPts val="1800"/>
              </a:lnSpc>
              <a:spcBef>
                <a:spcPct val="0"/>
              </a:spcBef>
              <a:buClrTx/>
              <a:buSzTx/>
              <a:buFontTx/>
              <a:buNone/>
            </a:pPr>
            <a:r>
              <a:rPr lang="en-US" altLang="en-US" sz="1500" dirty="0">
                <a:solidFill>
                  <a:srgbClr val="0000FF"/>
                </a:solidFill>
              </a:rPr>
              <a:t>The normal pressure within the CS is about the same as central venous pressure (CVP;  ~9-12  mmHg). </a:t>
            </a:r>
            <a:r>
              <a:rPr lang="en-US" altLang="en-US" sz="1500" dirty="0"/>
              <a:t>When a CCF forms, arterial-pressure blood enters the CS. Thus, a CCF can raise pressure within the CS to as high as mean arterial pressure (MAP; usually at least  70-100  mmHg). </a:t>
            </a:r>
          </a:p>
          <a:p>
            <a:pPr eaLnBrk="1" hangingPunct="1">
              <a:lnSpc>
                <a:spcPts val="1800"/>
              </a:lnSpc>
              <a:spcBef>
                <a:spcPct val="0"/>
              </a:spcBef>
              <a:buClrTx/>
              <a:buSzTx/>
              <a:buFontTx/>
              <a:buNone/>
            </a:pPr>
            <a:endParaRPr lang="en-US" altLang="en-US" sz="1500" dirty="0">
              <a:solidFill>
                <a:srgbClr val="0000FF"/>
              </a:solidFill>
            </a:endParaRPr>
          </a:p>
          <a:p>
            <a:pPr eaLnBrk="1" hangingPunct="1">
              <a:lnSpc>
                <a:spcPts val="1800"/>
              </a:lnSpc>
              <a:spcBef>
                <a:spcPct val="0"/>
              </a:spcBef>
              <a:buClrTx/>
              <a:buSzTx/>
              <a:buFontTx/>
              <a:buNone/>
            </a:pPr>
            <a:r>
              <a:rPr lang="en-US" altLang="en-US" sz="1500" i="1" dirty="0">
                <a:solidFill>
                  <a:srgbClr val="0000FF"/>
                </a:solidFill>
              </a:rPr>
              <a:t>How does a CCF lead to unilateral increased IOP?</a:t>
            </a:r>
          </a:p>
          <a:p>
            <a:pPr eaLnBrk="1" hangingPunct="1">
              <a:lnSpc>
                <a:spcPts val="1800"/>
              </a:lnSpc>
              <a:spcBef>
                <a:spcPct val="0"/>
              </a:spcBef>
              <a:buClrTx/>
              <a:buSzTx/>
              <a:buFontTx/>
              <a:buNone/>
            </a:pPr>
            <a:r>
              <a:rPr lang="en-US" altLang="en-US" sz="1500" dirty="0">
                <a:solidFill>
                  <a:srgbClr val="0000FF"/>
                </a:solidFill>
              </a:rPr>
              <a:t>When the blood pressure within the CS exceeds that of the venous structures that drain into it (including the superior ophthalmic vein), venous drainage is impeded. </a:t>
            </a:r>
            <a:r>
              <a:rPr lang="en-US" altLang="en-US" sz="1500" dirty="0"/>
              <a:t>Retrograde transmission of this impedance ultimately results in increased EVP, which results in turn in elevated IOP.</a:t>
            </a:r>
          </a:p>
          <a:p>
            <a:pPr eaLnBrk="1" hangingPunct="1">
              <a:lnSpc>
                <a:spcPts val="1800"/>
              </a:lnSpc>
              <a:spcBef>
                <a:spcPct val="0"/>
              </a:spcBef>
              <a:buClrTx/>
              <a:buSzTx/>
              <a:buFontTx/>
              <a:buNone/>
            </a:pPr>
            <a:endParaRPr lang="en-US" altLang="en-US" sz="1500" dirty="0">
              <a:solidFill>
                <a:srgbClr val="FFC000"/>
              </a:solidFill>
            </a:endParaRPr>
          </a:p>
          <a:p>
            <a:pPr eaLnBrk="1" hangingPunct="1">
              <a:lnSpc>
                <a:spcPts val="1800"/>
              </a:lnSpc>
              <a:spcBef>
                <a:spcPct val="0"/>
              </a:spcBef>
              <a:buClrTx/>
              <a:buSzTx/>
              <a:buFontTx/>
              <a:buNone/>
            </a:pPr>
            <a:r>
              <a:rPr lang="en-US" altLang="en-US" sz="1500" i="1" dirty="0">
                <a:solidFill>
                  <a:srgbClr val="FFC000"/>
                </a:solidFill>
              </a:rPr>
              <a:t>What two classes of mechanism account for the formation of CCF?</a:t>
            </a:r>
          </a:p>
          <a:p>
            <a:pPr eaLnBrk="1" hangingPunct="1">
              <a:lnSpc>
                <a:spcPts val="1800"/>
              </a:lnSpc>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2548B274-CDAA-45C4-B12D-B6E77A40D847}"/>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672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187</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dirty="0">
                <a:solidFill>
                  <a:srgbClr val="0000FF"/>
                </a:solidFill>
              </a:rPr>
              <a:t>What is the fundamental anatomical abnormality in CCF?</a:t>
            </a:r>
          </a:p>
          <a:p>
            <a:pPr eaLnBrk="1" hangingPunct="1">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spcBef>
                <a:spcPct val="0"/>
              </a:spcBef>
              <a:buClrTx/>
              <a:buSzTx/>
              <a:buFontTx/>
              <a:buNone/>
            </a:pPr>
            <a:endParaRPr lang="en-US" altLang="en-US" sz="1500" dirty="0">
              <a:solidFill>
                <a:srgbClr val="0000FF"/>
              </a:solidFill>
            </a:endParaRPr>
          </a:p>
          <a:p>
            <a:pPr eaLnBrk="1" hangingPunct="1">
              <a:spcBef>
                <a:spcPct val="0"/>
              </a:spcBef>
              <a:buClrTx/>
              <a:buSzTx/>
              <a:buFontTx/>
              <a:buNone/>
            </a:pPr>
            <a:r>
              <a:rPr lang="en-US" altLang="en-US" sz="1500" i="1" dirty="0">
                <a:solidFill>
                  <a:srgbClr val="0000FF"/>
                </a:solidFill>
              </a:rPr>
              <a:t>What important effect does this have on the CS?</a:t>
            </a:r>
          </a:p>
          <a:p>
            <a:pPr eaLnBrk="1" hangingPunct="1">
              <a:spcBef>
                <a:spcPct val="0"/>
              </a:spcBef>
              <a:buClrTx/>
              <a:buSzTx/>
              <a:buFontTx/>
              <a:buNone/>
            </a:pPr>
            <a:r>
              <a:rPr lang="en-US" altLang="en-US" sz="1500" dirty="0">
                <a:solidFill>
                  <a:srgbClr val="0000FF"/>
                </a:solidFill>
              </a:rPr>
              <a:t>The normal pressure within the CS is about the same as central venous pressure (CVP;  ~9-12  mmHg). </a:t>
            </a:r>
            <a:r>
              <a:rPr lang="en-US" altLang="en-US" sz="1500" dirty="0"/>
              <a:t>When a CCF forms, arterial-pressure blood enters the CS. Thus, a CCF can raise pressure within the CS to as high as mean arterial pressure (MAP; usually at least  70-100  mmHg). </a:t>
            </a:r>
          </a:p>
          <a:p>
            <a:pPr eaLnBrk="1" hangingPunct="1">
              <a:spcBef>
                <a:spcPct val="0"/>
              </a:spcBef>
              <a:buClrTx/>
              <a:buSzTx/>
              <a:buFontTx/>
              <a:buNone/>
            </a:pPr>
            <a:endParaRPr lang="en-US" altLang="en-US" sz="1500" dirty="0">
              <a:solidFill>
                <a:srgbClr val="0000FF"/>
              </a:solidFill>
            </a:endParaRPr>
          </a:p>
          <a:p>
            <a:pPr eaLnBrk="1" hangingPunct="1">
              <a:spcBef>
                <a:spcPct val="0"/>
              </a:spcBef>
              <a:buClrTx/>
              <a:buSzTx/>
              <a:buFontTx/>
              <a:buNone/>
            </a:pPr>
            <a:r>
              <a:rPr lang="en-US" altLang="en-US" sz="1500" i="1" dirty="0">
                <a:solidFill>
                  <a:srgbClr val="0000FF"/>
                </a:solidFill>
              </a:rPr>
              <a:t>How does a CCF lead to unilateral increased IOP?</a:t>
            </a:r>
          </a:p>
          <a:p>
            <a:pPr eaLnBrk="1" hangingPunct="1">
              <a:spcBef>
                <a:spcPct val="0"/>
              </a:spcBef>
              <a:buClrTx/>
              <a:buSzTx/>
              <a:buFontTx/>
              <a:buNone/>
            </a:pPr>
            <a:r>
              <a:rPr lang="en-US" altLang="en-US" sz="1500" dirty="0">
                <a:solidFill>
                  <a:srgbClr val="0000FF"/>
                </a:solidFill>
              </a:rPr>
              <a:t>When the blood pressure within the CS exceeds that of the venous structures that drain into it (including the superior ophthalmic vein), venous drainage is impeded. </a:t>
            </a:r>
            <a:r>
              <a:rPr lang="en-US" altLang="en-US" sz="1500" dirty="0"/>
              <a:t>Retrograde transmission of this impedance ultimately results in increased EVP, which results in turn in elevated IOP.</a:t>
            </a:r>
          </a:p>
          <a:p>
            <a:pPr eaLnBrk="1" hangingPunct="1">
              <a:spcBef>
                <a:spcPct val="0"/>
              </a:spcBef>
              <a:buClrTx/>
              <a:buSzTx/>
              <a:buFontTx/>
              <a:buNone/>
            </a:pPr>
            <a:endParaRPr lang="en-US" altLang="en-US" sz="1500" dirty="0">
              <a:solidFill>
                <a:srgbClr val="0000FF"/>
              </a:solidFill>
            </a:endParaRPr>
          </a:p>
          <a:p>
            <a:pPr eaLnBrk="1" hangingPunct="1">
              <a:spcBef>
                <a:spcPct val="0"/>
              </a:spcBef>
              <a:buClrTx/>
              <a:buSzTx/>
              <a:buFontTx/>
              <a:buNone/>
            </a:pPr>
            <a:r>
              <a:rPr lang="en-US" altLang="en-US" sz="1500" i="1" dirty="0">
                <a:solidFill>
                  <a:srgbClr val="0000FF"/>
                </a:solidFill>
              </a:rPr>
              <a:t>What two classes of mechanism account for the formation of CCF?</a:t>
            </a:r>
            <a:endParaRPr lang="en-US" altLang="en-US" sz="1500" i="1" dirty="0">
              <a:solidFill>
                <a:srgbClr val="FFC000"/>
              </a:solidFill>
            </a:endParaRPr>
          </a:p>
          <a:p>
            <a:pPr eaLnBrk="1" hangingPunct="1">
              <a:spcBef>
                <a:spcPct val="0"/>
              </a:spcBef>
              <a:buClrTx/>
              <a:buSzTx/>
              <a:buFontTx/>
              <a:buNone/>
            </a:pPr>
            <a:r>
              <a:rPr lang="en-US" altLang="en-US" sz="1500" dirty="0">
                <a:solidFill>
                  <a:srgbClr val="FFC000"/>
                </a:solidFill>
              </a:rPr>
              <a:t>They can be </a:t>
            </a:r>
            <a:r>
              <a:rPr lang="en-US" altLang="en-US" sz="1500" b="1" dirty="0">
                <a:solidFill>
                  <a:srgbClr val="FFC000"/>
                </a:solidFill>
              </a:rPr>
              <a:t>traumatic</a:t>
            </a:r>
            <a:r>
              <a:rPr lang="en-US" altLang="en-US" sz="1500" dirty="0">
                <a:solidFill>
                  <a:srgbClr val="FFC000"/>
                </a:solidFill>
              </a:rPr>
              <a:t> or </a:t>
            </a:r>
            <a:r>
              <a:rPr lang="en-US" altLang="en-US" sz="1500" b="1" dirty="0">
                <a:solidFill>
                  <a:srgbClr val="FFC000"/>
                </a:solidFill>
              </a:rPr>
              <a:t>spontaneous</a:t>
            </a:r>
          </a:p>
        </p:txBody>
      </p:sp>
      <p:sp>
        <p:nvSpPr>
          <p:cNvPr id="4" name="Oval 3">
            <a:extLst>
              <a:ext uri="{FF2B5EF4-FFF2-40B4-BE49-F238E27FC236}">
                <a16:creationId xmlns:a16="http://schemas.microsoft.com/office/drawing/2014/main" id="{D8F369D5-C22E-4E32-91ED-03B331167D5C}"/>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35141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7C7A52-C2CA-46F7-AFAD-F9709D330AF3}"/>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55F9F86C-2954-4961-812E-9D45DCB4441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Rectangle 6">
            <a:extLst>
              <a:ext uri="{FF2B5EF4-FFF2-40B4-BE49-F238E27FC236}">
                <a16:creationId xmlns:a16="http://schemas.microsoft.com/office/drawing/2014/main" id="{B812006A-ECDD-41DD-A369-1703956DADC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7" name="Rectangle 2">
            <a:extLst>
              <a:ext uri="{FF2B5EF4-FFF2-40B4-BE49-F238E27FC236}">
                <a16:creationId xmlns:a16="http://schemas.microsoft.com/office/drawing/2014/main" id="{FC971C66-C4D3-41EA-B3DB-560C4AD132C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8" name="Rectangle 3">
            <a:extLst>
              <a:ext uri="{FF2B5EF4-FFF2-40B4-BE49-F238E27FC236}">
                <a16:creationId xmlns:a16="http://schemas.microsoft.com/office/drawing/2014/main" id="{691CA6AE-B6C8-4DC9-B534-00FEAB0AD26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9509" name="Text Box 5">
            <a:extLst>
              <a:ext uri="{FF2B5EF4-FFF2-40B4-BE49-F238E27FC236}">
                <a16:creationId xmlns:a16="http://schemas.microsoft.com/office/drawing/2014/main" id="{A920D627-42C3-4607-9BE0-215C662B7AB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49510" name="Rectangle 2">
            <a:extLst>
              <a:ext uri="{FF2B5EF4-FFF2-40B4-BE49-F238E27FC236}">
                <a16:creationId xmlns:a16="http://schemas.microsoft.com/office/drawing/2014/main" id="{EACD2717-F81D-44B3-A6DA-F443539F6D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49511" name="Slide Number Placeholder 1">
            <a:extLst>
              <a:ext uri="{FF2B5EF4-FFF2-40B4-BE49-F238E27FC236}">
                <a16:creationId xmlns:a16="http://schemas.microsoft.com/office/drawing/2014/main" id="{5473115C-3DD7-41DA-982E-9A3AF99A0EA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6781423-44A8-40A6-877E-BED101D7F9C7}" type="slidenum">
              <a:rPr lang="en-US" altLang="en-US" sz="1000" smtClean="0"/>
              <a:pPr>
                <a:spcBef>
                  <a:spcPct val="0"/>
                </a:spcBef>
                <a:buClrTx/>
                <a:buSzTx/>
                <a:buFontTx/>
                <a:buNone/>
              </a:pPr>
              <a:t>188</a:t>
            </a:fld>
            <a:endParaRPr lang="en-US" altLang="en-US" sz="1000"/>
          </a:p>
        </p:txBody>
      </p:sp>
      <p:grpSp>
        <p:nvGrpSpPr>
          <p:cNvPr id="149512" name="Group 3">
            <a:extLst>
              <a:ext uri="{FF2B5EF4-FFF2-40B4-BE49-F238E27FC236}">
                <a16:creationId xmlns:a16="http://schemas.microsoft.com/office/drawing/2014/main" id="{3B7ADE16-4778-46E5-8D34-3B0D51FDBFAE}"/>
              </a:ext>
            </a:extLst>
          </p:cNvPr>
          <p:cNvGrpSpPr>
            <a:grpSpLocks/>
          </p:cNvGrpSpPr>
          <p:nvPr/>
        </p:nvGrpSpPr>
        <p:grpSpPr bwMode="auto">
          <a:xfrm>
            <a:off x="762000" y="5578475"/>
            <a:ext cx="7642225" cy="822325"/>
            <a:chOff x="528" y="726"/>
            <a:chExt cx="4814" cy="518"/>
          </a:xfrm>
        </p:grpSpPr>
        <p:sp>
          <p:nvSpPr>
            <p:cNvPr id="149515" name="Text Box 4">
              <a:extLst>
                <a:ext uri="{FF2B5EF4-FFF2-40B4-BE49-F238E27FC236}">
                  <a16:creationId xmlns:a16="http://schemas.microsoft.com/office/drawing/2014/main" id="{3A200BE4-1054-4AF1-9CD4-98B9FAA0D32B}"/>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9516" name="Text Box 5">
              <a:extLst>
                <a:ext uri="{FF2B5EF4-FFF2-40B4-BE49-F238E27FC236}">
                  <a16:creationId xmlns:a16="http://schemas.microsoft.com/office/drawing/2014/main" id="{EB22BA56-1E45-4E52-B7CC-E70DE234E58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9517" name="Text Box 6">
              <a:extLst>
                <a:ext uri="{FF2B5EF4-FFF2-40B4-BE49-F238E27FC236}">
                  <a16:creationId xmlns:a16="http://schemas.microsoft.com/office/drawing/2014/main" id="{43B02C46-E3AD-4302-812E-78DDAD48776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9518" name="Text Box 7">
              <a:extLst>
                <a:ext uri="{FF2B5EF4-FFF2-40B4-BE49-F238E27FC236}">
                  <a16:creationId xmlns:a16="http://schemas.microsoft.com/office/drawing/2014/main" id="{C400237F-5B40-43CF-AF7A-AFE6E63262AB}"/>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9513" name="Line 9">
            <a:extLst>
              <a:ext uri="{FF2B5EF4-FFF2-40B4-BE49-F238E27FC236}">
                <a16:creationId xmlns:a16="http://schemas.microsoft.com/office/drawing/2014/main" id="{D21E38DA-0F99-4F38-ADDD-3AA05E3B6E1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4" name="TextBox 2">
            <a:extLst>
              <a:ext uri="{FF2B5EF4-FFF2-40B4-BE49-F238E27FC236}">
                <a16:creationId xmlns:a16="http://schemas.microsoft.com/office/drawing/2014/main" id="{9C445123-413B-435E-AC8C-3205CDBEE6F2}"/>
              </a:ext>
            </a:extLst>
          </p:cNvPr>
          <p:cNvSpPr txBox="1">
            <a:spLocks noChangeArrowheads="1"/>
          </p:cNvSpPr>
          <p:nvPr/>
        </p:nvSpPr>
        <p:spPr bwMode="auto">
          <a:xfrm>
            <a:off x="2133600" y="914400"/>
            <a:ext cx="6934200" cy="4246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dirty="0">
                <a:solidFill>
                  <a:srgbClr val="0000FF"/>
                </a:solidFill>
              </a:rPr>
              <a:t>What is the fundamental anatomical abnormality in CCF?</a:t>
            </a:r>
          </a:p>
          <a:p>
            <a:pPr eaLnBrk="1" hangingPunct="1">
              <a:spcBef>
                <a:spcPct val="0"/>
              </a:spcBef>
              <a:buClrTx/>
              <a:buSzTx/>
              <a:buFontTx/>
              <a:buNone/>
            </a:pPr>
            <a:r>
              <a:rPr lang="en-US" altLang="en-US" sz="1500" dirty="0">
                <a:solidFill>
                  <a:srgbClr val="0000FF"/>
                </a:solidFill>
              </a:rPr>
              <a:t>A channel forms that allows direct communication between the carotid artery (or one of its </a:t>
            </a:r>
            <a:r>
              <a:rPr lang="en-US" altLang="en-US" sz="1500" dirty="0" err="1">
                <a:solidFill>
                  <a:srgbClr val="0000FF"/>
                </a:solidFill>
              </a:rPr>
              <a:t>dural</a:t>
            </a:r>
            <a:r>
              <a:rPr lang="en-US" altLang="en-US" sz="1500" dirty="0">
                <a:solidFill>
                  <a:srgbClr val="0000FF"/>
                </a:solidFill>
              </a:rPr>
              <a:t> branches) and the cavernous sinus (CS).</a:t>
            </a:r>
          </a:p>
          <a:p>
            <a:pPr eaLnBrk="1" hangingPunct="1">
              <a:spcBef>
                <a:spcPct val="0"/>
              </a:spcBef>
              <a:buClrTx/>
              <a:buSzTx/>
              <a:buFontTx/>
              <a:buNone/>
            </a:pPr>
            <a:endParaRPr lang="en-US" altLang="en-US" sz="1500" dirty="0">
              <a:solidFill>
                <a:srgbClr val="0000FF"/>
              </a:solidFill>
            </a:endParaRPr>
          </a:p>
          <a:p>
            <a:pPr eaLnBrk="1" hangingPunct="1">
              <a:spcBef>
                <a:spcPct val="0"/>
              </a:spcBef>
              <a:buClrTx/>
              <a:buSzTx/>
              <a:buFontTx/>
              <a:buNone/>
            </a:pPr>
            <a:r>
              <a:rPr lang="en-US" altLang="en-US" sz="1500" i="1" dirty="0">
                <a:solidFill>
                  <a:srgbClr val="0000FF"/>
                </a:solidFill>
              </a:rPr>
              <a:t>What important effect does this have on the CS?</a:t>
            </a:r>
          </a:p>
          <a:p>
            <a:pPr eaLnBrk="1" hangingPunct="1">
              <a:spcBef>
                <a:spcPct val="0"/>
              </a:spcBef>
              <a:buClrTx/>
              <a:buSzTx/>
              <a:buFontTx/>
              <a:buNone/>
            </a:pPr>
            <a:r>
              <a:rPr lang="en-US" altLang="en-US" sz="1500" dirty="0">
                <a:solidFill>
                  <a:srgbClr val="0000FF"/>
                </a:solidFill>
              </a:rPr>
              <a:t>The normal pressure within the CS is about the same as central venous pressure (CVP;  ~9-12  mmHg). </a:t>
            </a:r>
            <a:r>
              <a:rPr lang="en-US" altLang="en-US" sz="1500" dirty="0"/>
              <a:t>When a CCF forms, arterial-pressure blood enters the CS. Thus, a CCF can raise pressure within the CS to as high as mean arterial pressure (MAP; usually at least  70-100  mmHg). </a:t>
            </a:r>
          </a:p>
          <a:p>
            <a:pPr eaLnBrk="1" hangingPunct="1">
              <a:spcBef>
                <a:spcPct val="0"/>
              </a:spcBef>
              <a:buClrTx/>
              <a:buSzTx/>
              <a:buFontTx/>
              <a:buNone/>
            </a:pPr>
            <a:endParaRPr lang="en-US" altLang="en-US" sz="1500" dirty="0">
              <a:solidFill>
                <a:srgbClr val="0000FF"/>
              </a:solidFill>
            </a:endParaRPr>
          </a:p>
          <a:p>
            <a:pPr eaLnBrk="1" hangingPunct="1">
              <a:spcBef>
                <a:spcPct val="0"/>
              </a:spcBef>
              <a:buClrTx/>
              <a:buSzTx/>
              <a:buFontTx/>
              <a:buNone/>
            </a:pPr>
            <a:r>
              <a:rPr lang="en-US" altLang="en-US" sz="1500" i="1" dirty="0">
                <a:solidFill>
                  <a:srgbClr val="0000FF"/>
                </a:solidFill>
              </a:rPr>
              <a:t>How does a CCF lead to unilateral increased IOP?</a:t>
            </a:r>
          </a:p>
          <a:p>
            <a:pPr eaLnBrk="1" hangingPunct="1">
              <a:spcBef>
                <a:spcPct val="0"/>
              </a:spcBef>
              <a:buClrTx/>
              <a:buSzTx/>
              <a:buFontTx/>
              <a:buNone/>
            </a:pPr>
            <a:r>
              <a:rPr lang="en-US" altLang="en-US" sz="1500" dirty="0">
                <a:solidFill>
                  <a:srgbClr val="0000FF"/>
                </a:solidFill>
              </a:rPr>
              <a:t>When the blood pressure within the CS exceeds that of the venous structures that drain into it (including the superior ophthalmic vein), venous drainage is impeded. </a:t>
            </a:r>
            <a:r>
              <a:rPr lang="en-US" altLang="en-US" sz="1500" dirty="0"/>
              <a:t>Retrograde transmission of this impedance ultimately results in increased EVP, which results in turn in elevated IOP.</a:t>
            </a:r>
          </a:p>
          <a:p>
            <a:pPr eaLnBrk="1" hangingPunct="1">
              <a:spcBef>
                <a:spcPct val="0"/>
              </a:spcBef>
              <a:buClrTx/>
              <a:buSzTx/>
              <a:buFontTx/>
              <a:buNone/>
            </a:pPr>
            <a:endParaRPr lang="en-US" altLang="en-US" sz="1500" dirty="0">
              <a:solidFill>
                <a:srgbClr val="0000FF"/>
              </a:solidFill>
            </a:endParaRPr>
          </a:p>
          <a:p>
            <a:pPr eaLnBrk="1" hangingPunct="1">
              <a:spcBef>
                <a:spcPct val="0"/>
              </a:spcBef>
              <a:buClrTx/>
              <a:buSzTx/>
              <a:buFontTx/>
              <a:buNone/>
            </a:pPr>
            <a:r>
              <a:rPr lang="en-US" altLang="en-US" sz="1500" i="1" dirty="0">
                <a:solidFill>
                  <a:srgbClr val="0000FF"/>
                </a:solidFill>
              </a:rPr>
              <a:t>What two classes of mechanism account for the formation of CCF?</a:t>
            </a:r>
          </a:p>
          <a:p>
            <a:pPr eaLnBrk="1" hangingPunct="1">
              <a:spcBef>
                <a:spcPct val="0"/>
              </a:spcBef>
              <a:buClrTx/>
              <a:buSzTx/>
              <a:buFontTx/>
              <a:buNone/>
            </a:pPr>
            <a:r>
              <a:rPr lang="en-US" altLang="en-US" sz="1500" dirty="0">
                <a:solidFill>
                  <a:srgbClr val="0000FF"/>
                </a:solidFill>
              </a:rPr>
              <a:t>They can be traumatic or spontaneous</a:t>
            </a:r>
          </a:p>
        </p:txBody>
      </p:sp>
      <p:sp>
        <p:nvSpPr>
          <p:cNvPr id="4" name="Oval 3">
            <a:extLst>
              <a:ext uri="{FF2B5EF4-FFF2-40B4-BE49-F238E27FC236}">
                <a16:creationId xmlns:a16="http://schemas.microsoft.com/office/drawing/2014/main" id="{D891B775-7AEE-4951-BF4A-2BF732F513B8}"/>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8829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ABB5E207-4734-4F6D-A8FE-0DDB5DA3FB5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2697ED94-1BBB-4A31-A419-C129274F1014}"/>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30" name="Rectangle 6">
            <a:extLst>
              <a:ext uri="{FF2B5EF4-FFF2-40B4-BE49-F238E27FC236}">
                <a16:creationId xmlns:a16="http://schemas.microsoft.com/office/drawing/2014/main" id="{B5F2FB80-9063-4CDF-89E4-963C0B49DD3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0531" name="Rectangle 2">
            <a:extLst>
              <a:ext uri="{FF2B5EF4-FFF2-40B4-BE49-F238E27FC236}">
                <a16:creationId xmlns:a16="http://schemas.microsoft.com/office/drawing/2014/main" id="{AF66BD43-EF7C-4E84-8591-2EE32C1083EE}"/>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0532" name="Rectangle 3">
            <a:extLst>
              <a:ext uri="{FF2B5EF4-FFF2-40B4-BE49-F238E27FC236}">
                <a16:creationId xmlns:a16="http://schemas.microsoft.com/office/drawing/2014/main" id="{B6257D0E-FBD1-452C-9A7A-141562CD28D0}"/>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0533" name="Text Box 5">
            <a:extLst>
              <a:ext uri="{FF2B5EF4-FFF2-40B4-BE49-F238E27FC236}">
                <a16:creationId xmlns:a16="http://schemas.microsoft.com/office/drawing/2014/main" id="{1FB17464-2BBF-4267-BDCE-1A4FEBE8BF6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50534" name="Rectangle 2">
            <a:extLst>
              <a:ext uri="{FF2B5EF4-FFF2-40B4-BE49-F238E27FC236}">
                <a16:creationId xmlns:a16="http://schemas.microsoft.com/office/drawing/2014/main" id="{03AEE40A-93BA-462A-A2D9-54F1A68DDDE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0535" name="Slide Number Placeholder 1">
            <a:extLst>
              <a:ext uri="{FF2B5EF4-FFF2-40B4-BE49-F238E27FC236}">
                <a16:creationId xmlns:a16="http://schemas.microsoft.com/office/drawing/2014/main" id="{5F3A6881-90F2-4D88-9A56-670BB825BBC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0C5727F-3464-4C6C-8E55-5B05C162F4F4}" type="slidenum">
              <a:rPr lang="en-US" altLang="en-US" sz="1000" smtClean="0"/>
              <a:pPr>
                <a:spcBef>
                  <a:spcPct val="0"/>
                </a:spcBef>
                <a:buClrTx/>
                <a:buSzTx/>
                <a:buFontTx/>
                <a:buNone/>
              </a:pPr>
              <a:t>189</a:t>
            </a:fld>
            <a:endParaRPr lang="en-US" altLang="en-US" sz="1000"/>
          </a:p>
        </p:txBody>
      </p:sp>
      <p:grpSp>
        <p:nvGrpSpPr>
          <p:cNvPr id="150536" name="Group 3">
            <a:extLst>
              <a:ext uri="{FF2B5EF4-FFF2-40B4-BE49-F238E27FC236}">
                <a16:creationId xmlns:a16="http://schemas.microsoft.com/office/drawing/2014/main" id="{380774DA-A94C-4C67-97C4-C6117799C527}"/>
              </a:ext>
            </a:extLst>
          </p:cNvPr>
          <p:cNvGrpSpPr>
            <a:grpSpLocks/>
          </p:cNvGrpSpPr>
          <p:nvPr/>
        </p:nvGrpSpPr>
        <p:grpSpPr bwMode="auto">
          <a:xfrm>
            <a:off x="762000" y="5578475"/>
            <a:ext cx="7642225" cy="822325"/>
            <a:chOff x="528" y="726"/>
            <a:chExt cx="4814" cy="518"/>
          </a:xfrm>
        </p:grpSpPr>
        <p:sp>
          <p:nvSpPr>
            <p:cNvPr id="150540" name="Text Box 4">
              <a:extLst>
                <a:ext uri="{FF2B5EF4-FFF2-40B4-BE49-F238E27FC236}">
                  <a16:creationId xmlns:a16="http://schemas.microsoft.com/office/drawing/2014/main" id="{D059237C-EE3B-4282-BDD7-18AEF195B66F}"/>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0541" name="Text Box 5">
              <a:extLst>
                <a:ext uri="{FF2B5EF4-FFF2-40B4-BE49-F238E27FC236}">
                  <a16:creationId xmlns:a16="http://schemas.microsoft.com/office/drawing/2014/main" id="{E4928EEA-5CDA-4EC9-A8D3-59A6D51A24C3}"/>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0542" name="Text Box 6">
              <a:extLst>
                <a:ext uri="{FF2B5EF4-FFF2-40B4-BE49-F238E27FC236}">
                  <a16:creationId xmlns:a16="http://schemas.microsoft.com/office/drawing/2014/main" id="{310D51BB-6D95-47A2-A46F-35EC7CD4ECE3}"/>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0543" name="Text Box 7">
              <a:extLst>
                <a:ext uri="{FF2B5EF4-FFF2-40B4-BE49-F238E27FC236}">
                  <a16:creationId xmlns:a16="http://schemas.microsoft.com/office/drawing/2014/main" id="{C35DE67D-9A59-463A-B376-9822F80E38AA}"/>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0537" name="Line 9">
            <a:extLst>
              <a:ext uri="{FF2B5EF4-FFF2-40B4-BE49-F238E27FC236}">
                <a16:creationId xmlns:a16="http://schemas.microsoft.com/office/drawing/2014/main" id="{6EE41D8A-C9D4-45C1-A12C-329E29275316}"/>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Box 15">
            <a:extLst>
              <a:ext uri="{FF2B5EF4-FFF2-40B4-BE49-F238E27FC236}">
                <a16:creationId xmlns:a16="http://schemas.microsoft.com/office/drawing/2014/main" id="{5C4684CF-E220-4BB6-ABAF-035EBE9469F6}"/>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the CS to as high as mean arterial pressure (</a:t>
            </a:r>
            <a:r>
              <a:rPr lang="en-US" altLang="en-US" sz="1500" dirty="0">
                <a:solidFill>
                  <a:schemeClr val="bg1">
                    <a:lumMod val="50000"/>
                  </a:schemeClr>
                </a:solidFill>
              </a:rPr>
              <a:t>MAP; usually at least  70-100  mmHg</a:t>
            </a:r>
            <a:r>
              <a:rPr lang="en-US" sz="1500" dirty="0">
                <a:solidFill>
                  <a:schemeClr val="bg1">
                    <a:lumMod val="50000"/>
                  </a:schemeClr>
                </a:solidFill>
                <a:latin typeface="Arial" charset="0"/>
              </a:rPr>
              <a:t>).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rgbClr val="0000FF"/>
                </a:solidFill>
                <a:latin typeface="Arial" charset="0"/>
              </a:rPr>
              <a:t>They can be </a:t>
            </a:r>
            <a:r>
              <a:rPr lang="en-US" sz="1500" b="1" dirty="0">
                <a:solidFill>
                  <a:srgbClr val="0000FF"/>
                </a:solidFill>
                <a:latin typeface="Arial" charset="0"/>
              </a:rPr>
              <a:t>traumatic</a:t>
            </a:r>
            <a:r>
              <a:rPr lang="en-US" sz="1500" dirty="0">
                <a:solidFill>
                  <a:srgbClr val="0000FF"/>
                </a:solidFill>
                <a:latin typeface="Arial" charset="0"/>
              </a:rPr>
              <a:t> or </a:t>
            </a:r>
            <a:r>
              <a:rPr lang="en-US" sz="1500" b="1" dirty="0">
                <a:solidFill>
                  <a:srgbClr val="0000FF"/>
                </a:solidFill>
                <a:latin typeface="Arial" charset="0"/>
              </a:rPr>
              <a:t>spontaneous</a:t>
            </a:r>
          </a:p>
        </p:txBody>
      </p:sp>
      <p:sp>
        <p:nvSpPr>
          <p:cNvPr id="4" name="TextBox 3">
            <a:extLst>
              <a:ext uri="{FF2B5EF4-FFF2-40B4-BE49-F238E27FC236}">
                <a16:creationId xmlns:a16="http://schemas.microsoft.com/office/drawing/2014/main" id="{71E7399C-EE79-4897-94C0-212C37182C30}"/>
              </a:ext>
            </a:extLst>
          </p:cNvPr>
          <p:cNvSpPr txBox="1"/>
          <p:nvPr/>
        </p:nvSpPr>
        <p:spPr>
          <a:xfrm>
            <a:off x="2209800" y="3886200"/>
            <a:ext cx="4529138" cy="738188"/>
          </a:xfrm>
          <a:prstGeom prst="rect">
            <a:avLst/>
          </a:prstGeom>
          <a:solidFill>
            <a:schemeClr val="accent5">
              <a:lumMod val="75000"/>
            </a:schemeClr>
          </a:solidFill>
        </p:spPr>
        <p:txBody>
          <a:bodyPr wrap="none">
            <a:spAutoFit/>
          </a:bodyPr>
          <a:lstStyle/>
          <a:p>
            <a:pPr eaLnBrk="1" hangingPunct="1">
              <a:defRPr/>
            </a:pPr>
            <a:r>
              <a:rPr lang="en-US" sz="1400" i="1" dirty="0">
                <a:solidFill>
                  <a:srgbClr val="0000FF"/>
                </a:solidFill>
                <a:latin typeface="Arial" charset="0"/>
              </a:rPr>
              <a:t>Demographically speaking, who gets:</a:t>
            </a:r>
          </a:p>
          <a:p>
            <a:pPr eaLnBrk="1" hangingPunct="1">
              <a:defRPr/>
            </a:pPr>
            <a:r>
              <a:rPr lang="en-US" sz="1400" i="1" dirty="0">
                <a:solidFill>
                  <a:srgbClr val="0000FF"/>
                </a:solidFill>
                <a:latin typeface="Arial" charset="0"/>
              </a:rPr>
              <a:t>--Traumatic CCF? </a:t>
            </a:r>
            <a:r>
              <a:rPr lang="en-US" sz="1400" b="1" dirty="0">
                <a:solidFill>
                  <a:schemeClr val="accent5">
                    <a:lumMod val="75000"/>
                  </a:schemeClr>
                </a:solidFill>
                <a:latin typeface="Arial" charset="0"/>
              </a:rPr>
              <a:t>Young persons</a:t>
            </a:r>
          </a:p>
          <a:p>
            <a:pPr eaLnBrk="1" hangingPunct="1">
              <a:defRPr/>
            </a:pPr>
            <a:r>
              <a:rPr lang="en-US" sz="1400" i="1" dirty="0">
                <a:solidFill>
                  <a:srgbClr val="0000FF"/>
                </a:solidFill>
                <a:latin typeface="Arial" charset="0"/>
              </a:rPr>
              <a:t>--Spontaneous CCF? </a:t>
            </a:r>
            <a:r>
              <a:rPr lang="en-US" sz="1400" b="1" dirty="0">
                <a:solidFill>
                  <a:schemeClr val="accent5">
                    <a:lumMod val="75000"/>
                  </a:schemeClr>
                </a:solidFill>
                <a:latin typeface="Arial" charset="0"/>
              </a:rPr>
              <a:t>Middle-aged to elderly females</a:t>
            </a:r>
          </a:p>
        </p:txBody>
      </p:sp>
      <p:sp>
        <p:nvSpPr>
          <p:cNvPr id="5" name="Oval 4">
            <a:extLst>
              <a:ext uri="{FF2B5EF4-FFF2-40B4-BE49-F238E27FC236}">
                <a16:creationId xmlns:a16="http://schemas.microsoft.com/office/drawing/2014/main" id="{755E41D8-96E3-429B-8EA4-495C17F7D58F}"/>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B87FD11-CA23-44CA-9A9B-536ACF42D22C}"/>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9458" name="Rectangle 2">
            <a:extLst>
              <a:ext uri="{FF2B5EF4-FFF2-40B4-BE49-F238E27FC236}">
                <a16:creationId xmlns:a16="http://schemas.microsoft.com/office/drawing/2014/main" id="{6F28BFAA-5335-4F3B-A7E1-0A85E05957C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9459" name="Rectangle 2">
            <a:extLst>
              <a:ext uri="{FF2B5EF4-FFF2-40B4-BE49-F238E27FC236}">
                <a16:creationId xmlns:a16="http://schemas.microsoft.com/office/drawing/2014/main" id="{04A0CCBE-8868-49DA-A1C7-CCC9491033B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60" name="Text Box 4">
            <a:extLst>
              <a:ext uri="{FF2B5EF4-FFF2-40B4-BE49-F238E27FC236}">
                <a16:creationId xmlns:a16="http://schemas.microsoft.com/office/drawing/2014/main" id="{ED27531B-1C08-4F9A-BD08-AC5299131EAD}"/>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19461" name="Text Box 7">
            <a:extLst>
              <a:ext uri="{FF2B5EF4-FFF2-40B4-BE49-F238E27FC236}">
                <a16:creationId xmlns:a16="http://schemas.microsoft.com/office/drawing/2014/main" id="{9C49402B-E6C3-4C71-850C-FA6F2F5FB550}"/>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 Toxoplasmosis</a:t>
            </a:r>
          </a:p>
          <a:p>
            <a:pPr eaLnBrk="1" hangingPunct="1">
              <a:lnSpc>
                <a:spcPct val="90000"/>
              </a:lnSpc>
              <a:spcBef>
                <a:spcPct val="0"/>
              </a:spcBef>
              <a:buClrTx/>
              <a:buSzTx/>
              <a:buFontTx/>
              <a:buNone/>
            </a:pPr>
            <a:r>
              <a:rPr lang="en-US" altLang="en-US" sz="1400" b="1">
                <a:solidFill>
                  <a:srgbClr val="0000FF"/>
                </a:solidFill>
              </a:rPr>
              <a:t>3) </a:t>
            </a:r>
            <a:r>
              <a:rPr lang="en-US" altLang="en-US" sz="1400" i="1"/>
              <a:t>this one is a common noninfectious entity</a:t>
            </a:r>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19462" name="Slide Number Placeholder 1">
            <a:extLst>
              <a:ext uri="{FF2B5EF4-FFF2-40B4-BE49-F238E27FC236}">
                <a16:creationId xmlns:a16="http://schemas.microsoft.com/office/drawing/2014/main" id="{B0FD7531-EBFB-4D31-BF47-B8370C3EB27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DA995A0-0F13-4D57-AE9D-BBC505405DC4}" type="slidenum">
              <a:rPr lang="en-US" altLang="en-US" sz="1000" smtClean="0"/>
              <a:pPr>
                <a:spcBef>
                  <a:spcPct val="0"/>
                </a:spcBef>
                <a:buClrTx/>
                <a:buSzTx/>
                <a:buFontTx/>
                <a:buNone/>
              </a:pPr>
              <a:t>19</a:t>
            </a:fld>
            <a:endParaRPr lang="en-US" altLang="en-US" sz="100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D5233F7-50BE-4C20-817F-1D48B2380F1F}"/>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 name="Rectangle 2">
            <a:extLst>
              <a:ext uri="{FF2B5EF4-FFF2-40B4-BE49-F238E27FC236}">
                <a16:creationId xmlns:a16="http://schemas.microsoft.com/office/drawing/2014/main" id="{893273FE-5154-4EEE-AF08-634952D7D139}"/>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4" name="Rectangle 6">
            <a:extLst>
              <a:ext uri="{FF2B5EF4-FFF2-40B4-BE49-F238E27FC236}">
                <a16:creationId xmlns:a16="http://schemas.microsoft.com/office/drawing/2014/main" id="{D6B957E4-5AD1-403C-93C4-CDA4B4AF2511}"/>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1555" name="Rectangle 2">
            <a:extLst>
              <a:ext uri="{FF2B5EF4-FFF2-40B4-BE49-F238E27FC236}">
                <a16:creationId xmlns:a16="http://schemas.microsoft.com/office/drawing/2014/main" id="{0B1E8F23-61D2-401B-8CEF-D66B89BE1116}"/>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1556" name="Rectangle 3">
            <a:extLst>
              <a:ext uri="{FF2B5EF4-FFF2-40B4-BE49-F238E27FC236}">
                <a16:creationId xmlns:a16="http://schemas.microsoft.com/office/drawing/2014/main" id="{05BE4F60-2B42-4900-8CD2-ABBD8541C9F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1557" name="Text Box 5">
            <a:extLst>
              <a:ext uri="{FF2B5EF4-FFF2-40B4-BE49-F238E27FC236}">
                <a16:creationId xmlns:a16="http://schemas.microsoft.com/office/drawing/2014/main" id="{DCE17339-5ABC-4AE1-B3DB-EC43C019149F}"/>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51558" name="Rectangle 2">
            <a:extLst>
              <a:ext uri="{FF2B5EF4-FFF2-40B4-BE49-F238E27FC236}">
                <a16:creationId xmlns:a16="http://schemas.microsoft.com/office/drawing/2014/main" id="{A2E76835-9EF9-47CE-B2AD-C81E3666397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1559" name="Slide Number Placeholder 1">
            <a:extLst>
              <a:ext uri="{FF2B5EF4-FFF2-40B4-BE49-F238E27FC236}">
                <a16:creationId xmlns:a16="http://schemas.microsoft.com/office/drawing/2014/main" id="{57FF2058-4370-49E9-B52B-3978777C39E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D0DD5E1-47D3-4EBF-82A1-7F7852D4A294}" type="slidenum">
              <a:rPr lang="en-US" altLang="en-US" sz="1000" smtClean="0"/>
              <a:pPr>
                <a:spcBef>
                  <a:spcPct val="0"/>
                </a:spcBef>
                <a:buClrTx/>
                <a:buSzTx/>
                <a:buFontTx/>
                <a:buNone/>
              </a:pPr>
              <a:t>190</a:t>
            </a:fld>
            <a:endParaRPr lang="en-US" altLang="en-US" sz="1000"/>
          </a:p>
        </p:txBody>
      </p:sp>
      <p:grpSp>
        <p:nvGrpSpPr>
          <p:cNvPr id="151560" name="Group 3">
            <a:extLst>
              <a:ext uri="{FF2B5EF4-FFF2-40B4-BE49-F238E27FC236}">
                <a16:creationId xmlns:a16="http://schemas.microsoft.com/office/drawing/2014/main" id="{FB09D89A-F54A-41D3-ADD0-39F7280C6B18}"/>
              </a:ext>
            </a:extLst>
          </p:cNvPr>
          <p:cNvGrpSpPr>
            <a:grpSpLocks/>
          </p:cNvGrpSpPr>
          <p:nvPr/>
        </p:nvGrpSpPr>
        <p:grpSpPr bwMode="auto">
          <a:xfrm>
            <a:off x="762000" y="5578475"/>
            <a:ext cx="7642225" cy="822325"/>
            <a:chOff x="528" y="726"/>
            <a:chExt cx="4814" cy="518"/>
          </a:xfrm>
        </p:grpSpPr>
        <p:sp>
          <p:nvSpPr>
            <p:cNvPr id="151564" name="Text Box 4">
              <a:extLst>
                <a:ext uri="{FF2B5EF4-FFF2-40B4-BE49-F238E27FC236}">
                  <a16:creationId xmlns:a16="http://schemas.microsoft.com/office/drawing/2014/main" id="{2963132F-7FFC-4A60-BC2E-C3A23C592E12}"/>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1565" name="Text Box 5">
              <a:extLst>
                <a:ext uri="{FF2B5EF4-FFF2-40B4-BE49-F238E27FC236}">
                  <a16:creationId xmlns:a16="http://schemas.microsoft.com/office/drawing/2014/main" id="{34A1CBC9-6BEE-4516-8F1E-C4E8E5BDFCBA}"/>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1566" name="Text Box 6">
              <a:extLst>
                <a:ext uri="{FF2B5EF4-FFF2-40B4-BE49-F238E27FC236}">
                  <a16:creationId xmlns:a16="http://schemas.microsoft.com/office/drawing/2014/main" id="{95AED148-BE91-490B-A259-21F7FF7035BE}"/>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1567" name="Text Box 7">
              <a:extLst>
                <a:ext uri="{FF2B5EF4-FFF2-40B4-BE49-F238E27FC236}">
                  <a16:creationId xmlns:a16="http://schemas.microsoft.com/office/drawing/2014/main" id="{E95D0DD2-0AD4-408E-8E24-3A2C1109995A}"/>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1561" name="Line 9">
            <a:extLst>
              <a:ext uri="{FF2B5EF4-FFF2-40B4-BE49-F238E27FC236}">
                <a16:creationId xmlns:a16="http://schemas.microsoft.com/office/drawing/2014/main" id="{BA2A90EA-4B62-43ED-BC64-9D05CCA2C8D7}"/>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Box 15">
            <a:extLst>
              <a:ext uri="{FF2B5EF4-FFF2-40B4-BE49-F238E27FC236}">
                <a16:creationId xmlns:a16="http://schemas.microsoft.com/office/drawing/2014/main" id="{C31AF8E9-EC80-4669-8868-FD806F836D92}"/>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the CS to as high as mean arterial pressure (</a:t>
            </a:r>
            <a:r>
              <a:rPr lang="en-US" altLang="en-US" sz="1500" dirty="0">
                <a:solidFill>
                  <a:schemeClr val="bg1">
                    <a:lumMod val="50000"/>
                  </a:schemeClr>
                </a:solidFill>
              </a:rPr>
              <a:t>MAP; usually at least  70-100  mmHg</a:t>
            </a:r>
            <a:r>
              <a:rPr lang="en-US" sz="1500" dirty="0">
                <a:solidFill>
                  <a:schemeClr val="bg1">
                    <a:lumMod val="50000"/>
                  </a:schemeClr>
                </a:solidFill>
                <a:latin typeface="Arial" charset="0"/>
              </a:rPr>
              <a:t>).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rgbClr val="0000FF"/>
                </a:solidFill>
                <a:latin typeface="Arial" charset="0"/>
              </a:rPr>
              <a:t>They can be </a:t>
            </a:r>
            <a:r>
              <a:rPr lang="en-US" sz="1500" b="1" dirty="0">
                <a:solidFill>
                  <a:srgbClr val="0000FF"/>
                </a:solidFill>
                <a:latin typeface="Arial" charset="0"/>
              </a:rPr>
              <a:t>traumatic</a:t>
            </a:r>
            <a:r>
              <a:rPr lang="en-US" sz="1500" dirty="0">
                <a:solidFill>
                  <a:srgbClr val="0000FF"/>
                </a:solidFill>
                <a:latin typeface="Arial" charset="0"/>
              </a:rPr>
              <a:t> or </a:t>
            </a:r>
            <a:r>
              <a:rPr lang="en-US" sz="1500" b="1" dirty="0">
                <a:solidFill>
                  <a:srgbClr val="0000FF"/>
                </a:solidFill>
                <a:latin typeface="Arial" charset="0"/>
              </a:rPr>
              <a:t>spontaneous</a:t>
            </a:r>
          </a:p>
        </p:txBody>
      </p:sp>
      <p:sp>
        <p:nvSpPr>
          <p:cNvPr id="4" name="TextBox 3">
            <a:extLst>
              <a:ext uri="{FF2B5EF4-FFF2-40B4-BE49-F238E27FC236}">
                <a16:creationId xmlns:a16="http://schemas.microsoft.com/office/drawing/2014/main" id="{09E1EA6C-ECC2-461C-9D83-576EF1E745F1}"/>
              </a:ext>
            </a:extLst>
          </p:cNvPr>
          <p:cNvSpPr txBox="1"/>
          <p:nvPr/>
        </p:nvSpPr>
        <p:spPr>
          <a:xfrm>
            <a:off x="2209800" y="3886200"/>
            <a:ext cx="4529138" cy="738188"/>
          </a:xfrm>
          <a:prstGeom prst="rect">
            <a:avLst/>
          </a:prstGeom>
          <a:solidFill>
            <a:schemeClr val="accent5">
              <a:lumMod val="75000"/>
            </a:schemeClr>
          </a:solidFill>
        </p:spPr>
        <p:txBody>
          <a:bodyPr wrap="none">
            <a:spAutoFit/>
          </a:bodyPr>
          <a:lstStyle/>
          <a:p>
            <a:pPr eaLnBrk="1" hangingPunct="1">
              <a:defRPr/>
            </a:pPr>
            <a:r>
              <a:rPr lang="en-US" sz="1400" i="1" dirty="0">
                <a:solidFill>
                  <a:srgbClr val="0000FF"/>
                </a:solidFill>
                <a:latin typeface="Arial" charset="0"/>
              </a:rPr>
              <a:t>Demographically speaking, who gets:</a:t>
            </a:r>
          </a:p>
          <a:p>
            <a:pPr eaLnBrk="1" hangingPunct="1">
              <a:defRPr/>
            </a:pPr>
            <a:r>
              <a:rPr lang="en-US" sz="1400" i="1" dirty="0">
                <a:solidFill>
                  <a:srgbClr val="0000FF"/>
                </a:solidFill>
                <a:latin typeface="Arial" charset="0"/>
              </a:rPr>
              <a:t>--Traumatic CCF? </a:t>
            </a:r>
            <a:r>
              <a:rPr lang="en-US" sz="1400" b="1" dirty="0">
                <a:solidFill>
                  <a:srgbClr val="0000FF"/>
                </a:solidFill>
                <a:latin typeface="Arial" charset="0"/>
              </a:rPr>
              <a:t>Young persons</a:t>
            </a:r>
          </a:p>
          <a:p>
            <a:pPr eaLnBrk="1" hangingPunct="1">
              <a:defRPr/>
            </a:pPr>
            <a:r>
              <a:rPr lang="en-US" sz="1400" i="1" dirty="0">
                <a:solidFill>
                  <a:srgbClr val="0000FF"/>
                </a:solidFill>
                <a:latin typeface="Arial" charset="0"/>
              </a:rPr>
              <a:t>--Spontaneous CCF? </a:t>
            </a:r>
            <a:r>
              <a:rPr lang="en-US" sz="1400" b="1" dirty="0">
                <a:solidFill>
                  <a:srgbClr val="0000FF"/>
                </a:solidFill>
                <a:latin typeface="Arial" charset="0"/>
              </a:rPr>
              <a:t>Middle-aged to elderly females</a:t>
            </a:r>
          </a:p>
        </p:txBody>
      </p:sp>
      <p:sp>
        <p:nvSpPr>
          <p:cNvPr id="5" name="Oval 4">
            <a:extLst>
              <a:ext uri="{FF2B5EF4-FFF2-40B4-BE49-F238E27FC236}">
                <a16:creationId xmlns:a16="http://schemas.microsoft.com/office/drawing/2014/main" id="{B385C48F-9EF6-4D2B-B2C1-00362B87F21C}"/>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7787D4CF-3258-4B1F-B1D6-666360D7BB14}"/>
              </a:ext>
            </a:extLst>
          </p:cNvPr>
          <p:cNvSpPr txBox="1">
            <a:spLocks noChangeArrowheads="1"/>
          </p:cNvSpPr>
          <p:nvPr/>
        </p:nvSpPr>
        <p:spPr bwMode="auto">
          <a:xfrm>
            <a:off x="390525" y="869950"/>
            <a:ext cx="420820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endParaRPr lang="en-US" altLang="en-US" sz="1600" dirty="0">
              <a:solidFill>
                <a:schemeClr val="bg1">
                  <a:lumMod val="75000"/>
                </a:schemeClr>
              </a:solidFill>
            </a:endParaRPr>
          </a:p>
        </p:txBody>
      </p:sp>
      <p:sp>
        <p:nvSpPr>
          <p:cNvPr id="4" name="Rectangle 3">
            <a:extLst>
              <a:ext uri="{FF2B5EF4-FFF2-40B4-BE49-F238E27FC236}">
                <a16:creationId xmlns:a16="http://schemas.microsoft.com/office/drawing/2014/main" id="{B631923C-EF5A-4021-83DC-83C7EE306F95}"/>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78" name="Rectangle 6">
            <a:extLst>
              <a:ext uri="{FF2B5EF4-FFF2-40B4-BE49-F238E27FC236}">
                <a16:creationId xmlns:a16="http://schemas.microsoft.com/office/drawing/2014/main" id="{F16705E2-FB9E-4659-B1EE-6B404C40FB6C}"/>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2579" name="Rectangle 2">
            <a:extLst>
              <a:ext uri="{FF2B5EF4-FFF2-40B4-BE49-F238E27FC236}">
                <a16:creationId xmlns:a16="http://schemas.microsoft.com/office/drawing/2014/main" id="{33C9EE9B-D7F0-422C-A05D-EEF047B8576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2580" name="Rectangle 3">
            <a:extLst>
              <a:ext uri="{FF2B5EF4-FFF2-40B4-BE49-F238E27FC236}">
                <a16:creationId xmlns:a16="http://schemas.microsoft.com/office/drawing/2014/main" id="{4973FB51-3265-4BAA-8746-31AABF20EAC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2581" name="Text Box 5">
            <a:extLst>
              <a:ext uri="{FF2B5EF4-FFF2-40B4-BE49-F238E27FC236}">
                <a16:creationId xmlns:a16="http://schemas.microsoft.com/office/drawing/2014/main" id="{555FD375-C25A-468C-B171-464D3F8A323A}"/>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52582" name="Rectangle 2">
            <a:extLst>
              <a:ext uri="{FF2B5EF4-FFF2-40B4-BE49-F238E27FC236}">
                <a16:creationId xmlns:a16="http://schemas.microsoft.com/office/drawing/2014/main" id="{8ADDC528-1EB4-42AD-87AB-9DBFF0C5EB7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2583" name="Slide Number Placeholder 1">
            <a:extLst>
              <a:ext uri="{FF2B5EF4-FFF2-40B4-BE49-F238E27FC236}">
                <a16:creationId xmlns:a16="http://schemas.microsoft.com/office/drawing/2014/main" id="{6658A65E-ED0A-4D5F-B1E6-D80D990D31F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29BF61-DD34-4E31-A3DE-03FF51C956EE}" type="slidenum">
              <a:rPr lang="en-US" altLang="en-US" sz="1000" smtClean="0"/>
              <a:pPr>
                <a:spcBef>
                  <a:spcPct val="0"/>
                </a:spcBef>
                <a:buClrTx/>
                <a:buSzTx/>
                <a:buFontTx/>
                <a:buNone/>
              </a:pPr>
              <a:t>191</a:t>
            </a:fld>
            <a:endParaRPr lang="en-US" altLang="en-US" sz="1000"/>
          </a:p>
        </p:txBody>
      </p:sp>
      <p:grpSp>
        <p:nvGrpSpPr>
          <p:cNvPr id="152584" name="Group 3">
            <a:extLst>
              <a:ext uri="{FF2B5EF4-FFF2-40B4-BE49-F238E27FC236}">
                <a16:creationId xmlns:a16="http://schemas.microsoft.com/office/drawing/2014/main" id="{946BB7D8-E656-4E1B-A41E-DD1BA3B0E3A4}"/>
              </a:ext>
            </a:extLst>
          </p:cNvPr>
          <p:cNvGrpSpPr>
            <a:grpSpLocks/>
          </p:cNvGrpSpPr>
          <p:nvPr/>
        </p:nvGrpSpPr>
        <p:grpSpPr bwMode="auto">
          <a:xfrm>
            <a:off x="762000" y="5578475"/>
            <a:ext cx="7642225" cy="822325"/>
            <a:chOff x="528" y="726"/>
            <a:chExt cx="4814" cy="518"/>
          </a:xfrm>
        </p:grpSpPr>
        <p:sp>
          <p:nvSpPr>
            <p:cNvPr id="152588" name="Text Box 4">
              <a:extLst>
                <a:ext uri="{FF2B5EF4-FFF2-40B4-BE49-F238E27FC236}">
                  <a16:creationId xmlns:a16="http://schemas.microsoft.com/office/drawing/2014/main" id="{58D9C43F-EC8A-4948-942B-FF629BCC26F3}"/>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2589" name="Text Box 5">
              <a:extLst>
                <a:ext uri="{FF2B5EF4-FFF2-40B4-BE49-F238E27FC236}">
                  <a16:creationId xmlns:a16="http://schemas.microsoft.com/office/drawing/2014/main" id="{FD07EF3B-DFFC-4455-ACEB-545E4D1ACF3C}"/>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2590" name="Text Box 6">
              <a:extLst>
                <a:ext uri="{FF2B5EF4-FFF2-40B4-BE49-F238E27FC236}">
                  <a16:creationId xmlns:a16="http://schemas.microsoft.com/office/drawing/2014/main" id="{89E66DC8-CC7C-4FCF-BA43-2736E05634FD}"/>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2591" name="Text Box 7">
              <a:extLst>
                <a:ext uri="{FF2B5EF4-FFF2-40B4-BE49-F238E27FC236}">
                  <a16:creationId xmlns:a16="http://schemas.microsoft.com/office/drawing/2014/main" id="{AA05D9B5-4C65-428C-A930-4FB583254D19}"/>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2585" name="Line 9">
            <a:extLst>
              <a:ext uri="{FF2B5EF4-FFF2-40B4-BE49-F238E27FC236}">
                <a16:creationId xmlns:a16="http://schemas.microsoft.com/office/drawing/2014/main" id="{F205A933-AF47-4C20-95F6-48E7BD5FA1F7}"/>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4E52F18F-4AB3-4174-9FCB-19365FEDEDAF}"/>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the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16" name="TextBox 15">
            <a:extLst>
              <a:ext uri="{FF2B5EF4-FFF2-40B4-BE49-F238E27FC236}">
                <a16:creationId xmlns:a16="http://schemas.microsoft.com/office/drawing/2014/main" id="{016BF2C3-0218-43E3-AA2C-E158C5AFD12E}"/>
              </a:ext>
            </a:extLst>
          </p:cNvPr>
          <p:cNvSpPr txBox="1"/>
          <p:nvPr/>
        </p:nvSpPr>
        <p:spPr>
          <a:xfrm>
            <a:off x="3648075" y="2667000"/>
            <a:ext cx="4251325" cy="523875"/>
          </a:xfrm>
          <a:prstGeom prst="rect">
            <a:avLst/>
          </a:prstGeom>
          <a:solidFill>
            <a:schemeClr val="accent6">
              <a:lumMod val="60000"/>
              <a:lumOff val="40000"/>
            </a:schemeClr>
          </a:solidFill>
        </p:spPr>
        <p:txBody>
          <a:bodyPr wrap="none">
            <a:spAutoFit/>
          </a:bodyPr>
          <a:lstStyle/>
          <a:p>
            <a:pPr eaLnBrk="1" hangingPunct="1">
              <a:defRPr/>
            </a:pPr>
            <a:r>
              <a:rPr lang="en-US" sz="1400" i="1" dirty="0">
                <a:solidFill>
                  <a:srgbClr val="0000FF"/>
                </a:solidFill>
                <a:latin typeface="Arial" charset="0"/>
              </a:rPr>
              <a:t>What is the classic sign of CCF on imaging?</a:t>
            </a:r>
          </a:p>
          <a:p>
            <a:pPr eaLnBrk="1" hangingPunct="1">
              <a:defRPr/>
            </a:pPr>
            <a:r>
              <a:rPr lang="en-US" sz="1400" b="1" dirty="0">
                <a:solidFill>
                  <a:schemeClr val="accent6">
                    <a:lumMod val="60000"/>
                    <a:lumOff val="40000"/>
                  </a:schemeClr>
                </a:solidFill>
                <a:latin typeface="Arial" charset="0"/>
              </a:rPr>
              <a:t>A dilated and tortuous superior ophthalmic vein</a:t>
            </a:r>
          </a:p>
        </p:txBody>
      </p:sp>
      <p:sp>
        <p:nvSpPr>
          <p:cNvPr id="5" name="Oval 4">
            <a:extLst>
              <a:ext uri="{FF2B5EF4-FFF2-40B4-BE49-F238E27FC236}">
                <a16:creationId xmlns:a16="http://schemas.microsoft.com/office/drawing/2014/main" id="{AA773420-4B33-4362-805D-F2A3B68EBD54}"/>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813D9ED0-76C3-42A5-86BA-BF44AD7A988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4" name="Rectangle 3">
            <a:extLst>
              <a:ext uri="{FF2B5EF4-FFF2-40B4-BE49-F238E27FC236}">
                <a16:creationId xmlns:a16="http://schemas.microsoft.com/office/drawing/2014/main" id="{D9CB3C73-11D1-488A-A9F4-23607751598F}"/>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02" name="Rectangle 6">
            <a:extLst>
              <a:ext uri="{FF2B5EF4-FFF2-40B4-BE49-F238E27FC236}">
                <a16:creationId xmlns:a16="http://schemas.microsoft.com/office/drawing/2014/main" id="{728DCE1A-1862-4C78-9501-CD10283D3C4D}"/>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03" name="Rectangle 2">
            <a:extLst>
              <a:ext uri="{FF2B5EF4-FFF2-40B4-BE49-F238E27FC236}">
                <a16:creationId xmlns:a16="http://schemas.microsoft.com/office/drawing/2014/main" id="{E41BB1B7-2050-40E3-AB88-0D37EE9766A8}"/>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04" name="Rectangle 3">
            <a:extLst>
              <a:ext uri="{FF2B5EF4-FFF2-40B4-BE49-F238E27FC236}">
                <a16:creationId xmlns:a16="http://schemas.microsoft.com/office/drawing/2014/main" id="{AE431708-C149-4BD9-A940-40CCA7B0625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05" name="Text Box 5">
            <a:extLst>
              <a:ext uri="{FF2B5EF4-FFF2-40B4-BE49-F238E27FC236}">
                <a16:creationId xmlns:a16="http://schemas.microsoft.com/office/drawing/2014/main" id="{AD0E51DC-7FDF-40F0-8DCD-EBDFCEE856D9}"/>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53606" name="Rectangle 2">
            <a:extLst>
              <a:ext uri="{FF2B5EF4-FFF2-40B4-BE49-F238E27FC236}">
                <a16:creationId xmlns:a16="http://schemas.microsoft.com/office/drawing/2014/main" id="{15024BDA-0843-464B-BB04-5C6C76E921E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3607" name="Slide Number Placeholder 1">
            <a:extLst>
              <a:ext uri="{FF2B5EF4-FFF2-40B4-BE49-F238E27FC236}">
                <a16:creationId xmlns:a16="http://schemas.microsoft.com/office/drawing/2014/main" id="{8B76C3A6-730A-4BF2-AD80-9BAACCC82D0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1ED08F7-5F43-49D1-A74C-4213F0CDB641}" type="slidenum">
              <a:rPr lang="en-US" altLang="en-US" sz="1000" smtClean="0"/>
              <a:pPr>
                <a:spcBef>
                  <a:spcPct val="0"/>
                </a:spcBef>
                <a:buClrTx/>
                <a:buSzTx/>
                <a:buFontTx/>
                <a:buNone/>
              </a:pPr>
              <a:t>192</a:t>
            </a:fld>
            <a:endParaRPr lang="en-US" altLang="en-US" sz="1000"/>
          </a:p>
        </p:txBody>
      </p:sp>
      <p:grpSp>
        <p:nvGrpSpPr>
          <p:cNvPr id="153608" name="Group 3">
            <a:extLst>
              <a:ext uri="{FF2B5EF4-FFF2-40B4-BE49-F238E27FC236}">
                <a16:creationId xmlns:a16="http://schemas.microsoft.com/office/drawing/2014/main" id="{6E8A5754-4639-41F7-ADBF-3E4D7EB08E20}"/>
              </a:ext>
            </a:extLst>
          </p:cNvPr>
          <p:cNvGrpSpPr>
            <a:grpSpLocks/>
          </p:cNvGrpSpPr>
          <p:nvPr/>
        </p:nvGrpSpPr>
        <p:grpSpPr bwMode="auto">
          <a:xfrm>
            <a:off x="762000" y="5578475"/>
            <a:ext cx="7642225" cy="822325"/>
            <a:chOff x="528" y="726"/>
            <a:chExt cx="4814" cy="518"/>
          </a:xfrm>
        </p:grpSpPr>
        <p:sp>
          <p:nvSpPr>
            <p:cNvPr id="153612" name="Text Box 4">
              <a:extLst>
                <a:ext uri="{FF2B5EF4-FFF2-40B4-BE49-F238E27FC236}">
                  <a16:creationId xmlns:a16="http://schemas.microsoft.com/office/drawing/2014/main" id="{8E67D47F-A74F-4710-B087-DA7401EF2EBC}"/>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3613" name="Text Box 5">
              <a:extLst>
                <a:ext uri="{FF2B5EF4-FFF2-40B4-BE49-F238E27FC236}">
                  <a16:creationId xmlns:a16="http://schemas.microsoft.com/office/drawing/2014/main" id="{FBAC2F26-3DD3-4FA3-BADB-F40025EDC8AE}"/>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3614" name="Text Box 6">
              <a:extLst>
                <a:ext uri="{FF2B5EF4-FFF2-40B4-BE49-F238E27FC236}">
                  <a16:creationId xmlns:a16="http://schemas.microsoft.com/office/drawing/2014/main" id="{AD70A8F6-9A87-4CAD-AC43-94AB702E72D6}"/>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3615" name="Text Box 7">
              <a:extLst>
                <a:ext uri="{FF2B5EF4-FFF2-40B4-BE49-F238E27FC236}">
                  <a16:creationId xmlns:a16="http://schemas.microsoft.com/office/drawing/2014/main" id="{85E96708-B95C-4170-8089-10EB38377880}"/>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3609" name="Line 9">
            <a:extLst>
              <a:ext uri="{FF2B5EF4-FFF2-40B4-BE49-F238E27FC236}">
                <a16:creationId xmlns:a16="http://schemas.microsoft.com/office/drawing/2014/main" id="{69848CCA-89E8-4BDC-88D4-577064B60ED0}"/>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C4EE81BE-5068-4531-A689-0DDB187D73DA}"/>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the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a:t>
            </a:r>
            <a:r>
              <a:rPr lang="en-US" sz="1500" b="1" dirty="0">
                <a:solidFill>
                  <a:srgbClr val="0000FF"/>
                </a:solidFill>
                <a:latin typeface="Arial" charset="0"/>
              </a:rPr>
              <a:t>including the superior ophthalmic vein</a:t>
            </a:r>
            <a:r>
              <a:rPr lang="en-US" sz="1500" dirty="0">
                <a:solidFill>
                  <a:schemeClr val="bg1">
                    <a:lumMod val="50000"/>
                  </a:schemeClr>
                </a:solidFill>
                <a:latin typeface="Arial" charset="0"/>
              </a:rPr>
              <a:t>),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16" name="TextBox 15">
            <a:extLst>
              <a:ext uri="{FF2B5EF4-FFF2-40B4-BE49-F238E27FC236}">
                <a16:creationId xmlns:a16="http://schemas.microsoft.com/office/drawing/2014/main" id="{0D2E6AFB-15B0-42E7-8333-A459CC79D7B4}"/>
              </a:ext>
            </a:extLst>
          </p:cNvPr>
          <p:cNvSpPr txBox="1"/>
          <p:nvPr/>
        </p:nvSpPr>
        <p:spPr>
          <a:xfrm>
            <a:off x="3648075" y="2667000"/>
            <a:ext cx="4251325" cy="523875"/>
          </a:xfrm>
          <a:prstGeom prst="rect">
            <a:avLst/>
          </a:prstGeom>
          <a:solidFill>
            <a:schemeClr val="accent6">
              <a:lumMod val="60000"/>
              <a:lumOff val="40000"/>
            </a:schemeClr>
          </a:solidFill>
        </p:spPr>
        <p:txBody>
          <a:bodyPr wrap="none">
            <a:spAutoFit/>
          </a:bodyPr>
          <a:lstStyle/>
          <a:p>
            <a:pPr eaLnBrk="1" hangingPunct="1">
              <a:defRPr/>
            </a:pPr>
            <a:r>
              <a:rPr lang="en-US" sz="1400" i="1" dirty="0">
                <a:solidFill>
                  <a:srgbClr val="0000FF"/>
                </a:solidFill>
                <a:latin typeface="Arial" charset="0"/>
              </a:rPr>
              <a:t>What is the classic sign of CCF on imaging?</a:t>
            </a:r>
          </a:p>
          <a:p>
            <a:pPr eaLnBrk="1" hangingPunct="1">
              <a:defRPr/>
            </a:pPr>
            <a:r>
              <a:rPr lang="en-US" sz="1400" b="1" dirty="0">
                <a:solidFill>
                  <a:srgbClr val="0000FF"/>
                </a:solidFill>
                <a:latin typeface="Arial" charset="0"/>
              </a:rPr>
              <a:t>A dilated and tortuous superior ophthalmic vein</a:t>
            </a:r>
          </a:p>
        </p:txBody>
      </p:sp>
      <p:sp>
        <p:nvSpPr>
          <p:cNvPr id="5" name="Oval 4">
            <a:extLst>
              <a:ext uri="{FF2B5EF4-FFF2-40B4-BE49-F238E27FC236}">
                <a16:creationId xmlns:a16="http://schemas.microsoft.com/office/drawing/2014/main" id="{B4DD853A-F9E4-4FD6-9C40-425966A7565A}"/>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1450C6-25DB-4A5A-861A-4FA5351A8B6E}"/>
              </a:ext>
            </a:extLst>
          </p:cNvPr>
          <p:cNvSpPr>
            <a:spLocks noGrp="1"/>
          </p:cNvSpPr>
          <p:nvPr>
            <p:ph type="sldNum" sz="quarter" idx="12"/>
          </p:nvPr>
        </p:nvSpPr>
        <p:spPr/>
        <p:txBody>
          <a:bodyPr/>
          <a:lstStyle/>
          <a:p>
            <a:pPr>
              <a:defRPr/>
            </a:pPr>
            <a:fld id="{A108CE7F-6867-4449-BD2C-96B97460977A}" type="slidenum">
              <a:rPr lang="en-US" altLang="en-US" smtClean="0"/>
              <a:pPr>
                <a:defRPr/>
              </a:pPr>
              <a:t>193</a:t>
            </a:fld>
            <a:endParaRPr lang="en-US" altLang="en-US"/>
          </a:p>
        </p:txBody>
      </p:sp>
      <p:pic>
        <p:nvPicPr>
          <p:cNvPr id="5" name="Picture 4">
            <a:extLst>
              <a:ext uri="{FF2B5EF4-FFF2-40B4-BE49-F238E27FC236}">
                <a16:creationId xmlns:a16="http://schemas.microsoft.com/office/drawing/2014/main" id="{E68FD19C-0F0B-4EC5-80B9-B582D7A6D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419225"/>
            <a:ext cx="3810000" cy="4019550"/>
          </a:xfrm>
          <a:prstGeom prst="rect">
            <a:avLst/>
          </a:prstGeom>
        </p:spPr>
      </p:pic>
      <p:sp>
        <p:nvSpPr>
          <p:cNvPr id="6" name="TextBox 5">
            <a:extLst>
              <a:ext uri="{FF2B5EF4-FFF2-40B4-BE49-F238E27FC236}">
                <a16:creationId xmlns:a16="http://schemas.microsoft.com/office/drawing/2014/main" id="{9C04A9CA-690C-4E2A-B683-9DF2E468EC57}"/>
              </a:ext>
            </a:extLst>
          </p:cNvPr>
          <p:cNvSpPr txBox="1"/>
          <p:nvPr/>
        </p:nvSpPr>
        <p:spPr>
          <a:xfrm>
            <a:off x="876300" y="5562600"/>
            <a:ext cx="7391400" cy="738664"/>
          </a:xfrm>
          <a:prstGeom prst="rect">
            <a:avLst/>
          </a:prstGeom>
          <a:noFill/>
        </p:spPr>
        <p:txBody>
          <a:bodyPr wrap="square" rtlCol="0">
            <a:spAutoFit/>
          </a:bodyPr>
          <a:lstStyle/>
          <a:p>
            <a:r>
              <a:rPr lang="en-US" sz="1400" dirty="0"/>
              <a:t>Carotid cavernous fistula in a 20-year-old man s/p motor vehicle collision. CT angiography shows asymmetric enlargement of the left cavernous sinus (arrowheads) and left superior ophthalmic vein (arrow).  </a:t>
            </a:r>
          </a:p>
        </p:txBody>
      </p:sp>
      <p:sp>
        <p:nvSpPr>
          <p:cNvPr id="7" name="Rectangle 2">
            <a:extLst>
              <a:ext uri="{FF2B5EF4-FFF2-40B4-BE49-F238E27FC236}">
                <a16:creationId xmlns:a16="http://schemas.microsoft.com/office/drawing/2014/main" id="{62BF2CFF-1361-4581-A54C-4762043538E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Tree>
    <p:extLst>
      <p:ext uri="{BB962C8B-B14F-4D97-AF65-F5344CB8AC3E}">
        <p14:creationId xmlns:p14="http://schemas.microsoft.com/office/powerpoint/2010/main" val="380214087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9297D7F4-0A9C-457C-A676-E0D77FB23164}"/>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54626" name="Rectangle 6">
            <a:extLst>
              <a:ext uri="{FF2B5EF4-FFF2-40B4-BE49-F238E27FC236}">
                <a16:creationId xmlns:a16="http://schemas.microsoft.com/office/drawing/2014/main" id="{02C31726-77C1-4CD0-97BE-559D3FD9BEA5}"/>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4627" name="Rectangle 2">
            <a:extLst>
              <a:ext uri="{FF2B5EF4-FFF2-40B4-BE49-F238E27FC236}">
                <a16:creationId xmlns:a16="http://schemas.microsoft.com/office/drawing/2014/main" id="{5893CAF2-4AC8-4F07-9940-08316911D729}"/>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4628" name="Rectangle 3">
            <a:extLst>
              <a:ext uri="{FF2B5EF4-FFF2-40B4-BE49-F238E27FC236}">
                <a16:creationId xmlns:a16="http://schemas.microsoft.com/office/drawing/2014/main" id="{504F656F-307D-412B-81D4-F8888B52F82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4629" name="Text Box 5">
            <a:extLst>
              <a:ext uri="{FF2B5EF4-FFF2-40B4-BE49-F238E27FC236}">
                <a16:creationId xmlns:a16="http://schemas.microsoft.com/office/drawing/2014/main" id="{C8BF5499-4C28-4336-8AE9-35527053B6FA}"/>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4" name="Rectangle 3">
            <a:extLst>
              <a:ext uri="{FF2B5EF4-FFF2-40B4-BE49-F238E27FC236}">
                <a16:creationId xmlns:a16="http://schemas.microsoft.com/office/drawing/2014/main" id="{CDFBE5C7-68B8-4143-87CF-FA8A4B19A086}"/>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30" name="Rectangle 2">
            <a:extLst>
              <a:ext uri="{FF2B5EF4-FFF2-40B4-BE49-F238E27FC236}">
                <a16:creationId xmlns:a16="http://schemas.microsoft.com/office/drawing/2014/main" id="{C8E4F702-D269-4DD5-83F5-D8C3829ED526}"/>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4631" name="Slide Number Placeholder 1">
            <a:extLst>
              <a:ext uri="{FF2B5EF4-FFF2-40B4-BE49-F238E27FC236}">
                <a16:creationId xmlns:a16="http://schemas.microsoft.com/office/drawing/2014/main" id="{C584D208-175B-4648-B57C-BD0563C4081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5D6C18B-5093-42C6-9D18-61B70CE0F04A}" type="slidenum">
              <a:rPr lang="en-US" altLang="en-US" sz="1000" smtClean="0"/>
              <a:pPr>
                <a:spcBef>
                  <a:spcPct val="0"/>
                </a:spcBef>
                <a:buClrTx/>
                <a:buSzTx/>
                <a:buFontTx/>
                <a:buNone/>
              </a:pPr>
              <a:t>194</a:t>
            </a:fld>
            <a:endParaRPr lang="en-US" altLang="en-US" sz="1000"/>
          </a:p>
        </p:txBody>
      </p:sp>
      <p:grpSp>
        <p:nvGrpSpPr>
          <p:cNvPr id="154632" name="Group 3">
            <a:extLst>
              <a:ext uri="{FF2B5EF4-FFF2-40B4-BE49-F238E27FC236}">
                <a16:creationId xmlns:a16="http://schemas.microsoft.com/office/drawing/2014/main" id="{BFDB2E60-C04A-4950-A3C2-1464EFA1039F}"/>
              </a:ext>
            </a:extLst>
          </p:cNvPr>
          <p:cNvGrpSpPr>
            <a:grpSpLocks/>
          </p:cNvGrpSpPr>
          <p:nvPr/>
        </p:nvGrpSpPr>
        <p:grpSpPr bwMode="auto">
          <a:xfrm>
            <a:off x="762000" y="5578475"/>
            <a:ext cx="7642225" cy="822325"/>
            <a:chOff x="528" y="726"/>
            <a:chExt cx="4814" cy="518"/>
          </a:xfrm>
        </p:grpSpPr>
        <p:sp>
          <p:nvSpPr>
            <p:cNvPr id="154636" name="Text Box 4">
              <a:extLst>
                <a:ext uri="{FF2B5EF4-FFF2-40B4-BE49-F238E27FC236}">
                  <a16:creationId xmlns:a16="http://schemas.microsoft.com/office/drawing/2014/main" id="{C53954C9-C797-4396-8D4A-B30CB2433C29}"/>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4637" name="Text Box 5">
              <a:extLst>
                <a:ext uri="{FF2B5EF4-FFF2-40B4-BE49-F238E27FC236}">
                  <a16:creationId xmlns:a16="http://schemas.microsoft.com/office/drawing/2014/main" id="{10C6C847-AE4F-4172-A1D3-C29275EE8ED6}"/>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4638" name="Text Box 6">
              <a:extLst>
                <a:ext uri="{FF2B5EF4-FFF2-40B4-BE49-F238E27FC236}">
                  <a16:creationId xmlns:a16="http://schemas.microsoft.com/office/drawing/2014/main" id="{A1E1A6E8-C3D1-452D-A6CF-06B9FDBCB1FB}"/>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4639" name="Text Box 7">
              <a:extLst>
                <a:ext uri="{FF2B5EF4-FFF2-40B4-BE49-F238E27FC236}">
                  <a16:creationId xmlns:a16="http://schemas.microsoft.com/office/drawing/2014/main" id="{12B557F4-7357-484C-938C-D37F33D857B3}"/>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4633" name="Line 9">
            <a:extLst>
              <a:ext uri="{FF2B5EF4-FFF2-40B4-BE49-F238E27FC236}">
                <a16:creationId xmlns:a16="http://schemas.microsoft.com/office/drawing/2014/main" id="{19B67A02-6337-44DC-9822-4495FFC54CB3}"/>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05AA0342-7F97-4320-B9EA-6E7FA15DA7AB}"/>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a:t>
            </a:r>
            <a:r>
              <a:rPr lang="en-US" sz="1500" b="1" i="1" dirty="0">
                <a:solidFill>
                  <a:srgbClr val="0000FF"/>
                </a:solidFill>
                <a:latin typeface="Arial" charset="0"/>
              </a:rPr>
              <a:t>unilateral increased IOP</a:t>
            </a:r>
            <a:r>
              <a:rPr lang="en-US" sz="1500" i="1" dirty="0">
                <a:solidFill>
                  <a:schemeClr val="bg1">
                    <a:lumMod val="50000"/>
                  </a:schemeClr>
                </a:solidFill>
                <a:latin typeface="Arial" charset="0"/>
              </a:rPr>
              <a:t>?</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154635" name="TextBox 3">
            <a:extLst>
              <a:ext uri="{FF2B5EF4-FFF2-40B4-BE49-F238E27FC236}">
                <a16:creationId xmlns:a16="http://schemas.microsoft.com/office/drawing/2014/main" id="{1BDBD72A-9274-409B-8DC4-E16E0E1A0CF6}"/>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In addition to unilateral increased IOP, what other signs/symptoms are commonly associated with a CCF?</a:t>
            </a:r>
          </a:p>
          <a:p>
            <a:pPr eaLnBrk="1" hangingPunct="1">
              <a:spcBef>
                <a:spcPct val="0"/>
              </a:spcBef>
              <a:buClrTx/>
              <a:buSzTx/>
              <a:buFontTx/>
              <a:buNone/>
            </a:pPr>
            <a:r>
              <a:rPr lang="en-US" altLang="en-US" sz="1400">
                <a:solidFill>
                  <a:srgbClr val="0000FF"/>
                </a:solidFill>
              </a:rPr>
              <a:t>--</a:t>
            </a:r>
            <a:r>
              <a:rPr lang="en-US" altLang="en-US" sz="1400">
                <a:solidFill>
                  <a:srgbClr val="FFCCFF"/>
                </a:solidFill>
              </a:rPr>
              <a:t>A chronically </a:t>
            </a:r>
            <a:r>
              <a:rPr lang="en-US" altLang="en-US" sz="1400" b="1">
                <a:solidFill>
                  <a:srgbClr val="FFCCFF"/>
                </a:solidFill>
              </a:rPr>
              <a:t>red eye </a:t>
            </a:r>
            <a:r>
              <a:rPr lang="en-US" altLang="en-US" sz="1400">
                <a:solidFill>
                  <a:srgbClr val="FFCCFF"/>
                </a:solidFill>
              </a:rPr>
              <a:t>(beware of the little old lady with ‘chronic conjunctivitis’ that never seems to get any better!)</a:t>
            </a:r>
          </a:p>
          <a:p>
            <a:pPr eaLnBrk="1" hangingPunct="1">
              <a:spcBef>
                <a:spcPct val="0"/>
              </a:spcBef>
              <a:buClrTx/>
              <a:buSzTx/>
              <a:buFontTx/>
              <a:buNone/>
            </a:pPr>
            <a:r>
              <a:rPr lang="en-US" altLang="en-US" sz="1400">
                <a:solidFill>
                  <a:srgbClr val="0000FF"/>
                </a:solidFill>
              </a:rPr>
              <a:t>--</a:t>
            </a:r>
            <a:r>
              <a:rPr lang="en-US" altLang="en-US" sz="1400">
                <a:solidFill>
                  <a:srgbClr val="FFCCFF"/>
                </a:solidFill>
              </a:rPr>
              <a:t>Chemosis</a:t>
            </a:r>
          </a:p>
          <a:p>
            <a:pPr eaLnBrk="1" hangingPunct="1">
              <a:spcBef>
                <a:spcPct val="0"/>
              </a:spcBef>
              <a:buClrTx/>
              <a:buSzTx/>
              <a:buFontTx/>
              <a:buNone/>
            </a:pPr>
            <a:r>
              <a:rPr lang="en-US" altLang="en-US" sz="1400">
                <a:solidFill>
                  <a:srgbClr val="0000FF"/>
                </a:solidFill>
              </a:rPr>
              <a:t>--</a:t>
            </a:r>
            <a:r>
              <a:rPr lang="en-US" altLang="en-US" sz="1400">
                <a:solidFill>
                  <a:srgbClr val="FFCCFF"/>
                </a:solidFill>
              </a:rPr>
              <a:t>Proptosis (in high-flow CCF)</a:t>
            </a:r>
          </a:p>
          <a:p>
            <a:pPr eaLnBrk="1" hangingPunct="1">
              <a:spcBef>
                <a:spcPct val="0"/>
              </a:spcBef>
              <a:buClrTx/>
              <a:buSzTx/>
              <a:buFontTx/>
              <a:buNone/>
            </a:pPr>
            <a:r>
              <a:rPr lang="en-US" altLang="en-US" sz="1400">
                <a:solidFill>
                  <a:srgbClr val="0000FF"/>
                </a:solidFill>
              </a:rPr>
              <a:t>--</a:t>
            </a:r>
            <a:r>
              <a:rPr lang="en-US" altLang="en-US" sz="1400">
                <a:solidFill>
                  <a:srgbClr val="FFCCFF"/>
                </a:solidFill>
              </a:rPr>
              <a:t>Tinnitus</a:t>
            </a:r>
          </a:p>
        </p:txBody>
      </p:sp>
      <p:sp>
        <p:nvSpPr>
          <p:cNvPr id="5" name="Oval 4">
            <a:extLst>
              <a:ext uri="{FF2B5EF4-FFF2-40B4-BE49-F238E27FC236}">
                <a16:creationId xmlns:a16="http://schemas.microsoft.com/office/drawing/2014/main" id="{72AD2C93-AD94-4A91-A2D0-61F2C031241E}"/>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F443025D-A90B-425C-B65C-92731E66FE8C}"/>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55650" name="Rectangle 6">
            <a:extLst>
              <a:ext uri="{FF2B5EF4-FFF2-40B4-BE49-F238E27FC236}">
                <a16:creationId xmlns:a16="http://schemas.microsoft.com/office/drawing/2014/main" id="{A713F780-D1E2-4CCA-8022-5BCE262775E9}"/>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5651" name="Rectangle 2">
            <a:extLst>
              <a:ext uri="{FF2B5EF4-FFF2-40B4-BE49-F238E27FC236}">
                <a16:creationId xmlns:a16="http://schemas.microsoft.com/office/drawing/2014/main" id="{E0C51F73-3DE7-4344-A3C5-914F1690AB6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5652" name="Rectangle 3">
            <a:extLst>
              <a:ext uri="{FF2B5EF4-FFF2-40B4-BE49-F238E27FC236}">
                <a16:creationId xmlns:a16="http://schemas.microsoft.com/office/drawing/2014/main" id="{5D9ADD10-EB81-4B94-9E66-8663BF740DD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 name="Rectangle 3">
            <a:extLst>
              <a:ext uri="{FF2B5EF4-FFF2-40B4-BE49-F238E27FC236}">
                <a16:creationId xmlns:a16="http://schemas.microsoft.com/office/drawing/2014/main" id="{3AAED996-8301-4276-A11A-F690DB29406F}"/>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53" name="Text Box 5">
            <a:extLst>
              <a:ext uri="{FF2B5EF4-FFF2-40B4-BE49-F238E27FC236}">
                <a16:creationId xmlns:a16="http://schemas.microsoft.com/office/drawing/2014/main" id="{D06F7A5C-A0CB-4AEF-BE8E-188904A4F5DA}"/>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55654" name="Rectangle 2">
            <a:extLst>
              <a:ext uri="{FF2B5EF4-FFF2-40B4-BE49-F238E27FC236}">
                <a16:creationId xmlns:a16="http://schemas.microsoft.com/office/drawing/2014/main" id="{8753D88B-64E5-436F-988C-4C8A7F147830}"/>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5655" name="Slide Number Placeholder 1">
            <a:extLst>
              <a:ext uri="{FF2B5EF4-FFF2-40B4-BE49-F238E27FC236}">
                <a16:creationId xmlns:a16="http://schemas.microsoft.com/office/drawing/2014/main" id="{51AA11D4-515E-42E1-9121-16575153599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A377107-0186-45A2-BC2B-EA8C87D82CEA}" type="slidenum">
              <a:rPr lang="en-US" altLang="en-US" sz="1000" smtClean="0"/>
              <a:pPr>
                <a:spcBef>
                  <a:spcPct val="0"/>
                </a:spcBef>
                <a:buClrTx/>
                <a:buSzTx/>
                <a:buFontTx/>
                <a:buNone/>
              </a:pPr>
              <a:t>195</a:t>
            </a:fld>
            <a:endParaRPr lang="en-US" altLang="en-US" sz="1000"/>
          </a:p>
        </p:txBody>
      </p:sp>
      <p:grpSp>
        <p:nvGrpSpPr>
          <p:cNvPr id="155656" name="Group 3">
            <a:extLst>
              <a:ext uri="{FF2B5EF4-FFF2-40B4-BE49-F238E27FC236}">
                <a16:creationId xmlns:a16="http://schemas.microsoft.com/office/drawing/2014/main" id="{BBF33110-655C-4732-B5CA-C10F7F54426A}"/>
              </a:ext>
            </a:extLst>
          </p:cNvPr>
          <p:cNvGrpSpPr>
            <a:grpSpLocks/>
          </p:cNvGrpSpPr>
          <p:nvPr/>
        </p:nvGrpSpPr>
        <p:grpSpPr bwMode="auto">
          <a:xfrm>
            <a:off x="762000" y="5578475"/>
            <a:ext cx="7642225" cy="822325"/>
            <a:chOff x="528" y="726"/>
            <a:chExt cx="4814" cy="518"/>
          </a:xfrm>
        </p:grpSpPr>
        <p:sp>
          <p:nvSpPr>
            <p:cNvPr id="155660" name="Text Box 4">
              <a:extLst>
                <a:ext uri="{FF2B5EF4-FFF2-40B4-BE49-F238E27FC236}">
                  <a16:creationId xmlns:a16="http://schemas.microsoft.com/office/drawing/2014/main" id="{F3280E49-75E0-42F3-B0C1-F12C1A1197BD}"/>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5661" name="Text Box 5">
              <a:extLst>
                <a:ext uri="{FF2B5EF4-FFF2-40B4-BE49-F238E27FC236}">
                  <a16:creationId xmlns:a16="http://schemas.microsoft.com/office/drawing/2014/main" id="{4CC17926-1D96-4F39-9E5D-F74C00162A83}"/>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5662" name="Text Box 6">
              <a:extLst>
                <a:ext uri="{FF2B5EF4-FFF2-40B4-BE49-F238E27FC236}">
                  <a16:creationId xmlns:a16="http://schemas.microsoft.com/office/drawing/2014/main" id="{12F7EC10-6B30-433A-80E2-6D60EB4DE97D}"/>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5663" name="Text Box 7">
              <a:extLst>
                <a:ext uri="{FF2B5EF4-FFF2-40B4-BE49-F238E27FC236}">
                  <a16:creationId xmlns:a16="http://schemas.microsoft.com/office/drawing/2014/main" id="{33C86A57-636F-46A1-B133-92C2AAAD3874}"/>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5657" name="Line 9">
            <a:extLst>
              <a:ext uri="{FF2B5EF4-FFF2-40B4-BE49-F238E27FC236}">
                <a16:creationId xmlns:a16="http://schemas.microsoft.com/office/drawing/2014/main" id="{39FE4E9B-B046-47DC-A1C9-8EA0625FB352}"/>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B0F2AABC-A450-4A36-8E7B-7DAABD669E13}"/>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a:t>
            </a:r>
            <a:r>
              <a:rPr lang="en-US" sz="1500" b="1" i="1" dirty="0">
                <a:solidFill>
                  <a:srgbClr val="0000FF"/>
                </a:solidFill>
                <a:latin typeface="Arial" charset="0"/>
              </a:rPr>
              <a:t>unilateral increased IOP</a:t>
            </a:r>
            <a:r>
              <a:rPr lang="en-US" sz="1500" i="1" dirty="0">
                <a:solidFill>
                  <a:schemeClr val="bg1">
                    <a:lumMod val="50000"/>
                  </a:schemeClr>
                </a:solidFill>
                <a:latin typeface="Arial" charset="0"/>
              </a:rPr>
              <a:t>?</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155659" name="TextBox 3">
            <a:extLst>
              <a:ext uri="{FF2B5EF4-FFF2-40B4-BE49-F238E27FC236}">
                <a16:creationId xmlns:a16="http://schemas.microsoft.com/office/drawing/2014/main" id="{C7DE8533-7889-4892-8C58-07124766089C}"/>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In addition to unilateral increased IOP, what other signs/symptoms are commonly associated with a CCF?</a:t>
            </a:r>
          </a:p>
          <a:p>
            <a:pPr eaLnBrk="1" hangingPunct="1">
              <a:spcBef>
                <a:spcPct val="0"/>
              </a:spcBef>
              <a:buClrTx/>
              <a:buSzTx/>
              <a:buFontTx/>
              <a:buNone/>
            </a:pPr>
            <a:r>
              <a:rPr lang="en-US" altLang="en-US" sz="1400">
                <a:solidFill>
                  <a:srgbClr val="0000FF"/>
                </a:solidFill>
              </a:rPr>
              <a:t>--A chronically </a:t>
            </a:r>
            <a:r>
              <a:rPr lang="en-US" altLang="en-US" sz="1400" b="1">
                <a:solidFill>
                  <a:srgbClr val="FF0000"/>
                </a:solidFill>
              </a:rPr>
              <a:t>red eye </a:t>
            </a:r>
            <a:r>
              <a:rPr lang="en-US" altLang="en-US" sz="1400">
                <a:solidFill>
                  <a:srgbClr val="0000FF"/>
                </a:solidFill>
              </a:rPr>
              <a:t>(beware of the little old lady with ‘chronic conjunctivitis’ that never seems to get any better!)</a:t>
            </a:r>
          </a:p>
          <a:p>
            <a:pPr eaLnBrk="1" hangingPunct="1">
              <a:spcBef>
                <a:spcPct val="0"/>
              </a:spcBef>
              <a:buClrTx/>
              <a:buSzTx/>
              <a:buFontTx/>
              <a:buNone/>
            </a:pPr>
            <a:r>
              <a:rPr lang="en-US" altLang="en-US" sz="1400">
                <a:solidFill>
                  <a:srgbClr val="0000FF"/>
                </a:solidFill>
              </a:rPr>
              <a:t>--Chemosis</a:t>
            </a:r>
          </a:p>
          <a:p>
            <a:pPr eaLnBrk="1" hangingPunct="1">
              <a:spcBef>
                <a:spcPct val="0"/>
              </a:spcBef>
              <a:buClrTx/>
              <a:buSzTx/>
              <a:buFontTx/>
              <a:buNone/>
            </a:pPr>
            <a:r>
              <a:rPr lang="en-US" altLang="en-US" sz="1400">
                <a:solidFill>
                  <a:srgbClr val="0000FF"/>
                </a:solidFill>
              </a:rPr>
              <a:t>--Proptosis (in high-flow CCF)</a:t>
            </a:r>
          </a:p>
          <a:p>
            <a:pPr eaLnBrk="1" hangingPunct="1">
              <a:spcBef>
                <a:spcPct val="0"/>
              </a:spcBef>
              <a:buClrTx/>
              <a:buSzTx/>
              <a:buFontTx/>
              <a:buNone/>
            </a:pPr>
            <a:r>
              <a:rPr lang="en-US" altLang="en-US" sz="1400">
                <a:solidFill>
                  <a:srgbClr val="0000FF"/>
                </a:solidFill>
              </a:rPr>
              <a:t>--Tinnitus</a:t>
            </a:r>
          </a:p>
        </p:txBody>
      </p:sp>
      <p:sp>
        <p:nvSpPr>
          <p:cNvPr id="5" name="Oval 4">
            <a:extLst>
              <a:ext uri="{FF2B5EF4-FFF2-40B4-BE49-F238E27FC236}">
                <a16:creationId xmlns:a16="http://schemas.microsoft.com/office/drawing/2014/main" id="{3EB680E1-4B59-4159-A086-10287AA7E04E}"/>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93D71A-FB0A-43CA-8DE1-EA3403FA1C05}"/>
              </a:ext>
            </a:extLst>
          </p:cNvPr>
          <p:cNvSpPr>
            <a:spLocks noGrp="1"/>
          </p:cNvSpPr>
          <p:nvPr>
            <p:ph type="sldNum" sz="quarter" idx="12"/>
          </p:nvPr>
        </p:nvSpPr>
        <p:spPr/>
        <p:txBody>
          <a:bodyPr/>
          <a:lstStyle/>
          <a:p>
            <a:pPr>
              <a:defRPr/>
            </a:pPr>
            <a:fld id="{A108CE7F-6867-4449-BD2C-96B97460977A}" type="slidenum">
              <a:rPr lang="en-US" altLang="en-US" smtClean="0"/>
              <a:pPr>
                <a:defRPr/>
              </a:pPr>
              <a:t>196</a:t>
            </a:fld>
            <a:endParaRPr lang="en-US" altLang="en-US"/>
          </a:p>
        </p:txBody>
      </p:sp>
      <p:pic>
        <p:nvPicPr>
          <p:cNvPr id="8" name="Picture 7">
            <a:extLst>
              <a:ext uri="{FF2B5EF4-FFF2-40B4-BE49-F238E27FC236}">
                <a16:creationId xmlns:a16="http://schemas.microsoft.com/office/drawing/2014/main" id="{DEA398A3-13E9-4DD6-B852-35DFBD47D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07" y="1411436"/>
            <a:ext cx="7971183" cy="2993195"/>
          </a:xfrm>
          <a:prstGeom prst="rect">
            <a:avLst/>
          </a:prstGeom>
        </p:spPr>
      </p:pic>
      <p:sp>
        <p:nvSpPr>
          <p:cNvPr id="9" name="Rectangle 2">
            <a:extLst>
              <a:ext uri="{FF2B5EF4-FFF2-40B4-BE49-F238E27FC236}">
                <a16:creationId xmlns:a16="http://schemas.microsoft.com/office/drawing/2014/main" id="{EAFFF5D4-50CB-4237-B174-5C64D8CC132D}"/>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
        <p:nvSpPr>
          <p:cNvPr id="10" name="TextBox 9">
            <a:extLst>
              <a:ext uri="{FF2B5EF4-FFF2-40B4-BE49-F238E27FC236}">
                <a16:creationId xmlns:a16="http://schemas.microsoft.com/office/drawing/2014/main" id="{F7FF962F-4A5E-44CB-9420-F77704409A55}"/>
              </a:ext>
            </a:extLst>
          </p:cNvPr>
          <p:cNvSpPr txBox="1"/>
          <p:nvPr/>
        </p:nvSpPr>
        <p:spPr>
          <a:xfrm>
            <a:off x="624508" y="4709431"/>
            <a:ext cx="7933082" cy="1384995"/>
          </a:xfrm>
          <a:prstGeom prst="rect">
            <a:avLst/>
          </a:prstGeom>
          <a:noFill/>
        </p:spPr>
        <p:txBody>
          <a:bodyPr wrap="square" rtlCol="0">
            <a:spAutoFit/>
          </a:bodyPr>
          <a:lstStyle/>
          <a:p>
            <a:r>
              <a:rPr lang="en-US" sz="1400" dirty="0"/>
              <a:t>A 55 year old woman with a history of HTN presented with a 1-day history of periorbital discomfort, inferior </a:t>
            </a:r>
            <a:r>
              <a:rPr lang="en-US" sz="1400" b="1" dirty="0"/>
              <a:t>chemosis</a:t>
            </a:r>
            <a:r>
              <a:rPr lang="en-US" sz="1400" dirty="0"/>
              <a:t>, and </a:t>
            </a:r>
            <a:r>
              <a:rPr lang="en-US" sz="1400" b="1" dirty="0"/>
              <a:t>conjunctival injection </a:t>
            </a:r>
            <a:r>
              <a:rPr lang="en-US" sz="1400" dirty="0"/>
              <a:t>of the left eye (Panel A). IOP OS was 48. Exam OD was unremarkable. She reported a 2-year history of episodic headache and pulsatile </a:t>
            </a:r>
            <a:r>
              <a:rPr lang="en-US" sz="1400" b="1" dirty="0"/>
              <a:t>tinnitus</a:t>
            </a:r>
            <a:r>
              <a:rPr lang="en-US" sz="1400" dirty="0"/>
              <a:t> in the left ear. Contrast-enhanced computed tomography of the orbit showed </a:t>
            </a:r>
            <a:r>
              <a:rPr lang="en-US" sz="1400" b="1" dirty="0"/>
              <a:t>proptosis</a:t>
            </a:r>
            <a:r>
              <a:rPr lang="en-US" sz="1400" dirty="0"/>
              <a:t> and a dilated left superior ophthalmic vein (Panel B, arrow), suggesting the presence of a carotid–cavernous sinus fistula. </a:t>
            </a:r>
          </a:p>
        </p:txBody>
      </p:sp>
    </p:spTree>
    <p:extLst>
      <p:ext uri="{BB962C8B-B14F-4D97-AF65-F5344CB8AC3E}">
        <p14:creationId xmlns:p14="http://schemas.microsoft.com/office/powerpoint/2010/main" val="116417532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8036129B-71CC-431C-ABF5-AC17F40C5387}"/>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56674" name="Rectangle 6">
            <a:extLst>
              <a:ext uri="{FF2B5EF4-FFF2-40B4-BE49-F238E27FC236}">
                <a16:creationId xmlns:a16="http://schemas.microsoft.com/office/drawing/2014/main" id="{86FE1849-7435-48B6-93FE-2EF2CC2664D7}"/>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6675" name="Rectangle 2">
            <a:extLst>
              <a:ext uri="{FF2B5EF4-FFF2-40B4-BE49-F238E27FC236}">
                <a16:creationId xmlns:a16="http://schemas.microsoft.com/office/drawing/2014/main" id="{6A1705EF-3204-4609-877B-B4BBD9902270}"/>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6676" name="Rectangle 3">
            <a:extLst>
              <a:ext uri="{FF2B5EF4-FFF2-40B4-BE49-F238E27FC236}">
                <a16:creationId xmlns:a16="http://schemas.microsoft.com/office/drawing/2014/main" id="{9EAFED61-0CF7-4B96-9898-FC50A1945ED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6677" name="Text Box 5">
            <a:extLst>
              <a:ext uri="{FF2B5EF4-FFF2-40B4-BE49-F238E27FC236}">
                <a16:creationId xmlns:a16="http://schemas.microsoft.com/office/drawing/2014/main" id="{1CA36FB2-A7A2-44E4-8D83-FA8E3D903A33}"/>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t>
            </a:r>
            <a:r>
              <a:rPr lang="en-US" altLang="en-US" sz="1600" b="1" dirty="0">
                <a:solidFill>
                  <a:srgbClr val="B2B2B2"/>
                </a:solidFill>
              </a:rPr>
              <a:t>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56678" name="Rectangle 2">
            <a:extLst>
              <a:ext uri="{FF2B5EF4-FFF2-40B4-BE49-F238E27FC236}">
                <a16:creationId xmlns:a16="http://schemas.microsoft.com/office/drawing/2014/main" id="{C1B51F1E-B078-4BBF-9C5D-F1322FA647B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6679" name="Slide Number Placeholder 1">
            <a:extLst>
              <a:ext uri="{FF2B5EF4-FFF2-40B4-BE49-F238E27FC236}">
                <a16:creationId xmlns:a16="http://schemas.microsoft.com/office/drawing/2014/main" id="{E120A2B2-32C1-4251-9AC9-4DA54357FF3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EF1D131-7C04-4A98-82F2-91214F97EEDC}" type="slidenum">
              <a:rPr lang="en-US" altLang="en-US" sz="1000" smtClean="0"/>
              <a:pPr>
                <a:spcBef>
                  <a:spcPct val="0"/>
                </a:spcBef>
                <a:buClrTx/>
                <a:buSzTx/>
                <a:buFontTx/>
                <a:buNone/>
              </a:pPr>
              <a:t>197</a:t>
            </a:fld>
            <a:endParaRPr lang="en-US" altLang="en-US" sz="1000"/>
          </a:p>
        </p:txBody>
      </p:sp>
      <p:sp>
        <p:nvSpPr>
          <p:cNvPr id="4" name="Rectangle 3">
            <a:extLst>
              <a:ext uri="{FF2B5EF4-FFF2-40B4-BE49-F238E27FC236}">
                <a16:creationId xmlns:a16="http://schemas.microsoft.com/office/drawing/2014/main" id="{611834CD-400B-451E-9097-4C962636F2D8}"/>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680" name="Group 3">
            <a:extLst>
              <a:ext uri="{FF2B5EF4-FFF2-40B4-BE49-F238E27FC236}">
                <a16:creationId xmlns:a16="http://schemas.microsoft.com/office/drawing/2014/main" id="{7A6BD56F-85F2-4107-8E6E-165332811FF1}"/>
              </a:ext>
            </a:extLst>
          </p:cNvPr>
          <p:cNvGrpSpPr>
            <a:grpSpLocks/>
          </p:cNvGrpSpPr>
          <p:nvPr/>
        </p:nvGrpSpPr>
        <p:grpSpPr bwMode="auto">
          <a:xfrm>
            <a:off x="762000" y="5578475"/>
            <a:ext cx="7642225" cy="822325"/>
            <a:chOff x="528" y="726"/>
            <a:chExt cx="4814" cy="518"/>
          </a:xfrm>
        </p:grpSpPr>
        <p:sp>
          <p:nvSpPr>
            <p:cNvPr id="156685" name="Text Box 4">
              <a:extLst>
                <a:ext uri="{FF2B5EF4-FFF2-40B4-BE49-F238E27FC236}">
                  <a16:creationId xmlns:a16="http://schemas.microsoft.com/office/drawing/2014/main" id="{319865CB-2844-4595-ADEA-5ACD80B4FB45}"/>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6686" name="Text Box 5">
              <a:extLst>
                <a:ext uri="{FF2B5EF4-FFF2-40B4-BE49-F238E27FC236}">
                  <a16:creationId xmlns:a16="http://schemas.microsoft.com/office/drawing/2014/main" id="{76E03599-FF50-4B80-AAD5-3EEA0B6BDB09}"/>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6687" name="Text Box 6">
              <a:extLst>
                <a:ext uri="{FF2B5EF4-FFF2-40B4-BE49-F238E27FC236}">
                  <a16:creationId xmlns:a16="http://schemas.microsoft.com/office/drawing/2014/main" id="{581DD776-976E-45EB-9887-D9DA44BC32BE}"/>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6688" name="Text Box 7">
              <a:extLst>
                <a:ext uri="{FF2B5EF4-FFF2-40B4-BE49-F238E27FC236}">
                  <a16:creationId xmlns:a16="http://schemas.microsoft.com/office/drawing/2014/main" id="{676A8DB6-7A6F-42BC-AE8A-711EE1EE111E}"/>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6681" name="Line 9">
            <a:extLst>
              <a:ext uri="{FF2B5EF4-FFF2-40B4-BE49-F238E27FC236}">
                <a16:creationId xmlns:a16="http://schemas.microsoft.com/office/drawing/2014/main" id="{5FC9110C-C16D-489A-B1E2-2FF16D5D8D27}"/>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BA88EE8A-55DB-48FF-9B22-13E32C5A2DFB}"/>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62475" name="TextBox 3">
            <a:extLst>
              <a:ext uri="{FF2B5EF4-FFF2-40B4-BE49-F238E27FC236}">
                <a16:creationId xmlns:a16="http://schemas.microsoft.com/office/drawing/2014/main" id="{33548D8D-11B9-427E-BF3C-BD3248969902}"/>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65000"/>
                  </a:schemeClr>
                </a:solidFill>
              </a:rPr>
              <a:t>In addition to unilateral increased IOP, what other signs/symptoms are commonly associated with a CCF?</a:t>
            </a:r>
          </a:p>
          <a:p>
            <a:pPr eaLnBrk="1" hangingPunct="1">
              <a:defRPr/>
            </a:pPr>
            <a:r>
              <a:rPr lang="en-US" altLang="en-US" sz="1400" b="1" dirty="0">
                <a:solidFill>
                  <a:srgbClr val="0000FF"/>
                </a:solidFill>
              </a:rPr>
              <a:t>--A chronically </a:t>
            </a:r>
            <a:r>
              <a:rPr lang="en-US" altLang="en-US" sz="1400" b="1" dirty="0">
                <a:solidFill>
                  <a:srgbClr val="FF0000"/>
                </a:solidFill>
              </a:rPr>
              <a:t>red eye </a:t>
            </a:r>
            <a:r>
              <a:rPr lang="en-US" altLang="en-US" sz="1400" dirty="0">
                <a:solidFill>
                  <a:schemeClr val="bg1">
                    <a:lumMod val="65000"/>
                  </a:schemeClr>
                </a:solidFill>
              </a:rPr>
              <a:t>(beware of the little old lady with ‘chronic conjunctivitis’ that never seems to get any better!)</a:t>
            </a: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Chemosis</a:t>
            </a:r>
            <a:endParaRPr lang="en-US" altLang="en-US" sz="1400" dirty="0">
              <a:solidFill>
                <a:schemeClr val="bg1">
                  <a:lumMod val="65000"/>
                </a:schemeClr>
              </a:solidFill>
            </a:endParaRP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Proptosis</a:t>
            </a:r>
            <a:r>
              <a:rPr lang="en-US" altLang="en-US" sz="1400" dirty="0">
                <a:solidFill>
                  <a:schemeClr val="bg1">
                    <a:lumMod val="65000"/>
                  </a:schemeClr>
                </a:solidFill>
              </a:rPr>
              <a:t> (in high-flow CCF)</a:t>
            </a:r>
          </a:p>
          <a:p>
            <a:pPr eaLnBrk="1" hangingPunct="1">
              <a:defRPr/>
            </a:pPr>
            <a:r>
              <a:rPr lang="en-US" altLang="en-US" sz="1400" dirty="0">
                <a:solidFill>
                  <a:schemeClr val="bg1">
                    <a:lumMod val="65000"/>
                  </a:schemeClr>
                </a:solidFill>
              </a:rPr>
              <a:t>--Tinnitus</a:t>
            </a:r>
          </a:p>
        </p:txBody>
      </p:sp>
      <p:sp>
        <p:nvSpPr>
          <p:cNvPr id="156684" name="TextBox 1">
            <a:extLst>
              <a:ext uri="{FF2B5EF4-FFF2-40B4-BE49-F238E27FC236}">
                <a16:creationId xmlns:a16="http://schemas.microsoft.com/office/drawing/2014/main" id="{B6266E03-DCFC-41DD-A879-DC46F5214A7E}"/>
              </a:ext>
            </a:extLst>
          </p:cNvPr>
          <p:cNvSpPr txBox="1">
            <a:spLocks noChangeArrowheads="1"/>
          </p:cNvSpPr>
          <p:nvPr/>
        </p:nvSpPr>
        <p:spPr bwMode="auto">
          <a:xfrm>
            <a:off x="1066800" y="2376488"/>
            <a:ext cx="7685088"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FF0000"/>
                </a:solidFill>
              </a:rPr>
              <a:t>What slit-lamp finding concerning the appearance of the conj vessels is a tipoff that you’re dealing with a CCF?</a:t>
            </a:r>
          </a:p>
          <a:p>
            <a:pPr eaLnBrk="1" hangingPunct="1">
              <a:spcBef>
                <a:spcPct val="0"/>
              </a:spcBef>
              <a:buClrTx/>
              <a:buSzTx/>
              <a:buFontTx/>
              <a:buNone/>
            </a:pPr>
            <a:r>
              <a:rPr lang="en-US" altLang="en-US" sz="1400">
                <a:solidFill>
                  <a:srgbClr val="FFFF00"/>
                </a:solidFill>
              </a:rPr>
              <a:t>The vessels have a kinked or ‘corkscrew’ appearance</a:t>
            </a:r>
          </a:p>
          <a:p>
            <a:pPr eaLnBrk="1" hangingPunct="1">
              <a:spcBef>
                <a:spcPct val="0"/>
              </a:spcBef>
              <a:buClrTx/>
              <a:buSzTx/>
              <a:buFontTx/>
              <a:buNone/>
            </a:pPr>
            <a:endParaRPr lang="en-US" altLang="en-US" sz="1400">
              <a:solidFill>
                <a:srgbClr val="FFFF00"/>
              </a:solidFill>
            </a:endParaRPr>
          </a:p>
          <a:p>
            <a:pPr eaLnBrk="1" hangingPunct="1">
              <a:spcBef>
                <a:spcPct val="0"/>
              </a:spcBef>
              <a:buClrTx/>
              <a:buSzTx/>
              <a:buFontTx/>
              <a:buNone/>
            </a:pPr>
            <a:r>
              <a:rPr lang="en-US" altLang="en-US" sz="1400" i="1">
                <a:solidFill>
                  <a:srgbClr val="FFFF00"/>
                </a:solidFill>
              </a:rPr>
              <a:t>What causes this corkscrewing?</a:t>
            </a:r>
          </a:p>
          <a:p>
            <a:pPr eaLnBrk="1" hangingPunct="1">
              <a:spcBef>
                <a:spcPct val="0"/>
              </a:spcBef>
              <a:buClrTx/>
              <a:buSzTx/>
              <a:buFontTx/>
              <a:buNone/>
            </a:pPr>
            <a:r>
              <a:rPr lang="en-US" altLang="en-US" sz="1400">
                <a:solidFill>
                  <a:srgbClr val="FFFF00"/>
                </a:solidFill>
              </a:rPr>
              <a:t>Arterialization of blood flow in the vessels (think about how a garden hose will twist and kink when the water is turned on but is held in by a closed nozzle on the end of the hose)</a:t>
            </a:r>
          </a:p>
        </p:txBody>
      </p:sp>
      <p:sp>
        <p:nvSpPr>
          <p:cNvPr id="5" name="Oval 4">
            <a:extLst>
              <a:ext uri="{FF2B5EF4-FFF2-40B4-BE49-F238E27FC236}">
                <a16:creationId xmlns:a16="http://schemas.microsoft.com/office/drawing/2014/main" id="{21F46485-F92C-4430-8216-C37A5AFCDDBE}"/>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167A924B-F26D-415D-AE5A-58DDB354B89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57698" name="Rectangle 6">
            <a:extLst>
              <a:ext uri="{FF2B5EF4-FFF2-40B4-BE49-F238E27FC236}">
                <a16:creationId xmlns:a16="http://schemas.microsoft.com/office/drawing/2014/main" id="{175A9ABC-DF29-49C6-AF7B-C9FF8F94B069}"/>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7699" name="Rectangle 2">
            <a:extLst>
              <a:ext uri="{FF2B5EF4-FFF2-40B4-BE49-F238E27FC236}">
                <a16:creationId xmlns:a16="http://schemas.microsoft.com/office/drawing/2014/main" id="{1B3B9CB1-1B0E-4089-BB8F-D8F4B21D3132}"/>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7700" name="Rectangle 3">
            <a:extLst>
              <a:ext uri="{FF2B5EF4-FFF2-40B4-BE49-F238E27FC236}">
                <a16:creationId xmlns:a16="http://schemas.microsoft.com/office/drawing/2014/main" id="{9B311F89-8631-4891-ABC8-99447E528EA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7701" name="Text Box 5">
            <a:extLst>
              <a:ext uri="{FF2B5EF4-FFF2-40B4-BE49-F238E27FC236}">
                <a16:creationId xmlns:a16="http://schemas.microsoft.com/office/drawing/2014/main" id="{3645D47D-20FB-4D6F-81C4-C6F2C39FFC2E}"/>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t>
            </a:r>
            <a:r>
              <a:rPr lang="en-US" altLang="en-US" sz="1600" b="1" dirty="0">
                <a:solidFill>
                  <a:srgbClr val="B2B2B2"/>
                </a:solidFill>
              </a:rPr>
              <a:t>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57702" name="Rectangle 2">
            <a:extLst>
              <a:ext uri="{FF2B5EF4-FFF2-40B4-BE49-F238E27FC236}">
                <a16:creationId xmlns:a16="http://schemas.microsoft.com/office/drawing/2014/main" id="{429322C8-693C-4748-AF0B-69ABC204253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7703" name="Slide Number Placeholder 1">
            <a:extLst>
              <a:ext uri="{FF2B5EF4-FFF2-40B4-BE49-F238E27FC236}">
                <a16:creationId xmlns:a16="http://schemas.microsoft.com/office/drawing/2014/main" id="{C1FAE881-0F23-41E1-9153-DE3DDB69ED8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4081364-AF77-4C06-B42B-6A5502F60A64}" type="slidenum">
              <a:rPr lang="en-US" altLang="en-US" sz="1000" smtClean="0"/>
              <a:pPr>
                <a:spcBef>
                  <a:spcPct val="0"/>
                </a:spcBef>
                <a:buClrTx/>
                <a:buSzTx/>
                <a:buFontTx/>
                <a:buNone/>
              </a:pPr>
              <a:t>198</a:t>
            </a:fld>
            <a:endParaRPr lang="en-US" altLang="en-US" sz="1000"/>
          </a:p>
        </p:txBody>
      </p:sp>
      <p:sp>
        <p:nvSpPr>
          <p:cNvPr id="4" name="Rectangle 3">
            <a:extLst>
              <a:ext uri="{FF2B5EF4-FFF2-40B4-BE49-F238E27FC236}">
                <a16:creationId xmlns:a16="http://schemas.microsoft.com/office/drawing/2014/main" id="{20C70A12-1F07-4670-873A-AB12D9E7B38B}"/>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704" name="Group 3">
            <a:extLst>
              <a:ext uri="{FF2B5EF4-FFF2-40B4-BE49-F238E27FC236}">
                <a16:creationId xmlns:a16="http://schemas.microsoft.com/office/drawing/2014/main" id="{281809DE-F595-44DE-AEB5-9A227449636E}"/>
              </a:ext>
            </a:extLst>
          </p:cNvPr>
          <p:cNvGrpSpPr>
            <a:grpSpLocks/>
          </p:cNvGrpSpPr>
          <p:nvPr/>
        </p:nvGrpSpPr>
        <p:grpSpPr bwMode="auto">
          <a:xfrm>
            <a:off x="762000" y="5578475"/>
            <a:ext cx="7642225" cy="822325"/>
            <a:chOff x="528" y="726"/>
            <a:chExt cx="4814" cy="518"/>
          </a:xfrm>
        </p:grpSpPr>
        <p:sp>
          <p:nvSpPr>
            <p:cNvPr id="157709" name="Text Box 4">
              <a:extLst>
                <a:ext uri="{FF2B5EF4-FFF2-40B4-BE49-F238E27FC236}">
                  <a16:creationId xmlns:a16="http://schemas.microsoft.com/office/drawing/2014/main" id="{E7BC1DA5-866A-495A-A806-2F55C6361817}"/>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7710" name="Text Box 5">
              <a:extLst>
                <a:ext uri="{FF2B5EF4-FFF2-40B4-BE49-F238E27FC236}">
                  <a16:creationId xmlns:a16="http://schemas.microsoft.com/office/drawing/2014/main" id="{0522741E-040D-42A0-B3B4-61C7F11FCC68}"/>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7711" name="Text Box 6">
              <a:extLst>
                <a:ext uri="{FF2B5EF4-FFF2-40B4-BE49-F238E27FC236}">
                  <a16:creationId xmlns:a16="http://schemas.microsoft.com/office/drawing/2014/main" id="{5C9DE7CA-5856-41C6-B3BB-26D7B161BCE2}"/>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7712" name="Text Box 7">
              <a:extLst>
                <a:ext uri="{FF2B5EF4-FFF2-40B4-BE49-F238E27FC236}">
                  <a16:creationId xmlns:a16="http://schemas.microsoft.com/office/drawing/2014/main" id="{0B997D85-636F-4194-9273-FAC3AE283CF3}"/>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7705" name="Line 9">
            <a:extLst>
              <a:ext uri="{FF2B5EF4-FFF2-40B4-BE49-F238E27FC236}">
                <a16:creationId xmlns:a16="http://schemas.microsoft.com/office/drawing/2014/main" id="{A1C2014A-1E02-4EC9-AD55-7BA71B228398}"/>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AAA63349-7CE4-43D5-B197-7D380F1645AE}"/>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62475" name="TextBox 3">
            <a:extLst>
              <a:ext uri="{FF2B5EF4-FFF2-40B4-BE49-F238E27FC236}">
                <a16:creationId xmlns:a16="http://schemas.microsoft.com/office/drawing/2014/main" id="{17A82344-C8FE-41ED-B827-2E2CE35AC59A}"/>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65000"/>
                  </a:schemeClr>
                </a:solidFill>
              </a:rPr>
              <a:t>In addition to unilateral increased IOP, what other signs/symptoms are commonly associated with a CCF?</a:t>
            </a:r>
          </a:p>
          <a:p>
            <a:pPr eaLnBrk="1" hangingPunct="1">
              <a:defRPr/>
            </a:pPr>
            <a:r>
              <a:rPr lang="en-US" altLang="en-US" sz="1400" b="1" dirty="0">
                <a:solidFill>
                  <a:srgbClr val="0000FF"/>
                </a:solidFill>
              </a:rPr>
              <a:t>--A chronically </a:t>
            </a:r>
            <a:r>
              <a:rPr lang="en-US" altLang="en-US" sz="1400" b="1" dirty="0">
                <a:solidFill>
                  <a:srgbClr val="FF0000"/>
                </a:solidFill>
              </a:rPr>
              <a:t>red eye </a:t>
            </a:r>
            <a:r>
              <a:rPr lang="en-US" altLang="en-US" sz="1400" dirty="0">
                <a:solidFill>
                  <a:schemeClr val="bg1">
                    <a:lumMod val="65000"/>
                  </a:schemeClr>
                </a:solidFill>
              </a:rPr>
              <a:t>(beware of the little old lady with ‘chronic conjunctivitis’ that never seems to get any better!)</a:t>
            </a: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Chemosis</a:t>
            </a:r>
            <a:endParaRPr lang="en-US" altLang="en-US" sz="1400" dirty="0">
              <a:solidFill>
                <a:schemeClr val="bg1">
                  <a:lumMod val="65000"/>
                </a:schemeClr>
              </a:solidFill>
            </a:endParaRP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Proptosis</a:t>
            </a:r>
            <a:r>
              <a:rPr lang="en-US" altLang="en-US" sz="1400" dirty="0">
                <a:solidFill>
                  <a:schemeClr val="bg1">
                    <a:lumMod val="65000"/>
                  </a:schemeClr>
                </a:solidFill>
              </a:rPr>
              <a:t> (in high-flow CCF)</a:t>
            </a:r>
          </a:p>
          <a:p>
            <a:pPr eaLnBrk="1" hangingPunct="1">
              <a:defRPr/>
            </a:pPr>
            <a:r>
              <a:rPr lang="en-US" altLang="en-US" sz="1400" dirty="0">
                <a:solidFill>
                  <a:schemeClr val="bg1">
                    <a:lumMod val="65000"/>
                  </a:schemeClr>
                </a:solidFill>
              </a:rPr>
              <a:t>--Tinnitus</a:t>
            </a:r>
          </a:p>
        </p:txBody>
      </p:sp>
      <p:sp>
        <p:nvSpPr>
          <p:cNvPr id="157708" name="TextBox 1">
            <a:extLst>
              <a:ext uri="{FF2B5EF4-FFF2-40B4-BE49-F238E27FC236}">
                <a16:creationId xmlns:a16="http://schemas.microsoft.com/office/drawing/2014/main" id="{59AADB1C-107A-46C7-BA25-8161CDF5ECCD}"/>
              </a:ext>
            </a:extLst>
          </p:cNvPr>
          <p:cNvSpPr txBox="1">
            <a:spLocks noChangeArrowheads="1"/>
          </p:cNvSpPr>
          <p:nvPr/>
        </p:nvSpPr>
        <p:spPr bwMode="auto">
          <a:xfrm>
            <a:off x="1066800" y="2376488"/>
            <a:ext cx="7685088"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FF0000"/>
                </a:solidFill>
              </a:rPr>
              <a:t>What slit-lamp finding concerning the appearance of the conj vessels is a tipoff that you’re dealing with a CCF?</a:t>
            </a:r>
          </a:p>
          <a:p>
            <a:pPr eaLnBrk="1" hangingPunct="1">
              <a:spcBef>
                <a:spcPct val="0"/>
              </a:spcBef>
              <a:buClrTx/>
              <a:buSzTx/>
              <a:buFontTx/>
              <a:buNone/>
            </a:pPr>
            <a:r>
              <a:rPr lang="en-US" altLang="en-US" sz="1400">
                <a:solidFill>
                  <a:srgbClr val="FF0000"/>
                </a:solidFill>
              </a:rPr>
              <a:t>The vessels have a kinked or ‘corkscrew’ appearance</a:t>
            </a:r>
          </a:p>
          <a:p>
            <a:pPr eaLnBrk="1" hangingPunct="1">
              <a:spcBef>
                <a:spcPct val="0"/>
              </a:spcBef>
              <a:buClrTx/>
              <a:buSzTx/>
              <a:buFontTx/>
              <a:buNone/>
            </a:pPr>
            <a:endParaRPr lang="en-US" altLang="en-US" sz="1400">
              <a:solidFill>
                <a:srgbClr val="FF0000"/>
              </a:solidFill>
            </a:endParaRPr>
          </a:p>
          <a:p>
            <a:pPr eaLnBrk="1" hangingPunct="1">
              <a:spcBef>
                <a:spcPct val="0"/>
              </a:spcBef>
              <a:buClrTx/>
              <a:buSzTx/>
              <a:buFontTx/>
              <a:buNone/>
            </a:pPr>
            <a:r>
              <a:rPr lang="en-US" altLang="en-US" sz="1400" i="1">
                <a:solidFill>
                  <a:srgbClr val="FFFF00"/>
                </a:solidFill>
              </a:rPr>
              <a:t>What causes this corkscrewing?</a:t>
            </a:r>
          </a:p>
          <a:p>
            <a:pPr eaLnBrk="1" hangingPunct="1">
              <a:spcBef>
                <a:spcPct val="0"/>
              </a:spcBef>
              <a:buClrTx/>
              <a:buSzTx/>
              <a:buFontTx/>
              <a:buNone/>
            </a:pPr>
            <a:r>
              <a:rPr lang="en-US" altLang="en-US" sz="1400">
                <a:solidFill>
                  <a:srgbClr val="FFFF00"/>
                </a:solidFill>
              </a:rPr>
              <a:t>Arterialization of blood flow in the vessels (think about how a garden hose will twist and kink when the water is turned on but is held in by a closed nozzle on the end of the hose)</a:t>
            </a:r>
          </a:p>
        </p:txBody>
      </p:sp>
      <p:sp>
        <p:nvSpPr>
          <p:cNvPr id="5" name="Oval 4">
            <a:extLst>
              <a:ext uri="{FF2B5EF4-FFF2-40B4-BE49-F238E27FC236}">
                <a16:creationId xmlns:a16="http://schemas.microsoft.com/office/drawing/2014/main" id="{1C2F65BB-AE23-42DD-BACF-068F599DD9F8}"/>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CFFDC4-AF83-41CC-AE70-22B2B3D3C87A}"/>
              </a:ext>
            </a:extLst>
          </p:cNvPr>
          <p:cNvSpPr>
            <a:spLocks noGrp="1"/>
          </p:cNvSpPr>
          <p:nvPr>
            <p:ph type="sldNum" sz="quarter" idx="12"/>
          </p:nvPr>
        </p:nvSpPr>
        <p:spPr/>
        <p:txBody>
          <a:bodyPr/>
          <a:lstStyle/>
          <a:p>
            <a:pPr>
              <a:defRPr/>
            </a:pPr>
            <a:fld id="{A108CE7F-6867-4449-BD2C-96B97460977A}" type="slidenum">
              <a:rPr lang="en-US" altLang="en-US" smtClean="0"/>
              <a:pPr>
                <a:defRPr/>
              </a:pPr>
              <a:t>199</a:t>
            </a:fld>
            <a:endParaRPr lang="en-US" altLang="en-US"/>
          </a:p>
        </p:txBody>
      </p:sp>
      <p:pic>
        <p:nvPicPr>
          <p:cNvPr id="5" name="Picture 4">
            <a:extLst>
              <a:ext uri="{FF2B5EF4-FFF2-40B4-BE49-F238E27FC236}">
                <a16:creationId xmlns:a16="http://schemas.microsoft.com/office/drawing/2014/main" id="{A6809258-1C49-4A07-A824-16EA153D1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1606391"/>
            <a:ext cx="6781800" cy="3645218"/>
          </a:xfrm>
          <a:prstGeom prst="rect">
            <a:avLst/>
          </a:prstGeom>
        </p:spPr>
      </p:pic>
      <p:sp>
        <p:nvSpPr>
          <p:cNvPr id="6" name="Rectangle 2">
            <a:extLst>
              <a:ext uri="{FF2B5EF4-FFF2-40B4-BE49-F238E27FC236}">
                <a16:creationId xmlns:a16="http://schemas.microsoft.com/office/drawing/2014/main" id="{56709399-D094-4A85-951E-A2DC649D622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 name="TextBox 6">
            <a:extLst>
              <a:ext uri="{FF2B5EF4-FFF2-40B4-BE49-F238E27FC236}">
                <a16:creationId xmlns:a16="http://schemas.microsoft.com/office/drawing/2014/main" id="{E1BD5AC5-78D0-41AE-BF75-0DF9BE9E30A1}"/>
              </a:ext>
            </a:extLst>
          </p:cNvPr>
          <p:cNvSpPr txBox="1"/>
          <p:nvPr/>
        </p:nvSpPr>
        <p:spPr>
          <a:xfrm>
            <a:off x="2366310" y="5791200"/>
            <a:ext cx="4596130" cy="369332"/>
          </a:xfrm>
          <a:prstGeom prst="rect">
            <a:avLst/>
          </a:prstGeom>
          <a:noFill/>
        </p:spPr>
        <p:txBody>
          <a:bodyPr wrap="none" rtlCol="0">
            <a:spAutoFit/>
          </a:bodyPr>
          <a:lstStyle/>
          <a:p>
            <a:pPr algn="ctr"/>
            <a:r>
              <a:rPr lang="en-US" dirty="0"/>
              <a:t>Corkscrewing of </a:t>
            </a:r>
            <a:r>
              <a:rPr lang="en-US" dirty="0" err="1"/>
              <a:t>conj</a:t>
            </a:r>
            <a:r>
              <a:rPr lang="en-US" dirty="0"/>
              <a:t> vessels 2ndry to CCF</a:t>
            </a:r>
          </a:p>
        </p:txBody>
      </p:sp>
    </p:spTree>
    <p:extLst>
      <p:ext uri="{BB962C8B-B14F-4D97-AF65-F5344CB8AC3E}">
        <p14:creationId xmlns:p14="http://schemas.microsoft.com/office/powerpoint/2010/main" val="413221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B143BB6-EB65-43D7-9B33-4BCD9B62E9A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7170" name="Text Box 4">
            <a:extLst>
              <a:ext uri="{FF2B5EF4-FFF2-40B4-BE49-F238E27FC236}">
                <a16:creationId xmlns:a16="http://schemas.microsoft.com/office/drawing/2014/main" id="{5D71D156-16BD-4621-AA09-1A32B0EAB3EE}"/>
              </a:ext>
            </a:extLst>
          </p:cNvPr>
          <p:cNvSpPr txBox="1">
            <a:spLocks noChangeArrowheads="1"/>
          </p:cNvSpPr>
          <p:nvPr/>
        </p:nvSpPr>
        <p:spPr bwMode="auto">
          <a:xfrm>
            <a:off x="390525" y="869950"/>
            <a:ext cx="27206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endParaRPr lang="en-US" altLang="en-US" sz="1600" b="1" dirty="0">
              <a:solidFill>
                <a:schemeClr val="bg1"/>
              </a:solidFill>
            </a:endParaRPr>
          </a:p>
        </p:txBody>
      </p:sp>
      <p:sp>
        <p:nvSpPr>
          <p:cNvPr id="7171" name="Rectangle 2">
            <a:extLst>
              <a:ext uri="{FF2B5EF4-FFF2-40B4-BE49-F238E27FC236}">
                <a16:creationId xmlns:a16="http://schemas.microsoft.com/office/drawing/2014/main" id="{4A5D9753-2B92-4CFD-8ADD-2493E7DE824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172" name="Slide Number Placeholder 1">
            <a:extLst>
              <a:ext uri="{FF2B5EF4-FFF2-40B4-BE49-F238E27FC236}">
                <a16:creationId xmlns:a16="http://schemas.microsoft.com/office/drawing/2014/main" id="{41AB4C87-58C3-4039-A9A9-996FCE50DDB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B23122-46EE-46DE-97F6-BF1ED2A75F59}" type="slidenum">
              <a:rPr lang="en-US" altLang="en-US" sz="1000" smtClean="0"/>
              <a:pPr>
                <a:spcBef>
                  <a:spcPct val="0"/>
                </a:spcBef>
                <a:buClrTx/>
                <a:buSzTx/>
                <a:buFontTx/>
                <a:buNone/>
              </a:pPr>
              <a:t>2</a:t>
            </a:fld>
            <a:endParaRPr lang="en-US" altLang="en-US" sz="1000"/>
          </a:p>
        </p:txBody>
      </p:sp>
      <p:sp>
        <p:nvSpPr>
          <p:cNvPr id="7173" name="Text Box 5">
            <a:extLst>
              <a:ext uri="{FF2B5EF4-FFF2-40B4-BE49-F238E27FC236}">
                <a16:creationId xmlns:a16="http://schemas.microsoft.com/office/drawing/2014/main" id="{147862FE-2321-4C4A-9D4F-D03EE9F9FDF2}"/>
              </a:ext>
            </a:extLst>
          </p:cNvPr>
          <p:cNvSpPr txBox="1">
            <a:spLocks noChangeArrowheads="1"/>
          </p:cNvSpPr>
          <p:nvPr/>
        </p:nvSpPr>
        <p:spPr bwMode="auto">
          <a:xfrm>
            <a:off x="990600" y="1295400"/>
            <a:ext cx="5791200" cy="2031325"/>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Generally speaking, do you expect an inflamed eye to be </a:t>
            </a:r>
            <a:r>
              <a:rPr lang="en-US" altLang="en-US" sz="1400" b="1" dirty="0">
                <a:solidFill>
                  <a:srgbClr val="0000FF"/>
                </a:solidFill>
              </a:rPr>
              <a:t>hyper</a:t>
            </a:r>
            <a:r>
              <a:rPr lang="en-US" altLang="en-US" sz="1400" i="1" dirty="0">
                <a:solidFill>
                  <a:srgbClr val="0000FF"/>
                </a:solidFill>
              </a:rPr>
              <a:t>tensive, or </a:t>
            </a:r>
            <a:r>
              <a:rPr lang="en-US" altLang="en-US" sz="1400" b="1" dirty="0">
                <a:solidFill>
                  <a:srgbClr val="0000FF"/>
                </a:solidFill>
              </a:rPr>
              <a:t>hypo</a:t>
            </a:r>
            <a:r>
              <a:rPr lang="en-US" altLang="en-US" sz="1400" i="1" dirty="0">
                <a:solidFill>
                  <a:srgbClr val="0000FF"/>
                </a:solidFill>
              </a:rPr>
              <a:t>tensive?</a:t>
            </a: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b="1" dirty="0">
                <a:solidFill>
                  <a:schemeClr val="accent1">
                    <a:lumMod val="40000"/>
                    <a:lumOff val="60000"/>
                  </a:schemeClr>
                </a:solidFill>
              </a:rPr>
              <a:t>Hypotensive</a:t>
            </a: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Why hypotensive?</a:t>
            </a:r>
          </a:p>
          <a:p>
            <a:pPr eaLnBrk="1" hangingPunct="1">
              <a:spcBef>
                <a:spcPct val="0"/>
              </a:spcBef>
              <a:buClrTx/>
              <a:buSzTx/>
              <a:buFontTx/>
              <a:buNone/>
            </a:pPr>
            <a:r>
              <a:rPr lang="en-US" altLang="en-US" sz="1400" dirty="0">
                <a:solidFill>
                  <a:schemeClr val="accent1">
                    <a:lumMod val="40000"/>
                    <a:lumOff val="60000"/>
                  </a:schemeClr>
                </a:solidFill>
              </a:rPr>
              <a:t>Ciliary-body inflammation leads to decreased aqueous production,   with subsequent low IOP. That said, certain </a:t>
            </a:r>
            <a:r>
              <a:rPr lang="en-US" altLang="en-US" sz="1400" dirty="0" err="1">
                <a:solidFill>
                  <a:schemeClr val="accent1">
                    <a:lumMod val="40000"/>
                    <a:lumOff val="60000"/>
                  </a:schemeClr>
                </a:solidFill>
              </a:rPr>
              <a:t>uveitic</a:t>
            </a:r>
            <a:r>
              <a:rPr lang="en-US" altLang="en-US" sz="1400" dirty="0">
                <a:solidFill>
                  <a:schemeClr val="accent1">
                    <a:lumMod val="40000"/>
                    <a:lumOff val="60000"/>
                  </a:schemeClr>
                </a:solidFill>
              </a:rPr>
              <a:t> entities are notorious for </a:t>
            </a:r>
            <a:r>
              <a:rPr lang="en-US" altLang="en-US" sz="1400" i="1" dirty="0">
                <a:solidFill>
                  <a:schemeClr val="accent1">
                    <a:lumMod val="40000"/>
                    <a:lumOff val="60000"/>
                  </a:schemeClr>
                </a:solidFill>
              </a:rPr>
              <a:t>elevated</a:t>
            </a:r>
            <a:r>
              <a:rPr lang="en-US" altLang="en-US" sz="1400" dirty="0">
                <a:solidFill>
                  <a:schemeClr val="accent1">
                    <a:lumMod val="40000"/>
                    <a:lumOff val="60000"/>
                  </a:schemeClr>
                </a:solidFill>
              </a:rPr>
              <a:t> IOP, thus rendering it an important clue re the etiology of the inflammation.</a:t>
            </a:r>
          </a:p>
        </p:txBody>
      </p:sp>
    </p:spTree>
    <p:extLst>
      <p:ext uri="{BB962C8B-B14F-4D97-AF65-F5344CB8AC3E}">
        <p14:creationId xmlns:p14="http://schemas.microsoft.com/office/powerpoint/2010/main" val="3169547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5B2AD009-A985-45F5-A648-356EE711717F}"/>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0482" name="Text Box 7">
            <a:extLst>
              <a:ext uri="{FF2B5EF4-FFF2-40B4-BE49-F238E27FC236}">
                <a16:creationId xmlns:a16="http://schemas.microsoft.com/office/drawing/2014/main" id="{44795A83-1B4A-4DAA-AE96-8B7FE712E2F1}"/>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endParaRPr lang="en-US" altLang="en-US" sz="1400" b="1"/>
          </a:p>
          <a:p>
            <a:pPr eaLnBrk="1" hangingPunct="1">
              <a:lnSpc>
                <a:spcPct val="90000"/>
              </a:lnSpc>
              <a:spcBef>
                <a:spcPct val="0"/>
              </a:spcBef>
              <a:buClrTx/>
              <a:buSzTx/>
              <a:buFontTx/>
              <a:buNone/>
            </a:pPr>
            <a:r>
              <a:rPr lang="en-US" altLang="en-US" sz="1400" b="1">
                <a:solidFill>
                  <a:srgbClr val="0000FF"/>
                </a:solidFill>
              </a:rPr>
              <a:t>2) </a:t>
            </a:r>
            <a:r>
              <a:rPr lang="en-US" altLang="en-US" sz="1400" i="1"/>
              <a:t>this one is a specific bug</a:t>
            </a:r>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20483" name="Rectangle 2">
            <a:extLst>
              <a:ext uri="{FF2B5EF4-FFF2-40B4-BE49-F238E27FC236}">
                <a16:creationId xmlns:a16="http://schemas.microsoft.com/office/drawing/2014/main" id="{F42372AD-67A0-45E2-BD7A-3A690257106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0484" name="Rectangle 2">
            <a:extLst>
              <a:ext uri="{FF2B5EF4-FFF2-40B4-BE49-F238E27FC236}">
                <a16:creationId xmlns:a16="http://schemas.microsoft.com/office/drawing/2014/main" id="{3D3342CE-7EA0-4B42-87D3-745E0DE69C1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Text Box 4">
            <a:extLst>
              <a:ext uri="{FF2B5EF4-FFF2-40B4-BE49-F238E27FC236}">
                <a16:creationId xmlns:a16="http://schemas.microsoft.com/office/drawing/2014/main" id="{5C81CFB7-DFBE-497F-A322-83093C4CFAE0}"/>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20486" name="Text Box 5">
            <a:extLst>
              <a:ext uri="{FF2B5EF4-FFF2-40B4-BE49-F238E27FC236}">
                <a16:creationId xmlns:a16="http://schemas.microsoft.com/office/drawing/2014/main" id="{67F94A07-F153-42C3-B5D3-C1DE100D2FB8}"/>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 Toxoplasmosis</a:t>
            </a:r>
          </a:p>
          <a:p>
            <a:pPr eaLnBrk="1" hangingPunct="1">
              <a:lnSpc>
                <a:spcPct val="90000"/>
              </a:lnSpc>
              <a:spcBef>
                <a:spcPct val="0"/>
              </a:spcBef>
              <a:buClrTx/>
              <a:buSzTx/>
              <a:buFontTx/>
              <a:buNone/>
            </a:pPr>
            <a:r>
              <a:rPr lang="en-US" altLang="en-US" sz="1400" b="1">
                <a:solidFill>
                  <a:srgbClr val="0000FF"/>
                </a:solidFill>
              </a:rPr>
              <a:t>3) Sarcoidosis</a:t>
            </a:r>
          </a:p>
          <a:p>
            <a:pPr eaLnBrk="1" hangingPunct="1">
              <a:lnSpc>
                <a:spcPct val="90000"/>
              </a:lnSpc>
              <a:spcBef>
                <a:spcPct val="0"/>
              </a:spcBef>
              <a:buClrTx/>
              <a:buSzTx/>
              <a:buFontTx/>
              <a:buNone/>
            </a:pPr>
            <a:r>
              <a:rPr lang="en-US" altLang="en-US" sz="1400" b="1">
                <a:solidFill>
                  <a:srgbClr val="0000FF"/>
                </a:solidFill>
              </a:rPr>
              <a:t>4)</a:t>
            </a:r>
          </a:p>
        </p:txBody>
      </p:sp>
      <p:sp>
        <p:nvSpPr>
          <p:cNvPr id="20487" name="Slide Number Placeholder 1">
            <a:extLst>
              <a:ext uri="{FF2B5EF4-FFF2-40B4-BE49-F238E27FC236}">
                <a16:creationId xmlns:a16="http://schemas.microsoft.com/office/drawing/2014/main" id="{D2EFF1E6-CA2C-4A1D-9911-FD1181BE881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17382C-1413-44B3-9E28-D997F8B90198}" type="slidenum">
              <a:rPr lang="en-US" altLang="en-US" sz="1000" smtClean="0"/>
              <a:pPr>
                <a:spcBef>
                  <a:spcPct val="0"/>
                </a:spcBef>
                <a:buClrTx/>
                <a:buSzTx/>
                <a:buFontTx/>
                <a:buNone/>
              </a:pPr>
              <a:t>20</a:t>
            </a:fld>
            <a:endParaRPr lang="en-US" altLang="en-US" sz="100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325CFB3-30B3-46B3-B64B-E1C256DAE37C}"/>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58722" name="Rectangle 6">
            <a:extLst>
              <a:ext uri="{FF2B5EF4-FFF2-40B4-BE49-F238E27FC236}">
                <a16:creationId xmlns:a16="http://schemas.microsoft.com/office/drawing/2014/main" id="{F30DEF9A-F43A-4889-B6E1-CFA0308E32EF}"/>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8723" name="Rectangle 2">
            <a:extLst>
              <a:ext uri="{FF2B5EF4-FFF2-40B4-BE49-F238E27FC236}">
                <a16:creationId xmlns:a16="http://schemas.microsoft.com/office/drawing/2014/main" id="{526E881E-E36B-4800-95B5-C7BA19842D8E}"/>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8724" name="Rectangle 3">
            <a:extLst>
              <a:ext uri="{FF2B5EF4-FFF2-40B4-BE49-F238E27FC236}">
                <a16:creationId xmlns:a16="http://schemas.microsoft.com/office/drawing/2014/main" id="{05051D10-6106-4660-B9B9-F0BD6D17AD8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8725" name="Text Box 5">
            <a:extLst>
              <a:ext uri="{FF2B5EF4-FFF2-40B4-BE49-F238E27FC236}">
                <a16:creationId xmlns:a16="http://schemas.microsoft.com/office/drawing/2014/main" id="{1B562B06-748A-42AB-9170-1353C308C008}"/>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t>
            </a:r>
            <a:r>
              <a:rPr lang="en-US" altLang="en-US" sz="1600" b="1" dirty="0">
                <a:solidFill>
                  <a:srgbClr val="B2B2B2"/>
                </a:solidFill>
              </a:rPr>
              <a:t>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58726" name="Rectangle 2">
            <a:extLst>
              <a:ext uri="{FF2B5EF4-FFF2-40B4-BE49-F238E27FC236}">
                <a16:creationId xmlns:a16="http://schemas.microsoft.com/office/drawing/2014/main" id="{AB9E4D56-8CBB-4B1A-B220-F975E6BBCEE9}"/>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58727" name="Slide Number Placeholder 1">
            <a:extLst>
              <a:ext uri="{FF2B5EF4-FFF2-40B4-BE49-F238E27FC236}">
                <a16:creationId xmlns:a16="http://schemas.microsoft.com/office/drawing/2014/main" id="{0556C702-50A4-4FD5-A281-A3457EA2DB5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E8607A-3FBC-47DB-B945-A713AC227261}" type="slidenum">
              <a:rPr lang="en-US" altLang="en-US" sz="1000" smtClean="0"/>
              <a:pPr>
                <a:spcBef>
                  <a:spcPct val="0"/>
                </a:spcBef>
                <a:buClrTx/>
                <a:buSzTx/>
                <a:buFontTx/>
                <a:buNone/>
              </a:pPr>
              <a:t>200</a:t>
            </a:fld>
            <a:endParaRPr lang="en-US" altLang="en-US" sz="1000"/>
          </a:p>
        </p:txBody>
      </p:sp>
      <p:sp>
        <p:nvSpPr>
          <p:cNvPr id="4" name="Rectangle 3">
            <a:extLst>
              <a:ext uri="{FF2B5EF4-FFF2-40B4-BE49-F238E27FC236}">
                <a16:creationId xmlns:a16="http://schemas.microsoft.com/office/drawing/2014/main" id="{DF9A9A21-A856-4B05-B7EF-586ECDB79EF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728" name="Group 3">
            <a:extLst>
              <a:ext uri="{FF2B5EF4-FFF2-40B4-BE49-F238E27FC236}">
                <a16:creationId xmlns:a16="http://schemas.microsoft.com/office/drawing/2014/main" id="{438B5C28-8A45-450D-8B61-E14BAC4C1360}"/>
              </a:ext>
            </a:extLst>
          </p:cNvPr>
          <p:cNvGrpSpPr>
            <a:grpSpLocks/>
          </p:cNvGrpSpPr>
          <p:nvPr/>
        </p:nvGrpSpPr>
        <p:grpSpPr bwMode="auto">
          <a:xfrm>
            <a:off x="762000" y="5578475"/>
            <a:ext cx="7642225" cy="822325"/>
            <a:chOff x="528" y="726"/>
            <a:chExt cx="4814" cy="518"/>
          </a:xfrm>
        </p:grpSpPr>
        <p:sp>
          <p:nvSpPr>
            <p:cNvPr id="158733" name="Text Box 4">
              <a:extLst>
                <a:ext uri="{FF2B5EF4-FFF2-40B4-BE49-F238E27FC236}">
                  <a16:creationId xmlns:a16="http://schemas.microsoft.com/office/drawing/2014/main" id="{B5387631-FC5D-4D30-BD39-48767A9648E6}"/>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8734" name="Text Box 5">
              <a:extLst>
                <a:ext uri="{FF2B5EF4-FFF2-40B4-BE49-F238E27FC236}">
                  <a16:creationId xmlns:a16="http://schemas.microsoft.com/office/drawing/2014/main" id="{34C18497-A339-48B0-8110-82A74FD385C2}"/>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8735" name="Text Box 6">
              <a:extLst>
                <a:ext uri="{FF2B5EF4-FFF2-40B4-BE49-F238E27FC236}">
                  <a16:creationId xmlns:a16="http://schemas.microsoft.com/office/drawing/2014/main" id="{0B4B4833-8BE1-4014-BC27-78109A853255}"/>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8736" name="Text Box 7">
              <a:extLst>
                <a:ext uri="{FF2B5EF4-FFF2-40B4-BE49-F238E27FC236}">
                  <a16:creationId xmlns:a16="http://schemas.microsoft.com/office/drawing/2014/main" id="{82EFAF0E-5C83-4C2A-AFE2-688ECDC462C7}"/>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8729" name="Line 9">
            <a:extLst>
              <a:ext uri="{FF2B5EF4-FFF2-40B4-BE49-F238E27FC236}">
                <a16:creationId xmlns:a16="http://schemas.microsoft.com/office/drawing/2014/main" id="{08539762-F8B0-4724-ACBD-9B018EABE68D}"/>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15BA2967-A18E-4814-B239-9527318C901A}"/>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62475" name="TextBox 3">
            <a:extLst>
              <a:ext uri="{FF2B5EF4-FFF2-40B4-BE49-F238E27FC236}">
                <a16:creationId xmlns:a16="http://schemas.microsoft.com/office/drawing/2014/main" id="{E7CFD017-D600-493B-BDF0-6A0B565982E3}"/>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65000"/>
                  </a:schemeClr>
                </a:solidFill>
              </a:rPr>
              <a:t>In addition to unilateral increased IOP, what other signs/symptoms are commonly associated with a CCF?</a:t>
            </a:r>
          </a:p>
          <a:p>
            <a:pPr eaLnBrk="1" hangingPunct="1">
              <a:defRPr/>
            </a:pPr>
            <a:r>
              <a:rPr lang="en-US" altLang="en-US" sz="1400" b="1" dirty="0">
                <a:solidFill>
                  <a:srgbClr val="0000FF"/>
                </a:solidFill>
              </a:rPr>
              <a:t>--A chronically </a:t>
            </a:r>
            <a:r>
              <a:rPr lang="en-US" altLang="en-US" sz="1400" b="1" dirty="0">
                <a:solidFill>
                  <a:srgbClr val="FF0000"/>
                </a:solidFill>
              </a:rPr>
              <a:t>red eye </a:t>
            </a:r>
            <a:r>
              <a:rPr lang="en-US" altLang="en-US" sz="1400" dirty="0">
                <a:solidFill>
                  <a:schemeClr val="bg1">
                    <a:lumMod val="65000"/>
                  </a:schemeClr>
                </a:solidFill>
              </a:rPr>
              <a:t>(beware of the little old lady with ‘chronic conjunctivitis’ that never seems to get any better!)</a:t>
            </a: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Chemosis</a:t>
            </a:r>
            <a:endParaRPr lang="en-US" altLang="en-US" sz="1400" dirty="0">
              <a:solidFill>
                <a:schemeClr val="bg1">
                  <a:lumMod val="65000"/>
                </a:schemeClr>
              </a:solidFill>
            </a:endParaRP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Proptosis</a:t>
            </a:r>
            <a:r>
              <a:rPr lang="en-US" altLang="en-US" sz="1400" dirty="0">
                <a:solidFill>
                  <a:schemeClr val="bg1">
                    <a:lumMod val="65000"/>
                  </a:schemeClr>
                </a:solidFill>
              </a:rPr>
              <a:t> (in high-flow CCF)</a:t>
            </a:r>
          </a:p>
          <a:p>
            <a:pPr eaLnBrk="1" hangingPunct="1">
              <a:defRPr/>
            </a:pPr>
            <a:r>
              <a:rPr lang="en-US" altLang="en-US" sz="1400" dirty="0">
                <a:solidFill>
                  <a:schemeClr val="bg1">
                    <a:lumMod val="65000"/>
                  </a:schemeClr>
                </a:solidFill>
              </a:rPr>
              <a:t>--Tinnitus</a:t>
            </a:r>
          </a:p>
        </p:txBody>
      </p:sp>
      <p:sp>
        <p:nvSpPr>
          <p:cNvPr id="158732" name="TextBox 1">
            <a:extLst>
              <a:ext uri="{FF2B5EF4-FFF2-40B4-BE49-F238E27FC236}">
                <a16:creationId xmlns:a16="http://schemas.microsoft.com/office/drawing/2014/main" id="{87EEC994-AF2C-48AB-BA6F-C5C5D5FCB2F9}"/>
              </a:ext>
            </a:extLst>
          </p:cNvPr>
          <p:cNvSpPr txBox="1">
            <a:spLocks noChangeArrowheads="1"/>
          </p:cNvSpPr>
          <p:nvPr/>
        </p:nvSpPr>
        <p:spPr bwMode="auto">
          <a:xfrm>
            <a:off x="1066800" y="2376488"/>
            <a:ext cx="7685088"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FF0000"/>
                </a:solidFill>
              </a:rPr>
              <a:t>What slit-lamp finding concerning the appearance of the conj vessels is a tipoff that you’re dealing with a CCF?</a:t>
            </a:r>
          </a:p>
          <a:p>
            <a:pPr eaLnBrk="1" hangingPunct="1">
              <a:spcBef>
                <a:spcPct val="0"/>
              </a:spcBef>
              <a:buClrTx/>
              <a:buSzTx/>
              <a:buFontTx/>
              <a:buNone/>
            </a:pPr>
            <a:r>
              <a:rPr lang="en-US" altLang="en-US" sz="1400">
                <a:solidFill>
                  <a:srgbClr val="FF0000"/>
                </a:solidFill>
              </a:rPr>
              <a:t>The vessels have a kinked or ‘corkscrew’ appearance</a:t>
            </a:r>
          </a:p>
          <a:p>
            <a:pPr eaLnBrk="1" hangingPunct="1">
              <a:spcBef>
                <a:spcPct val="0"/>
              </a:spcBef>
              <a:buClrTx/>
              <a:buSzTx/>
              <a:buFontTx/>
              <a:buNone/>
            </a:pPr>
            <a:endParaRPr lang="en-US" altLang="en-US" sz="1400">
              <a:solidFill>
                <a:srgbClr val="FF0000"/>
              </a:solidFill>
            </a:endParaRPr>
          </a:p>
          <a:p>
            <a:pPr eaLnBrk="1" hangingPunct="1">
              <a:spcBef>
                <a:spcPct val="0"/>
              </a:spcBef>
              <a:buClrTx/>
              <a:buSzTx/>
              <a:buFontTx/>
              <a:buNone/>
            </a:pPr>
            <a:r>
              <a:rPr lang="en-US" altLang="en-US" sz="1400" i="1">
                <a:solidFill>
                  <a:srgbClr val="FF0000"/>
                </a:solidFill>
              </a:rPr>
              <a:t>What causes this corkscrewing?</a:t>
            </a:r>
          </a:p>
          <a:p>
            <a:pPr eaLnBrk="1" hangingPunct="1">
              <a:spcBef>
                <a:spcPct val="0"/>
              </a:spcBef>
              <a:buClrTx/>
              <a:buSzTx/>
              <a:buFontTx/>
              <a:buNone/>
            </a:pPr>
            <a:r>
              <a:rPr lang="en-US" altLang="en-US" sz="1400">
                <a:solidFill>
                  <a:srgbClr val="FFFF00"/>
                </a:solidFill>
              </a:rPr>
              <a:t>Arterialization of blood flow in the vessels (think about how a garden hose will twist and kink when the water is turned on but is held in by a closed nozzle on the end of the hose)</a:t>
            </a:r>
          </a:p>
        </p:txBody>
      </p:sp>
      <p:sp>
        <p:nvSpPr>
          <p:cNvPr id="5" name="Oval 4">
            <a:extLst>
              <a:ext uri="{FF2B5EF4-FFF2-40B4-BE49-F238E27FC236}">
                <a16:creationId xmlns:a16="http://schemas.microsoft.com/office/drawing/2014/main" id="{E41B493D-E77B-471F-B141-8B3E91AFB8B5}"/>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3EFD72-CDCA-451B-A08A-62B603BA3A4F}"/>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59746" name="Rectangle 6">
            <a:extLst>
              <a:ext uri="{FF2B5EF4-FFF2-40B4-BE49-F238E27FC236}">
                <a16:creationId xmlns:a16="http://schemas.microsoft.com/office/drawing/2014/main" id="{E72E59E5-95C3-418A-BE1A-6BED71F2A988}"/>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9747" name="Rectangle 2">
            <a:extLst>
              <a:ext uri="{FF2B5EF4-FFF2-40B4-BE49-F238E27FC236}">
                <a16:creationId xmlns:a16="http://schemas.microsoft.com/office/drawing/2014/main" id="{2DDEEDF7-0898-4083-B69E-8BA6B59D4883}"/>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9748" name="Rectangle 3">
            <a:extLst>
              <a:ext uri="{FF2B5EF4-FFF2-40B4-BE49-F238E27FC236}">
                <a16:creationId xmlns:a16="http://schemas.microsoft.com/office/drawing/2014/main" id="{C077499A-E34D-4E48-B428-1935611ECB1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9749" name="Text Box 5">
            <a:extLst>
              <a:ext uri="{FF2B5EF4-FFF2-40B4-BE49-F238E27FC236}">
                <a16:creationId xmlns:a16="http://schemas.microsoft.com/office/drawing/2014/main" id="{C447EB66-2FD2-4B9F-BDA8-88E072E8BD6E}"/>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t>
            </a:r>
            <a:r>
              <a:rPr lang="en-US" altLang="en-US" sz="1600" b="1" dirty="0">
                <a:solidFill>
                  <a:srgbClr val="B2B2B2"/>
                </a:solidFill>
              </a:rPr>
              <a:t>abnormality</a:t>
            </a:r>
          </a:p>
          <a:p>
            <a:pPr eaLnBrk="1" hangingPunct="1">
              <a:spcBef>
                <a:spcPct val="0"/>
              </a:spcBef>
              <a:buClrTx/>
              <a:buSzTx/>
              <a:buFontTx/>
              <a:buNone/>
            </a:pPr>
            <a:r>
              <a:rPr lang="en-US" altLang="en-US" sz="1600" dirty="0">
                <a:solidFill>
                  <a:srgbClr val="B2B2B2"/>
                </a:solidFill>
              </a:rPr>
              <a:t>	--PPMD</a:t>
            </a:r>
          </a:p>
          <a:p>
            <a:pPr eaLnBrk="1" hangingPunct="1">
              <a:spcBef>
                <a:spcPct val="0"/>
              </a:spcBef>
              <a:buClrTx/>
              <a:buSzTx/>
              <a:buFontTx/>
              <a:buNone/>
            </a:pPr>
            <a:r>
              <a:rPr lang="en-US" altLang="en-US" sz="1600" dirty="0">
                <a:solidFill>
                  <a:srgbClr val="B2B2B2"/>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59750" name="Rectangle 2">
            <a:extLst>
              <a:ext uri="{FF2B5EF4-FFF2-40B4-BE49-F238E27FC236}">
                <a16:creationId xmlns:a16="http://schemas.microsoft.com/office/drawing/2014/main" id="{4BD918E6-801D-41A0-940D-D9F7179992C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 name="Rectangle 3">
            <a:extLst>
              <a:ext uri="{FF2B5EF4-FFF2-40B4-BE49-F238E27FC236}">
                <a16:creationId xmlns:a16="http://schemas.microsoft.com/office/drawing/2014/main" id="{57960C81-434D-4AEF-A498-B67F9DD9A794}"/>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51" name="Slide Number Placeholder 1">
            <a:extLst>
              <a:ext uri="{FF2B5EF4-FFF2-40B4-BE49-F238E27FC236}">
                <a16:creationId xmlns:a16="http://schemas.microsoft.com/office/drawing/2014/main" id="{F78C4994-AEDF-4237-A47C-715658922DE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1C6C1F-3E3B-4396-BD6D-04DF03832DBE}" type="slidenum">
              <a:rPr lang="en-US" altLang="en-US" sz="1000" smtClean="0"/>
              <a:pPr>
                <a:spcBef>
                  <a:spcPct val="0"/>
                </a:spcBef>
                <a:buClrTx/>
                <a:buSzTx/>
                <a:buFontTx/>
                <a:buNone/>
              </a:pPr>
              <a:t>201</a:t>
            </a:fld>
            <a:endParaRPr lang="en-US" altLang="en-US" sz="1000"/>
          </a:p>
        </p:txBody>
      </p:sp>
      <p:grpSp>
        <p:nvGrpSpPr>
          <p:cNvPr id="159752" name="Group 3">
            <a:extLst>
              <a:ext uri="{FF2B5EF4-FFF2-40B4-BE49-F238E27FC236}">
                <a16:creationId xmlns:a16="http://schemas.microsoft.com/office/drawing/2014/main" id="{B218E58D-612E-4006-B25B-26C687D29E9D}"/>
              </a:ext>
            </a:extLst>
          </p:cNvPr>
          <p:cNvGrpSpPr>
            <a:grpSpLocks/>
          </p:cNvGrpSpPr>
          <p:nvPr/>
        </p:nvGrpSpPr>
        <p:grpSpPr bwMode="auto">
          <a:xfrm>
            <a:off x="762000" y="5578475"/>
            <a:ext cx="7642225" cy="822325"/>
            <a:chOff x="528" y="726"/>
            <a:chExt cx="4814" cy="518"/>
          </a:xfrm>
        </p:grpSpPr>
        <p:sp>
          <p:nvSpPr>
            <p:cNvPr id="159757" name="Text Box 4">
              <a:extLst>
                <a:ext uri="{FF2B5EF4-FFF2-40B4-BE49-F238E27FC236}">
                  <a16:creationId xmlns:a16="http://schemas.microsoft.com/office/drawing/2014/main" id="{BAF1D908-8C1D-43E9-A2E8-8C4EF68CE029}"/>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9758" name="Text Box 5">
              <a:extLst>
                <a:ext uri="{FF2B5EF4-FFF2-40B4-BE49-F238E27FC236}">
                  <a16:creationId xmlns:a16="http://schemas.microsoft.com/office/drawing/2014/main" id="{DAF2A154-71E4-4A29-8DE4-1735A27D11A5}"/>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9759" name="Text Box 6">
              <a:extLst>
                <a:ext uri="{FF2B5EF4-FFF2-40B4-BE49-F238E27FC236}">
                  <a16:creationId xmlns:a16="http://schemas.microsoft.com/office/drawing/2014/main" id="{DA168242-8855-4839-BDA7-2CA4541C3BEC}"/>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9760" name="Text Box 7">
              <a:extLst>
                <a:ext uri="{FF2B5EF4-FFF2-40B4-BE49-F238E27FC236}">
                  <a16:creationId xmlns:a16="http://schemas.microsoft.com/office/drawing/2014/main" id="{DD222096-2DDC-472A-B2C8-BB816714AE88}"/>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9753" name="Line 9">
            <a:extLst>
              <a:ext uri="{FF2B5EF4-FFF2-40B4-BE49-F238E27FC236}">
                <a16:creationId xmlns:a16="http://schemas.microsoft.com/office/drawing/2014/main" id="{E1EECB2A-9FBD-49D2-B27A-E1D0E30E8A9E}"/>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D7C6C250-0693-40B8-A196-903BF6F2F859}"/>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62475" name="TextBox 3">
            <a:extLst>
              <a:ext uri="{FF2B5EF4-FFF2-40B4-BE49-F238E27FC236}">
                <a16:creationId xmlns:a16="http://schemas.microsoft.com/office/drawing/2014/main" id="{5153A286-0926-41E8-97C5-F9D6F4E602D7}"/>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65000"/>
                  </a:schemeClr>
                </a:solidFill>
              </a:rPr>
              <a:t>In addition to unilateral increased IOP, what other signs/symptoms are commonly associated with a CCF?</a:t>
            </a:r>
          </a:p>
          <a:p>
            <a:pPr eaLnBrk="1" hangingPunct="1">
              <a:defRPr/>
            </a:pPr>
            <a:r>
              <a:rPr lang="en-US" altLang="en-US" sz="1400" b="1" dirty="0">
                <a:solidFill>
                  <a:srgbClr val="0000FF"/>
                </a:solidFill>
              </a:rPr>
              <a:t>--A chronically </a:t>
            </a:r>
            <a:r>
              <a:rPr lang="en-US" altLang="en-US" sz="1400" b="1" dirty="0">
                <a:solidFill>
                  <a:srgbClr val="FF0000"/>
                </a:solidFill>
              </a:rPr>
              <a:t>red eye </a:t>
            </a:r>
            <a:r>
              <a:rPr lang="en-US" altLang="en-US" sz="1400" dirty="0">
                <a:solidFill>
                  <a:schemeClr val="bg1">
                    <a:lumMod val="65000"/>
                  </a:schemeClr>
                </a:solidFill>
              </a:rPr>
              <a:t>(beware of the little old lady with ‘chronic conjunctivitis’ that never seems to get any better!)</a:t>
            </a: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Chemosis</a:t>
            </a:r>
            <a:endParaRPr lang="en-US" altLang="en-US" sz="1400" dirty="0">
              <a:solidFill>
                <a:schemeClr val="bg1">
                  <a:lumMod val="65000"/>
                </a:schemeClr>
              </a:solidFill>
            </a:endParaRP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Proptosis</a:t>
            </a:r>
            <a:r>
              <a:rPr lang="en-US" altLang="en-US" sz="1400" dirty="0">
                <a:solidFill>
                  <a:schemeClr val="bg1">
                    <a:lumMod val="65000"/>
                  </a:schemeClr>
                </a:solidFill>
              </a:rPr>
              <a:t> (in high-flow CCF)</a:t>
            </a:r>
          </a:p>
          <a:p>
            <a:pPr eaLnBrk="1" hangingPunct="1">
              <a:defRPr/>
            </a:pPr>
            <a:r>
              <a:rPr lang="en-US" altLang="en-US" sz="1400" dirty="0">
                <a:solidFill>
                  <a:schemeClr val="bg1">
                    <a:lumMod val="65000"/>
                  </a:schemeClr>
                </a:solidFill>
              </a:rPr>
              <a:t>--Tinnitus</a:t>
            </a:r>
          </a:p>
        </p:txBody>
      </p:sp>
      <p:sp>
        <p:nvSpPr>
          <p:cNvPr id="159756" name="TextBox 1">
            <a:extLst>
              <a:ext uri="{FF2B5EF4-FFF2-40B4-BE49-F238E27FC236}">
                <a16:creationId xmlns:a16="http://schemas.microsoft.com/office/drawing/2014/main" id="{95854744-0FB9-4227-BF38-12A28C25CC11}"/>
              </a:ext>
            </a:extLst>
          </p:cNvPr>
          <p:cNvSpPr txBox="1">
            <a:spLocks noChangeArrowheads="1"/>
          </p:cNvSpPr>
          <p:nvPr/>
        </p:nvSpPr>
        <p:spPr bwMode="auto">
          <a:xfrm>
            <a:off x="1066800" y="2376488"/>
            <a:ext cx="7685088"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FF0000"/>
                </a:solidFill>
              </a:rPr>
              <a:t>What slit-lamp finding concerning the appearance of the </a:t>
            </a:r>
            <a:r>
              <a:rPr lang="en-US" altLang="en-US" sz="1400" i="1" dirty="0" err="1">
                <a:solidFill>
                  <a:srgbClr val="FF0000"/>
                </a:solidFill>
              </a:rPr>
              <a:t>conj</a:t>
            </a:r>
            <a:r>
              <a:rPr lang="en-US" altLang="en-US" sz="1400" i="1" dirty="0">
                <a:solidFill>
                  <a:srgbClr val="FF0000"/>
                </a:solidFill>
              </a:rPr>
              <a:t> vessels is a tipoff that you’re dealing with a CCF?</a:t>
            </a:r>
          </a:p>
          <a:p>
            <a:pPr eaLnBrk="1" hangingPunct="1">
              <a:spcBef>
                <a:spcPct val="0"/>
              </a:spcBef>
              <a:buClrTx/>
              <a:buSzTx/>
              <a:buFontTx/>
              <a:buNone/>
            </a:pPr>
            <a:r>
              <a:rPr lang="en-US" altLang="en-US" sz="1400" dirty="0">
                <a:solidFill>
                  <a:srgbClr val="FF0000"/>
                </a:solidFill>
              </a:rPr>
              <a:t>The vessels have a kinked or ‘corkscrew’ appearance</a:t>
            </a:r>
          </a:p>
          <a:p>
            <a:pPr eaLnBrk="1" hangingPunct="1">
              <a:spcBef>
                <a:spcPct val="0"/>
              </a:spcBef>
              <a:buClrTx/>
              <a:buSzTx/>
              <a:buFontTx/>
              <a:buNone/>
            </a:pPr>
            <a:endParaRPr lang="en-US" altLang="en-US" sz="1400" dirty="0">
              <a:solidFill>
                <a:srgbClr val="FF0000"/>
              </a:solidFill>
            </a:endParaRPr>
          </a:p>
          <a:p>
            <a:pPr eaLnBrk="1" hangingPunct="1">
              <a:spcBef>
                <a:spcPct val="0"/>
              </a:spcBef>
              <a:buClrTx/>
              <a:buSzTx/>
              <a:buFontTx/>
              <a:buNone/>
            </a:pPr>
            <a:r>
              <a:rPr lang="en-US" altLang="en-US" sz="1400" i="1" dirty="0">
                <a:solidFill>
                  <a:srgbClr val="FF0000"/>
                </a:solidFill>
              </a:rPr>
              <a:t>What causes this corkscrewing?</a:t>
            </a:r>
          </a:p>
          <a:p>
            <a:pPr eaLnBrk="1" hangingPunct="1">
              <a:spcBef>
                <a:spcPct val="0"/>
              </a:spcBef>
              <a:buClrTx/>
              <a:buSzTx/>
              <a:buFontTx/>
              <a:buNone/>
            </a:pPr>
            <a:r>
              <a:rPr lang="en-US" altLang="en-US" sz="1400" dirty="0">
                <a:solidFill>
                  <a:srgbClr val="FF0000"/>
                </a:solidFill>
              </a:rPr>
              <a:t>Arterialization of blood flow in the vessels (think about how a garden hose will twist and kink when the water is turned on but is held in by a closed nozzle on the end of the hose)</a:t>
            </a:r>
          </a:p>
        </p:txBody>
      </p:sp>
      <p:sp>
        <p:nvSpPr>
          <p:cNvPr id="5" name="Oval 4">
            <a:extLst>
              <a:ext uri="{FF2B5EF4-FFF2-40B4-BE49-F238E27FC236}">
                <a16:creationId xmlns:a16="http://schemas.microsoft.com/office/drawing/2014/main" id="{786438CB-729F-45FD-AF64-EDC4230D416D}"/>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599A7C8C-3E5C-41AB-B8DB-E38A960A40FF}"/>
              </a:ext>
            </a:extLst>
          </p:cNvPr>
          <p:cNvSpPr txBox="1">
            <a:spLocks noChangeArrowheads="1"/>
          </p:cNvSpPr>
          <p:nvPr/>
        </p:nvSpPr>
        <p:spPr bwMode="auto">
          <a:xfrm>
            <a:off x="390525" y="869950"/>
            <a:ext cx="420820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endParaRPr lang="en-US" altLang="en-US" sz="1600" dirty="0">
              <a:solidFill>
                <a:schemeClr val="bg1">
                  <a:lumMod val="75000"/>
                </a:schemeClr>
              </a:solidFill>
            </a:endParaRPr>
          </a:p>
        </p:txBody>
      </p:sp>
      <p:sp>
        <p:nvSpPr>
          <p:cNvPr id="160770" name="Rectangle 6">
            <a:extLst>
              <a:ext uri="{FF2B5EF4-FFF2-40B4-BE49-F238E27FC236}">
                <a16:creationId xmlns:a16="http://schemas.microsoft.com/office/drawing/2014/main" id="{22757365-CF78-42CF-82B6-FC66DA93FAE1}"/>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0771" name="Rectangle 2">
            <a:extLst>
              <a:ext uri="{FF2B5EF4-FFF2-40B4-BE49-F238E27FC236}">
                <a16:creationId xmlns:a16="http://schemas.microsoft.com/office/drawing/2014/main" id="{F1F9DC60-0C57-4969-9874-D32E5757C112}"/>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0772" name="Rectangle 3">
            <a:extLst>
              <a:ext uri="{FF2B5EF4-FFF2-40B4-BE49-F238E27FC236}">
                <a16:creationId xmlns:a16="http://schemas.microsoft.com/office/drawing/2014/main" id="{B0BC2171-03EF-4AFC-B6CF-3A03632220E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0773" name="Text Box 5">
            <a:extLst>
              <a:ext uri="{FF2B5EF4-FFF2-40B4-BE49-F238E27FC236}">
                <a16:creationId xmlns:a16="http://schemas.microsoft.com/office/drawing/2014/main" id="{FADBBE56-A739-40A7-A7A1-EC7709BA0005}"/>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60774" name="Rectangle 2">
            <a:extLst>
              <a:ext uri="{FF2B5EF4-FFF2-40B4-BE49-F238E27FC236}">
                <a16:creationId xmlns:a16="http://schemas.microsoft.com/office/drawing/2014/main" id="{82C45143-48BD-4293-BB17-CFD2F6E86A1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0775" name="Slide Number Placeholder 1">
            <a:extLst>
              <a:ext uri="{FF2B5EF4-FFF2-40B4-BE49-F238E27FC236}">
                <a16:creationId xmlns:a16="http://schemas.microsoft.com/office/drawing/2014/main" id="{7802A3BD-C6CB-44AD-AB8F-5B4DE3F31EA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1CF01B-55BD-4AC8-8BFB-7DA013CC386E}" type="slidenum">
              <a:rPr lang="en-US" altLang="en-US" sz="1000" smtClean="0"/>
              <a:pPr>
                <a:spcBef>
                  <a:spcPct val="0"/>
                </a:spcBef>
                <a:buClrTx/>
                <a:buSzTx/>
                <a:buFontTx/>
                <a:buNone/>
              </a:pPr>
              <a:t>202</a:t>
            </a:fld>
            <a:endParaRPr lang="en-US" altLang="en-US" sz="1000"/>
          </a:p>
        </p:txBody>
      </p:sp>
      <p:sp>
        <p:nvSpPr>
          <p:cNvPr id="6" name="Rectangle 5">
            <a:extLst>
              <a:ext uri="{FF2B5EF4-FFF2-40B4-BE49-F238E27FC236}">
                <a16:creationId xmlns:a16="http://schemas.microsoft.com/office/drawing/2014/main" id="{AF4EEAD7-D3C9-4635-AFA4-245E466989F6}"/>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776" name="Group 3">
            <a:extLst>
              <a:ext uri="{FF2B5EF4-FFF2-40B4-BE49-F238E27FC236}">
                <a16:creationId xmlns:a16="http://schemas.microsoft.com/office/drawing/2014/main" id="{538A710E-3A62-4B61-A361-2B32A8EBF990}"/>
              </a:ext>
            </a:extLst>
          </p:cNvPr>
          <p:cNvGrpSpPr>
            <a:grpSpLocks/>
          </p:cNvGrpSpPr>
          <p:nvPr/>
        </p:nvGrpSpPr>
        <p:grpSpPr bwMode="auto">
          <a:xfrm>
            <a:off x="762000" y="5578475"/>
            <a:ext cx="7642225" cy="822325"/>
            <a:chOff x="528" y="726"/>
            <a:chExt cx="4814" cy="518"/>
          </a:xfrm>
        </p:grpSpPr>
        <p:sp>
          <p:nvSpPr>
            <p:cNvPr id="160781" name="Text Box 4">
              <a:extLst>
                <a:ext uri="{FF2B5EF4-FFF2-40B4-BE49-F238E27FC236}">
                  <a16:creationId xmlns:a16="http://schemas.microsoft.com/office/drawing/2014/main" id="{FB300202-C136-4CE2-A3DA-D44566AFF5A8}"/>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0782" name="Text Box 5">
              <a:extLst>
                <a:ext uri="{FF2B5EF4-FFF2-40B4-BE49-F238E27FC236}">
                  <a16:creationId xmlns:a16="http://schemas.microsoft.com/office/drawing/2014/main" id="{34CD7427-C0F3-4C97-9932-DF9C1AD1CCE3}"/>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0783" name="Text Box 6">
              <a:extLst>
                <a:ext uri="{FF2B5EF4-FFF2-40B4-BE49-F238E27FC236}">
                  <a16:creationId xmlns:a16="http://schemas.microsoft.com/office/drawing/2014/main" id="{579E9B85-9618-41B6-852F-E43FA08BE6F9}"/>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0784" name="Text Box 7">
              <a:extLst>
                <a:ext uri="{FF2B5EF4-FFF2-40B4-BE49-F238E27FC236}">
                  <a16:creationId xmlns:a16="http://schemas.microsoft.com/office/drawing/2014/main" id="{CDB210AA-3520-425A-8408-C6D70840F1A8}"/>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0777" name="Line 9">
            <a:extLst>
              <a:ext uri="{FF2B5EF4-FFF2-40B4-BE49-F238E27FC236}">
                <a16:creationId xmlns:a16="http://schemas.microsoft.com/office/drawing/2014/main" id="{7E458FDB-ED86-4412-896A-1C64B7D68348}"/>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221E37CE-991E-4392-8EE2-B23A13216C3F}"/>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62475" name="TextBox 3">
            <a:extLst>
              <a:ext uri="{FF2B5EF4-FFF2-40B4-BE49-F238E27FC236}">
                <a16:creationId xmlns:a16="http://schemas.microsoft.com/office/drawing/2014/main" id="{74081AFD-01C7-4DA7-BE73-4070F47D45F2}"/>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65000"/>
                  </a:schemeClr>
                </a:solidFill>
              </a:rPr>
              <a:t>In addition to unilateral increased IOP, what other signs/symptoms are commonly associated with a CCF?</a:t>
            </a:r>
          </a:p>
          <a:p>
            <a:pPr eaLnBrk="1" hangingPunct="1">
              <a:defRPr/>
            </a:pPr>
            <a:r>
              <a:rPr lang="en-US" altLang="en-US" sz="1400" dirty="0">
                <a:solidFill>
                  <a:schemeClr val="bg1">
                    <a:lumMod val="65000"/>
                  </a:schemeClr>
                </a:solidFill>
              </a:rPr>
              <a:t>--A chronically </a:t>
            </a:r>
            <a:r>
              <a:rPr lang="en-US" altLang="en-US" sz="1400" b="1" dirty="0">
                <a:solidFill>
                  <a:schemeClr val="bg1">
                    <a:lumMod val="65000"/>
                  </a:schemeClr>
                </a:solidFill>
              </a:rPr>
              <a:t>red eye </a:t>
            </a:r>
            <a:r>
              <a:rPr lang="en-US" altLang="en-US" sz="1400" dirty="0">
                <a:solidFill>
                  <a:schemeClr val="bg1">
                    <a:lumMod val="65000"/>
                  </a:schemeClr>
                </a:solidFill>
              </a:rPr>
              <a:t>(beware of the little old lady with ‘chronic conjunctivitis’ that never seems to get any better!)</a:t>
            </a: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Chemosis</a:t>
            </a:r>
            <a:endParaRPr lang="en-US" altLang="en-US" sz="1400" dirty="0">
              <a:solidFill>
                <a:schemeClr val="bg1">
                  <a:lumMod val="65000"/>
                </a:schemeClr>
              </a:solidFill>
            </a:endParaRP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Proptosis</a:t>
            </a:r>
            <a:r>
              <a:rPr lang="en-US" altLang="en-US" sz="1400" dirty="0">
                <a:solidFill>
                  <a:schemeClr val="bg1">
                    <a:lumMod val="65000"/>
                  </a:schemeClr>
                </a:solidFill>
              </a:rPr>
              <a:t> (in high-flow CCF)</a:t>
            </a:r>
          </a:p>
          <a:p>
            <a:pPr eaLnBrk="1" hangingPunct="1">
              <a:defRPr/>
            </a:pPr>
            <a:r>
              <a:rPr lang="en-US" altLang="en-US" sz="1400" b="1" dirty="0">
                <a:solidFill>
                  <a:srgbClr val="0000FF"/>
                </a:solidFill>
              </a:rPr>
              <a:t>--Tinnitus</a:t>
            </a:r>
          </a:p>
        </p:txBody>
      </p:sp>
      <p:sp>
        <p:nvSpPr>
          <p:cNvPr id="2" name="TextBox 1">
            <a:extLst>
              <a:ext uri="{FF2B5EF4-FFF2-40B4-BE49-F238E27FC236}">
                <a16:creationId xmlns:a16="http://schemas.microsoft.com/office/drawing/2014/main" id="{5CEFD77C-23E4-4028-BB4D-BF1438387902}"/>
              </a:ext>
            </a:extLst>
          </p:cNvPr>
          <p:cNvSpPr txBox="1"/>
          <p:nvPr/>
        </p:nvSpPr>
        <p:spPr>
          <a:xfrm>
            <a:off x="3306763" y="2253441"/>
            <a:ext cx="5715000" cy="1600438"/>
          </a:xfrm>
          <a:prstGeom prst="rect">
            <a:avLst/>
          </a:prstGeom>
          <a:solidFill>
            <a:schemeClr val="accent6">
              <a:lumMod val="40000"/>
              <a:lumOff val="60000"/>
            </a:schemeClr>
          </a:solidFill>
        </p:spPr>
        <p:txBody>
          <a:bodyPr wrap="square">
            <a:spAutoFit/>
          </a:bodyPr>
          <a:lstStyle/>
          <a:p>
            <a:pPr eaLnBrk="1" hangingPunct="1">
              <a:defRPr/>
            </a:pPr>
            <a:r>
              <a:rPr lang="en-US" sz="1400" i="1" dirty="0">
                <a:solidFill>
                  <a:srgbClr val="0000FF"/>
                </a:solidFill>
                <a:latin typeface="Arial" charset="0"/>
              </a:rPr>
              <a:t>What sign may be present in a </a:t>
            </a:r>
            <a:r>
              <a:rPr lang="en-US" sz="1400" i="1" dirty="0" err="1">
                <a:solidFill>
                  <a:srgbClr val="0000FF"/>
                </a:solidFill>
                <a:latin typeface="Arial" charset="0"/>
              </a:rPr>
              <a:t>pt</a:t>
            </a:r>
            <a:r>
              <a:rPr lang="en-US" sz="1400" i="1" dirty="0">
                <a:solidFill>
                  <a:srgbClr val="0000FF"/>
                </a:solidFill>
                <a:latin typeface="Arial" charset="0"/>
              </a:rPr>
              <a:t> who reports the symptom of tinnitus, and should be checked for?</a:t>
            </a:r>
            <a:endParaRPr lang="en-US" sz="1400" i="1" dirty="0">
              <a:solidFill>
                <a:schemeClr val="accent6">
                  <a:lumMod val="40000"/>
                  <a:lumOff val="60000"/>
                </a:schemeClr>
              </a:solidFill>
              <a:latin typeface="Arial" charset="0"/>
            </a:endParaRPr>
          </a:p>
          <a:p>
            <a:pPr eaLnBrk="1" hangingPunct="1">
              <a:defRPr/>
            </a:pPr>
            <a:r>
              <a:rPr lang="en-US" sz="1400" dirty="0">
                <a:solidFill>
                  <a:schemeClr val="accent6">
                    <a:lumMod val="40000"/>
                    <a:lumOff val="60000"/>
                  </a:schemeClr>
                </a:solidFill>
                <a:latin typeface="Arial" charset="0"/>
              </a:rPr>
              <a:t>A bruit</a:t>
            </a:r>
          </a:p>
          <a:p>
            <a:pPr eaLnBrk="1" hangingPunct="1">
              <a:defRPr/>
            </a:pPr>
            <a:endParaRPr lang="en-US" sz="1400" dirty="0">
              <a:solidFill>
                <a:schemeClr val="accent6">
                  <a:lumMod val="40000"/>
                  <a:lumOff val="60000"/>
                </a:schemeClr>
              </a:solidFill>
              <a:latin typeface="Arial" charset="0"/>
            </a:endParaRPr>
          </a:p>
          <a:p>
            <a:pPr eaLnBrk="1" hangingPunct="1">
              <a:defRPr/>
            </a:pPr>
            <a:r>
              <a:rPr lang="en-US" sz="1400" i="1" dirty="0">
                <a:solidFill>
                  <a:schemeClr val="accent6">
                    <a:lumMod val="40000"/>
                    <a:lumOff val="60000"/>
                  </a:schemeClr>
                </a:solidFill>
                <a:latin typeface="Arial" charset="0"/>
              </a:rPr>
              <a:t>How should one check for a bruit in cases of suspected CCF?</a:t>
            </a:r>
          </a:p>
          <a:p>
            <a:pPr eaLnBrk="1" hangingPunct="1">
              <a:defRPr/>
            </a:pPr>
            <a:r>
              <a:rPr lang="en-US" sz="1400" dirty="0">
                <a:solidFill>
                  <a:schemeClr val="accent6">
                    <a:lumMod val="40000"/>
                    <a:lumOff val="60000"/>
                  </a:schemeClr>
                </a:solidFill>
                <a:latin typeface="Arial" charset="0"/>
              </a:rPr>
              <a:t>By auscultating the globe (through closed lids of course), and at the temporal region</a:t>
            </a:r>
          </a:p>
        </p:txBody>
      </p:sp>
      <p:sp>
        <p:nvSpPr>
          <p:cNvPr id="4" name="Oval 3">
            <a:extLst>
              <a:ext uri="{FF2B5EF4-FFF2-40B4-BE49-F238E27FC236}">
                <a16:creationId xmlns:a16="http://schemas.microsoft.com/office/drawing/2014/main" id="{53C536E2-CA09-4F40-8F34-6288782D80BB}"/>
              </a:ext>
            </a:extLst>
          </p:cNvPr>
          <p:cNvSpPr/>
          <p:nvPr/>
        </p:nvSpPr>
        <p:spPr>
          <a:xfrm>
            <a:off x="2306638" y="2679216"/>
            <a:ext cx="903288" cy="4079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59F817-ABD2-4DEF-8C83-51B484D1A7EC}"/>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6430A626-3B65-472D-8B98-130124284591}"/>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61794" name="Rectangle 6">
            <a:extLst>
              <a:ext uri="{FF2B5EF4-FFF2-40B4-BE49-F238E27FC236}">
                <a16:creationId xmlns:a16="http://schemas.microsoft.com/office/drawing/2014/main" id="{27AE8398-F13B-4E8F-A888-5E05C4D3E885}"/>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1795" name="Rectangle 2">
            <a:extLst>
              <a:ext uri="{FF2B5EF4-FFF2-40B4-BE49-F238E27FC236}">
                <a16:creationId xmlns:a16="http://schemas.microsoft.com/office/drawing/2014/main" id="{6382A8C5-FA5A-46E7-AAC5-E782BCC6B9B7}"/>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1796" name="Rectangle 3">
            <a:extLst>
              <a:ext uri="{FF2B5EF4-FFF2-40B4-BE49-F238E27FC236}">
                <a16:creationId xmlns:a16="http://schemas.microsoft.com/office/drawing/2014/main" id="{2BE7E551-CC33-4A57-8EF7-36C709295DF1}"/>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1797" name="Text Box 5">
            <a:extLst>
              <a:ext uri="{FF2B5EF4-FFF2-40B4-BE49-F238E27FC236}">
                <a16:creationId xmlns:a16="http://schemas.microsoft.com/office/drawing/2014/main" id="{A0F92885-B8A0-4009-9BA4-491B2B179C64}"/>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61798" name="Rectangle 2">
            <a:extLst>
              <a:ext uri="{FF2B5EF4-FFF2-40B4-BE49-F238E27FC236}">
                <a16:creationId xmlns:a16="http://schemas.microsoft.com/office/drawing/2014/main" id="{4AD854F3-0A08-4946-AB7A-CE3071AD9BE6}"/>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1799" name="Slide Number Placeholder 1">
            <a:extLst>
              <a:ext uri="{FF2B5EF4-FFF2-40B4-BE49-F238E27FC236}">
                <a16:creationId xmlns:a16="http://schemas.microsoft.com/office/drawing/2014/main" id="{974C1139-958D-4CD2-AFB5-9BF347C18BF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161D84-F000-4309-90DB-D3B8B7FA0093}" type="slidenum">
              <a:rPr lang="en-US" altLang="en-US" sz="1000" smtClean="0"/>
              <a:pPr>
                <a:spcBef>
                  <a:spcPct val="0"/>
                </a:spcBef>
                <a:buClrTx/>
                <a:buSzTx/>
                <a:buFontTx/>
                <a:buNone/>
              </a:pPr>
              <a:t>203</a:t>
            </a:fld>
            <a:endParaRPr lang="en-US" altLang="en-US" sz="1000"/>
          </a:p>
        </p:txBody>
      </p:sp>
      <p:sp>
        <p:nvSpPr>
          <p:cNvPr id="6" name="Rectangle 5">
            <a:extLst>
              <a:ext uri="{FF2B5EF4-FFF2-40B4-BE49-F238E27FC236}">
                <a16:creationId xmlns:a16="http://schemas.microsoft.com/office/drawing/2014/main" id="{82FD1912-F6B3-4FFD-AD2A-841628F699AD}"/>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800" name="Group 3">
            <a:extLst>
              <a:ext uri="{FF2B5EF4-FFF2-40B4-BE49-F238E27FC236}">
                <a16:creationId xmlns:a16="http://schemas.microsoft.com/office/drawing/2014/main" id="{E2EFE7C1-076F-4749-94FD-513C7B87CA1B}"/>
              </a:ext>
            </a:extLst>
          </p:cNvPr>
          <p:cNvGrpSpPr>
            <a:grpSpLocks/>
          </p:cNvGrpSpPr>
          <p:nvPr/>
        </p:nvGrpSpPr>
        <p:grpSpPr bwMode="auto">
          <a:xfrm>
            <a:off x="762000" y="5578475"/>
            <a:ext cx="7642225" cy="822325"/>
            <a:chOff x="528" y="726"/>
            <a:chExt cx="4814" cy="518"/>
          </a:xfrm>
        </p:grpSpPr>
        <p:sp>
          <p:nvSpPr>
            <p:cNvPr id="161805" name="Text Box 4">
              <a:extLst>
                <a:ext uri="{FF2B5EF4-FFF2-40B4-BE49-F238E27FC236}">
                  <a16:creationId xmlns:a16="http://schemas.microsoft.com/office/drawing/2014/main" id="{1BCBBEFF-7157-4FB2-BAA7-9CB3153D4ADE}"/>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1806" name="Text Box 5">
              <a:extLst>
                <a:ext uri="{FF2B5EF4-FFF2-40B4-BE49-F238E27FC236}">
                  <a16:creationId xmlns:a16="http://schemas.microsoft.com/office/drawing/2014/main" id="{272F5D84-1A80-4F21-8D5B-8F26772272C3}"/>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1807" name="Text Box 6">
              <a:extLst>
                <a:ext uri="{FF2B5EF4-FFF2-40B4-BE49-F238E27FC236}">
                  <a16:creationId xmlns:a16="http://schemas.microsoft.com/office/drawing/2014/main" id="{87A2655D-0544-4CF8-B70A-DC78B7364243}"/>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1808" name="Text Box 7">
              <a:extLst>
                <a:ext uri="{FF2B5EF4-FFF2-40B4-BE49-F238E27FC236}">
                  <a16:creationId xmlns:a16="http://schemas.microsoft.com/office/drawing/2014/main" id="{A04E4966-4733-47A5-AC75-EE231C75E107}"/>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1801" name="Line 9">
            <a:extLst>
              <a:ext uri="{FF2B5EF4-FFF2-40B4-BE49-F238E27FC236}">
                <a16:creationId xmlns:a16="http://schemas.microsoft.com/office/drawing/2014/main" id="{E581A1D3-41E3-4265-8DE8-41CEB3F47B7E}"/>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B0227741-6F8A-4B27-84B9-F6DC01B01461}"/>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62475" name="TextBox 3">
            <a:extLst>
              <a:ext uri="{FF2B5EF4-FFF2-40B4-BE49-F238E27FC236}">
                <a16:creationId xmlns:a16="http://schemas.microsoft.com/office/drawing/2014/main" id="{CB132738-61C4-46F1-B665-D5BEB6BBEC5C}"/>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65000"/>
                  </a:schemeClr>
                </a:solidFill>
              </a:rPr>
              <a:t>In addition to unilateral increased IOP, what other signs/symptoms are commonly associated with a CCF?</a:t>
            </a:r>
          </a:p>
          <a:p>
            <a:pPr eaLnBrk="1" hangingPunct="1">
              <a:defRPr/>
            </a:pPr>
            <a:r>
              <a:rPr lang="en-US" altLang="en-US" sz="1400" dirty="0">
                <a:solidFill>
                  <a:schemeClr val="bg1">
                    <a:lumMod val="65000"/>
                  </a:schemeClr>
                </a:solidFill>
              </a:rPr>
              <a:t>--A chronically </a:t>
            </a:r>
            <a:r>
              <a:rPr lang="en-US" altLang="en-US" sz="1400" b="1" dirty="0">
                <a:solidFill>
                  <a:schemeClr val="bg1">
                    <a:lumMod val="65000"/>
                  </a:schemeClr>
                </a:solidFill>
              </a:rPr>
              <a:t>red eye </a:t>
            </a:r>
            <a:r>
              <a:rPr lang="en-US" altLang="en-US" sz="1400" dirty="0">
                <a:solidFill>
                  <a:schemeClr val="bg1">
                    <a:lumMod val="65000"/>
                  </a:schemeClr>
                </a:solidFill>
              </a:rPr>
              <a:t>(beware of the little old lady with ‘chronic conjunctivitis’ that never seems to get any better!)</a:t>
            </a: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Chemosis</a:t>
            </a:r>
            <a:endParaRPr lang="en-US" altLang="en-US" sz="1400" dirty="0">
              <a:solidFill>
                <a:schemeClr val="bg1">
                  <a:lumMod val="65000"/>
                </a:schemeClr>
              </a:solidFill>
            </a:endParaRP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Proptosis</a:t>
            </a:r>
            <a:r>
              <a:rPr lang="en-US" altLang="en-US" sz="1400" dirty="0">
                <a:solidFill>
                  <a:schemeClr val="bg1">
                    <a:lumMod val="65000"/>
                  </a:schemeClr>
                </a:solidFill>
              </a:rPr>
              <a:t> (in high-flow CCF)</a:t>
            </a:r>
          </a:p>
          <a:p>
            <a:pPr eaLnBrk="1" hangingPunct="1">
              <a:defRPr/>
            </a:pPr>
            <a:r>
              <a:rPr lang="en-US" altLang="en-US" sz="1400" b="1" dirty="0">
                <a:solidFill>
                  <a:srgbClr val="0000FF"/>
                </a:solidFill>
              </a:rPr>
              <a:t>--Tinnitus</a:t>
            </a:r>
          </a:p>
        </p:txBody>
      </p:sp>
      <p:sp>
        <p:nvSpPr>
          <p:cNvPr id="2" name="TextBox 1">
            <a:extLst>
              <a:ext uri="{FF2B5EF4-FFF2-40B4-BE49-F238E27FC236}">
                <a16:creationId xmlns:a16="http://schemas.microsoft.com/office/drawing/2014/main" id="{9091D9B8-70C4-492C-B94C-EEC2BA9336A1}"/>
              </a:ext>
            </a:extLst>
          </p:cNvPr>
          <p:cNvSpPr txBox="1"/>
          <p:nvPr/>
        </p:nvSpPr>
        <p:spPr>
          <a:xfrm>
            <a:off x="3306763" y="2253441"/>
            <a:ext cx="5715000" cy="1600438"/>
          </a:xfrm>
          <a:prstGeom prst="rect">
            <a:avLst/>
          </a:prstGeom>
          <a:solidFill>
            <a:schemeClr val="accent6">
              <a:lumMod val="40000"/>
              <a:lumOff val="60000"/>
            </a:schemeClr>
          </a:solidFill>
        </p:spPr>
        <p:txBody>
          <a:bodyPr wrap="square">
            <a:spAutoFit/>
          </a:bodyPr>
          <a:lstStyle/>
          <a:p>
            <a:pPr eaLnBrk="1" hangingPunct="1">
              <a:defRPr/>
            </a:pPr>
            <a:r>
              <a:rPr lang="en-US" sz="1400" i="1" dirty="0">
                <a:solidFill>
                  <a:srgbClr val="0000FF"/>
                </a:solidFill>
                <a:latin typeface="Arial" charset="0"/>
              </a:rPr>
              <a:t>What sign may be present in a </a:t>
            </a:r>
            <a:r>
              <a:rPr lang="en-US" sz="1400" i="1" dirty="0" err="1">
                <a:solidFill>
                  <a:srgbClr val="0000FF"/>
                </a:solidFill>
                <a:latin typeface="Arial" charset="0"/>
              </a:rPr>
              <a:t>pt</a:t>
            </a:r>
            <a:r>
              <a:rPr lang="en-US" sz="1400" i="1" dirty="0">
                <a:solidFill>
                  <a:srgbClr val="0000FF"/>
                </a:solidFill>
                <a:latin typeface="Arial" charset="0"/>
              </a:rPr>
              <a:t> who reports the symptom of tinnitus, and should be checked for?</a:t>
            </a:r>
          </a:p>
          <a:p>
            <a:pPr eaLnBrk="1" hangingPunct="1">
              <a:defRPr/>
            </a:pPr>
            <a:r>
              <a:rPr lang="en-US" sz="1400" dirty="0">
                <a:solidFill>
                  <a:srgbClr val="0000FF"/>
                </a:solidFill>
                <a:latin typeface="Arial" charset="0"/>
              </a:rPr>
              <a:t>A bruit</a:t>
            </a:r>
            <a:endParaRPr lang="en-US" sz="1400" dirty="0">
              <a:solidFill>
                <a:schemeClr val="accent6">
                  <a:lumMod val="40000"/>
                  <a:lumOff val="60000"/>
                </a:schemeClr>
              </a:solidFill>
              <a:latin typeface="Arial" charset="0"/>
            </a:endParaRPr>
          </a:p>
          <a:p>
            <a:pPr eaLnBrk="1" hangingPunct="1">
              <a:defRPr/>
            </a:pPr>
            <a:endParaRPr lang="en-US" sz="1400" dirty="0">
              <a:solidFill>
                <a:schemeClr val="accent6">
                  <a:lumMod val="40000"/>
                  <a:lumOff val="60000"/>
                </a:schemeClr>
              </a:solidFill>
              <a:latin typeface="Arial" charset="0"/>
            </a:endParaRPr>
          </a:p>
          <a:p>
            <a:pPr eaLnBrk="1" hangingPunct="1">
              <a:defRPr/>
            </a:pPr>
            <a:r>
              <a:rPr lang="en-US" sz="1400" i="1" dirty="0">
                <a:solidFill>
                  <a:schemeClr val="accent6">
                    <a:lumMod val="40000"/>
                    <a:lumOff val="60000"/>
                  </a:schemeClr>
                </a:solidFill>
                <a:latin typeface="Arial" charset="0"/>
              </a:rPr>
              <a:t>How should one check for a bruit in cases of suspected CCF?</a:t>
            </a:r>
          </a:p>
          <a:p>
            <a:pPr eaLnBrk="1" hangingPunct="1">
              <a:defRPr/>
            </a:pPr>
            <a:r>
              <a:rPr lang="en-US" sz="1400" dirty="0">
                <a:solidFill>
                  <a:schemeClr val="accent6">
                    <a:lumMod val="40000"/>
                    <a:lumOff val="60000"/>
                  </a:schemeClr>
                </a:solidFill>
                <a:latin typeface="Arial" charset="0"/>
              </a:rPr>
              <a:t>By auscultating the globe (through closed lids of course), and at the temporal region</a:t>
            </a:r>
          </a:p>
        </p:txBody>
      </p:sp>
      <p:sp>
        <p:nvSpPr>
          <p:cNvPr id="4" name="Oval 3">
            <a:extLst>
              <a:ext uri="{FF2B5EF4-FFF2-40B4-BE49-F238E27FC236}">
                <a16:creationId xmlns:a16="http://schemas.microsoft.com/office/drawing/2014/main" id="{2DD9C63C-CA35-4119-8F8F-5C92E7C045A2}"/>
              </a:ext>
            </a:extLst>
          </p:cNvPr>
          <p:cNvSpPr/>
          <p:nvPr/>
        </p:nvSpPr>
        <p:spPr>
          <a:xfrm>
            <a:off x="2306638" y="2679216"/>
            <a:ext cx="903288" cy="4079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033B67-4A69-4217-ADD9-11E73BCEAE06}"/>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974618CC-0F9D-46FC-BE98-A07E18BA3A89}"/>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62818" name="Rectangle 6">
            <a:extLst>
              <a:ext uri="{FF2B5EF4-FFF2-40B4-BE49-F238E27FC236}">
                <a16:creationId xmlns:a16="http://schemas.microsoft.com/office/drawing/2014/main" id="{1C48D75D-B189-489F-BDB1-08AB2F653750}"/>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2819" name="Rectangle 2">
            <a:extLst>
              <a:ext uri="{FF2B5EF4-FFF2-40B4-BE49-F238E27FC236}">
                <a16:creationId xmlns:a16="http://schemas.microsoft.com/office/drawing/2014/main" id="{3CDD69D2-8422-4C40-A3E6-D01C9713F9A7}"/>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2820" name="Rectangle 3">
            <a:extLst>
              <a:ext uri="{FF2B5EF4-FFF2-40B4-BE49-F238E27FC236}">
                <a16:creationId xmlns:a16="http://schemas.microsoft.com/office/drawing/2014/main" id="{4A7ABBCC-758A-484A-B61C-363C52B08EC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2821" name="Text Box 5">
            <a:extLst>
              <a:ext uri="{FF2B5EF4-FFF2-40B4-BE49-F238E27FC236}">
                <a16:creationId xmlns:a16="http://schemas.microsoft.com/office/drawing/2014/main" id="{04316527-6213-422B-BE9F-629ACD6EFDC7}"/>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62822" name="Rectangle 2">
            <a:extLst>
              <a:ext uri="{FF2B5EF4-FFF2-40B4-BE49-F238E27FC236}">
                <a16:creationId xmlns:a16="http://schemas.microsoft.com/office/drawing/2014/main" id="{FE42AC0E-82DE-4237-BC5A-BF90358356E7}"/>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2823" name="Slide Number Placeholder 1">
            <a:extLst>
              <a:ext uri="{FF2B5EF4-FFF2-40B4-BE49-F238E27FC236}">
                <a16:creationId xmlns:a16="http://schemas.microsoft.com/office/drawing/2014/main" id="{D23ACB21-AD72-410E-A350-684A9A43574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640814A-55C5-4AF2-9C0C-DBC149EA8F95}" type="slidenum">
              <a:rPr lang="en-US" altLang="en-US" sz="1000" smtClean="0"/>
              <a:pPr>
                <a:spcBef>
                  <a:spcPct val="0"/>
                </a:spcBef>
                <a:buClrTx/>
                <a:buSzTx/>
                <a:buFontTx/>
                <a:buNone/>
              </a:pPr>
              <a:t>204</a:t>
            </a:fld>
            <a:endParaRPr lang="en-US" altLang="en-US" sz="1000"/>
          </a:p>
        </p:txBody>
      </p:sp>
      <p:sp>
        <p:nvSpPr>
          <p:cNvPr id="6" name="Rectangle 5">
            <a:extLst>
              <a:ext uri="{FF2B5EF4-FFF2-40B4-BE49-F238E27FC236}">
                <a16:creationId xmlns:a16="http://schemas.microsoft.com/office/drawing/2014/main" id="{CF6E575F-F4FD-4A52-900F-9824CAB27517}"/>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824" name="Group 3">
            <a:extLst>
              <a:ext uri="{FF2B5EF4-FFF2-40B4-BE49-F238E27FC236}">
                <a16:creationId xmlns:a16="http://schemas.microsoft.com/office/drawing/2014/main" id="{656B1A51-7EF9-488F-9BEB-3E65E9631CE4}"/>
              </a:ext>
            </a:extLst>
          </p:cNvPr>
          <p:cNvGrpSpPr>
            <a:grpSpLocks/>
          </p:cNvGrpSpPr>
          <p:nvPr/>
        </p:nvGrpSpPr>
        <p:grpSpPr bwMode="auto">
          <a:xfrm>
            <a:off x="762000" y="5578475"/>
            <a:ext cx="7642225" cy="822325"/>
            <a:chOff x="528" y="726"/>
            <a:chExt cx="4814" cy="518"/>
          </a:xfrm>
        </p:grpSpPr>
        <p:sp>
          <p:nvSpPr>
            <p:cNvPr id="162829" name="Text Box 4">
              <a:extLst>
                <a:ext uri="{FF2B5EF4-FFF2-40B4-BE49-F238E27FC236}">
                  <a16:creationId xmlns:a16="http://schemas.microsoft.com/office/drawing/2014/main" id="{058B078E-227C-4EC5-BF22-9C75AA8B0200}"/>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2830" name="Text Box 5">
              <a:extLst>
                <a:ext uri="{FF2B5EF4-FFF2-40B4-BE49-F238E27FC236}">
                  <a16:creationId xmlns:a16="http://schemas.microsoft.com/office/drawing/2014/main" id="{0F76A42B-1774-444B-A4DB-5CCB42E61246}"/>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2831" name="Text Box 6">
              <a:extLst>
                <a:ext uri="{FF2B5EF4-FFF2-40B4-BE49-F238E27FC236}">
                  <a16:creationId xmlns:a16="http://schemas.microsoft.com/office/drawing/2014/main" id="{9005A066-F60E-404B-BCD4-DDD766B44946}"/>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2832" name="Text Box 7">
              <a:extLst>
                <a:ext uri="{FF2B5EF4-FFF2-40B4-BE49-F238E27FC236}">
                  <a16:creationId xmlns:a16="http://schemas.microsoft.com/office/drawing/2014/main" id="{140D3DF7-6F6F-4DD1-8401-10855DADAB77}"/>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2825" name="Line 9">
            <a:extLst>
              <a:ext uri="{FF2B5EF4-FFF2-40B4-BE49-F238E27FC236}">
                <a16:creationId xmlns:a16="http://schemas.microsoft.com/office/drawing/2014/main" id="{254FA4E8-960E-4002-A9F6-AD7FAD5039FB}"/>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828ACA0D-04C6-485A-A891-99754B25237A}"/>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62475" name="TextBox 3">
            <a:extLst>
              <a:ext uri="{FF2B5EF4-FFF2-40B4-BE49-F238E27FC236}">
                <a16:creationId xmlns:a16="http://schemas.microsoft.com/office/drawing/2014/main" id="{F6F6D87B-2263-4D24-9A0C-4DADD386898F}"/>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65000"/>
                  </a:schemeClr>
                </a:solidFill>
              </a:rPr>
              <a:t>In addition to unilateral increased IOP, what other signs/symptoms are commonly associated with a CCF?</a:t>
            </a:r>
          </a:p>
          <a:p>
            <a:pPr eaLnBrk="1" hangingPunct="1">
              <a:defRPr/>
            </a:pPr>
            <a:r>
              <a:rPr lang="en-US" altLang="en-US" sz="1400" dirty="0">
                <a:solidFill>
                  <a:schemeClr val="bg1">
                    <a:lumMod val="65000"/>
                  </a:schemeClr>
                </a:solidFill>
              </a:rPr>
              <a:t>--A chronically </a:t>
            </a:r>
            <a:r>
              <a:rPr lang="en-US" altLang="en-US" sz="1400" b="1" dirty="0">
                <a:solidFill>
                  <a:schemeClr val="bg1">
                    <a:lumMod val="65000"/>
                  </a:schemeClr>
                </a:solidFill>
              </a:rPr>
              <a:t>red eye </a:t>
            </a:r>
            <a:r>
              <a:rPr lang="en-US" altLang="en-US" sz="1400" dirty="0">
                <a:solidFill>
                  <a:schemeClr val="bg1">
                    <a:lumMod val="65000"/>
                  </a:schemeClr>
                </a:solidFill>
              </a:rPr>
              <a:t>(beware of the little old lady with ‘chronic conjunctivitis’ that never seems to get any better!)</a:t>
            </a: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Chemosis</a:t>
            </a:r>
            <a:endParaRPr lang="en-US" altLang="en-US" sz="1400" dirty="0">
              <a:solidFill>
                <a:schemeClr val="bg1">
                  <a:lumMod val="65000"/>
                </a:schemeClr>
              </a:solidFill>
            </a:endParaRP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Proptosis</a:t>
            </a:r>
            <a:r>
              <a:rPr lang="en-US" altLang="en-US" sz="1400" dirty="0">
                <a:solidFill>
                  <a:schemeClr val="bg1">
                    <a:lumMod val="65000"/>
                  </a:schemeClr>
                </a:solidFill>
              </a:rPr>
              <a:t> (in high-flow CCF)</a:t>
            </a:r>
          </a:p>
          <a:p>
            <a:pPr eaLnBrk="1" hangingPunct="1">
              <a:defRPr/>
            </a:pPr>
            <a:r>
              <a:rPr lang="en-US" altLang="en-US" sz="1400" b="1" dirty="0">
                <a:solidFill>
                  <a:srgbClr val="0000FF"/>
                </a:solidFill>
              </a:rPr>
              <a:t>--Tinnitus</a:t>
            </a:r>
          </a:p>
        </p:txBody>
      </p:sp>
      <p:sp>
        <p:nvSpPr>
          <p:cNvPr id="2" name="TextBox 1">
            <a:extLst>
              <a:ext uri="{FF2B5EF4-FFF2-40B4-BE49-F238E27FC236}">
                <a16:creationId xmlns:a16="http://schemas.microsoft.com/office/drawing/2014/main" id="{6F167CE5-7C40-4C87-9973-C5A744069A7A}"/>
              </a:ext>
            </a:extLst>
          </p:cNvPr>
          <p:cNvSpPr txBox="1"/>
          <p:nvPr/>
        </p:nvSpPr>
        <p:spPr>
          <a:xfrm>
            <a:off x="3306763" y="2253441"/>
            <a:ext cx="5715000" cy="1600438"/>
          </a:xfrm>
          <a:prstGeom prst="rect">
            <a:avLst/>
          </a:prstGeom>
          <a:solidFill>
            <a:schemeClr val="accent6">
              <a:lumMod val="40000"/>
              <a:lumOff val="60000"/>
            </a:schemeClr>
          </a:solidFill>
        </p:spPr>
        <p:txBody>
          <a:bodyPr wrap="square">
            <a:spAutoFit/>
          </a:bodyPr>
          <a:lstStyle/>
          <a:p>
            <a:pPr eaLnBrk="1" hangingPunct="1">
              <a:defRPr/>
            </a:pPr>
            <a:r>
              <a:rPr lang="en-US" sz="1400" i="1" dirty="0">
                <a:solidFill>
                  <a:srgbClr val="0000FF"/>
                </a:solidFill>
                <a:latin typeface="Arial" charset="0"/>
              </a:rPr>
              <a:t>What sign may be present in a </a:t>
            </a:r>
            <a:r>
              <a:rPr lang="en-US" sz="1400" i="1" dirty="0" err="1">
                <a:solidFill>
                  <a:srgbClr val="0000FF"/>
                </a:solidFill>
                <a:latin typeface="Arial" charset="0"/>
              </a:rPr>
              <a:t>pt</a:t>
            </a:r>
            <a:r>
              <a:rPr lang="en-US" sz="1400" i="1" dirty="0">
                <a:solidFill>
                  <a:srgbClr val="0000FF"/>
                </a:solidFill>
                <a:latin typeface="Arial" charset="0"/>
              </a:rPr>
              <a:t> who reports the symptom of tinnitus, and should be checked for?</a:t>
            </a:r>
          </a:p>
          <a:p>
            <a:pPr eaLnBrk="1" hangingPunct="1">
              <a:defRPr/>
            </a:pPr>
            <a:r>
              <a:rPr lang="en-US" sz="1400" dirty="0">
                <a:solidFill>
                  <a:srgbClr val="0000FF"/>
                </a:solidFill>
                <a:latin typeface="Arial" charset="0"/>
              </a:rPr>
              <a:t>A bruit</a:t>
            </a:r>
          </a:p>
          <a:p>
            <a:pPr eaLnBrk="1" hangingPunct="1">
              <a:defRPr/>
            </a:pPr>
            <a:endParaRPr lang="en-US" sz="1400" dirty="0">
              <a:solidFill>
                <a:srgbClr val="0000FF"/>
              </a:solidFill>
              <a:latin typeface="Arial" charset="0"/>
            </a:endParaRPr>
          </a:p>
          <a:p>
            <a:pPr eaLnBrk="1" hangingPunct="1">
              <a:defRPr/>
            </a:pPr>
            <a:r>
              <a:rPr lang="en-US" sz="1400" i="1" dirty="0">
                <a:solidFill>
                  <a:srgbClr val="0000FF"/>
                </a:solidFill>
                <a:latin typeface="Arial" charset="0"/>
              </a:rPr>
              <a:t>How should one check for a bruit in cases of suspected CCF?</a:t>
            </a:r>
            <a:endParaRPr lang="en-US" sz="1400" i="1" dirty="0">
              <a:solidFill>
                <a:schemeClr val="accent6">
                  <a:lumMod val="40000"/>
                  <a:lumOff val="60000"/>
                </a:schemeClr>
              </a:solidFill>
              <a:latin typeface="Arial" charset="0"/>
            </a:endParaRPr>
          </a:p>
          <a:p>
            <a:pPr eaLnBrk="1" hangingPunct="1">
              <a:defRPr/>
            </a:pPr>
            <a:r>
              <a:rPr lang="en-US" sz="1400" dirty="0">
                <a:solidFill>
                  <a:schemeClr val="accent6">
                    <a:lumMod val="40000"/>
                    <a:lumOff val="60000"/>
                  </a:schemeClr>
                </a:solidFill>
                <a:latin typeface="Arial" charset="0"/>
              </a:rPr>
              <a:t>By auscultating the globe (through closed lids of course), and at the temporal region</a:t>
            </a:r>
          </a:p>
        </p:txBody>
      </p:sp>
      <p:sp>
        <p:nvSpPr>
          <p:cNvPr id="4" name="Oval 3">
            <a:extLst>
              <a:ext uri="{FF2B5EF4-FFF2-40B4-BE49-F238E27FC236}">
                <a16:creationId xmlns:a16="http://schemas.microsoft.com/office/drawing/2014/main" id="{A31F664C-516E-43B7-BB21-76D25C45E39F}"/>
              </a:ext>
            </a:extLst>
          </p:cNvPr>
          <p:cNvSpPr/>
          <p:nvPr/>
        </p:nvSpPr>
        <p:spPr>
          <a:xfrm>
            <a:off x="2306638" y="2679216"/>
            <a:ext cx="903288" cy="4079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5ED7B48-E58B-4D74-A2B9-7377ED509CBF}"/>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8DDF03ED-0C3B-4602-86CC-44B0482B0872}"/>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63842" name="Rectangle 6">
            <a:extLst>
              <a:ext uri="{FF2B5EF4-FFF2-40B4-BE49-F238E27FC236}">
                <a16:creationId xmlns:a16="http://schemas.microsoft.com/office/drawing/2014/main" id="{200AA7E3-14A0-4864-A337-574A1314BB9A}"/>
              </a:ext>
            </a:extLst>
          </p:cNvPr>
          <p:cNvSpPr>
            <a:spLocks noChangeArrowheads="1"/>
          </p:cNvSpPr>
          <p:nvPr/>
        </p:nvSpPr>
        <p:spPr bwMode="auto">
          <a:xfrm>
            <a:off x="1524000" y="3124200"/>
            <a:ext cx="2133600" cy="914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843" name="Rectangle 2">
            <a:extLst>
              <a:ext uri="{FF2B5EF4-FFF2-40B4-BE49-F238E27FC236}">
                <a16:creationId xmlns:a16="http://schemas.microsoft.com/office/drawing/2014/main" id="{BD84D06C-6BB8-42AE-BF45-76CBFECEDF7D}"/>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844" name="Rectangle 3">
            <a:extLst>
              <a:ext uri="{FF2B5EF4-FFF2-40B4-BE49-F238E27FC236}">
                <a16:creationId xmlns:a16="http://schemas.microsoft.com/office/drawing/2014/main" id="{20AA21AC-9979-4BF5-AB3D-F0A633DBD2D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845" name="Text Box 5">
            <a:extLst>
              <a:ext uri="{FF2B5EF4-FFF2-40B4-BE49-F238E27FC236}">
                <a16:creationId xmlns:a16="http://schemas.microsoft.com/office/drawing/2014/main" id="{6555CD9D-17FF-419A-98C4-E82B649919DA}"/>
              </a:ext>
            </a:extLst>
          </p:cNvPr>
          <p:cNvSpPr txBox="1">
            <a:spLocks noChangeArrowheads="1"/>
          </p:cNvSpPr>
          <p:nvPr/>
        </p:nvSpPr>
        <p:spPr bwMode="auto">
          <a:xfrm>
            <a:off x="390525" y="869950"/>
            <a:ext cx="42084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b="1" dirty="0"/>
              <a:t>	--</a:t>
            </a:r>
            <a:r>
              <a:rPr lang="en-US" altLang="en-US" sz="1600" b="1"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B2B2B2"/>
                </a:solidFill>
              </a:rPr>
              <a:t>--SVC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t>		</a:t>
            </a:r>
            <a:endParaRPr lang="en-US" altLang="en-US" sz="1600" b="1" dirty="0">
              <a:solidFill>
                <a:schemeClr val="bg1"/>
              </a:solidFill>
            </a:endParaRPr>
          </a:p>
        </p:txBody>
      </p:sp>
      <p:sp>
        <p:nvSpPr>
          <p:cNvPr id="163846" name="Rectangle 2">
            <a:extLst>
              <a:ext uri="{FF2B5EF4-FFF2-40B4-BE49-F238E27FC236}">
                <a16:creationId xmlns:a16="http://schemas.microsoft.com/office/drawing/2014/main" id="{84207A29-59EB-48AD-AF66-F95681903B0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3847" name="Slide Number Placeholder 1">
            <a:extLst>
              <a:ext uri="{FF2B5EF4-FFF2-40B4-BE49-F238E27FC236}">
                <a16:creationId xmlns:a16="http://schemas.microsoft.com/office/drawing/2014/main" id="{BD45AFE5-C1FC-4513-962F-2F9DDAAAA13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7DC6DA7-F164-4061-8393-490C95CC0B72}" type="slidenum">
              <a:rPr lang="en-US" altLang="en-US" sz="1000" smtClean="0"/>
              <a:pPr>
                <a:spcBef>
                  <a:spcPct val="0"/>
                </a:spcBef>
                <a:buClrTx/>
                <a:buSzTx/>
                <a:buFontTx/>
                <a:buNone/>
              </a:pPr>
              <a:t>205</a:t>
            </a:fld>
            <a:endParaRPr lang="en-US" altLang="en-US" sz="1000"/>
          </a:p>
        </p:txBody>
      </p:sp>
      <p:sp>
        <p:nvSpPr>
          <p:cNvPr id="5" name="Rectangle 4">
            <a:extLst>
              <a:ext uri="{FF2B5EF4-FFF2-40B4-BE49-F238E27FC236}">
                <a16:creationId xmlns:a16="http://schemas.microsoft.com/office/drawing/2014/main" id="{8CA0E3A3-0212-4A14-93C3-BEB2FD87531F}"/>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848" name="Group 3">
            <a:extLst>
              <a:ext uri="{FF2B5EF4-FFF2-40B4-BE49-F238E27FC236}">
                <a16:creationId xmlns:a16="http://schemas.microsoft.com/office/drawing/2014/main" id="{A083C9FB-BB54-4AD2-B285-2F5A45A0DA6A}"/>
              </a:ext>
            </a:extLst>
          </p:cNvPr>
          <p:cNvGrpSpPr>
            <a:grpSpLocks/>
          </p:cNvGrpSpPr>
          <p:nvPr/>
        </p:nvGrpSpPr>
        <p:grpSpPr bwMode="auto">
          <a:xfrm>
            <a:off x="762000" y="5578475"/>
            <a:ext cx="7642225" cy="822325"/>
            <a:chOff x="528" y="726"/>
            <a:chExt cx="4814" cy="518"/>
          </a:xfrm>
        </p:grpSpPr>
        <p:sp>
          <p:nvSpPr>
            <p:cNvPr id="163853" name="Text Box 4">
              <a:extLst>
                <a:ext uri="{FF2B5EF4-FFF2-40B4-BE49-F238E27FC236}">
                  <a16:creationId xmlns:a16="http://schemas.microsoft.com/office/drawing/2014/main" id="{AE0BC2C4-0B84-4368-9BFE-2D8A52DF1784}"/>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3854" name="Text Box 5">
              <a:extLst>
                <a:ext uri="{FF2B5EF4-FFF2-40B4-BE49-F238E27FC236}">
                  <a16:creationId xmlns:a16="http://schemas.microsoft.com/office/drawing/2014/main" id="{B70A7B76-B9BA-46A8-9B26-85C70E0FD3F4}"/>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3855" name="Text Box 6">
              <a:extLst>
                <a:ext uri="{FF2B5EF4-FFF2-40B4-BE49-F238E27FC236}">
                  <a16:creationId xmlns:a16="http://schemas.microsoft.com/office/drawing/2014/main" id="{C80737EA-3089-4889-A6E9-05A033DD4045}"/>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3856" name="Text Box 7">
              <a:extLst>
                <a:ext uri="{FF2B5EF4-FFF2-40B4-BE49-F238E27FC236}">
                  <a16:creationId xmlns:a16="http://schemas.microsoft.com/office/drawing/2014/main" id="{3A00FEDE-6693-4BB1-9EB1-FA8D8EC67625}"/>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3849" name="Line 9">
            <a:extLst>
              <a:ext uri="{FF2B5EF4-FFF2-40B4-BE49-F238E27FC236}">
                <a16:creationId xmlns:a16="http://schemas.microsoft.com/office/drawing/2014/main" id="{8AABBE7C-3983-4837-85E9-B8014136082F}"/>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12DD5E62-96F3-45BC-B1CA-8613811EDAD2}"/>
              </a:ext>
            </a:extLst>
          </p:cNvPr>
          <p:cNvSpPr txBox="1"/>
          <p:nvPr/>
        </p:nvSpPr>
        <p:spPr>
          <a:xfrm>
            <a:off x="2133600" y="914400"/>
            <a:ext cx="6934200" cy="4246563"/>
          </a:xfrm>
          <a:prstGeom prst="rect">
            <a:avLst/>
          </a:prstGeom>
          <a:solidFill>
            <a:srgbClr val="FFC000"/>
          </a:solidFill>
        </p:spPr>
        <p:txBody>
          <a:bodyPr>
            <a:spAutoFit/>
          </a:bodyPr>
          <a:lstStyle/>
          <a:p>
            <a:pPr eaLnBrk="1" hangingPunct="1">
              <a:lnSpc>
                <a:spcPts val="1800"/>
              </a:lnSpc>
              <a:defRPr/>
            </a:pPr>
            <a:r>
              <a:rPr lang="en-US" sz="1500" i="1" dirty="0">
                <a:solidFill>
                  <a:schemeClr val="bg1">
                    <a:lumMod val="50000"/>
                  </a:schemeClr>
                </a:solidFill>
                <a:latin typeface="Arial" charset="0"/>
              </a:rPr>
              <a:t>What is the fundamental anatomical abnormality in CCF?</a:t>
            </a:r>
          </a:p>
          <a:p>
            <a:pPr eaLnBrk="1" hangingPunct="1">
              <a:lnSpc>
                <a:spcPts val="1800"/>
              </a:lnSpc>
              <a:defRPr/>
            </a:pPr>
            <a:r>
              <a:rPr lang="en-US" sz="1500" dirty="0">
                <a:solidFill>
                  <a:schemeClr val="bg1">
                    <a:lumMod val="50000"/>
                  </a:schemeClr>
                </a:solidFill>
                <a:latin typeface="Arial" charset="0"/>
              </a:rPr>
              <a:t>A channel forms that allows direct communication between the carotid artery (or one of its </a:t>
            </a:r>
            <a:r>
              <a:rPr lang="en-US" sz="1500" dirty="0" err="1">
                <a:solidFill>
                  <a:schemeClr val="bg1">
                    <a:lumMod val="50000"/>
                  </a:schemeClr>
                </a:solidFill>
                <a:latin typeface="Arial" charset="0"/>
              </a:rPr>
              <a:t>dural</a:t>
            </a:r>
            <a:r>
              <a:rPr lang="en-US" sz="1500" dirty="0">
                <a:solidFill>
                  <a:schemeClr val="bg1">
                    <a:lumMod val="50000"/>
                  </a:schemeClr>
                </a:solidFill>
                <a:latin typeface="Arial" charset="0"/>
              </a:rPr>
              <a:t> branches) and the cavernous sinus (CS).</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important effect does this have on the CS?</a:t>
            </a:r>
          </a:p>
          <a:p>
            <a:pPr eaLnBrk="1" hangingPunct="1">
              <a:lnSpc>
                <a:spcPts val="1800"/>
              </a:lnSpc>
              <a:defRPr/>
            </a:pPr>
            <a:r>
              <a:rPr lang="en-US" sz="1500" dirty="0">
                <a:solidFill>
                  <a:schemeClr val="bg1">
                    <a:lumMod val="50000"/>
                  </a:schemeClr>
                </a:solidFill>
                <a:latin typeface="Arial" charset="0"/>
              </a:rPr>
              <a:t>The normal pressure within the CS is about the same as central venous pressure (CVP; ~9-12 mmHg). When a CCF forms, arterial-pressure blood enters the CS. Thus, a CCF can raise pressure within </a:t>
            </a:r>
            <a:r>
              <a:rPr lang="en-US" sz="1500" dirty="0" err="1">
                <a:solidFill>
                  <a:schemeClr val="bg1">
                    <a:lumMod val="50000"/>
                  </a:schemeClr>
                </a:solidFill>
                <a:latin typeface="Arial" charset="0"/>
              </a:rPr>
              <a:t>thei</a:t>
            </a:r>
            <a:r>
              <a:rPr lang="en-US" sz="1500" dirty="0">
                <a:solidFill>
                  <a:schemeClr val="bg1">
                    <a:lumMod val="50000"/>
                  </a:schemeClr>
                </a:solidFill>
                <a:latin typeface="Arial" charset="0"/>
              </a:rPr>
              <a:t> CS to as high as mean arterial pressure (MAP). </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How does a CCF lead to unilateral increased IOP?</a:t>
            </a:r>
          </a:p>
          <a:p>
            <a:pPr eaLnBrk="1" hangingPunct="1">
              <a:lnSpc>
                <a:spcPts val="1800"/>
              </a:lnSpc>
              <a:defRPr/>
            </a:pPr>
            <a:r>
              <a:rPr lang="en-US" sz="1500" dirty="0">
                <a:solidFill>
                  <a:schemeClr val="bg1">
                    <a:lumMod val="50000"/>
                  </a:schemeClr>
                </a:solidFill>
                <a:latin typeface="Arial" charset="0"/>
              </a:rPr>
              <a:t>When the blood pressure within the CS exceeds that of the venous structures that drain into it (including the superior ophthalmic vein), venous drainage is impeded. Retrograde transmission of this impedance ultimately results in increased EVP, which results in turn in elevated IOP.</a:t>
            </a:r>
          </a:p>
          <a:p>
            <a:pPr eaLnBrk="1" hangingPunct="1">
              <a:lnSpc>
                <a:spcPts val="1800"/>
              </a:lnSpc>
              <a:defRPr/>
            </a:pPr>
            <a:endParaRPr lang="en-US" sz="1500" dirty="0">
              <a:solidFill>
                <a:schemeClr val="bg1">
                  <a:lumMod val="50000"/>
                </a:schemeClr>
              </a:solidFill>
              <a:latin typeface="Arial" charset="0"/>
            </a:endParaRPr>
          </a:p>
          <a:p>
            <a:pPr eaLnBrk="1" hangingPunct="1">
              <a:lnSpc>
                <a:spcPts val="1800"/>
              </a:lnSpc>
              <a:defRPr/>
            </a:pPr>
            <a:r>
              <a:rPr lang="en-US" sz="1500" i="1" dirty="0">
                <a:solidFill>
                  <a:schemeClr val="bg1">
                    <a:lumMod val="50000"/>
                  </a:schemeClr>
                </a:solidFill>
                <a:latin typeface="Arial" charset="0"/>
              </a:rPr>
              <a:t>What two classes of mechanism account for the formation of CCF?</a:t>
            </a:r>
          </a:p>
          <a:p>
            <a:pPr eaLnBrk="1" hangingPunct="1">
              <a:lnSpc>
                <a:spcPts val="1800"/>
              </a:lnSpc>
              <a:defRPr/>
            </a:pPr>
            <a:r>
              <a:rPr lang="en-US" sz="1500" dirty="0">
                <a:solidFill>
                  <a:schemeClr val="bg1">
                    <a:lumMod val="50000"/>
                  </a:schemeClr>
                </a:solidFill>
                <a:latin typeface="Arial" charset="0"/>
              </a:rPr>
              <a:t>They can be </a:t>
            </a:r>
            <a:r>
              <a:rPr lang="en-US" sz="1500" b="1" dirty="0">
                <a:solidFill>
                  <a:schemeClr val="bg1">
                    <a:lumMod val="50000"/>
                  </a:schemeClr>
                </a:solidFill>
                <a:latin typeface="Arial" charset="0"/>
              </a:rPr>
              <a:t>traumatic</a:t>
            </a:r>
            <a:r>
              <a:rPr lang="en-US" sz="1500" dirty="0">
                <a:solidFill>
                  <a:schemeClr val="bg1">
                    <a:lumMod val="50000"/>
                  </a:schemeClr>
                </a:solidFill>
                <a:latin typeface="Arial" charset="0"/>
              </a:rPr>
              <a:t> or </a:t>
            </a:r>
            <a:r>
              <a:rPr lang="en-US" sz="1500" b="1" dirty="0">
                <a:solidFill>
                  <a:schemeClr val="bg1">
                    <a:lumMod val="50000"/>
                  </a:schemeClr>
                </a:solidFill>
                <a:latin typeface="Arial" charset="0"/>
              </a:rPr>
              <a:t>spontaneous</a:t>
            </a:r>
          </a:p>
        </p:txBody>
      </p:sp>
      <p:sp>
        <p:nvSpPr>
          <p:cNvPr id="62475" name="TextBox 3">
            <a:extLst>
              <a:ext uri="{FF2B5EF4-FFF2-40B4-BE49-F238E27FC236}">
                <a16:creationId xmlns:a16="http://schemas.microsoft.com/office/drawing/2014/main" id="{F2BA4CF7-B8BF-4B2D-BDAC-D650BE79D95E}"/>
              </a:ext>
            </a:extLst>
          </p:cNvPr>
          <p:cNvSpPr txBox="1">
            <a:spLocks noChangeArrowheads="1"/>
          </p:cNvSpPr>
          <p:nvPr/>
        </p:nvSpPr>
        <p:spPr bwMode="auto">
          <a:xfrm>
            <a:off x="2209800" y="1436688"/>
            <a:ext cx="6542088" cy="1600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i="1" dirty="0">
                <a:solidFill>
                  <a:schemeClr val="bg1">
                    <a:lumMod val="65000"/>
                  </a:schemeClr>
                </a:solidFill>
              </a:rPr>
              <a:t>In addition to unilateral increased IOP, what other signs/symptoms are commonly associated with a CCF?</a:t>
            </a:r>
          </a:p>
          <a:p>
            <a:pPr eaLnBrk="1" hangingPunct="1">
              <a:defRPr/>
            </a:pPr>
            <a:r>
              <a:rPr lang="en-US" altLang="en-US" sz="1400" dirty="0">
                <a:solidFill>
                  <a:schemeClr val="bg1">
                    <a:lumMod val="65000"/>
                  </a:schemeClr>
                </a:solidFill>
              </a:rPr>
              <a:t>--A chronically </a:t>
            </a:r>
            <a:r>
              <a:rPr lang="en-US" altLang="en-US" sz="1400" b="1" dirty="0">
                <a:solidFill>
                  <a:schemeClr val="bg1">
                    <a:lumMod val="65000"/>
                  </a:schemeClr>
                </a:solidFill>
              </a:rPr>
              <a:t>red eye </a:t>
            </a:r>
            <a:r>
              <a:rPr lang="en-US" altLang="en-US" sz="1400" dirty="0">
                <a:solidFill>
                  <a:schemeClr val="bg1">
                    <a:lumMod val="65000"/>
                  </a:schemeClr>
                </a:solidFill>
              </a:rPr>
              <a:t>(beware of the little old lady with ‘chronic conjunctivitis’ that never seems to get any better!)</a:t>
            </a: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Chemosis</a:t>
            </a:r>
            <a:endParaRPr lang="en-US" altLang="en-US" sz="1400" dirty="0">
              <a:solidFill>
                <a:schemeClr val="bg1">
                  <a:lumMod val="65000"/>
                </a:schemeClr>
              </a:solidFill>
            </a:endParaRPr>
          </a:p>
          <a:p>
            <a:pPr eaLnBrk="1" hangingPunct="1">
              <a:defRPr/>
            </a:pPr>
            <a:r>
              <a:rPr lang="en-US" altLang="en-US" sz="1400" dirty="0">
                <a:solidFill>
                  <a:schemeClr val="bg1">
                    <a:lumMod val="65000"/>
                  </a:schemeClr>
                </a:solidFill>
              </a:rPr>
              <a:t>--</a:t>
            </a:r>
            <a:r>
              <a:rPr lang="en-US" altLang="en-US" sz="1400" dirty="0" err="1">
                <a:solidFill>
                  <a:schemeClr val="bg1">
                    <a:lumMod val="65000"/>
                  </a:schemeClr>
                </a:solidFill>
              </a:rPr>
              <a:t>Proptosis</a:t>
            </a:r>
            <a:r>
              <a:rPr lang="en-US" altLang="en-US" sz="1400" dirty="0">
                <a:solidFill>
                  <a:schemeClr val="bg1">
                    <a:lumMod val="65000"/>
                  </a:schemeClr>
                </a:solidFill>
              </a:rPr>
              <a:t> (in high-flow CCF)</a:t>
            </a:r>
          </a:p>
          <a:p>
            <a:pPr eaLnBrk="1" hangingPunct="1">
              <a:defRPr/>
            </a:pPr>
            <a:r>
              <a:rPr lang="en-US" altLang="en-US" sz="1400" b="1" dirty="0">
                <a:solidFill>
                  <a:srgbClr val="0000FF"/>
                </a:solidFill>
              </a:rPr>
              <a:t>--Tinnitus</a:t>
            </a:r>
          </a:p>
        </p:txBody>
      </p:sp>
      <p:sp>
        <p:nvSpPr>
          <p:cNvPr id="16" name="TextBox 15">
            <a:extLst>
              <a:ext uri="{FF2B5EF4-FFF2-40B4-BE49-F238E27FC236}">
                <a16:creationId xmlns:a16="http://schemas.microsoft.com/office/drawing/2014/main" id="{A2D3DA1B-E411-4A46-946D-76B8A03C2C0D}"/>
              </a:ext>
            </a:extLst>
          </p:cNvPr>
          <p:cNvSpPr txBox="1"/>
          <p:nvPr/>
        </p:nvSpPr>
        <p:spPr>
          <a:xfrm>
            <a:off x="3306763" y="2253441"/>
            <a:ext cx="5715000" cy="1600438"/>
          </a:xfrm>
          <a:prstGeom prst="rect">
            <a:avLst/>
          </a:prstGeom>
          <a:solidFill>
            <a:schemeClr val="accent6">
              <a:lumMod val="40000"/>
              <a:lumOff val="60000"/>
            </a:schemeClr>
          </a:solidFill>
        </p:spPr>
        <p:txBody>
          <a:bodyPr wrap="square">
            <a:spAutoFit/>
          </a:bodyPr>
          <a:lstStyle/>
          <a:p>
            <a:pPr eaLnBrk="1" hangingPunct="1">
              <a:defRPr/>
            </a:pPr>
            <a:r>
              <a:rPr lang="en-US" sz="1400" i="1" dirty="0">
                <a:solidFill>
                  <a:srgbClr val="0000FF"/>
                </a:solidFill>
                <a:latin typeface="Arial" charset="0"/>
              </a:rPr>
              <a:t>What sign may be present in a </a:t>
            </a:r>
            <a:r>
              <a:rPr lang="en-US" sz="1400" i="1" dirty="0" err="1">
                <a:solidFill>
                  <a:srgbClr val="0000FF"/>
                </a:solidFill>
                <a:latin typeface="Arial" charset="0"/>
              </a:rPr>
              <a:t>pt</a:t>
            </a:r>
            <a:r>
              <a:rPr lang="en-US" sz="1400" i="1" dirty="0">
                <a:solidFill>
                  <a:srgbClr val="0000FF"/>
                </a:solidFill>
                <a:latin typeface="Arial" charset="0"/>
              </a:rPr>
              <a:t> who reports the symptom of tinnitus, and should be checked for?</a:t>
            </a:r>
          </a:p>
          <a:p>
            <a:pPr eaLnBrk="1" hangingPunct="1">
              <a:defRPr/>
            </a:pPr>
            <a:r>
              <a:rPr lang="en-US" sz="1400" dirty="0">
                <a:solidFill>
                  <a:srgbClr val="0000FF"/>
                </a:solidFill>
                <a:latin typeface="Arial" charset="0"/>
              </a:rPr>
              <a:t>A bruit</a:t>
            </a:r>
          </a:p>
          <a:p>
            <a:pPr eaLnBrk="1" hangingPunct="1">
              <a:defRPr/>
            </a:pPr>
            <a:endParaRPr lang="en-US" sz="1400" dirty="0">
              <a:solidFill>
                <a:srgbClr val="0000FF"/>
              </a:solidFill>
              <a:latin typeface="Arial" charset="0"/>
            </a:endParaRPr>
          </a:p>
          <a:p>
            <a:pPr eaLnBrk="1" hangingPunct="1">
              <a:defRPr/>
            </a:pPr>
            <a:r>
              <a:rPr lang="en-US" sz="1400" i="1" dirty="0">
                <a:solidFill>
                  <a:srgbClr val="0000FF"/>
                </a:solidFill>
                <a:latin typeface="Arial" charset="0"/>
              </a:rPr>
              <a:t>How should one check for a bruit in cases of suspected CCF?</a:t>
            </a:r>
          </a:p>
          <a:p>
            <a:pPr eaLnBrk="1" hangingPunct="1">
              <a:defRPr/>
            </a:pPr>
            <a:r>
              <a:rPr lang="en-US" sz="1400" dirty="0">
                <a:solidFill>
                  <a:srgbClr val="0000FF"/>
                </a:solidFill>
                <a:latin typeface="Arial" charset="0"/>
              </a:rPr>
              <a:t>By auscultating the globe (through closed lids of course), and at the temporal region</a:t>
            </a:r>
          </a:p>
        </p:txBody>
      </p:sp>
      <p:sp>
        <p:nvSpPr>
          <p:cNvPr id="2" name="Oval 1">
            <a:extLst>
              <a:ext uri="{FF2B5EF4-FFF2-40B4-BE49-F238E27FC236}">
                <a16:creationId xmlns:a16="http://schemas.microsoft.com/office/drawing/2014/main" id="{ECE0A67E-47F7-4C6E-99F4-CF1EFF236BA2}"/>
              </a:ext>
            </a:extLst>
          </p:cNvPr>
          <p:cNvSpPr/>
          <p:nvPr/>
        </p:nvSpPr>
        <p:spPr>
          <a:xfrm>
            <a:off x="2306638" y="2679216"/>
            <a:ext cx="903288" cy="40798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8725645-AFED-423F-9286-8353FBA09547}"/>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2D016F6-0637-47EC-931A-725C3EDF2708}"/>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64866" name="Rectangle 6">
            <a:extLst>
              <a:ext uri="{FF2B5EF4-FFF2-40B4-BE49-F238E27FC236}">
                <a16:creationId xmlns:a16="http://schemas.microsoft.com/office/drawing/2014/main" id="{7C8CA073-D61F-4C57-9AD3-45F74DDB3F77}"/>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4867" name="Rectangle 2">
            <a:extLst>
              <a:ext uri="{FF2B5EF4-FFF2-40B4-BE49-F238E27FC236}">
                <a16:creationId xmlns:a16="http://schemas.microsoft.com/office/drawing/2014/main" id="{89F5306F-F25F-47CA-9CB2-F41F1C156678}"/>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4868" name="Rectangle 3">
            <a:extLst>
              <a:ext uri="{FF2B5EF4-FFF2-40B4-BE49-F238E27FC236}">
                <a16:creationId xmlns:a16="http://schemas.microsoft.com/office/drawing/2014/main" id="{01971C31-3BA3-49D8-A7F4-70753A9232D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4869" name="Text Box 5">
            <a:extLst>
              <a:ext uri="{FF2B5EF4-FFF2-40B4-BE49-F238E27FC236}">
                <a16:creationId xmlns:a16="http://schemas.microsoft.com/office/drawing/2014/main" id="{1C605C6A-A481-487A-A6AB-DD767BC0461D}"/>
              </a:ext>
            </a:extLst>
          </p:cNvPr>
          <p:cNvSpPr txBox="1">
            <a:spLocks noChangeArrowheads="1"/>
          </p:cNvSpPr>
          <p:nvPr/>
        </p:nvSpPr>
        <p:spPr bwMode="auto">
          <a:xfrm>
            <a:off x="390525" y="869950"/>
            <a:ext cx="420820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dirty="0"/>
              <a:t>	--</a:t>
            </a:r>
            <a:r>
              <a:rPr lang="en-US" altLang="en-US" sz="1600"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0000FF"/>
                </a:solidFill>
              </a:rPr>
              <a:t>SVC syndrome</a:t>
            </a:r>
          </a:p>
          <a:p>
            <a:pPr eaLnBrk="1" hangingPunct="1">
              <a:spcBef>
                <a:spcPct val="0"/>
              </a:spcBef>
              <a:buClrTx/>
              <a:buSzTx/>
              <a:buFontTx/>
              <a:buNone/>
            </a:pPr>
            <a:r>
              <a:rPr lang="en-US" altLang="en-US" sz="1600" dirty="0"/>
              <a:t>	--</a:t>
            </a:r>
            <a:r>
              <a:rPr lang="en-US" altLang="en-US" sz="1600" dirty="0">
                <a:solidFill>
                  <a:srgbClr val="0000FF"/>
                </a:solidFill>
              </a:rPr>
              <a:t>Sturge-Weber</a:t>
            </a:r>
          </a:p>
          <a:p>
            <a:pPr eaLnBrk="1" hangingPunct="1">
              <a:spcBef>
                <a:spcPct val="0"/>
              </a:spcBef>
              <a:buClrTx/>
              <a:buSzTx/>
              <a:buFontTx/>
              <a:buNone/>
            </a:pPr>
            <a:r>
              <a:rPr lang="en-US" altLang="en-US" sz="1600" dirty="0"/>
              <a:t>	--</a:t>
            </a:r>
            <a:r>
              <a:rPr lang="en-US" altLang="en-US" sz="1600" dirty="0">
                <a:solidFill>
                  <a:srgbClr val="0000FF"/>
                </a:solidFill>
              </a:rPr>
              <a:t>Orbital inflammation</a:t>
            </a:r>
            <a:r>
              <a:rPr lang="en-US" altLang="en-US" sz="1600" dirty="0"/>
              <a:t> </a:t>
            </a:r>
          </a:p>
          <a:p>
            <a:pPr eaLnBrk="1" hangingPunct="1">
              <a:spcBef>
                <a:spcPct val="0"/>
              </a:spcBef>
              <a:buClrTx/>
              <a:buSzTx/>
              <a:buFontTx/>
              <a:buNone/>
            </a:pPr>
            <a:r>
              <a:rPr lang="en-US" altLang="en-US" sz="1600" dirty="0"/>
              <a:t>		--</a:t>
            </a:r>
            <a:r>
              <a:rPr lang="en-US" altLang="en-US" sz="1600" dirty="0">
                <a:solidFill>
                  <a:srgbClr val="0000FF"/>
                </a:solidFill>
              </a:rPr>
              <a:t>cellulitis</a:t>
            </a:r>
          </a:p>
          <a:p>
            <a:pPr eaLnBrk="1" hangingPunct="1">
              <a:spcBef>
                <a:spcPct val="0"/>
              </a:spcBef>
              <a:buClrTx/>
              <a:buSzTx/>
              <a:buFontTx/>
              <a:buNone/>
            </a:pPr>
            <a:r>
              <a:rPr lang="en-US" altLang="en-US" sz="1600" dirty="0"/>
              <a:t>		--</a:t>
            </a:r>
            <a:r>
              <a:rPr lang="en-US" altLang="en-US" sz="1600" dirty="0">
                <a:solidFill>
                  <a:srgbClr val="0000FF"/>
                </a:solidFill>
              </a:rPr>
              <a:t>pseudotumor</a:t>
            </a:r>
          </a:p>
          <a:p>
            <a:pPr eaLnBrk="1" hangingPunct="1">
              <a:spcBef>
                <a:spcPct val="0"/>
              </a:spcBef>
              <a:buClrTx/>
              <a:buSzTx/>
              <a:buFontTx/>
              <a:buNone/>
            </a:pPr>
            <a:r>
              <a:rPr lang="en-US" altLang="en-US" sz="1600" dirty="0"/>
              <a:t>		--</a:t>
            </a:r>
            <a:r>
              <a:rPr lang="en-US" altLang="en-US" sz="1600" dirty="0">
                <a:solidFill>
                  <a:srgbClr val="0000FF"/>
                </a:solidFill>
              </a:rPr>
              <a:t>TED</a:t>
            </a:r>
            <a:endParaRPr lang="en-US" altLang="en-US" sz="1600" b="1" dirty="0">
              <a:solidFill>
                <a:schemeClr val="bg1"/>
              </a:solidFill>
            </a:endParaRPr>
          </a:p>
        </p:txBody>
      </p:sp>
      <p:sp>
        <p:nvSpPr>
          <p:cNvPr id="164870" name="Rectangle 2">
            <a:extLst>
              <a:ext uri="{FF2B5EF4-FFF2-40B4-BE49-F238E27FC236}">
                <a16:creationId xmlns:a16="http://schemas.microsoft.com/office/drawing/2014/main" id="{51628737-E03F-4D02-B574-DE787E32E7D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4871" name="Slide Number Placeholder 1">
            <a:extLst>
              <a:ext uri="{FF2B5EF4-FFF2-40B4-BE49-F238E27FC236}">
                <a16:creationId xmlns:a16="http://schemas.microsoft.com/office/drawing/2014/main" id="{580F1FF5-79FA-4EDB-AC5B-44686299290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F73E1D-012C-4C36-AE03-5F2867986FBF}" type="slidenum">
              <a:rPr lang="en-US" altLang="en-US" sz="1000" smtClean="0"/>
              <a:pPr>
                <a:spcBef>
                  <a:spcPct val="0"/>
                </a:spcBef>
                <a:buClrTx/>
                <a:buSzTx/>
                <a:buFontTx/>
                <a:buNone/>
              </a:pPr>
              <a:t>206</a:t>
            </a:fld>
            <a:endParaRPr lang="en-US" altLang="en-US" sz="1000"/>
          </a:p>
        </p:txBody>
      </p:sp>
      <p:sp>
        <p:nvSpPr>
          <p:cNvPr id="164872" name="Rectangle 8">
            <a:extLst>
              <a:ext uri="{FF2B5EF4-FFF2-40B4-BE49-F238E27FC236}">
                <a16:creationId xmlns:a16="http://schemas.microsoft.com/office/drawing/2014/main" id="{DCBA7159-FFD0-4FE6-A34B-C0E617EBAED9}"/>
              </a:ext>
            </a:extLst>
          </p:cNvPr>
          <p:cNvSpPr>
            <a:spLocks noChangeArrowheads="1"/>
          </p:cNvSpPr>
          <p:nvPr/>
        </p:nvSpPr>
        <p:spPr bwMode="auto">
          <a:xfrm>
            <a:off x="2438400" y="4114800"/>
            <a:ext cx="12192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infectious condition</a:t>
            </a:r>
          </a:p>
        </p:txBody>
      </p:sp>
      <p:sp>
        <p:nvSpPr>
          <p:cNvPr id="164873" name="Rectangle 8">
            <a:extLst>
              <a:ext uri="{FF2B5EF4-FFF2-40B4-BE49-F238E27FC236}">
                <a16:creationId xmlns:a16="http://schemas.microsoft.com/office/drawing/2014/main" id="{3E9EB94A-92B6-4E0A-9A1A-0933A8798DD0}"/>
              </a:ext>
            </a:extLst>
          </p:cNvPr>
          <p:cNvSpPr>
            <a:spLocks noChangeArrowheads="1"/>
          </p:cNvSpPr>
          <p:nvPr/>
        </p:nvSpPr>
        <p:spPr bwMode="auto">
          <a:xfrm>
            <a:off x="2438400" y="4343400"/>
            <a:ext cx="12192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noninfectious condition</a:t>
            </a:r>
          </a:p>
        </p:txBody>
      </p:sp>
      <p:sp>
        <p:nvSpPr>
          <p:cNvPr id="3" name="Rectangle 2">
            <a:extLst>
              <a:ext uri="{FF2B5EF4-FFF2-40B4-BE49-F238E27FC236}">
                <a16:creationId xmlns:a16="http://schemas.microsoft.com/office/drawing/2014/main" id="{CE185FB4-820A-477F-911A-E7E266E75A2B}"/>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74" name="Rectangle 8">
            <a:extLst>
              <a:ext uri="{FF2B5EF4-FFF2-40B4-BE49-F238E27FC236}">
                <a16:creationId xmlns:a16="http://schemas.microsoft.com/office/drawing/2014/main" id="{B97E9A10-E45F-4AA0-860F-0E727DB259C2}"/>
              </a:ext>
            </a:extLst>
          </p:cNvPr>
          <p:cNvSpPr>
            <a:spLocks noChangeArrowheads="1"/>
          </p:cNvSpPr>
          <p:nvPr/>
        </p:nvSpPr>
        <p:spPr bwMode="auto">
          <a:xfrm>
            <a:off x="2438400" y="4572000"/>
            <a:ext cx="12192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ditto</a:t>
            </a:r>
          </a:p>
        </p:txBody>
      </p:sp>
      <p:grpSp>
        <p:nvGrpSpPr>
          <p:cNvPr id="164875" name="Group 3">
            <a:extLst>
              <a:ext uri="{FF2B5EF4-FFF2-40B4-BE49-F238E27FC236}">
                <a16:creationId xmlns:a16="http://schemas.microsoft.com/office/drawing/2014/main" id="{92D52453-9486-4925-A011-29D9E7FAEF0B}"/>
              </a:ext>
            </a:extLst>
          </p:cNvPr>
          <p:cNvGrpSpPr>
            <a:grpSpLocks/>
          </p:cNvGrpSpPr>
          <p:nvPr/>
        </p:nvGrpSpPr>
        <p:grpSpPr bwMode="auto">
          <a:xfrm>
            <a:off x="762000" y="5578475"/>
            <a:ext cx="7642225" cy="822325"/>
            <a:chOff x="528" y="726"/>
            <a:chExt cx="4814" cy="518"/>
          </a:xfrm>
        </p:grpSpPr>
        <p:sp>
          <p:nvSpPr>
            <p:cNvPr id="164877" name="Text Box 4">
              <a:extLst>
                <a:ext uri="{FF2B5EF4-FFF2-40B4-BE49-F238E27FC236}">
                  <a16:creationId xmlns:a16="http://schemas.microsoft.com/office/drawing/2014/main" id="{5AC0177A-E43C-473D-AE89-73CDEE1E9CDC}"/>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4878" name="Text Box 5">
              <a:extLst>
                <a:ext uri="{FF2B5EF4-FFF2-40B4-BE49-F238E27FC236}">
                  <a16:creationId xmlns:a16="http://schemas.microsoft.com/office/drawing/2014/main" id="{7B3E3FCD-7A0E-486C-9451-B9599C2D543A}"/>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4879" name="Text Box 6">
              <a:extLst>
                <a:ext uri="{FF2B5EF4-FFF2-40B4-BE49-F238E27FC236}">
                  <a16:creationId xmlns:a16="http://schemas.microsoft.com/office/drawing/2014/main" id="{F5FDB0B3-50DE-4CEE-9C6E-5124131A799F}"/>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4880" name="Text Box 7">
              <a:extLst>
                <a:ext uri="{FF2B5EF4-FFF2-40B4-BE49-F238E27FC236}">
                  <a16:creationId xmlns:a16="http://schemas.microsoft.com/office/drawing/2014/main" id="{9193C5A2-4F8F-4D7E-BE13-237C973338B0}"/>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4876" name="Line 9">
            <a:extLst>
              <a:ext uri="{FF2B5EF4-FFF2-40B4-BE49-F238E27FC236}">
                <a16:creationId xmlns:a16="http://schemas.microsoft.com/office/drawing/2014/main" id="{5696461B-57A2-4F52-8FE1-11A50D7F8FFA}"/>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a:extLst>
              <a:ext uri="{FF2B5EF4-FFF2-40B4-BE49-F238E27FC236}">
                <a16:creationId xmlns:a16="http://schemas.microsoft.com/office/drawing/2014/main" id="{F6880C9F-CFBF-4884-82E4-E90084E7F58E}"/>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EFA89B1-3A33-4330-B4A4-E84C5CFE84F1}"/>
              </a:ext>
            </a:extLst>
          </p:cNvPr>
          <p:cNvSpPr txBox="1">
            <a:spLocks noChangeArrowheads="1"/>
          </p:cNvSpPr>
          <p:nvPr/>
        </p:nvSpPr>
        <p:spPr bwMode="auto">
          <a:xfrm>
            <a:off x="390525" y="869950"/>
            <a:ext cx="420820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endParaRPr lang="en-US" altLang="en-US" sz="1600" dirty="0">
              <a:solidFill>
                <a:schemeClr val="bg1">
                  <a:lumMod val="75000"/>
                </a:schemeClr>
              </a:solidFill>
            </a:endParaRPr>
          </a:p>
        </p:txBody>
      </p:sp>
      <p:sp>
        <p:nvSpPr>
          <p:cNvPr id="165890" name="Rectangle 6">
            <a:extLst>
              <a:ext uri="{FF2B5EF4-FFF2-40B4-BE49-F238E27FC236}">
                <a16:creationId xmlns:a16="http://schemas.microsoft.com/office/drawing/2014/main" id="{EFF295FC-0AA4-4FEA-89CF-8A8E068F0752}"/>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5891" name="Rectangle 2">
            <a:extLst>
              <a:ext uri="{FF2B5EF4-FFF2-40B4-BE49-F238E27FC236}">
                <a16:creationId xmlns:a16="http://schemas.microsoft.com/office/drawing/2014/main" id="{B27CBF87-73DF-43BE-BD9B-202244DBC657}"/>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5892" name="Rectangle 3">
            <a:extLst>
              <a:ext uri="{FF2B5EF4-FFF2-40B4-BE49-F238E27FC236}">
                <a16:creationId xmlns:a16="http://schemas.microsoft.com/office/drawing/2014/main" id="{36BD00EF-3BBA-4563-8491-B0A7DD1E4BC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5893" name="Text Box 5">
            <a:extLst>
              <a:ext uri="{FF2B5EF4-FFF2-40B4-BE49-F238E27FC236}">
                <a16:creationId xmlns:a16="http://schemas.microsoft.com/office/drawing/2014/main" id="{451E7A49-E828-493F-AE49-CB8DBFD238F2}"/>
              </a:ext>
            </a:extLst>
          </p:cNvPr>
          <p:cNvSpPr txBox="1">
            <a:spLocks noChangeArrowheads="1"/>
          </p:cNvSpPr>
          <p:nvPr/>
        </p:nvSpPr>
        <p:spPr bwMode="auto">
          <a:xfrm>
            <a:off x="390525" y="869950"/>
            <a:ext cx="420820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t>--Increased episcleral venous pressure</a:t>
            </a:r>
          </a:p>
          <a:p>
            <a:pPr eaLnBrk="1" hangingPunct="1">
              <a:spcBef>
                <a:spcPct val="0"/>
              </a:spcBef>
              <a:buClrTx/>
              <a:buSzTx/>
              <a:buFontTx/>
              <a:buNone/>
            </a:pPr>
            <a:r>
              <a:rPr lang="en-US" altLang="en-US" sz="1600" dirty="0"/>
              <a:t>	--</a:t>
            </a:r>
            <a:r>
              <a:rPr lang="en-US" altLang="en-US" sz="1600" dirty="0">
                <a:solidFill>
                  <a:srgbClr val="0000FF"/>
                </a:solidFill>
              </a:rPr>
              <a:t>CCF</a:t>
            </a:r>
          </a:p>
          <a:p>
            <a:pPr eaLnBrk="1" hangingPunct="1">
              <a:spcBef>
                <a:spcPct val="0"/>
              </a:spcBef>
              <a:buClrTx/>
              <a:buSzTx/>
              <a:buFontTx/>
              <a:buNone/>
            </a:pPr>
            <a:r>
              <a:rPr lang="en-US" altLang="en-US" sz="1600" dirty="0"/>
              <a:t>	--</a:t>
            </a:r>
            <a:r>
              <a:rPr lang="en-US" altLang="en-US" sz="1600" dirty="0">
                <a:solidFill>
                  <a:srgbClr val="0000FF"/>
                </a:solidFill>
              </a:rPr>
              <a:t>SVC syndrome</a:t>
            </a:r>
          </a:p>
          <a:p>
            <a:pPr eaLnBrk="1" hangingPunct="1">
              <a:spcBef>
                <a:spcPct val="0"/>
              </a:spcBef>
              <a:buClrTx/>
              <a:buSzTx/>
              <a:buFontTx/>
              <a:buNone/>
            </a:pPr>
            <a:r>
              <a:rPr lang="en-US" altLang="en-US" sz="1600" dirty="0"/>
              <a:t>	--</a:t>
            </a:r>
            <a:r>
              <a:rPr lang="en-US" altLang="en-US" sz="1600" dirty="0">
                <a:solidFill>
                  <a:srgbClr val="0000FF"/>
                </a:solidFill>
              </a:rPr>
              <a:t>Sturge-Weber</a:t>
            </a:r>
          </a:p>
          <a:p>
            <a:pPr eaLnBrk="1" hangingPunct="1">
              <a:spcBef>
                <a:spcPct val="0"/>
              </a:spcBef>
              <a:buClrTx/>
              <a:buSzTx/>
              <a:buFontTx/>
              <a:buNone/>
            </a:pPr>
            <a:r>
              <a:rPr lang="en-US" altLang="en-US" sz="1600" dirty="0"/>
              <a:t>	--</a:t>
            </a:r>
            <a:r>
              <a:rPr lang="en-US" altLang="en-US" sz="1600" dirty="0">
                <a:solidFill>
                  <a:srgbClr val="0000FF"/>
                </a:solidFill>
              </a:rPr>
              <a:t>Orbital inflammation</a:t>
            </a:r>
            <a:r>
              <a:rPr lang="en-US" altLang="en-US" sz="1600" dirty="0"/>
              <a:t> </a:t>
            </a:r>
          </a:p>
          <a:p>
            <a:pPr eaLnBrk="1" hangingPunct="1">
              <a:spcBef>
                <a:spcPct val="0"/>
              </a:spcBef>
              <a:buClrTx/>
              <a:buSzTx/>
              <a:buFontTx/>
              <a:buNone/>
            </a:pPr>
            <a:r>
              <a:rPr lang="en-US" altLang="en-US" sz="1600" dirty="0"/>
              <a:t>		--</a:t>
            </a:r>
            <a:r>
              <a:rPr lang="en-US" altLang="en-US" sz="1600" dirty="0">
                <a:solidFill>
                  <a:srgbClr val="0000FF"/>
                </a:solidFill>
              </a:rPr>
              <a:t>cellulitis</a:t>
            </a:r>
          </a:p>
          <a:p>
            <a:pPr eaLnBrk="1" hangingPunct="1">
              <a:spcBef>
                <a:spcPct val="0"/>
              </a:spcBef>
              <a:buClrTx/>
              <a:buSzTx/>
              <a:buFontTx/>
              <a:buNone/>
            </a:pPr>
            <a:r>
              <a:rPr lang="en-US" altLang="en-US" sz="1600" dirty="0"/>
              <a:t>		--</a:t>
            </a:r>
            <a:r>
              <a:rPr lang="en-US" altLang="en-US" sz="1600" dirty="0">
                <a:solidFill>
                  <a:srgbClr val="0000FF"/>
                </a:solidFill>
              </a:rPr>
              <a:t>pseudotumor</a:t>
            </a:r>
          </a:p>
          <a:p>
            <a:pPr eaLnBrk="1" hangingPunct="1">
              <a:spcBef>
                <a:spcPct val="0"/>
              </a:spcBef>
              <a:buClrTx/>
              <a:buSzTx/>
              <a:buFontTx/>
              <a:buNone/>
            </a:pPr>
            <a:r>
              <a:rPr lang="en-US" altLang="en-US" sz="1600" dirty="0"/>
              <a:t>		--</a:t>
            </a:r>
            <a:r>
              <a:rPr lang="en-US" altLang="en-US" sz="1600" dirty="0">
                <a:solidFill>
                  <a:srgbClr val="0000FF"/>
                </a:solidFill>
              </a:rPr>
              <a:t>TED</a:t>
            </a:r>
            <a:endParaRPr lang="en-US" altLang="en-US" sz="1600" b="1" dirty="0">
              <a:solidFill>
                <a:schemeClr val="bg1"/>
              </a:solidFill>
            </a:endParaRPr>
          </a:p>
        </p:txBody>
      </p:sp>
      <p:sp>
        <p:nvSpPr>
          <p:cNvPr id="165894" name="Rectangle 2">
            <a:extLst>
              <a:ext uri="{FF2B5EF4-FFF2-40B4-BE49-F238E27FC236}">
                <a16:creationId xmlns:a16="http://schemas.microsoft.com/office/drawing/2014/main" id="{107A35D9-8362-4B2C-B844-548AA2301F30}"/>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5895" name="Slide Number Placeholder 1">
            <a:extLst>
              <a:ext uri="{FF2B5EF4-FFF2-40B4-BE49-F238E27FC236}">
                <a16:creationId xmlns:a16="http://schemas.microsoft.com/office/drawing/2014/main" id="{7079E3F3-5F8C-46E5-BC5A-C6F7C8712DD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97B27E-F9D1-4DDD-B0D7-48B9D7CD4253}" type="slidenum">
              <a:rPr lang="en-US" altLang="en-US" sz="1000" smtClean="0"/>
              <a:pPr>
                <a:spcBef>
                  <a:spcPct val="0"/>
                </a:spcBef>
                <a:buClrTx/>
                <a:buSzTx/>
                <a:buFontTx/>
                <a:buNone/>
              </a:pPr>
              <a:t>207</a:t>
            </a:fld>
            <a:endParaRPr lang="en-US" altLang="en-US" sz="1000"/>
          </a:p>
        </p:txBody>
      </p:sp>
      <p:sp>
        <p:nvSpPr>
          <p:cNvPr id="3" name="Rectangle 2">
            <a:extLst>
              <a:ext uri="{FF2B5EF4-FFF2-40B4-BE49-F238E27FC236}">
                <a16:creationId xmlns:a16="http://schemas.microsoft.com/office/drawing/2014/main" id="{23CF8059-B2F9-41E7-BFC9-BD230B7D9625}"/>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6" name="TextBox 1">
            <a:extLst>
              <a:ext uri="{FF2B5EF4-FFF2-40B4-BE49-F238E27FC236}">
                <a16:creationId xmlns:a16="http://schemas.microsoft.com/office/drawing/2014/main" id="{4BB68925-3726-4507-AE31-EC115E4EAB75}"/>
              </a:ext>
            </a:extLst>
          </p:cNvPr>
          <p:cNvSpPr txBox="1">
            <a:spLocks noChangeArrowheads="1"/>
          </p:cNvSpPr>
          <p:nvPr/>
        </p:nvSpPr>
        <p:spPr bwMode="auto">
          <a:xfrm>
            <a:off x="2819400" y="4572000"/>
            <a:ext cx="165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(Thyroid eye disease)</a:t>
            </a:r>
          </a:p>
        </p:txBody>
      </p:sp>
      <p:grpSp>
        <p:nvGrpSpPr>
          <p:cNvPr id="165897" name="Group 3">
            <a:extLst>
              <a:ext uri="{FF2B5EF4-FFF2-40B4-BE49-F238E27FC236}">
                <a16:creationId xmlns:a16="http://schemas.microsoft.com/office/drawing/2014/main" id="{DFEA562E-FD8F-4333-A560-46DD559E1CD5}"/>
              </a:ext>
            </a:extLst>
          </p:cNvPr>
          <p:cNvGrpSpPr>
            <a:grpSpLocks/>
          </p:cNvGrpSpPr>
          <p:nvPr/>
        </p:nvGrpSpPr>
        <p:grpSpPr bwMode="auto">
          <a:xfrm>
            <a:off x="762000" y="5578475"/>
            <a:ext cx="7642225" cy="822325"/>
            <a:chOff x="528" y="726"/>
            <a:chExt cx="4814" cy="518"/>
          </a:xfrm>
        </p:grpSpPr>
        <p:sp>
          <p:nvSpPr>
            <p:cNvPr id="165899" name="Text Box 4">
              <a:extLst>
                <a:ext uri="{FF2B5EF4-FFF2-40B4-BE49-F238E27FC236}">
                  <a16:creationId xmlns:a16="http://schemas.microsoft.com/office/drawing/2014/main" id="{2CCF62DD-3916-4B91-86D1-348F6BB1338D}"/>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5900" name="Text Box 5">
              <a:extLst>
                <a:ext uri="{FF2B5EF4-FFF2-40B4-BE49-F238E27FC236}">
                  <a16:creationId xmlns:a16="http://schemas.microsoft.com/office/drawing/2014/main" id="{7B63FA92-D196-4491-B3DF-4672B4B28429}"/>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5901" name="Text Box 6">
              <a:extLst>
                <a:ext uri="{FF2B5EF4-FFF2-40B4-BE49-F238E27FC236}">
                  <a16:creationId xmlns:a16="http://schemas.microsoft.com/office/drawing/2014/main" id="{76D651B8-3245-4EE6-956D-48FF68DF1311}"/>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5902" name="Text Box 7">
              <a:extLst>
                <a:ext uri="{FF2B5EF4-FFF2-40B4-BE49-F238E27FC236}">
                  <a16:creationId xmlns:a16="http://schemas.microsoft.com/office/drawing/2014/main" id="{6823D0E2-6AF2-4B6E-8B06-5FDBB2D8564A}"/>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5898" name="Line 9">
            <a:extLst>
              <a:ext uri="{FF2B5EF4-FFF2-40B4-BE49-F238E27FC236}">
                <a16:creationId xmlns:a16="http://schemas.microsoft.com/office/drawing/2014/main" id="{D4B8C944-4861-4F06-85F9-15DE90221FFA}"/>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a:extLst>
              <a:ext uri="{FF2B5EF4-FFF2-40B4-BE49-F238E27FC236}">
                <a16:creationId xmlns:a16="http://schemas.microsoft.com/office/drawing/2014/main" id="{35159B81-6B07-4276-81EC-40672EC5B033}"/>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7FDF2152-D3DC-422B-BF72-717D07D294DC}"/>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66914" name="Rectangle 12">
            <a:extLst>
              <a:ext uri="{FF2B5EF4-FFF2-40B4-BE49-F238E27FC236}">
                <a16:creationId xmlns:a16="http://schemas.microsoft.com/office/drawing/2014/main" id="{4805A1EE-59BB-40F1-9274-A506FF3C2A6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6915" name="Rectangle 3">
            <a:extLst>
              <a:ext uri="{FF2B5EF4-FFF2-40B4-BE49-F238E27FC236}">
                <a16:creationId xmlns:a16="http://schemas.microsoft.com/office/drawing/2014/main" id="{AA3CA600-07BA-4B73-A516-87BA01C9B3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6916" name="Rectangle 4">
            <a:extLst>
              <a:ext uri="{FF2B5EF4-FFF2-40B4-BE49-F238E27FC236}">
                <a16:creationId xmlns:a16="http://schemas.microsoft.com/office/drawing/2014/main" id="{E4F8B3A3-6C6F-40B5-8C18-CD9A98EECB6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6917" name="Rectangle 9">
            <a:extLst>
              <a:ext uri="{FF2B5EF4-FFF2-40B4-BE49-F238E27FC236}">
                <a16:creationId xmlns:a16="http://schemas.microsoft.com/office/drawing/2014/main" id="{01B81200-578D-4274-BE97-939BCC98D547}"/>
              </a:ext>
            </a:extLst>
          </p:cNvPr>
          <p:cNvSpPr>
            <a:spLocks noChangeArrowheads="1"/>
          </p:cNvSpPr>
          <p:nvPr/>
        </p:nvSpPr>
        <p:spPr bwMode="auto">
          <a:xfrm>
            <a:off x="2438400" y="4114800"/>
            <a:ext cx="1219200" cy="685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6918" name="Text Box 10">
            <a:extLst>
              <a:ext uri="{FF2B5EF4-FFF2-40B4-BE49-F238E27FC236}">
                <a16:creationId xmlns:a16="http://schemas.microsoft.com/office/drawing/2014/main" id="{83D02314-C193-4CE5-8889-E8BDFACE7457}"/>
              </a:ext>
            </a:extLst>
          </p:cNvPr>
          <p:cNvSpPr txBox="1">
            <a:spLocks noChangeArrowheads="1"/>
          </p:cNvSpPr>
          <p:nvPr/>
        </p:nvSpPr>
        <p:spPr bwMode="auto">
          <a:xfrm>
            <a:off x="390525" y="869950"/>
            <a:ext cx="426591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rgbClr val="0000FF"/>
                </a:solidFill>
              </a:rPr>
              <a:t>--Increased episcleral venous pressure</a:t>
            </a:r>
          </a:p>
          <a:p>
            <a:pPr eaLnBrk="1" hangingPunct="1">
              <a:spcBef>
                <a:spcPct val="0"/>
              </a:spcBef>
              <a:buClrTx/>
              <a:buSzTx/>
              <a:buFontTx/>
              <a:buNone/>
            </a:pPr>
            <a:r>
              <a:rPr lang="en-US" altLang="en-US" sz="1600" dirty="0">
                <a:solidFill>
                  <a:srgbClr val="B2B2B2"/>
                </a:solidFill>
              </a:rPr>
              <a:t>	--CCF</a:t>
            </a:r>
          </a:p>
          <a:p>
            <a:pPr eaLnBrk="1" hangingPunct="1">
              <a:spcBef>
                <a:spcPct val="0"/>
              </a:spcBef>
              <a:buClrTx/>
              <a:buSzTx/>
              <a:buFontTx/>
              <a:buNone/>
            </a:pPr>
            <a:r>
              <a:rPr lang="en-US" altLang="en-US" sz="1600" dirty="0">
                <a:solidFill>
                  <a:srgbClr val="B2B2B2"/>
                </a:solidFill>
              </a:rPr>
              <a:t>	--SVC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a:t>
            </a:r>
            <a:r>
              <a:rPr lang="en-US" altLang="en-US" sz="1600" dirty="0"/>
              <a:t> </a:t>
            </a:r>
          </a:p>
          <a:p>
            <a:pPr eaLnBrk="1" hangingPunct="1">
              <a:spcBef>
                <a:spcPct val="0"/>
              </a:spcBef>
              <a:buClrTx/>
              <a:buSzTx/>
              <a:buFontTx/>
              <a:buNone/>
            </a:pPr>
            <a:r>
              <a:rPr lang="en-US" altLang="en-US" sz="1600" dirty="0"/>
              <a:t>		</a:t>
            </a:r>
            <a:r>
              <a:rPr lang="en-US" altLang="en-US" sz="1600" b="1" dirty="0">
                <a:solidFill>
                  <a:srgbClr val="0000FF"/>
                </a:solidFill>
              </a:rPr>
              <a:t>--cellulitis</a:t>
            </a:r>
          </a:p>
          <a:p>
            <a:pPr eaLnBrk="1" hangingPunct="1">
              <a:spcBef>
                <a:spcPct val="0"/>
              </a:spcBef>
              <a:buClrTx/>
              <a:buSzTx/>
              <a:buFontTx/>
              <a:buNone/>
            </a:pPr>
            <a:r>
              <a:rPr lang="en-US" altLang="en-US" sz="1600" b="1" dirty="0">
                <a:solidFill>
                  <a:srgbClr val="0000FF"/>
                </a:solidFill>
              </a:rPr>
              <a:t>		--pseudotumor</a:t>
            </a:r>
          </a:p>
          <a:p>
            <a:pPr eaLnBrk="1" hangingPunct="1">
              <a:spcBef>
                <a:spcPct val="0"/>
              </a:spcBef>
              <a:buClrTx/>
              <a:buSzTx/>
              <a:buFontTx/>
              <a:buNone/>
            </a:pPr>
            <a:r>
              <a:rPr lang="en-US" altLang="en-US" sz="1600" b="1" dirty="0">
                <a:solidFill>
                  <a:srgbClr val="0000FF"/>
                </a:solidFill>
              </a:rPr>
              <a:t>		--TED</a:t>
            </a:r>
            <a:endParaRPr lang="en-US" altLang="en-US" sz="1600" b="1" dirty="0">
              <a:solidFill>
                <a:schemeClr val="bg1"/>
              </a:solidFill>
            </a:endParaRPr>
          </a:p>
        </p:txBody>
      </p:sp>
      <p:sp>
        <p:nvSpPr>
          <p:cNvPr id="166919" name="Text Box 13">
            <a:extLst>
              <a:ext uri="{FF2B5EF4-FFF2-40B4-BE49-F238E27FC236}">
                <a16:creationId xmlns:a16="http://schemas.microsoft.com/office/drawing/2014/main" id="{A578C8F7-ABAB-4E41-8CBE-79E576C75CFC}"/>
              </a:ext>
            </a:extLst>
          </p:cNvPr>
          <p:cNvSpPr txBox="1">
            <a:spLocks noChangeArrowheads="1"/>
          </p:cNvSpPr>
          <p:nvPr/>
        </p:nvSpPr>
        <p:spPr bwMode="auto">
          <a:xfrm>
            <a:off x="3886200" y="3878263"/>
            <a:ext cx="5238935" cy="116955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two mechanisms do these raise EVP?</a:t>
            </a:r>
            <a:endParaRPr lang="en-US" altLang="en-US" sz="1400">
              <a:solidFill>
                <a:srgbClr val="0000FF"/>
              </a:solidFill>
            </a:endParaRPr>
          </a:p>
          <a:p>
            <a:pPr eaLnBrk="1" hangingPunct="1">
              <a:spcBef>
                <a:spcPct val="0"/>
              </a:spcBef>
              <a:buClrTx/>
              <a:buSzTx/>
              <a:buFontTx/>
              <a:buNone/>
            </a:pPr>
            <a:r>
              <a:rPr lang="en-US" altLang="en-US" sz="1400">
                <a:solidFill>
                  <a:srgbClr val="0000FF"/>
                </a:solidFill>
              </a:rPr>
              <a:t>1) </a:t>
            </a:r>
            <a:r>
              <a:rPr lang="en-US" altLang="en-US" sz="1400">
                <a:solidFill>
                  <a:srgbClr val="FFFF99"/>
                </a:solidFill>
              </a:rPr>
              <a:t>Inflammation near the vortex veins causes them to swell, </a:t>
            </a:r>
          </a:p>
          <a:p>
            <a:pPr eaLnBrk="1" hangingPunct="1">
              <a:spcBef>
                <a:spcPct val="0"/>
              </a:spcBef>
              <a:buClrTx/>
              <a:buSzTx/>
              <a:buFontTx/>
              <a:buNone/>
            </a:pPr>
            <a:r>
              <a:rPr lang="en-US" altLang="en-US" sz="1400">
                <a:solidFill>
                  <a:srgbClr val="FFFF99"/>
                </a:solidFill>
              </a:rPr>
              <a:t>     decreasing lumen diameter and thereby impeding drainage</a:t>
            </a:r>
          </a:p>
          <a:p>
            <a:pPr eaLnBrk="1" hangingPunct="1">
              <a:spcBef>
                <a:spcPct val="0"/>
              </a:spcBef>
              <a:buClrTx/>
              <a:buSzTx/>
              <a:buFontTx/>
              <a:buNone/>
            </a:pPr>
            <a:r>
              <a:rPr lang="en-US" altLang="en-US" sz="1400" b="1">
                <a:solidFill>
                  <a:srgbClr val="FFFF99"/>
                </a:solidFill>
              </a:rPr>
              <a:t>and/or</a:t>
            </a:r>
          </a:p>
          <a:p>
            <a:pPr eaLnBrk="1" hangingPunct="1">
              <a:spcBef>
                <a:spcPct val="0"/>
              </a:spcBef>
              <a:buClrTx/>
              <a:buSzTx/>
              <a:buFontTx/>
              <a:buNone/>
            </a:pPr>
            <a:r>
              <a:rPr lang="en-US" altLang="en-US" sz="1400">
                <a:solidFill>
                  <a:srgbClr val="0000FF"/>
                </a:solidFill>
              </a:rPr>
              <a:t>2) </a:t>
            </a:r>
            <a:r>
              <a:rPr lang="en-US" altLang="en-US" sz="1400">
                <a:solidFill>
                  <a:srgbClr val="FFFF99"/>
                </a:solidFill>
              </a:rPr>
              <a:t>Orbital congestion mechanically compresses the vortex veins</a:t>
            </a:r>
          </a:p>
        </p:txBody>
      </p:sp>
      <p:sp>
        <p:nvSpPr>
          <p:cNvPr id="166920" name="Rectangle 2">
            <a:extLst>
              <a:ext uri="{FF2B5EF4-FFF2-40B4-BE49-F238E27FC236}">
                <a16:creationId xmlns:a16="http://schemas.microsoft.com/office/drawing/2014/main" id="{5DB210FF-DDFA-4920-8B25-87F1B5CC4DA8}"/>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 name="Rectangle 2">
            <a:extLst>
              <a:ext uri="{FF2B5EF4-FFF2-40B4-BE49-F238E27FC236}">
                <a16:creationId xmlns:a16="http://schemas.microsoft.com/office/drawing/2014/main" id="{30536FDC-F0C5-48DC-9CCD-35BCF63BB385}"/>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21" name="Slide Number Placeholder 1">
            <a:extLst>
              <a:ext uri="{FF2B5EF4-FFF2-40B4-BE49-F238E27FC236}">
                <a16:creationId xmlns:a16="http://schemas.microsoft.com/office/drawing/2014/main" id="{4BD86598-8D91-43B8-9E11-072E7F124AB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CDDF143-F257-486B-A2D5-21698716A125}" type="slidenum">
              <a:rPr lang="en-US" altLang="en-US" sz="1000" smtClean="0"/>
              <a:pPr>
                <a:spcBef>
                  <a:spcPct val="0"/>
                </a:spcBef>
                <a:buClrTx/>
                <a:buSzTx/>
                <a:buFontTx/>
                <a:buNone/>
              </a:pPr>
              <a:t>208</a:t>
            </a:fld>
            <a:endParaRPr lang="en-US" altLang="en-US" sz="1000"/>
          </a:p>
        </p:txBody>
      </p:sp>
      <p:grpSp>
        <p:nvGrpSpPr>
          <p:cNvPr id="166922" name="Group 3">
            <a:extLst>
              <a:ext uri="{FF2B5EF4-FFF2-40B4-BE49-F238E27FC236}">
                <a16:creationId xmlns:a16="http://schemas.microsoft.com/office/drawing/2014/main" id="{4D64ECF0-A34D-47C9-AEB9-E00F4E638793}"/>
              </a:ext>
            </a:extLst>
          </p:cNvPr>
          <p:cNvGrpSpPr>
            <a:grpSpLocks/>
          </p:cNvGrpSpPr>
          <p:nvPr/>
        </p:nvGrpSpPr>
        <p:grpSpPr bwMode="auto">
          <a:xfrm>
            <a:off x="762000" y="5578475"/>
            <a:ext cx="7642225" cy="822325"/>
            <a:chOff x="528" y="726"/>
            <a:chExt cx="4814" cy="518"/>
          </a:xfrm>
        </p:grpSpPr>
        <p:sp>
          <p:nvSpPr>
            <p:cNvPr id="166924" name="Text Box 4">
              <a:extLst>
                <a:ext uri="{FF2B5EF4-FFF2-40B4-BE49-F238E27FC236}">
                  <a16:creationId xmlns:a16="http://schemas.microsoft.com/office/drawing/2014/main" id="{629EB796-4805-4888-9AD1-A600699F8C41}"/>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6925" name="Text Box 5">
              <a:extLst>
                <a:ext uri="{FF2B5EF4-FFF2-40B4-BE49-F238E27FC236}">
                  <a16:creationId xmlns:a16="http://schemas.microsoft.com/office/drawing/2014/main" id="{C739A2C8-0EC9-41B4-8D93-386645D80BBC}"/>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6926" name="Text Box 6">
              <a:extLst>
                <a:ext uri="{FF2B5EF4-FFF2-40B4-BE49-F238E27FC236}">
                  <a16:creationId xmlns:a16="http://schemas.microsoft.com/office/drawing/2014/main" id="{2DA45F92-6DD8-4C5D-8E10-BD920379EAFA}"/>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6927" name="Text Box 7">
              <a:extLst>
                <a:ext uri="{FF2B5EF4-FFF2-40B4-BE49-F238E27FC236}">
                  <a16:creationId xmlns:a16="http://schemas.microsoft.com/office/drawing/2014/main" id="{E68BB238-D926-4542-A4D8-8716249F3E5E}"/>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6923" name="Line 9">
            <a:extLst>
              <a:ext uri="{FF2B5EF4-FFF2-40B4-BE49-F238E27FC236}">
                <a16:creationId xmlns:a16="http://schemas.microsoft.com/office/drawing/2014/main" id="{8D49C2B9-1128-41FE-A59C-C749EC89259D}"/>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a:extLst>
              <a:ext uri="{FF2B5EF4-FFF2-40B4-BE49-F238E27FC236}">
                <a16:creationId xmlns:a16="http://schemas.microsoft.com/office/drawing/2014/main" id="{783410E9-0BA7-494B-8684-82C8B5E8B991}"/>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BF0F27E-09F8-437B-8961-CCD1F10C1A8E}"/>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67938" name="Rectangle 12">
            <a:extLst>
              <a:ext uri="{FF2B5EF4-FFF2-40B4-BE49-F238E27FC236}">
                <a16:creationId xmlns:a16="http://schemas.microsoft.com/office/drawing/2014/main" id="{8630E885-7EFA-4AF6-B887-D314BE3D856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7939" name="Rectangle 3">
            <a:extLst>
              <a:ext uri="{FF2B5EF4-FFF2-40B4-BE49-F238E27FC236}">
                <a16:creationId xmlns:a16="http://schemas.microsoft.com/office/drawing/2014/main" id="{7B41BEE4-32C6-41E0-A048-BE37B58DD16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7940" name="Rectangle 4">
            <a:extLst>
              <a:ext uri="{FF2B5EF4-FFF2-40B4-BE49-F238E27FC236}">
                <a16:creationId xmlns:a16="http://schemas.microsoft.com/office/drawing/2014/main" id="{DBEA7659-694B-4B83-84EC-C9935F90FF3D}"/>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7941" name="Rectangle 9">
            <a:extLst>
              <a:ext uri="{FF2B5EF4-FFF2-40B4-BE49-F238E27FC236}">
                <a16:creationId xmlns:a16="http://schemas.microsoft.com/office/drawing/2014/main" id="{72C50535-766F-4227-BF75-86AF74575FDD}"/>
              </a:ext>
            </a:extLst>
          </p:cNvPr>
          <p:cNvSpPr>
            <a:spLocks noChangeArrowheads="1"/>
          </p:cNvSpPr>
          <p:nvPr/>
        </p:nvSpPr>
        <p:spPr bwMode="auto">
          <a:xfrm>
            <a:off x="2438400" y="4114800"/>
            <a:ext cx="1219200" cy="685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7942" name="Text Box 10">
            <a:extLst>
              <a:ext uri="{FF2B5EF4-FFF2-40B4-BE49-F238E27FC236}">
                <a16:creationId xmlns:a16="http://schemas.microsoft.com/office/drawing/2014/main" id="{89CE0769-3B91-4F91-9CEA-0AAD55139DED}"/>
              </a:ext>
            </a:extLst>
          </p:cNvPr>
          <p:cNvSpPr txBox="1">
            <a:spLocks noChangeArrowheads="1"/>
          </p:cNvSpPr>
          <p:nvPr/>
        </p:nvSpPr>
        <p:spPr bwMode="auto">
          <a:xfrm>
            <a:off x="390525" y="869950"/>
            <a:ext cx="420820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rgbClr val="0000FF"/>
                </a:solidFill>
              </a:rPr>
              <a:t>--Increased episcleral venous pressure</a:t>
            </a:r>
          </a:p>
          <a:p>
            <a:pPr eaLnBrk="1" hangingPunct="1">
              <a:spcBef>
                <a:spcPct val="0"/>
              </a:spcBef>
              <a:buClrTx/>
              <a:buSzTx/>
              <a:buFontTx/>
              <a:buNone/>
            </a:pPr>
            <a:r>
              <a:rPr lang="en-US" altLang="en-US" sz="1600" dirty="0">
                <a:solidFill>
                  <a:srgbClr val="B2B2B2"/>
                </a:solidFill>
              </a:rPr>
              <a:t>	--CCF</a:t>
            </a:r>
          </a:p>
          <a:p>
            <a:pPr eaLnBrk="1" hangingPunct="1">
              <a:spcBef>
                <a:spcPct val="0"/>
              </a:spcBef>
              <a:buClrTx/>
              <a:buSzTx/>
              <a:buFontTx/>
              <a:buNone/>
            </a:pPr>
            <a:r>
              <a:rPr lang="en-US" altLang="en-US" sz="1600" dirty="0">
                <a:solidFill>
                  <a:srgbClr val="B2B2B2"/>
                </a:solidFill>
              </a:rPr>
              <a:t>	--SVC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a:t>
            </a:r>
            <a:r>
              <a:rPr lang="en-US" altLang="en-US" sz="1600" dirty="0"/>
              <a:t> </a:t>
            </a:r>
          </a:p>
          <a:p>
            <a:pPr eaLnBrk="1" hangingPunct="1">
              <a:spcBef>
                <a:spcPct val="0"/>
              </a:spcBef>
              <a:buClrTx/>
              <a:buSzTx/>
              <a:buFontTx/>
              <a:buNone/>
            </a:pPr>
            <a:r>
              <a:rPr lang="en-US" altLang="en-US" sz="1600" dirty="0"/>
              <a:t>		</a:t>
            </a:r>
            <a:r>
              <a:rPr lang="en-US" altLang="en-US" sz="1600" b="1" dirty="0">
                <a:solidFill>
                  <a:srgbClr val="0000FF"/>
                </a:solidFill>
              </a:rPr>
              <a:t>--cellulitis</a:t>
            </a:r>
          </a:p>
          <a:p>
            <a:pPr eaLnBrk="1" hangingPunct="1">
              <a:spcBef>
                <a:spcPct val="0"/>
              </a:spcBef>
              <a:buClrTx/>
              <a:buSzTx/>
              <a:buFontTx/>
              <a:buNone/>
            </a:pPr>
            <a:r>
              <a:rPr lang="en-US" altLang="en-US" sz="1600" b="1" dirty="0">
                <a:solidFill>
                  <a:srgbClr val="0000FF"/>
                </a:solidFill>
              </a:rPr>
              <a:t>		--pseudotumor</a:t>
            </a:r>
          </a:p>
          <a:p>
            <a:pPr eaLnBrk="1" hangingPunct="1">
              <a:spcBef>
                <a:spcPct val="0"/>
              </a:spcBef>
              <a:buClrTx/>
              <a:buSzTx/>
              <a:buFontTx/>
              <a:buNone/>
            </a:pPr>
            <a:r>
              <a:rPr lang="en-US" altLang="en-US" sz="1600" b="1" dirty="0">
                <a:solidFill>
                  <a:srgbClr val="0000FF"/>
                </a:solidFill>
              </a:rPr>
              <a:t>		--TED</a:t>
            </a:r>
            <a:endParaRPr lang="en-US" altLang="en-US" sz="1600" b="1" dirty="0">
              <a:solidFill>
                <a:schemeClr val="bg1"/>
              </a:solidFill>
            </a:endParaRPr>
          </a:p>
        </p:txBody>
      </p:sp>
      <p:sp>
        <p:nvSpPr>
          <p:cNvPr id="167943" name="Text Box 11">
            <a:extLst>
              <a:ext uri="{FF2B5EF4-FFF2-40B4-BE49-F238E27FC236}">
                <a16:creationId xmlns:a16="http://schemas.microsoft.com/office/drawing/2014/main" id="{73C0506C-23AE-4A52-B57E-023A49DB1CC3}"/>
              </a:ext>
            </a:extLst>
          </p:cNvPr>
          <p:cNvSpPr txBox="1">
            <a:spLocks noChangeArrowheads="1"/>
          </p:cNvSpPr>
          <p:nvPr/>
        </p:nvSpPr>
        <p:spPr bwMode="auto">
          <a:xfrm>
            <a:off x="3886200" y="3878263"/>
            <a:ext cx="5238935" cy="116955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two mechanisms do these raise EVP?</a:t>
            </a:r>
            <a:endParaRPr lang="en-US" altLang="en-US" sz="1400">
              <a:solidFill>
                <a:srgbClr val="0000FF"/>
              </a:solidFill>
            </a:endParaRPr>
          </a:p>
          <a:p>
            <a:pPr eaLnBrk="1" hangingPunct="1">
              <a:spcBef>
                <a:spcPct val="0"/>
              </a:spcBef>
              <a:buClrTx/>
              <a:buSzTx/>
              <a:buFontTx/>
              <a:buNone/>
            </a:pPr>
            <a:r>
              <a:rPr lang="en-US" altLang="en-US" sz="1400">
                <a:solidFill>
                  <a:srgbClr val="0000FF"/>
                </a:solidFill>
              </a:rPr>
              <a:t>1) Inflammation near the vortex veins causes them to swell, </a:t>
            </a:r>
          </a:p>
          <a:p>
            <a:pPr eaLnBrk="1" hangingPunct="1">
              <a:spcBef>
                <a:spcPct val="0"/>
              </a:spcBef>
              <a:buClrTx/>
              <a:buSzTx/>
              <a:buFontTx/>
              <a:buNone/>
            </a:pPr>
            <a:r>
              <a:rPr lang="en-US" altLang="en-US" sz="1400">
                <a:solidFill>
                  <a:srgbClr val="0000FF"/>
                </a:solidFill>
              </a:rPr>
              <a:t>     decreasing lumen diameter and thereby impeding drainage</a:t>
            </a:r>
          </a:p>
          <a:p>
            <a:pPr eaLnBrk="1" hangingPunct="1">
              <a:spcBef>
                <a:spcPct val="0"/>
              </a:spcBef>
              <a:buClrTx/>
              <a:buSzTx/>
              <a:buFontTx/>
              <a:buNone/>
            </a:pPr>
            <a:r>
              <a:rPr lang="en-US" altLang="en-US" sz="1400" b="1">
                <a:solidFill>
                  <a:srgbClr val="0000FF"/>
                </a:solidFill>
              </a:rPr>
              <a:t>and/or</a:t>
            </a:r>
          </a:p>
          <a:p>
            <a:pPr eaLnBrk="1" hangingPunct="1">
              <a:spcBef>
                <a:spcPct val="0"/>
              </a:spcBef>
              <a:buClrTx/>
              <a:buSzTx/>
              <a:buFontTx/>
              <a:buNone/>
            </a:pPr>
            <a:r>
              <a:rPr lang="en-US" altLang="en-US" sz="1400">
                <a:solidFill>
                  <a:srgbClr val="0000FF"/>
                </a:solidFill>
              </a:rPr>
              <a:t>2) </a:t>
            </a:r>
            <a:r>
              <a:rPr lang="en-US" altLang="en-US" sz="1400">
                <a:solidFill>
                  <a:srgbClr val="FFFF99"/>
                </a:solidFill>
              </a:rPr>
              <a:t>Orbital congestion mechanically compresses the vortex veins</a:t>
            </a:r>
          </a:p>
        </p:txBody>
      </p:sp>
      <p:sp>
        <p:nvSpPr>
          <p:cNvPr id="167944" name="Rectangle 2">
            <a:extLst>
              <a:ext uri="{FF2B5EF4-FFF2-40B4-BE49-F238E27FC236}">
                <a16:creationId xmlns:a16="http://schemas.microsoft.com/office/drawing/2014/main" id="{1E65B7B4-D6C5-4EE0-B117-EBDC8C41FFC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 name="Rectangle 2">
            <a:extLst>
              <a:ext uri="{FF2B5EF4-FFF2-40B4-BE49-F238E27FC236}">
                <a16:creationId xmlns:a16="http://schemas.microsoft.com/office/drawing/2014/main" id="{91F21E4E-2D4D-42E9-AA57-FFA0D6250B7F}"/>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45" name="Slide Number Placeholder 1">
            <a:extLst>
              <a:ext uri="{FF2B5EF4-FFF2-40B4-BE49-F238E27FC236}">
                <a16:creationId xmlns:a16="http://schemas.microsoft.com/office/drawing/2014/main" id="{DE8FE898-45E2-4ECB-9F62-C7BF44BACB8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4A4ED4-112D-494B-A5FC-4A306822010C}" type="slidenum">
              <a:rPr lang="en-US" altLang="en-US" sz="1000" smtClean="0"/>
              <a:pPr>
                <a:spcBef>
                  <a:spcPct val="0"/>
                </a:spcBef>
                <a:buClrTx/>
                <a:buSzTx/>
                <a:buFontTx/>
                <a:buNone/>
              </a:pPr>
              <a:t>209</a:t>
            </a:fld>
            <a:endParaRPr lang="en-US" altLang="en-US" sz="1000"/>
          </a:p>
        </p:txBody>
      </p:sp>
      <p:grpSp>
        <p:nvGrpSpPr>
          <p:cNvPr id="167946" name="Group 3">
            <a:extLst>
              <a:ext uri="{FF2B5EF4-FFF2-40B4-BE49-F238E27FC236}">
                <a16:creationId xmlns:a16="http://schemas.microsoft.com/office/drawing/2014/main" id="{B100F292-7355-4CFE-A731-DC21E550F2BC}"/>
              </a:ext>
            </a:extLst>
          </p:cNvPr>
          <p:cNvGrpSpPr>
            <a:grpSpLocks/>
          </p:cNvGrpSpPr>
          <p:nvPr/>
        </p:nvGrpSpPr>
        <p:grpSpPr bwMode="auto">
          <a:xfrm>
            <a:off x="762000" y="5578475"/>
            <a:ext cx="7642225" cy="822325"/>
            <a:chOff x="528" y="726"/>
            <a:chExt cx="4814" cy="518"/>
          </a:xfrm>
        </p:grpSpPr>
        <p:sp>
          <p:nvSpPr>
            <p:cNvPr id="167948" name="Text Box 4">
              <a:extLst>
                <a:ext uri="{FF2B5EF4-FFF2-40B4-BE49-F238E27FC236}">
                  <a16:creationId xmlns:a16="http://schemas.microsoft.com/office/drawing/2014/main" id="{46478464-11F6-4E4D-AF4D-56CCE15FF14E}"/>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7949" name="Text Box 5">
              <a:extLst>
                <a:ext uri="{FF2B5EF4-FFF2-40B4-BE49-F238E27FC236}">
                  <a16:creationId xmlns:a16="http://schemas.microsoft.com/office/drawing/2014/main" id="{F828C36B-7E92-464A-91BE-5959DA4CB6DC}"/>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7950" name="Text Box 6">
              <a:extLst>
                <a:ext uri="{FF2B5EF4-FFF2-40B4-BE49-F238E27FC236}">
                  <a16:creationId xmlns:a16="http://schemas.microsoft.com/office/drawing/2014/main" id="{A299ED73-6A8B-4FBE-9630-921D5A4B59B8}"/>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7951" name="Text Box 7">
              <a:extLst>
                <a:ext uri="{FF2B5EF4-FFF2-40B4-BE49-F238E27FC236}">
                  <a16:creationId xmlns:a16="http://schemas.microsoft.com/office/drawing/2014/main" id="{579F9041-7AB4-4DAC-87A4-389FB977A4B6}"/>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7947" name="Line 9">
            <a:extLst>
              <a:ext uri="{FF2B5EF4-FFF2-40B4-BE49-F238E27FC236}">
                <a16:creationId xmlns:a16="http://schemas.microsoft.com/office/drawing/2014/main" id="{AA585FA6-22DE-4718-BD1D-02D010B42F54}"/>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a:extLst>
              <a:ext uri="{FF2B5EF4-FFF2-40B4-BE49-F238E27FC236}">
                <a16:creationId xmlns:a16="http://schemas.microsoft.com/office/drawing/2014/main" id="{31268F22-B62F-4169-A01C-E0BFA7C5187F}"/>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028EEE4-516E-447A-8239-199432DAF28F}"/>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1506" name="Rectangle 2">
            <a:extLst>
              <a:ext uri="{FF2B5EF4-FFF2-40B4-BE49-F238E27FC236}">
                <a16:creationId xmlns:a16="http://schemas.microsoft.com/office/drawing/2014/main" id="{1BA865D6-2B80-4CD9-8F35-C1EE3AE54551}"/>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1507" name="Rectangle 2">
            <a:extLst>
              <a:ext uri="{FF2B5EF4-FFF2-40B4-BE49-F238E27FC236}">
                <a16:creationId xmlns:a16="http://schemas.microsoft.com/office/drawing/2014/main" id="{8C994468-EBCA-4BA3-84DB-EBC23174E5B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08" name="Text Box 4">
            <a:extLst>
              <a:ext uri="{FF2B5EF4-FFF2-40B4-BE49-F238E27FC236}">
                <a16:creationId xmlns:a16="http://schemas.microsoft.com/office/drawing/2014/main" id="{84EBDABB-2865-4460-BC8D-A7FCAA0E29C4}"/>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21509" name="Text Box 7">
            <a:extLst>
              <a:ext uri="{FF2B5EF4-FFF2-40B4-BE49-F238E27FC236}">
                <a16:creationId xmlns:a16="http://schemas.microsoft.com/office/drawing/2014/main" id="{E48AAB42-638F-448D-9DAA-A5EE0A611397}"/>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 Toxoplasmosis</a:t>
            </a:r>
          </a:p>
          <a:p>
            <a:pPr eaLnBrk="1" hangingPunct="1">
              <a:lnSpc>
                <a:spcPct val="90000"/>
              </a:lnSpc>
              <a:spcBef>
                <a:spcPct val="0"/>
              </a:spcBef>
              <a:buClrTx/>
              <a:buSzTx/>
              <a:buFontTx/>
              <a:buNone/>
            </a:pPr>
            <a:r>
              <a:rPr lang="en-US" altLang="en-US" sz="1400" b="1">
                <a:solidFill>
                  <a:srgbClr val="0000FF"/>
                </a:solidFill>
              </a:rPr>
              <a:t>3) Sarcoidosis</a:t>
            </a:r>
          </a:p>
          <a:p>
            <a:pPr eaLnBrk="1" hangingPunct="1">
              <a:lnSpc>
                <a:spcPct val="90000"/>
              </a:lnSpc>
              <a:spcBef>
                <a:spcPct val="0"/>
              </a:spcBef>
              <a:buClrTx/>
              <a:buSzTx/>
              <a:buFontTx/>
              <a:buNone/>
            </a:pPr>
            <a:r>
              <a:rPr lang="en-US" altLang="en-US" sz="1400" b="1">
                <a:solidFill>
                  <a:srgbClr val="0000FF"/>
                </a:solidFill>
              </a:rPr>
              <a:t>4) </a:t>
            </a:r>
            <a:r>
              <a:rPr lang="en-US" altLang="en-US" sz="1400" i="1"/>
              <a:t>this one is another specific bug</a:t>
            </a:r>
            <a:endParaRPr lang="en-US" altLang="en-US" sz="1400" b="1" i="1">
              <a:solidFill>
                <a:srgbClr val="FFFF99"/>
              </a:solidFill>
            </a:endParaRPr>
          </a:p>
        </p:txBody>
      </p:sp>
      <p:sp>
        <p:nvSpPr>
          <p:cNvPr id="21510" name="Slide Number Placeholder 1">
            <a:extLst>
              <a:ext uri="{FF2B5EF4-FFF2-40B4-BE49-F238E27FC236}">
                <a16:creationId xmlns:a16="http://schemas.microsoft.com/office/drawing/2014/main" id="{42D5BB8D-0B1D-43BE-AC13-A5A3C4BAAC6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0CF8F78-62F8-4EDD-82A0-4CEEC7D747D0}" type="slidenum">
              <a:rPr lang="en-US" altLang="en-US" sz="1000" smtClean="0"/>
              <a:pPr>
                <a:spcBef>
                  <a:spcPct val="0"/>
                </a:spcBef>
                <a:buClrTx/>
                <a:buSzTx/>
                <a:buFontTx/>
                <a:buNone/>
              </a:pPr>
              <a:t>21</a:t>
            </a:fld>
            <a:endParaRPr lang="en-US" altLang="en-US" sz="100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3E63FB2-4D9D-4570-936B-5F671AD4AB22}"/>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68962" name="Rectangle 12">
            <a:extLst>
              <a:ext uri="{FF2B5EF4-FFF2-40B4-BE49-F238E27FC236}">
                <a16:creationId xmlns:a16="http://schemas.microsoft.com/office/drawing/2014/main" id="{0654DE79-A324-4852-93AA-09CCEE18EE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8963" name="Rectangle 3">
            <a:extLst>
              <a:ext uri="{FF2B5EF4-FFF2-40B4-BE49-F238E27FC236}">
                <a16:creationId xmlns:a16="http://schemas.microsoft.com/office/drawing/2014/main" id="{F0F9F227-BE1D-42BA-A94F-9D30B431B73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8964" name="Rectangle 4">
            <a:extLst>
              <a:ext uri="{FF2B5EF4-FFF2-40B4-BE49-F238E27FC236}">
                <a16:creationId xmlns:a16="http://schemas.microsoft.com/office/drawing/2014/main" id="{7DF15E0D-D7A4-4439-A84B-4400686AF17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8965" name="Rectangle 9">
            <a:extLst>
              <a:ext uri="{FF2B5EF4-FFF2-40B4-BE49-F238E27FC236}">
                <a16:creationId xmlns:a16="http://schemas.microsoft.com/office/drawing/2014/main" id="{1F924FAC-E587-42BF-820E-90F02A95CA1C}"/>
              </a:ext>
            </a:extLst>
          </p:cNvPr>
          <p:cNvSpPr>
            <a:spLocks noChangeArrowheads="1"/>
          </p:cNvSpPr>
          <p:nvPr/>
        </p:nvSpPr>
        <p:spPr bwMode="auto">
          <a:xfrm>
            <a:off x="2438400" y="4114800"/>
            <a:ext cx="1219200" cy="685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8966" name="Text Box 10">
            <a:extLst>
              <a:ext uri="{FF2B5EF4-FFF2-40B4-BE49-F238E27FC236}">
                <a16:creationId xmlns:a16="http://schemas.microsoft.com/office/drawing/2014/main" id="{9DB65823-AB06-4E7E-AD85-C564E3DFC4B9}"/>
              </a:ext>
            </a:extLst>
          </p:cNvPr>
          <p:cNvSpPr txBox="1">
            <a:spLocks noChangeArrowheads="1"/>
          </p:cNvSpPr>
          <p:nvPr/>
        </p:nvSpPr>
        <p:spPr bwMode="auto">
          <a:xfrm>
            <a:off x="390525" y="869950"/>
            <a:ext cx="420820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rgbClr val="0000FF"/>
                </a:solidFill>
              </a:rPr>
              <a:t>--Increased episcleral venous pressure</a:t>
            </a:r>
          </a:p>
          <a:p>
            <a:pPr eaLnBrk="1" hangingPunct="1">
              <a:spcBef>
                <a:spcPct val="0"/>
              </a:spcBef>
              <a:buClrTx/>
              <a:buSzTx/>
              <a:buFontTx/>
              <a:buNone/>
            </a:pPr>
            <a:r>
              <a:rPr lang="en-US" altLang="en-US" sz="1600" dirty="0">
                <a:solidFill>
                  <a:srgbClr val="B2B2B2"/>
                </a:solidFill>
              </a:rPr>
              <a:t>	--CCF</a:t>
            </a:r>
          </a:p>
          <a:p>
            <a:pPr eaLnBrk="1" hangingPunct="1">
              <a:spcBef>
                <a:spcPct val="0"/>
              </a:spcBef>
              <a:buClrTx/>
              <a:buSzTx/>
              <a:buFontTx/>
              <a:buNone/>
            </a:pPr>
            <a:r>
              <a:rPr lang="en-US" altLang="en-US" sz="1600" dirty="0">
                <a:solidFill>
                  <a:srgbClr val="B2B2B2"/>
                </a:solidFill>
              </a:rPr>
              <a:t>	--SVC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a:t>
            </a:r>
            <a:r>
              <a:rPr lang="en-US" altLang="en-US" sz="1600" dirty="0"/>
              <a:t> </a:t>
            </a:r>
          </a:p>
          <a:p>
            <a:pPr eaLnBrk="1" hangingPunct="1">
              <a:spcBef>
                <a:spcPct val="0"/>
              </a:spcBef>
              <a:buClrTx/>
              <a:buSzTx/>
              <a:buFontTx/>
              <a:buNone/>
            </a:pPr>
            <a:r>
              <a:rPr lang="en-US" altLang="en-US" sz="1600" dirty="0"/>
              <a:t>		</a:t>
            </a:r>
            <a:r>
              <a:rPr lang="en-US" altLang="en-US" sz="1600" b="1" dirty="0">
                <a:solidFill>
                  <a:srgbClr val="0000FF"/>
                </a:solidFill>
              </a:rPr>
              <a:t>--cellulitis</a:t>
            </a:r>
          </a:p>
          <a:p>
            <a:pPr eaLnBrk="1" hangingPunct="1">
              <a:spcBef>
                <a:spcPct val="0"/>
              </a:spcBef>
              <a:buClrTx/>
              <a:buSzTx/>
              <a:buFontTx/>
              <a:buNone/>
            </a:pPr>
            <a:r>
              <a:rPr lang="en-US" altLang="en-US" sz="1600" b="1" dirty="0">
                <a:solidFill>
                  <a:srgbClr val="0000FF"/>
                </a:solidFill>
              </a:rPr>
              <a:t>		--pseudotumor</a:t>
            </a:r>
          </a:p>
          <a:p>
            <a:pPr eaLnBrk="1" hangingPunct="1">
              <a:spcBef>
                <a:spcPct val="0"/>
              </a:spcBef>
              <a:buClrTx/>
              <a:buSzTx/>
              <a:buFontTx/>
              <a:buNone/>
            </a:pPr>
            <a:r>
              <a:rPr lang="en-US" altLang="en-US" sz="1600" b="1" dirty="0">
                <a:solidFill>
                  <a:srgbClr val="0000FF"/>
                </a:solidFill>
              </a:rPr>
              <a:t>		--TED</a:t>
            </a:r>
            <a:endParaRPr lang="en-US" altLang="en-US" sz="1600" b="1" dirty="0">
              <a:solidFill>
                <a:schemeClr val="bg1"/>
              </a:solidFill>
            </a:endParaRPr>
          </a:p>
        </p:txBody>
      </p:sp>
      <p:sp>
        <p:nvSpPr>
          <p:cNvPr id="168967" name="Text Box 11">
            <a:extLst>
              <a:ext uri="{FF2B5EF4-FFF2-40B4-BE49-F238E27FC236}">
                <a16:creationId xmlns:a16="http://schemas.microsoft.com/office/drawing/2014/main" id="{0E73F4A1-1B57-4B70-99FC-FE71FFA2CC5C}"/>
              </a:ext>
            </a:extLst>
          </p:cNvPr>
          <p:cNvSpPr txBox="1">
            <a:spLocks noChangeArrowheads="1"/>
          </p:cNvSpPr>
          <p:nvPr/>
        </p:nvSpPr>
        <p:spPr bwMode="auto">
          <a:xfrm>
            <a:off x="3886200" y="3878263"/>
            <a:ext cx="5238935" cy="116955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two mechanisms do these raise EVP?</a:t>
            </a:r>
            <a:endParaRPr lang="en-US" altLang="en-US" sz="1400">
              <a:solidFill>
                <a:srgbClr val="0000FF"/>
              </a:solidFill>
            </a:endParaRPr>
          </a:p>
          <a:p>
            <a:pPr eaLnBrk="1" hangingPunct="1">
              <a:spcBef>
                <a:spcPct val="0"/>
              </a:spcBef>
              <a:buClrTx/>
              <a:buSzTx/>
              <a:buFontTx/>
              <a:buNone/>
            </a:pPr>
            <a:r>
              <a:rPr lang="en-US" altLang="en-US" sz="1400">
                <a:solidFill>
                  <a:srgbClr val="0000FF"/>
                </a:solidFill>
              </a:rPr>
              <a:t>1) Inflammation near the vortex veins causes them to swell, </a:t>
            </a:r>
          </a:p>
          <a:p>
            <a:pPr eaLnBrk="1" hangingPunct="1">
              <a:spcBef>
                <a:spcPct val="0"/>
              </a:spcBef>
              <a:buClrTx/>
              <a:buSzTx/>
              <a:buFontTx/>
              <a:buNone/>
            </a:pPr>
            <a:r>
              <a:rPr lang="en-US" altLang="en-US" sz="1400">
                <a:solidFill>
                  <a:srgbClr val="0000FF"/>
                </a:solidFill>
              </a:rPr>
              <a:t>     decreasing lumen diameter and thereby impeding drainage</a:t>
            </a:r>
          </a:p>
          <a:p>
            <a:pPr eaLnBrk="1" hangingPunct="1">
              <a:spcBef>
                <a:spcPct val="0"/>
              </a:spcBef>
              <a:buClrTx/>
              <a:buSzTx/>
              <a:buFontTx/>
              <a:buNone/>
            </a:pPr>
            <a:r>
              <a:rPr lang="en-US" altLang="en-US" sz="1400" b="1">
                <a:solidFill>
                  <a:srgbClr val="0000FF"/>
                </a:solidFill>
              </a:rPr>
              <a:t>and/or</a:t>
            </a:r>
          </a:p>
          <a:p>
            <a:pPr eaLnBrk="1" hangingPunct="1">
              <a:spcBef>
                <a:spcPct val="0"/>
              </a:spcBef>
              <a:buClrTx/>
              <a:buSzTx/>
              <a:buFontTx/>
              <a:buNone/>
            </a:pPr>
            <a:r>
              <a:rPr lang="en-US" altLang="en-US" sz="1400">
                <a:solidFill>
                  <a:srgbClr val="0000FF"/>
                </a:solidFill>
              </a:rPr>
              <a:t>2) Orbital congestion mechanically compresses the vortex veins</a:t>
            </a:r>
          </a:p>
        </p:txBody>
      </p:sp>
      <p:sp>
        <p:nvSpPr>
          <p:cNvPr id="168968" name="Rectangle 2">
            <a:extLst>
              <a:ext uri="{FF2B5EF4-FFF2-40B4-BE49-F238E27FC236}">
                <a16:creationId xmlns:a16="http://schemas.microsoft.com/office/drawing/2014/main" id="{6AAED57C-8BFA-4675-B654-F636F076867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8969" name="Slide Number Placeholder 1">
            <a:extLst>
              <a:ext uri="{FF2B5EF4-FFF2-40B4-BE49-F238E27FC236}">
                <a16:creationId xmlns:a16="http://schemas.microsoft.com/office/drawing/2014/main" id="{68AF3042-873D-4B80-A54F-76F502C83BC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D778838-2FD4-464B-9BAA-DFEA691DC785}" type="slidenum">
              <a:rPr lang="en-US" altLang="en-US" sz="1000" smtClean="0"/>
              <a:pPr>
                <a:spcBef>
                  <a:spcPct val="0"/>
                </a:spcBef>
                <a:buClrTx/>
                <a:buSzTx/>
                <a:buFontTx/>
                <a:buNone/>
              </a:pPr>
              <a:t>210</a:t>
            </a:fld>
            <a:endParaRPr lang="en-US" altLang="en-US" sz="1000"/>
          </a:p>
        </p:txBody>
      </p:sp>
      <p:sp>
        <p:nvSpPr>
          <p:cNvPr id="3" name="Rectangle 2">
            <a:extLst>
              <a:ext uri="{FF2B5EF4-FFF2-40B4-BE49-F238E27FC236}">
                <a16:creationId xmlns:a16="http://schemas.microsoft.com/office/drawing/2014/main" id="{791841B4-751B-4CBB-8520-E644FA2110CB}"/>
              </a:ext>
            </a:extLst>
          </p:cNvPr>
          <p:cNvSpPr/>
          <p:nvPr/>
        </p:nvSpPr>
        <p:spPr>
          <a:xfrm>
            <a:off x="739775" y="5589955"/>
            <a:ext cx="7642225" cy="8223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970" name="Group 3">
            <a:extLst>
              <a:ext uri="{FF2B5EF4-FFF2-40B4-BE49-F238E27FC236}">
                <a16:creationId xmlns:a16="http://schemas.microsoft.com/office/drawing/2014/main" id="{00A44A75-E4BE-410C-A58F-904B199A9CCA}"/>
              </a:ext>
            </a:extLst>
          </p:cNvPr>
          <p:cNvGrpSpPr>
            <a:grpSpLocks/>
          </p:cNvGrpSpPr>
          <p:nvPr/>
        </p:nvGrpSpPr>
        <p:grpSpPr bwMode="auto">
          <a:xfrm>
            <a:off x="762000" y="5578475"/>
            <a:ext cx="7642225" cy="822325"/>
            <a:chOff x="528" y="726"/>
            <a:chExt cx="4814" cy="518"/>
          </a:xfrm>
        </p:grpSpPr>
        <p:sp>
          <p:nvSpPr>
            <p:cNvPr id="168972" name="Text Box 4">
              <a:extLst>
                <a:ext uri="{FF2B5EF4-FFF2-40B4-BE49-F238E27FC236}">
                  <a16:creationId xmlns:a16="http://schemas.microsoft.com/office/drawing/2014/main" id="{892E8FB6-7E22-4C7F-A488-F5B31A172D82}"/>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8973" name="Text Box 5">
              <a:extLst>
                <a:ext uri="{FF2B5EF4-FFF2-40B4-BE49-F238E27FC236}">
                  <a16:creationId xmlns:a16="http://schemas.microsoft.com/office/drawing/2014/main" id="{CE4F19B7-AB40-4C11-BB46-8EF4FC72089A}"/>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chemeClr val="accent2"/>
                  </a:solidFill>
                </a:rPr>
                <a:t>Outflow Facility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8974" name="Text Box 6">
              <a:extLst>
                <a:ext uri="{FF2B5EF4-FFF2-40B4-BE49-F238E27FC236}">
                  <a16:creationId xmlns:a16="http://schemas.microsoft.com/office/drawing/2014/main" id="{C6FF1626-DC1B-49BE-B839-F70100CBF2E2}"/>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8975" name="Text Box 7">
              <a:extLst>
                <a:ext uri="{FF2B5EF4-FFF2-40B4-BE49-F238E27FC236}">
                  <a16:creationId xmlns:a16="http://schemas.microsoft.com/office/drawing/2014/main" id="{CDA5D6FB-4F95-4773-A15B-362AB5D428B8}"/>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accent1"/>
                  </a:solidFill>
                </a:rPr>
                <a:t>Episcleral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8971" name="Line 9">
            <a:extLst>
              <a:ext uri="{FF2B5EF4-FFF2-40B4-BE49-F238E27FC236}">
                <a16:creationId xmlns:a16="http://schemas.microsoft.com/office/drawing/2014/main" id="{1FD894D5-C930-44CE-85A8-1FD167F3C8E7}"/>
              </a:ext>
            </a:extLst>
          </p:cNvPr>
          <p:cNvSpPr>
            <a:spLocks noChangeShapeType="1"/>
          </p:cNvSpPr>
          <p:nvPr/>
        </p:nvSpPr>
        <p:spPr bwMode="auto">
          <a:xfrm>
            <a:off x="1752600" y="602615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a:extLst>
              <a:ext uri="{FF2B5EF4-FFF2-40B4-BE49-F238E27FC236}">
                <a16:creationId xmlns:a16="http://schemas.microsoft.com/office/drawing/2014/main" id="{68F993F5-8587-4C3A-ADD2-F41CDB2C3D26}"/>
              </a:ext>
            </a:extLst>
          </p:cNvPr>
          <p:cNvSpPr/>
          <p:nvPr/>
        </p:nvSpPr>
        <p:spPr>
          <a:xfrm>
            <a:off x="5715000" y="5486401"/>
            <a:ext cx="2940050" cy="93735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8">
            <a:extLst>
              <a:ext uri="{FF2B5EF4-FFF2-40B4-BE49-F238E27FC236}">
                <a16:creationId xmlns:a16="http://schemas.microsoft.com/office/drawing/2014/main" id="{81011560-D159-4061-9476-C1BFB6D20562}"/>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9989" name="Rectangle 2">
            <a:extLst>
              <a:ext uri="{FF2B5EF4-FFF2-40B4-BE49-F238E27FC236}">
                <a16:creationId xmlns:a16="http://schemas.microsoft.com/office/drawing/2014/main" id="{B6CF78DB-3E7A-41CD-B91B-B6336ADA5E00}"/>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9990" name="Rectangle 3">
            <a:extLst>
              <a:ext uri="{FF2B5EF4-FFF2-40B4-BE49-F238E27FC236}">
                <a16:creationId xmlns:a16="http://schemas.microsoft.com/office/drawing/2014/main" id="{D6ACC5A4-8288-43CA-AD75-F02F0F1AF5D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 name="Text Box 10">
            <a:extLst>
              <a:ext uri="{FF2B5EF4-FFF2-40B4-BE49-F238E27FC236}">
                <a16:creationId xmlns:a16="http://schemas.microsoft.com/office/drawing/2014/main" id="{4407A463-E51F-4AF6-9E6B-734D12E36B3A}"/>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endParaRPr lang="en-US" altLang="en-US" sz="1600" dirty="0">
              <a:solidFill>
                <a:schemeClr val="bg1">
                  <a:lumMod val="75000"/>
                </a:schemeClr>
              </a:solidFill>
            </a:endParaRPr>
          </a:p>
        </p:txBody>
      </p:sp>
      <p:sp>
        <p:nvSpPr>
          <p:cNvPr id="169991" name="Text Box 5">
            <a:extLst>
              <a:ext uri="{FF2B5EF4-FFF2-40B4-BE49-F238E27FC236}">
                <a16:creationId xmlns:a16="http://schemas.microsoft.com/office/drawing/2014/main" id="{71A67A2D-93A3-45D7-BBA8-12E61A3E5D94}"/>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rgbClr val="B2B2B2"/>
                </a:solidFill>
              </a:rPr>
              <a:t>	--CCF</a:t>
            </a:r>
          </a:p>
          <a:p>
            <a:pPr eaLnBrk="1" hangingPunct="1">
              <a:spcBef>
                <a:spcPct val="0"/>
              </a:spcBef>
              <a:buClrTx/>
              <a:buSzTx/>
              <a:buFontTx/>
              <a:buNone/>
            </a:pPr>
            <a:r>
              <a:rPr lang="en-US" altLang="en-US" sz="1600" dirty="0">
                <a:solidFill>
                  <a:srgbClr val="B2B2B2"/>
                </a:solidFill>
              </a:rPr>
              <a:t>	--SVC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solidFill>
                  <a:srgbClr val="B2B2B2"/>
                </a:solidFill>
              </a:rPr>
              <a:t>		--cellulitis</a:t>
            </a:r>
          </a:p>
          <a:p>
            <a:pPr eaLnBrk="1" hangingPunct="1">
              <a:spcBef>
                <a:spcPct val="0"/>
              </a:spcBef>
              <a:buClrTx/>
              <a:buSzTx/>
              <a:buFontTx/>
              <a:buNone/>
            </a:pPr>
            <a:r>
              <a:rPr lang="en-US" altLang="en-US" sz="1600" dirty="0">
                <a:solidFill>
                  <a:srgbClr val="B2B2B2"/>
                </a:solidFill>
              </a:rPr>
              <a:t>		--pseudotumor</a:t>
            </a:r>
          </a:p>
          <a:p>
            <a:pPr eaLnBrk="1" hangingPunct="1">
              <a:spcBef>
                <a:spcPct val="0"/>
              </a:spcBef>
              <a:buClrTx/>
              <a:buSzTx/>
              <a:buFontTx/>
              <a:buNone/>
            </a:pPr>
            <a:r>
              <a:rPr lang="en-US" altLang="en-US" sz="1600" dirty="0">
                <a:solidFill>
                  <a:srgbClr val="B2B2B2"/>
                </a:solidFill>
              </a:rPr>
              <a:t>		--TED</a:t>
            </a:r>
          </a:p>
          <a:p>
            <a:pPr eaLnBrk="1" hangingPunct="1">
              <a:spcBef>
                <a:spcPct val="0"/>
              </a:spcBef>
              <a:buClrTx/>
              <a:buSzTx/>
              <a:buFontTx/>
              <a:buNone/>
            </a:pPr>
            <a:r>
              <a:rPr lang="en-US" altLang="en-US" sz="1600" b="1" dirty="0"/>
              <a:t>--Secondary glaucoma</a:t>
            </a:r>
            <a:endParaRPr lang="en-US" altLang="en-US" sz="1600" b="1" dirty="0">
              <a:solidFill>
                <a:schemeClr val="bg1"/>
              </a:solidFill>
            </a:endParaRPr>
          </a:p>
        </p:txBody>
      </p:sp>
      <p:sp>
        <p:nvSpPr>
          <p:cNvPr id="169992" name="Rectangle 2">
            <a:extLst>
              <a:ext uri="{FF2B5EF4-FFF2-40B4-BE49-F238E27FC236}">
                <a16:creationId xmlns:a16="http://schemas.microsoft.com/office/drawing/2014/main" id="{1CE33E9E-8638-4286-8F36-5BDDBAE07F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9993" name="Slide Number Placeholder 1">
            <a:extLst>
              <a:ext uri="{FF2B5EF4-FFF2-40B4-BE49-F238E27FC236}">
                <a16:creationId xmlns:a16="http://schemas.microsoft.com/office/drawing/2014/main" id="{1BBE0E46-B2C8-4BF6-8D92-A530FB3C496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5CF367A-D5EF-4217-AC31-F28ECC96621E}" type="slidenum">
              <a:rPr lang="en-US" altLang="en-US" sz="1000" smtClean="0"/>
              <a:pPr>
                <a:spcBef>
                  <a:spcPct val="0"/>
                </a:spcBef>
                <a:buClrTx/>
                <a:buSzTx/>
                <a:buFontTx/>
                <a:buNone/>
              </a:pPr>
              <a:t>211</a:t>
            </a:fld>
            <a:endParaRPr lang="en-US" altLang="en-US" sz="1000"/>
          </a:p>
        </p:txBody>
      </p:sp>
      <p:sp>
        <p:nvSpPr>
          <p:cNvPr id="2" name="TextBox 1">
            <a:extLst>
              <a:ext uri="{FF2B5EF4-FFF2-40B4-BE49-F238E27FC236}">
                <a16:creationId xmlns:a16="http://schemas.microsoft.com/office/drawing/2014/main" id="{44DD7A2B-1372-4C58-A0F1-9A5B591226D0}"/>
              </a:ext>
            </a:extLst>
          </p:cNvPr>
          <p:cNvSpPr txBox="1"/>
          <p:nvPr/>
        </p:nvSpPr>
        <p:spPr>
          <a:xfrm>
            <a:off x="369628" y="5252591"/>
            <a:ext cx="8545772" cy="338554"/>
          </a:xfrm>
          <a:prstGeom prst="rect">
            <a:avLst/>
          </a:prstGeom>
          <a:noFill/>
        </p:spPr>
        <p:txBody>
          <a:bodyPr wrap="square" rtlCol="0">
            <a:spAutoFit/>
          </a:bodyPr>
          <a:lstStyle/>
          <a:p>
            <a:r>
              <a:rPr lang="en-US" sz="1600" i="1" dirty="0">
                <a:effectLst>
                  <a:outerShdw blurRad="38100" dist="38100" dir="2700000" algn="tl">
                    <a:srgbClr val="000000">
                      <a:alpha val="43137"/>
                    </a:srgbClr>
                  </a:outerShdw>
                </a:effectLst>
              </a:rPr>
              <a:t>Before we proceed, a note…It is misleading to have a section labeled ‘</a:t>
            </a:r>
            <a:r>
              <a:rPr lang="en-US" sz="1600" dirty="0">
                <a:effectLst>
                  <a:outerShdw blurRad="38100" dist="38100" dir="2700000" algn="tl">
                    <a:srgbClr val="000000">
                      <a:alpha val="43137"/>
                    </a:srgbClr>
                  </a:outerShdw>
                </a:effectLst>
              </a:rPr>
              <a:t>secondary glaucoma</a:t>
            </a:r>
            <a:r>
              <a:rPr lang="en-US" sz="1600" i="1" dirty="0">
                <a:effectLst>
                  <a:outerShdw blurRad="38100" dist="38100" dir="2700000" algn="tl">
                    <a:srgbClr val="000000">
                      <a:alpha val="43137"/>
                    </a:srgbClr>
                  </a:outerShdw>
                </a:effectLst>
              </a:rPr>
              <a:t>.’</a:t>
            </a:r>
          </a:p>
        </p:txBody>
      </p:sp>
      <p:sp>
        <p:nvSpPr>
          <p:cNvPr id="5" name="TextBox 4">
            <a:extLst>
              <a:ext uri="{FF2B5EF4-FFF2-40B4-BE49-F238E27FC236}">
                <a16:creationId xmlns:a16="http://schemas.microsoft.com/office/drawing/2014/main" id="{E02975AA-7F6C-4599-84C4-98AA2A298BF3}"/>
              </a:ext>
            </a:extLst>
          </p:cNvPr>
          <p:cNvSpPr txBox="1"/>
          <p:nvPr/>
        </p:nvSpPr>
        <p:spPr>
          <a:xfrm>
            <a:off x="3299857" y="6504801"/>
            <a:ext cx="2544286" cy="276999"/>
          </a:xfrm>
          <a:prstGeom prst="rect">
            <a:avLst/>
          </a:prstGeom>
          <a:noFill/>
        </p:spPr>
        <p:txBody>
          <a:bodyPr wrap="none" rtlCol="0">
            <a:spAutoFit/>
          </a:bodyPr>
          <a:lstStyle/>
          <a:p>
            <a:r>
              <a:rPr lang="en-US" sz="1200" i="1" dirty="0"/>
              <a:t>No question—proceed when ready</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8">
            <a:extLst>
              <a:ext uri="{FF2B5EF4-FFF2-40B4-BE49-F238E27FC236}">
                <a16:creationId xmlns:a16="http://schemas.microsoft.com/office/drawing/2014/main" id="{81011560-D159-4061-9476-C1BFB6D20562}"/>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9989" name="Rectangle 2">
            <a:extLst>
              <a:ext uri="{FF2B5EF4-FFF2-40B4-BE49-F238E27FC236}">
                <a16:creationId xmlns:a16="http://schemas.microsoft.com/office/drawing/2014/main" id="{B6CF78DB-3E7A-41CD-B91B-B6336ADA5E00}"/>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9990" name="Rectangle 3">
            <a:extLst>
              <a:ext uri="{FF2B5EF4-FFF2-40B4-BE49-F238E27FC236}">
                <a16:creationId xmlns:a16="http://schemas.microsoft.com/office/drawing/2014/main" id="{D6ACC5A4-8288-43CA-AD75-F02F0F1AF5D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 name="Text Box 10">
            <a:extLst>
              <a:ext uri="{FF2B5EF4-FFF2-40B4-BE49-F238E27FC236}">
                <a16:creationId xmlns:a16="http://schemas.microsoft.com/office/drawing/2014/main" id="{4407A463-E51F-4AF6-9E6B-734D12E36B3A}"/>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endParaRPr lang="en-US" altLang="en-US" sz="1600" dirty="0">
              <a:solidFill>
                <a:schemeClr val="bg1">
                  <a:lumMod val="75000"/>
                </a:schemeClr>
              </a:solidFill>
            </a:endParaRPr>
          </a:p>
        </p:txBody>
      </p:sp>
      <p:sp>
        <p:nvSpPr>
          <p:cNvPr id="169991" name="Text Box 5">
            <a:extLst>
              <a:ext uri="{FF2B5EF4-FFF2-40B4-BE49-F238E27FC236}">
                <a16:creationId xmlns:a16="http://schemas.microsoft.com/office/drawing/2014/main" id="{71A67A2D-93A3-45D7-BBA8-12E61A3E5D94}"/>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rgbClr val="B2B2B2"/>
                </a:solidFill>
              </a:rPr>
              <a:t>	--CCF</a:t>
            </a:r>
          </a:p>
          <a:p>
            <a:pPr eaLnBrk="1" hangingPunct="1">
              <a:spcBef>
                <a:spcPct val="0"/>
              </a:spcBef>
              <a:buClrTx/>
              <a:buSzTx/>
              <a:buFontTx/>
              <a:buNone/>
            </a:pPr>
            <a:r>
              <a:rPr lang="en-US" altLang="en-US" sz="1600" dirty="0">
                <a:solidFill>
                  <a:srgbClr val="B2B2B2"/>
                </a:solidFill>
              </a:rPr>
              <a:t>	--SVC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solidFill>
                  <a:srgbClr val="B2B2B2"/>
                </a:solidFill>
              </a:rPr>
              <a:t>		--cellulitis</a:t>
            </a:r>
          </a:p>
          <a:p>
            <a:pPr eaLnBrk="1" hangingPunct="1">
              <a:spcBef>
                <a:spcPct val="0"/>
              </a:spcBef>
              <a:buClrTx/>
              <a:buSzTx/>
              <a:buFontTx/>
              <a:buNone/>
            </a:pPr>
            <a:r>
              <a:rPr lang="en-US" altLang="en-US" sz="1600" dirty="0">
                <a:solidFill>
                  <a:srgbClr val="B2B2B2"/>
                </a:solidFill>
              </a:rPr>
              <a:t>		--pseudotumor</a:t>
            </a:r>
          </a:p>
          <a:p>
            <a:pPr eaLnBrk="1" hangingPunct="1">
              <a:spcBef>
                <a:spcPct val="0"/>
              </a:spcBef>
              <a:buClrTx/>
              <a:buSzTx/>
              <a:buFontTx/>
              <a:buNone/>
            </a:pPr>
            <a:r>
              <a:rPr lang="en-US" altLang="en-US" sz="1600" dirty="0">
                <a:solidFill>
                  <a:srgbClr val="B2B2B2"/>
                </a:solidFill>
              </a:rPr>
              <a:t>		--TED</a:t>
            </a:r>
          </a:p>
          <a:p>
            <a:pPr eaLnBrk="1" hangingPunct="1">
              <a:spcBef>
                <a:spcPct val="0"/>
              </a:spcBef>
              <a:buClrTx/>
              <a:buSzTx/>
              <a:buFontTx/>
              <a:buNone/>
            </a:pPr>
            <a:r>
              <a:rPr lang="en-US" altLang="en-US" sz="1600" b="1" dirty="0"/>
              <a:t>--Secondary glaucoma</a:t>
            </a:r>
            <a:endParaRPr lang="en-US" altLang="en-US" sz="1600" b="1" dirty="0">
              <a:solidFill>
                <a:schemeClr val="bg1"/>
              </a:solidFill>
            </a:endParaRPr>
          </a:p>
        </p:txBody>
      </p:sp>
      <p:sp>
        <p:nvSpPr>
          <p:cNvPr id="169992" name="Rectangle 2">
            <a:extLst>
              <a:ext uri="{FF2B5EF4-FFF2-40B4-BE49-F238E27FC236}">
                <a16:creationId xmlns:a16="http://schemas.microsoft.com/office/drawing/2014/main" id="{1CE33E9E-8638-4286-8F36-5BDDBAE07F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9993" name="Slide Number Placeholder 1">
            <a:extLst>
              <a:ext uri="{FF2B5EF4-FFF2-40B4-BE49-F238E27FC236}">
                <a16:creationId xmlns:a16="http://schemas.microsoft.com/office/drawing/2014/main" id="{1BBE0E46-B2C8-4BF6-8D92-A530FB3C496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5CF367A-D5EF-4217-AC31-F28ECC96621E}" type="slidenum">
              <a:rPr lang="en-US" altLang="en-US" sz="1000" smtClean="0"/>
              <a:pPr>
                <a:spcBef>
                  <a:spcPct val="0"/>
                </a:spcBef>
                <a:buClrTx/>
                <a:buSzTx/>
                <a:buFontTx/>
                <a:buNone/>
              </a:pPr>
              <a:t>212</a:t>
            </a:fld>
            <a:endParaRPr lang="en-US" altLang="en-US" sz="1000"/>
          </a:p>
        </p:txBody>
      </p:sp>
      <p:sp>
        <p:nvSpPr>
          <p:cNvPr id="2" name="TextBox 1">
            <a:extLst>
              <a:ext uri="{FF2B5EF4-FFF2-40B4-BE49-F238E27FC236}">
                <a16:creationId xmlns:a16="http://schemas.microsoft.com/office/drawing/2014/main" id="{44DD7A2B-1372-4C58-A0F1-9A5B591226D0}"/>
              </a:ext>
            </a:extLst>
          </p:cNvPr>
          <p:cNvSpPr txBox="1"/>
          <p:nvPr/>
        </p:nvSpPr>
        <p:spPr>
          <a:xfrm>
            <a:off x="369628" y="5252591"/>
            <a:ext cx="8545772" cy="1077218"/>
          </a:xfrm>
          <a:prstGeom prst="rect">
            <a:avLst/>
          </a:prstGeom>
          <a:noFill/>
        </p:spPr>
        <p:txBody>
          <a:bodyPr wrap="square" rtlCol="0">
            <a:spAutoFit/>
          </a:bodyPr>
          <a:lstStyle/>
          <a:p>
            <a:r>
              <a:rPr lang="en-US" sz="1600" i="1" dirty="0">
                <a:effectLst>
                  <a:outerShdw blurRad="38100" dist="38100" dir="2700000" algn="tl">
                    <a:srgbClr val="000000">
                      <a:alpha val="43137"/>
                    </a:srgbClr>
                  </a:outerShdw>
                </a:effectLst>
              </a:rPr>
              <a:t>Before we proceed, a note…It is misleading to have a section labeled ‘</a:t>
            </a:r>
            <a:r>
              <a:rPr lang="en-US" sz="1600" dirty="0">
                <a:effectLst>
                  <a:outerShdw blurRad="38100" dist="38100" dir="2700000" algn="tl">
                    <a:srgbClr val="000000">
                      <a:alpha val="43137"/>
                    </a:srgbClr>
                  </a:outerShdw>
                </a:effectLst>
              </a:rPr>
              <a:t>secondary glaucoma</a:t>
            </a:r>
            <a:r>
              <a:rPr lang="en-US" sz="1600" i="1" dirty="0">
                <a:effectLst>
                  <a:outerShdw blurRad="38100" dist="38100" dir="2700000" algn="tl">
                    <a:srgbClr val="000000">
                      <a:alpha val="43137"/>
                    </a:srgbClr>
                  </a:outerShdw>
                </a:effectLst>
              </a:rPr>
              <a:t>.’ </a:t>
            </a:r>
            <a:r>
              <a:rPr lang="en-US" sz="1600" i="1" dirty="0">
                <a:solidFill>
                  <a:srgbClr val="0000FF"/>
                </a:solidFill>
                <a:effectLst>
                  <a:outerShdw blurRad="38100" dist="38100" dir="2700000" algn="tl">
                    <a:srgbClr val="000000">
                      <a:alpha val="43137"/>
                    </a:srgbClr>
                  </a:outerShdw>
                </a:effectLst>
              </a:rPr>
              <a:t>Why? Because </a:t>
            </a:r>
            <a:r>
              <a:rPr lang="en-US" sz="1600" i="1" u="sng" dirty="0">
                <a:solidFill>
                  <a:srgbClr val="0000FF"/>
                </a:solidFill>
                <a:effectLst>
                  <a:outerShdw blurRad="38100" dist="38100" dir="2700000" algn="tl">
                    <a:srgbClr val="000000">
                      <a:alpha val="43137"/>
                    </a:srgbClr>
                  </a:outerShdw>
                </a:effectLst>
              </a:rPr>
              <a:t>every etiology above also qualifies as a secondary glaucoma</a:t>
            </a:r>
            <a:r>
              <a:rPr lang="en-US" sz="1600" i="1" dirty="0">
                <a:solidFill>
                  <a:srgbClr val="0000FF"/>
                </a:solidFill>
                <a:effectLst>
                  <a:outerShdw blurRad="38100" dist="38100" dir="2700000" algn="tl">
                    <a:srgbClr val="000000">
                      <a:alpha val="43137"/>
                    </a:srgbClr>
                  </a:outerShdw>
                </a:effectLst>
              </a:rPr>
              <a:t> (assuming the elevated IOP results in glaucomatous damage, that is). </a:t>
            </a:r>
            <a:r>
              <a:rPr lang="en-US" sz="1600" i="1" dirty="0">
                <a:effectLst>
                  <a:outerShdw blurRad="38100" dist="38100" dir="2700000" algn="tl">
                    <a:srgbClr val="000000">
                      <a:alpha val="43137"/>
                    </a:srgbClr>
                  </a:outerShdw>
                </a:effectLst>
              </a:rPr>
              <a:t>The term here is used as a catch-all for conditions that didn’t fit easily into other categories.</a:t>
            </a:r>
          </a:p>
        </p:txBody>
      </p:sp>
      <p:sp>
        <p:nvSpPr>
          <p:cNvPr id="4" name="TextBox 3">
            <a:extLst>
              <a:ext uri="{FF2B5EF4-FFF2-40B4-BE49-F238E27FC236}">
                <a16:creationId xmlns:a16="http://schemas.microsoft.com/office/drawing/2014/main" id="{041CA84D-69DA-429F-8707-11D88667B742}"/>
              </a:ext>
            </a:extLst>
          </p:cNvPr>
          <p:cNvSpPr txBox="1"/>
          <p:nvPr/>
        </p:nvSpPr>
        <p:spPr>
          <a:xfrm>
            <a:off x="3299857" y="6504801"/>
            <a:ext cx="2544286" cy="276999"/>
          </a:xfrm>
          <a:prstGeom prst="rect">
            <a:avLst/>
          </a:prstGeom>
          <a:noFill/>
        </p:spPr>
        <p:txBody>
          <a:bodyPr wrap="none" rtlCol="0">
            <a:spAutoFit/>
          </a:bodyPr>
          <a:lstStyle/>
          <a:p>
            <a:r>
              <a:rPr lang="en-US" sz="1200" i="1" dirty="0"/>
              <a:t>No question—proceed when ready</a:t>
            </a:r>
          </a:p>
        </p:txBody>
      </p:sp>
    </p:spTree>
    <p:extLst>
      <p:ext uri="{BB962C8B-B14F-4D97-AF65-F5344CB8AC3E}">
        <p14:creationId xmlns:p14="http://schemas.microsoft.com/office/powerpoint/2010/main" val="214673804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8">
            <a:extLst>
              <a:ext uri="{FF2B5EF4-FFF2-40B4-BE49-F238E27FC236}">
                <a16:creationId xmlns:a16="http://schemas.microsoft.com/office/drawing/2014/main" id="{81011560-D159-4061-9476-C1BFB6D20562}"/>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9989" name="Rectangle 2">
            <a:extLst>
              <a:ext uri="{FF2B5EF4-FFF2-40B4-BE49-F238E27FC236}">
                <a16:creationId xmlns:a16="http://schemas.microsoft.com/office/drawing/2014/main" id="{B6CF78DB-3E7A-41CD-B91B-B6336ADA5E00}"/>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9990" name="Rectangle 3">
            <a:extLst>
              <a:ext uri="{FF2B5EF4-FFF2-40B4-BE49-F238E27FC236}">
                <a16:creationId xmlns:a16="http://schemas.microsoft.com/office/drawing/2014/main" id="{D6ACC5A4-8288-43CA-AD75-F02F0F1AF5D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 name="Text Box 10">
            <a:extLst>
              <a:ext uri="{FF2B5EF4-FFF2-40B4-BE49-F238E27FC236}">
                <a16:creationId xmlns:a16="http://schemas.microsoft.com/office/drawing/2014/main" id="{4407A463-E51F-4AF6-9E6B-734D12E36B3A}"/>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endParaRPr lang="en-US" altLang="en-US" sz="1600" dirty="0">
              <a:solidFill>
                <a:schemeClr val="bg1">
                  <a:lumMod val="75000"/>
                </a:schemeClr>
              </a:solidFill>
            </a:endParaRPr>
          </a:p>
        </p:txBody>
      </p:sp>
      <p:sp>
        <p:nvSpPr>
          <p:cNvPr id="169991" name="Text Box 5">
            <a:extLst>
              <a:ext uri="{FF2B5EF4-FFF2-40B4-BE49-F238E27FC236}">
                <a16:creationId xmlns:a16="http://schemas.microsoft.com/office/drawing/2014/main" id="{71A67A2D-93A3-45D7-BBA8-12E61A3E5D94}"/>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rgbClr val="B2B2B2"/>
                </a:solidFill>
              </a:rPr>
              <a:t>	--CCF</a:t>
            </a:r>
          </a:p>
          <a:p>
            <a:pPr eaLnBrk="1" hangingPunct="1">
              <a:spcBef>
                <a:spcPct val="0"/>
              </a:spcBef>
              <a:buClrTx/>
              <a:buSzTx/>
              <a:buFontTx/>
              <a:buNone/>
            </a:pPr>
            <a:r>
              <a:rPr lang="en-US" altLang="en-US" sz="1600" dirty="0">
                <a:solidFill>
                  <a:srgbClr val="B2B2B2"/>
                </a:solidFill>
              </a:rPr>
              <a:t>	--SVC syndrome</a:t>
            </a:r>
          </a:p>
          <a:p>
            <a:pPr eaLnBrk="1" hangingPunct="1">
              <a:spcBef>
                <a:spcPct val="0"/>
              </a:spcBef>
              <a:buClrTx/>
              <a:buSzTx/>
              <a:buFontTx/>
              <a:buNone/>
            </a:pPr>
            <a:r>
              <a:rPr lang="en-US" altLang="en-US" sz="1600" dirty="0">
                <a:solidFill>
                  <a:srgbClr val="B2B2B2"/>
                </a:solidFill>
              </a:rPr>
              <a:t>	--Sturge-Weber</a:t>
            </a:r>
          </a:p>
          <a:p>
            <a:pPr eaLnBrk="1" hangingPunct="1">
              <a:spcBef>
                <a:spcPct val="0"/>
              </a:spcBef>
              <a:buClrTx/>
              <a:buSzTx/>
              <a:buFontTx/>
              <a:buNone/>
            </a:pPr>
            <a:r>
              <a:rPr lang="en-US" altLang="en-US" sz="1600" dirty="0">
                <a:solidFill>
                  <a:srgbClr val="B2B2B2"/>
                </a:solidFill>
              </a:rPr>
              <a:t>	--Orbital inflammation </a:t>
            </a:r>
          </a:p>
          <a:p>
            <a:pPr eaLnBrk="1" hangingPunct="1">
              <a:spcBef>
                <a:spcPct val="0"/>
              </a:spcBef>
              <a:buClrTx/>
              <a:buSzTx/>
              <a:buFontTx/>
              <a:buNone/>
            </a:pPr>
            <a:r>
              <a:rPr lang="en-US" altLang="en-US" sz="1600" dirty="0">
                <a:solidFill>
                  <a:srgbClr val="B2B2B2"/>
                </a:solidFill>
              </a:rPr>
              <a:t>		--cellulitis</a:t>
            </a:r>
          </a:p>
          <a:p>
            <a:pPr eaLnBrk="1" hangingPunct="1">
              <a:spcBef>
                <a:spcPct val="0"/>
              </a:spcBef>
              <a:buClrTx/>
              <a:buSzTx/>
              <a:buFontTx/>
              <a:buNone/>
            </a:pPr>
            <a:r>
              <a:rPr lang="en-US" altLang="en-US" sz="1600" dirty="0">
                <a:solidFill>
                  <a:srgbClr val="B2B2B2"/>
                </a:solidFill>
              </a:rPr>
              <a:t>		--pseudotumor</a:t>
            </a:r>
          </a:p>
          <a:p>
            <a:pPr eaLnBrk="1" hangingPunct="1">
              <a:spcBef>
                <a:spcPct val="0"/>
              </a:spcBef>
              <a:buClrTx/>
              <a:buSzTx/>
              <a:buFontTx/>
              <a:buNone/>
            </a:pPr>
            <a:r>
              <a:rPr lang="en-US" altLang="en-US" sz="1600" dirty="0">
                <a:solidFill>
                  <a:srgbClr val="B2B2B2"/>
                </a:solidFill>
              </a:rPr>
              <a:t>		--TED</a:t>
            </a:r>
          </a:p>
          <a:p>
            <a:pPr eaLnBrk="1" hangingPunct="1">
              <a:spcBef>
                <a:spcPct val="0"/>
              </a:spcBef>
              <a:buClrTx/>
              <a:buSzTx/>
              <a:buFontTx/>
              <a:buNone/>
            </a:pPr>
            <a:r>
              <a:rPr lang="en-US" altLang="en-US" sz="1600" b="1" dirty="0"/>
              <a:t>--Secondary glaucoma</a:t>
            </a:r>
            <a:endParaRPr lang="en-US" altLang="en-US" sz="1600" b="1" dirty="0">
              <a:solidFill>
                <a:schemeClr val="bg1"/>
              </a:solidFill>
            </a:endParaRPr>
          </a:p>
        </p:txBody>
      </p:sp>
      <p:sp>
        <p:nvSpPr>
          <p:cNvPr id="169986" name="Rectangle 9">
            <a:extLst>
              <a:ext uri="{FF2B5EF4-FFF2-40B4-BE49-F238E27FC236}">
                <a16:creationId xmlns:a16="http://schemas.microsoft.com/office/drawing/2014/main" id="{C3F3081D-ADA1-4DA7-BC7B-83BDCF7AD346}"/>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9987" name="Rectangle 9">
            <a:extLst>
              <a:ext uri="{FF2B5EF4-FFF2-40B4-BE49-F238E27FC236}">
                <a16:creationId xmlns:a16="http://schemas.microsoft.com/office/drawing/2014/main" id="{3509E8F3-FCBD-415E-AD63-D98330FD8A58}"/>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9992" name="Rectangle 2">
            <a:extLst>
              <a:ext uri="{FF2B5EF4-FFF2-40B4-BE49-F238E27FC236}">
                <a16:creationId xmlns:a16="http://schemas.microsoft.com/office/drawing/2014/main" id="{1CE33E9E-8638-4286-8F36-5BDDBAE07F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69993" name="Slide Number Placeholder 1">
            <a:extLst>
              <a:ext uri="{FF2B5EF4-FFF2-40B4-BE49-F238E27FC236}">
                <a16:creationId xmlns:a16="http://schemas.microsoft.com/office/drawing/2014/main" id="{1BBE0E46-B2C8-4BF6-8D92-A530FB3C496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5CF367A-D5EF-4217-AC31-F28ECC96621E}" type="slidenum">
              <a:rPr lang="en-US" altLang="en-US" sz="1000" smtClean="0"/>
              <a:pPr>
                <a:spcBef>
                  <a:spcPct val="0"/>
                </a:spcBef>
                <a:buClrTx/>
                <a:buSzTx/>
                <a:buFontTx/>
                <a:buNone/>
              </a:pPr>
              <a:t>213</a:t>
            </a:fld>
            <a:endParaRPr lang="en-US" altLang="en-US" sz="1000"/>
          </a:p>
        </p:txBody>
      </p:sp>
      <p:sp>
        <p:nvSpPr>
          <p:cNvPr id="169994" name="Rectangle 9">
            <a:extLst>
              <a:ext uri="{FF2B5EF4-FFF2-40B4-BE49-F238E27FC236}">
                <a16:creationId xmlns:a16="http://schemas.microsoft.com/office/drawing/2014/main" id="{F678E5AA-F34D-47BE-ADF6-DA4F6C2CCF95}"/>
              </a:ext>
            </a:extLst>
          </p:cNvPr>
          <p:cNvSpPr>
            <a:spLocks noChangeArrowheads="1"/>
          </p:cNvSpPr>
          <p:nvPr/>
        </p:nvSpPr>
        <p:spPr bwMode="auto">
          <a:xfrm>
            <a:off x="1524000" y="5562600"/>
            <a:ext cx="35814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another specific condition</a:t>
            </a:r>
          </a:p>
        </p:txBody>
      </p:sp>
      <p:sp>
        <p:nvSpPr>
          <p:cNvPr id="169995" name="Rectangle 9">
            <a:extLst>
              <a:ext uri="{FF2B5EF4-FFF2-40B4-BE49-F238E27FC236}">
                <a16:creationId xmlns:a16="http://schemas.microsoft.com/office/drawing/2014/main" id="{E0DD1100-DD7D-477A-A3FB-1020DC09550E}"/>
              </a:ext>
            </a:extLst>
          </p:cNvPr>
          <p:cNvSpPr>
            <a:spLocks noChangeArrowheads="1"/>
          </p:cNvSpPr>
          <p:nvPr/>
        </p:nvSpPr>
        <p:spPr bwMode="auto">
          <a:xfrm>
            <a:off x="1524000" y="5334000"/>
            <a:ext cx="3581400" cy="228600"/>
          </a:xfrm>
          <a:prstGeom prst="rect">
            <a:avLst/>
          </a:prstGeom>
          <a:solidFill>
            <a:srgbClr val="99FF99"/>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 specific condition</a:t>
            </a:r>
          </a:p>
        </p:txBody>
      </p:sp>
      <p:sp>
        <p:nvSpPr>
          <p:cNvPr id="169996" name="Rectangle 10">
            <a:extLst>
              <a:ext uri="{FF2B5EF4-FFF2-40B4-BE49-F238E27FC236}">
                <a16:creationId xmlns:a16="http://schemas.microsoft.com/office/drawing/2014/main" id="{B4C77674-D7E0-490B-98CD-93051B0DE941}"/>
              </a:ext>
            </a:extLst>
          </p:cNvPr>
          <p:cNvSpPr>
            <a:spLocks noChangeArrowheads="1"/>
          </p:cNvSpPr>
          <p:nvPr/>
        </p:nvSpPr>
        <p:spPr bwMode="auto">
          <a:xfrm>
            <a:off x="1524000" y="5105400"/>
            <a:ext cx="3581400" cy="228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 general sort of condition</a:t>
            </a:r>
          </a:p>
        </p:txBody>
      </p:sp>
      <p:sp>
        <p:nvSpPr>
          <p:cNvPr id="169997" name="Text Box 7">
            <a:extLst>
              <a:ext uri="{FF2B5EF4-FFF2-40B4-BE49-F238E27FC236}">
                <a16:creationId xmlns:a16="http://schemas.microsoft.com/office/drawing/2014/main" id="{21F06343-C494-40B6-A001-F9F6D63E1431}"/>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t>These are</a:t>
            </a:r>
          </a:p>
          <a:p>
            <a:pPr eaLnBrk="1" hangingPunct="1">
              <a:lnSpc>
                <a:spcPct val="80000"/>
              </a:lnSpc>
              <a:spcBef>
                <a:spcPct val="0"/>
              </a:spcBef>
              <a:buClrTx/>
              <a:buSzTx/>
              <a:buFontTx/>
              <a:buNone/>
            </a:pPr>
            <a:r>
              <a:rPr lang="en-US" altLang="en-US" sz="1200" i="1"/>
              <a:t>bilateral, but</a:t>
            </a:r>
          </a:p>
          <a:p>
            <a:pPr eaLnBrk="1" hangingPunct="1">
              <a:lnSpc>
                <a:spcPct val="80000"/>
              </a:lnSpc>
              <a:spcBef>
                <a:spcPct val="0"/>
              </a:spcBef>
              <a:buClrTx/>
              <a:buSzTx/>
              <a:buFontTx/>
              <a:buNone/>
            </a:pPr>
            <a:r>
              <a:rPr lang="en-US" altLang="en-US" sz="1200" i="1"/>
              <a:t>can be so</a:t>
            </a:r>
          </a:p>
          <a:p>
            <a:pPr eaLnBrk="1" hangingPunct="1">
              <a:lnSpc>
                <a:spcPct val="80000"/>
              </a:lnSpc>
              <a:spcBef>
                <a:spcPct val="0"/>
              </a:spcBef>
              <a:buClrTx/>
              <a:buSzTx/>
              <a:buFontTx/>
              <a:buNone/>
            </a:pPr>
            <a:r>
              <a:rPr lang="en-US" altLang="en-US" sz="1200" i="1"/>
              <a:t>asymmetric</a:t>
            </a:r>
          </a:p>
          <a:p>
            <a:pPr eaLnBrk="1" hangingPunct="1">
              <a:lnSpc>
                <a:spcPct val="80000"/>
              </a:lnSpc>
              <a:spcBef>
                <a:spcPct val="0"/>
              </a:spcBef>
              <a:buClrTx/>
              <a:buSzTx/>
              <a:buFontTx/>
              <a:buNone/>
            </a:pPr>
            <a:r>
              <a:rPr lang="en-US" altLang="en-US" sz="1200" i="1"/>
              <a:t>as to seem</a:t>
            </a:r>
          </a:p>
          <a:p>
            <a:pPr eaLnBrk="1" hangingPunct="1">
              <a:lnSpc>
                <a:spcPct val="80000"/>
              </a:lnSpc>
              <a:spcBef>
                <a:spcPct val="0"/>
              </a:spcBef>
              <a:buClrTx/>
              <a:buSzTx/>
              <a:buFontTx/>
              <a:buNone/>
            </a:pPr>
            <a:r>
              <a:rPr lang="en-US" altLang="en-US" sz="1200" i="1"/>
              <a:t>unilateral</a:t>
            </a:r>
          </a:p>
        </p:txBody>
      </p:sp>
      <p:sp>
        <p:nvSpPr>
          <p:cNvPr id="169998" name="AutoShape 8">
            <a:extLst>
              <a:ext uri="{FF2B5EF4-FFF2-40B4-BE49-F238E27FC236}">
                <a16:creationId xmlns:a16="http://schemas.microsoft.com/office/drawing/2014/main" id="{568F59FE-4000-4BC8-B737-1A15C1F35022}"/>
              </a:ext>
            </a:extLst>
          </p:cNvPr>
          <p:cNvSpPr>
            <a:spLocks/>
          </p:cNvSpPr>
          <p:nvPr/>
        </p:nvSpPr>
        <p:spPr bwMode="auto">
          <a:xfrm>
            <a:off x="1295400" y="5334000"/>
            <a:ext cx="152400" cy="457200"/>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145182584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8F0A2A56-A7E1-4212-8FA9-2070A41E5B5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endParaRPr lang="en-US" altLang="en-US" sz="1600" dirty="0">
              <a:solidFill>
                <a:schemeClr val="bg1">
                  <a:lumMod val="75000"/>
                </a:schemeClr>
              </a:solidFill>
            </a:endParaRPr>
          </a:p>
        </p:txBody>
      </p:sp>
      <p:sp>
        <p:nvSpPr>
          <p:cNvPr id="171010" name="Rectangle 9">
            <a:extLst>
              <a:ext uri="{FF2B5EF4-FFF2-40B4-BE49-F238E27FC236}">
                <a16:creationId xmlns:a16="http://schemas.microsoft.com/office/drawing/2014/main" id="{B164FAA9-2BE8-4CD9-BE70-A64992D8ABAE}"/>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1011" name="Rectangle 9">
            <a:extLst>
              <a:ext uri="{FF2B5EF4-FFF2-40B4-BE49-F238E27FC236}">
                <a16:creationId xmlns:a16="http://schemas.microsoft.com/office/drawing/2014/main" id="{B47118CD-5618-46EB-BD4F-C4C582A53DBB}"/>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1012" name="Rectangle 2">
            <a:extLst>
              <a:ext uri="{FF2B5EF4-FFF2-40B4-BE49-F238E27FC236}">
                <a16:creationId xmlns:a16="http://schemas.microsoft.com/office/drawing/2014/main" id="{F10783FF-5162-42AE-BDB2-BCF119C563C4}"/>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1013" name="Rectangle 3">
            <a:extLst>
              <a:ext uri="{FF2B5EF4-FFF2-40B4-BE49-F238E27FC236}">
                <a16:creationId xmlns:a16="http://schemas.microsoft.com/office/drawing/2014/main" id="{DD19709E-BAD5-4329-8EA2-7537D8A0E6D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1014" name="Rectangle 4">
            <a:extLst>
              <a:ext uri="{FF2B5EF4-FFF2-40B4-BE49-F238E27FC236}">
                <a16:creationId xmlns:a16="http://schemas.microsoft.com/office/drawing/2014/main" id="{18429A2F-8235-47D5-9E1A-CC33D4DCD12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1015" name="Text Box 6">
            <a:extLst>
              <a:ext uri="{FF2B5EF4-FFF2-40B4-BE49-F238E27FC236}">
                <a16:creationId xmlns:a16="http://schemas.microsoft.com/office/drawing/2014/main" id="{2FBF9B2E-315B-450F-802D-6C5F95EA33BB}"/>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dirty="0" err="1">
                <a:solidFill>
                  <a:srgbClr val="0000FF"/>
                </a:solidFill>
              </a:rPr>
              <a:t>Phacolytic</a:t>
            </a:r>
            <a:r>
              <a:rPr lang="en-US" altLang="en-US" sz="1600" dirty="0">
                <a:solidFill>
                  <a:srgbClr val="0000FF"/>
                </a:solidFill>
              </a:rPr>
              <a:t>, phacomorphic</a:t>
            </a:r>
          </a:p>
          <a:p>
            <a:pPr eaLnBrk="1" hangingPunct="1">
              <a:spcBef>
                <a:spcPct val="0"/>
              </a:spcBef>
              <a:buClrTx/>
              <a:buSzTx/>
              <a:buFontTx/>
              <a:buNone/>
            </a:pPr>
            <a:r>
              <a:rPr lang="en-US" altLang="en-US" sz="1600" dirty="0"/>
              <a:t>	--</a:t>
            </a:r>
            <a:r>
              <a:rPr lang="en-US" altLang="en-US" sz="1600" dirty="0">
                <a:solidFill>
                  <a:srgbClr val="0000FF"/>
                </a:solidFill>
              </a:rPr>
              <a:t>PXS</a:t>
            </a:r>
          </a:p>
          <a:p>
            <a:pPr eaLnBrk="1" hangingPunct="1">
              <a:spcBef>
                <a:spcPct val="0"/>
              </a:spcBef>
              <a:buClrTx/>
              <a:buSzTx/>
              <a:buFontTx/>
              <a:buNone/>
            </a:pPr>
            <a:r>
              <a:rPr lang="en-US" altLang="en-US" sz="1600" dirty="0"/>
              <a:t>	--</a:t>
            </a:r>
            <a:r>
              <a:rPr lang="en-US" altLang="en-US" sz="1600" dirty="0">
                <a:solidFill>
                  <a:srgbClr val="0000FF"/>
                </a:solidFill>
              </a:rPr>
              <a:t>PDS</a:t>
            </a:r>
            <a:endParaRPr lang="en-US" altLang="en-US" sz="1600" b="1" dirty="0">
              <a:solidFill>
                <a:schemeClr val="bg1"/>
              </a:solidFill>
            </a:endParaRPr>
          </a:p>
        </p:txBody>
      </p:sp>
      <p:sp>
        <p:nvSpPr>
          <p:cNvPr id="171016" name="AutoShape 8">
            <a:extLst>
              <a:ext uri="{FF2B5EF4-FFF2-40B4-BE49-F238E27FC236}">
                <a16:creationId xmlns:a16="http://schemas.microsoft.com/office/drawing/2014/main" id="{21E3AD37-EA6C-4B30-BE5F-71B3875D5A3D}"/>
              </a:ext>
            </a:extLst>
          </p:cNvPr>
          <p:cNvSpPr>
            <a:spLocks/>
          </p:cNvSpPr>
          <p:nvPr/>
        </p:nvSpPr>
        <p:spPr bwMode="auto">
          <a:xfrm>
            <a:off x="1295400" y="5334000"/>
            <a:ext cx="152400" cy="457200"/>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1017" name="Rectangle 2">
            <a:extLst>
              <a:ext uri="{FF2B5EF4-FFF2-40B4-BE49-F238E27FC236}">
                <a16:creationId xmlns:a16="http://schemas.microsoft.com/office/drawing/2014/main" id="{0F1027A5-20C3-4EA5-8EAB-2DFBB711C5A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1018" name="Slide Number Placeholder 1">
            <a:extLst>
              <a:ext uri="{FF2B5EF4-FFF2-40B4-BE49-F238E27FC236}">
                <a16:creationId xmlns:a16="http://schemas.microsoft.com/office/drawing/2014/main" id="{F36C6461-62C8-448A-81C3-EDB3A78DC75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660FEB-424D-492A-B3FC-6366798129A0}" type="slidenum">
              <a:rPr lang="en-US" altLang="en-US" sz="1000" smtClean="0"/>
              <a:pPr>
                <a:spcBef>
                  <a:spcPct val="0"/>
                </a:spcBef>
                <a:buClrTx/>
                <a:buSzTx/>
                <a:buFontTx/>
                <a:buNone/>
              </a:pPr>
              <a:t>214</a:t>
            </a:fld>
            <a:endParaRPr lang="en-US" altLang="en-US" sz="1000"/>
          </a:p>
        </p:txBody>
      </p:sp>
      <p:sp>
        <p:nvSpPr>
          <p:cNvPr id="171019" name="Text Box 7">
            <a:extLst>
              <a:ext uri="{FF2B5EF4-FFF2-40B4-BE49-F238E27FC236}">
                <a16:creationId xmlns:a16="http://schemas.microsoft.com/office/drawing/2014/main" id="{15C63CF6-D172-4F2D-823F-AFF5FBB853F0}"/>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t>These are</a:t>
            </a:r>
          </a:p>
          <a:p>
            <a:pPr eaLnBrk="1" hangingPunct="1">
              <a:lnSpc>
                <a:spcPct val="80000"/>
              </a:lnSpc>
              <a:spcBef>
                <a:spcPct val="0"/>
              </a:spcBef>
              <a:buClrTx/>
              <a:buSzTx/>
              <a:buFontTx/>
              <a:buNone/>
            </a:pPr>
            <a:r>
              <a:rPr lang="en-US" altLang="en-US" sz="1200" i="1"/>
              <a:t>bilateral, but</a:t>
            </a:r>
          </a:p>
          <a:p>
            <a:pPr eaLnBrk="1" hangingPunct="1">
              <a:lnSpc>
                <a:spcPct val="80000"/>
              </a:lnSpc>
              <a:spcBef>
                <a:spcPct val="0"/>
              </a:spcBef>
              <a:buClrTx/>
              <a:buSzTx/>
              <a:buFontTx/>
              <a:buNone/>
            </a:pPr>
            <a:r>
              <a:rPr lang="en-US" altLang="en-US" sz="1200" i="1"/>
              <a:t>can be so</a:t>
            </a:r>
          </a:p>
          <a:p>
            <a:pPr eaLnBrk="1" hangingPunct="1">
              <a:lnSpc>
                <a:spcPct val="80000"/>
              </a:lnSpc>
              <a:spcBef>
                <a:spcPct val="0"/>
              </a:spcBef>
              <a:buClrTx/>
              <a:buSzTx/>
              <a:buFontTx/>
              <a:buNone/>
            </a:pPr>
            <a:r>
              <a:rPr lang="en-US" altLang="en-US" sz="1200" i="1"/>
              <a:t>asymmetric</a:t>
            </a:r>
          </a:p>
          <a:p>
            <a:pPr eaLnBrk="1" hangingPunct="1">
              <a:lnSpc>
                <a:spcPct val="80000"/>
              </a:lnSpc>
              <a:spcBef>
                <a:spcPct val="0"/>
              </a:spcBef>
              <a:buClrTx/>
              <a:buSzTx/>
              <a:buFontTx/>
              <a:buNone/>
            </a:pPr>
            <a:r>
              <a:rPr lang="en-US" altLang="en-US" sz="1200" i="1"/>
              <a:t>as to seem</a:t>
            </a:r>
          </a:p>
          <a:p>
            <a:pPr eaLnBrk="1" hangingPunct="1">
              <a:lnSpc>
                <a:spcPct val="80000"/>
              </a:lnSpc>
              <a:spcBef>
                <a:spcPct val="0"/>
              </a:spcBef>
              <a:buClrTx/>
              <a:buSzTx/>
              <a:buFontTx/>
              <a:buNone/>
            </a:pPr>
            <a:r>
              <a:rPr lang="en-US" altLang="en-US" sz="1200" i="1"/>
              <a:t>unilateral</a:t>
            </a:r>
          </a:p>
        </p:txBody>
      </p:sp>
      <p:sp>
        <p:nvSpPr>
          <p:cNvPr id="171020" name="Rectangle 10">
            <a:extLst>
              <a:ext uri="{FF2B5EF4-FFF2-40B4-BE49-F238E27FC236}">
                <a16:creationId xmlns:a16="http://schemas.microsoft.com/office/drawing/2014/main" id="{0AEF3684-3E21-44DC-B5E5-E7259A4F9ED9}"/>
              </a:ext>
            </a:extLst>
          </p:cNvPr>
          <p:cNvSpPr>
            <a:spLocks noChangeArrowheads="1"/>
          </p:cNvSpPr>
          <p:nvPr/>
        </p:nvSpPr>
        <p:spPr bwMode="auto">
          <a:xfrm>
            <a:off x="2743200" y="5029200"/>
            <a:ext cx="23622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two specific conditions</a:t>
            </a:r>
          </a:p>
        </p:txBody>
      </p:sp>
      <p:sp>
        <p:nvSpPr>
          <p:cNvPr id="3" name="TextBox 2">
            <a:extLst>
              <a:ext uri="{FF2B5EF4-FFF2-40B4-BE49-F238E27FC236}">
                <a16:creationId xmlns:a16="http://schemas.microsoft.com/office/drawing/2014/main" id="{5A162FED-58FA-4BCF-B007-AE51264EE5E9}"/>
              </a:ext>
            </a:extLst>
          </p:cNvPr>
          <p:cNvSpPr txBox="1"/>
          <p:nvPr/>
        </p:nvSpPr>
        <p:spPr>
          <a:xfrm>
            <a:off x="1962971" y="5285600"/>
            <a:ext cx="2135521" cy="276999"/>
          </a:xfrm>
          <a:prstGeom prst="rect">
            <a:avLst/>
          </a:prstGeom>
          <a:noFill/>
        </p:spPr>
        <p:txBody>
          <a:bodyPr wrap="none" rtlCol="0">
            <a:spAutoFit/>
          </a:bodyPr>
          <a:lstStyle/>
          <a:p>
            <a:r>
              <a:rPr lang="en-US" sz="1200" i="1" dirty="0"/>
              <a:t>pseudoexfoliation syndrome</a:t>
            </a:r>
          </a:p>
        </p:txBody>
      </p:sp>
      <p:sp>
        <p:nvSpPr>
          <p:cNvPr id="4" name="TextBox 3">
            <a:extLst>
              <a:ext uri="{FF2B5EF4-FFF2-40B4-BE49-F238E27FC236}">
                <a16:creationId xmlns:a16="http://schemas.microsoft.com/office/drawing/2014/main" id="{1F8A69D1-9BB0-4658-A310-B8A97EB9CE42}"/>
              </a:ext>
            </a:extLst>
          </p:cNvPr>
          <p:cNvSpPr txBox="1"/>
          <p:nvPr/>
        </p:nvSpPr>
        <p:spPr>
          <a:xfrm>
            <a:off x="2115371" y="5514201"/>
            <a:ext cx="2186817" cy="276999"/>
          </a:xfrm>
          <a:prstGeom prst="rect">
            <a:avLst/>
          </a:prstGeom>
          <a:noFill/>
        </p:spPr>
        <p:txBody>
          <a:bodyPr wrap="none" rtlCol="0">
            <a:spAutoFit/>
          </a:bodyPr>
          <a:lstStyle/>
          <a:p>
            <a:r>
              <a:rPr lang="en-US" sz="1200" i="1" dirty="0"/>
              <a:t>pigment dispersion syndrome</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C19DE47-BC5E-4561-9F11-90F4FE4A654B}"/>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endParaRPr lang="en-US" altLang="en-US" sz="1600" dirty="0">
              <a:solidFill>
                <a:schemeClr val="bg1">
                  <a:lumMod val="75000"/>
                </a:schemeClr>
              </a:solidFill>
            </a:endParaRPr>
          </a:p>
        </p:txBody>
      </p:sp>
      <p:sp>
        <p:nvSpPr>
          <p:cNvPr id="172034" name="Rectangle 9">
            <a:extLst>
              <a:ext uri="{FF2B5EF4-FFF2-40B4-BE49-F238E27FC236}">
                <a16:creationId xmlns:a16="http://schemas.microsoft.com/office/drawing/2014/main" id="{6E67232D-A8B5-471C-8BBF-A731AEC82B7D}"/>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2035" name="Rectangle 9">
            <a:extLst>
              <a:ext uri="{FF2B5EF4-FFF2-40B4-BE49-F238E27FC236}">
                <a16:creationId xmlns:a16="http://schemas.microsoft.com/office/drawing/2014/main" id="{2CE12D88-138F-46A9-93C5-6BA8B752196E}"/>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2036" name="Rectangle 2">
            <a:extLst>
              <a:ext uri="{FF2B5EF4-FFF2-40B4-BE49-F238E27FC236}">
                <a16:creationId xmlns:a16="http://schemas.microsoft.com/office/drawing/2014/main" id="{DEA2ADE9-4738-48F0-ADE8-D1051068702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2037" name="Rectangle 3">
            <a:extLst>
              <a:ext uri="{FF2B5EF4-FFF2-40B4-BE49-F238E27FC236}">
                <a16:creationId xmlns:a16="http://schemas.microsoft.com/office/drawing/2014/main" id="{E5775271-1D83-49A6-B7C5-8013562E68FD}"/>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2038" name="Rectangle 4">
            <a:extLst>
              <a:ext uri="{FF2B5EF4-FFF2-40B4-BE49-F238E27FC236}">
                <a16:creationId xmlns:a16="http://schemas.microsoft.com/office/drawing/2014/main" id="{332A359C-FAB7-469A-BC72-B324821115B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2039" name="Text Box 6">
            <a:extLst>
              <a:ext uri="{FF2B5EF4-FFF2-40B4-BE49-F238E27FC236}">
                <a16:creationId xmlns:a16="http://schemas.microsoft.com/office/drawing/2014/main" id="{BAB8FA82-3120-495E-AB7E-DE41B224F48D}"/>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dirty="0" err="1">
                <a:solidFill>
                  <a:srgbClr val="0000FF"/>
                </a:solidFill>
              </a:rPr>
              <a:t>Phacolytic</a:t>
            </a:r>
            <a:r>
              <a:rPr lang="en-US" altLang="en-US" sz="1600" dirty="0">
                <a:solidFill>
                  <a:srgbClr val="0000FF"/>
                </a:solidFill>
              </a:rPr>
              <a:t>, phacomorphic</a:t>
            </a:r>
          </a:p>
          <a:p>
            <a:pPr eaLnBrk="1" hangingPunct="1">
              <a:spcBef>
                <a:spcPct val="0"/>
              </a:spcBef>
              <a:buClrTx/>
              <a:buSzTx/>
              <a:buFontTx/>
              <a:buNone/>
            </a:pPr>
            <a:r>
              <a:rPr lang="en-US" altLang="en-US" sz="1600" dirty="0"/>
              <a:t>	--</a:t>
            </a:r>
            <a:r>
              <a:rPr lang="en-US" altLang="en-US" sz="1600" dirty="0">
                <a:solidFill>
                  <a:srgbClr val="0000FF"/>
                </a:solidFill>
              </a:rPr>
              <a:t>PXS</a:t>
            </a:r>
          </a:p>
          <a:p>
            <a:pPr eaLnBrk="1" hangingPunct="1">
              <a:spcBef>
                <a:spcPct val="0"/>
              </a:spcBef>
              <a:buClrTx/>
              <a:buSzTx/>
              <a:buFontTx/>
              <a:buNone/>
            </a:pPr>
            <a:r>
              <a:rPr lang="en-US" altLang="en-US" sz="1600" dirty="0"/>
              <a:t>	--</a:t>
            </a:r>
            <a:r>
              <a:rPr lang="en-US" altLang="en-US" sz="1600" dirty="0">
                <a:solidFill>
                  <a:srgbClr val="0000FF"/>
                </a:solidFill>
              </a:rPr>
              <a:t>PDS</a:t>
            </a:r>
            <a:endParaRPr lang="en-US" altLang="en-US" sz="1600" b="1" dirty="0">
              <a:solidFill>
                <a:schemeClr val="bg1"/>
              </a:solidFill>
            </a:endParaRPr>
          </a:p>
        </p:txBody>
      </p:sp>
      <p:sp>
        <p:nvSpPr>
          <p:cNvPr id="172040" name="AutoShape 8">
            <a:extLst>
              <a:ext uri="{FF2B5EF4-FFF2-40B4-BE49-F238E27FC236}">
                <a16:creationId xmlns:a16="http://schemas.microsoft.com/office/drawing/2014/main" id="{EB252592-BE25-4CDB-B3D7-A0943DCBAF4C}"/>
              </a:ext>
            </a:extLst>
          </p:cNvPr>
          <p:cNvSpPr>
            <a:spLocks/>
          </p:cNvSpPr>
          <p:nvPr/>
        </p:nvSpPr>
        <p:spPr bwMode="auto">
          <a:xfrm>
            <a:off x="1295400" y="5334000"/>
            <a:ext cx="152400" cy="457200"/>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2041" name="Rectangle 2">
            <a:extLst>
              <a:ext uri="{FF2B5EF4-FFF2-40B4-BE49-F238E27FC236}">
                <a16:creationId xmlns:a16="http://schemas.microsoft.com/office/drawing/2014/main" id="{AA2ED44A-9905-4505-8758-A58F76D62BA0}"/>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2042" name="Slide Number Placeholder 1">
            <a:extLst>
              <a:ext uri="{FF2B5EF4-FFF2-40B4-BE49-F238E27FC236}">
                <a16:creationId xmlns:a16="http://schemas.microsoft.com/office/drawing/2014/main" id="{92597488-A4C2-4034-B4F7-1AFB24574D0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B88D9EA-61EC-45BF-B9BC-AE986D8DD1C8}" type="slidenum">
              <a:rPr lang="en-US" altLang="en-US" sz="1000" smtClean="0"/>
              <a:pPr>
                <a:spcBef>
                  <a:spcPct val="0"/>
                </a:spcBef>
                <a:buClrTx/>
                <a:buSzTx/>
                <a:buFontTx/>
                <a:buNone/>
              </a:pPr>
              <a:t>215</a:t>
            </a:fld>
            <a:endParaRPr lang="en-US" altLang="en-US" sz="1000"/>
          </a:p>
        </p:txBody>
      </p:sp>
      <p:sp>
        <p:nvSpPr>
          <p:cNvPr id="172043" name="Text Box 7">
            <a:extLst>
              <a:ext uri="{FF2B5EF4-FFF2-40B4-BE49-F238E27FC236}">
                <a16:creationId xmlns:a16="http://schemas.microsoft.com/office/drawing/2014/main" id="{80FFDCFA-18AB-471B-B102-7F8474D019AC}"/>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t>These are</a:t>
            </a:r>
          </a:p>
          <a:p>
            <a:pPr eaLnBrk="1" hangingPunct="1">
              <a:lnSpc>
                <a:spcPct val="80000"/>
              </a:lnSpc>
              <a:spcBef>
                <a:spcPct val="0"/>
              </a:spcBef>
              <a:buClrTx/>
              <a:buSzTx/>
              <a:buFontTx/>
              <a:buNone/>
            </a:pPr>
            <a:r>
              <a:rPr lang="en-US" altLang="en-US" sz="1200" i="1"/>
              <a:t>bilateral, but</a:t>
            </a:r>
          </a:p>
          <a:p>
            <a:pPr eaLnBrk="1" hangingPunct="1">
              <a:lnSpc>
                <a:spcPct val="80000"/>
              </a:lnSpc>
              <a:spcBef>
                <a:spcPct val="0"/>
              </a:spcBef>
              <a:buClrTx/>
              <a:buSzTx/>
              <a:buFontTx/>
              <a:buNone/>
            </a:pPr>
            <a:r>
              <a:rPr lang="en-US" altLang="en-US" sz="1200" i="1"/>
              <a:t>can be so</a:t>
            </a:r>
          </a:p>
          <a:p>
            <a:pPr eaLnBrk="1" hangingPunct="1">
              <a:lnSpc>
                <a:spcPct val="80000"/>
              </a:lnSpc>
              <a:spcBef>
                <a:spcPct val="0"/>
              </a:spcBef>
              <a:buClrTx/>
              <a:buSzTx/>
              <a:buFontTx/>
              <a:buNone/>
            </a:pPr>
            <a:r>
              <a:rPr lang="en-US" altLang="en-US" sz="1200" i="1"/>
              <a:t>asymmetric</a:t>
            </a:r>
          </a:p>
          <a:p>
            <a:pPr eaLnBrk="1" hangingPunct="1">
              <a:lnSpc>
                <a:spcPct val="80000"/>
              </a:lnSpc>
              <a:spcBef>
                <a:spcPct val="0"/>
              </a:spcBef>
              <a:buClrTx/>
              <a:buSzTx/>
              <a:buFontTx/>
              <a:buNone/>
            </a:pPr>
            <a:r>
              <a:rPr lang="en-US" altLang="en-US" sz="1200" i="1"/>
              <a:t>as to seem</a:t>
            </a:r>
          </a:p>
          <a:p>
            <a:pPr eaLnBrk="1" hangingPunct="1">
              <a:lnSpc>
                <a:spcPct val="80000"/>
              </a:lnSpc>
              <a:spcBef>
                <a:spcPct val="0"/>
              </a:spcBef>
              <a:buClrTx/>
              <a:buSzTx/>
              <a:buFontTx/>
              <a:buNone/>
            </a:pPr>
            <a:r>
              <a:rPr lang="en-US" altLang="en-US" sz="1200" i="1"/>
              <a:t>unilateral</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9E21AC-BA4F-455A-B9ED-1747349EA68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73058" name="Rectangle 9">
            <a:extLst>
              <a:ext uri="{FF2B5EF4-FFF2-40B4-BE49-F238E27FC236}">
                <a16:creationId xmlns:a16="http://schemas.microsoft.com/office/drawing/2014/main" id="{7AAAD3D7-B7B4-43D1-ABDB-3C49307C091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59" name="Rectangle 9">
            <a:extLst>
              <a:ext uri="{FF2B5EF4-FFF2-40B4-BE49-F238E27FC236}">
                <a16:creationId xmlns:a16="http://schemas.microsoft.com/office/drawing/2014/main" id="{1C10E138-D9BC-4667-8BA9-26D2D5CB58B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0" name="Rectangle 2">
            <a:extLst>
              <a:ext uri="{FF2B5EF4-FFF2-40B4-BE49-F238E27FC236}">
                <a16:creationId xmlns:a16="http://schemas.microsoft.com/office/drawing/2014/main" id="{F26CBE4B-6766-48B5-B62A-DFBF5CD7F6F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1" name="Rectangle 3">
            <a:extLst>
              <a:ext uri="{FF2B5EF4-FFF2-40B4-BE49-F238E27FC236}">
                <a16:creationId xmlns:a16="http://schemas.microsoft.com/office/drawing/2014/main" id="{BBA8228B-8EE8-4681-B602-32B3F04DF59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2" name="Rectangle 4">
            <a:extLst>
              <a:ext uri="{FF2B5EF4-FFF2-40B4-BE49-F238E27FC236}">
                <a16:creationId xmlns:a16="http://schemas.microsoft.com/office/drawing/2014/main" id="{19F5E4CE-6B89-4A3A-A52B-2E353F53BD1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3" name="Text Box 6">
            <a:extLst>
              <a:ext uri="{FF2B5EF4-FFF2-40B4-BE49-F238E27FC236}">
                <a16:creationId xmlns:a16="http://schemas.microsoft.com/office/drawing/2014/main" id="{E583292C-5431-4481-AEA2-3E51864389BF}"/>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73064" name="AutoShape 8">
            <a:extLst>
              <a:ext uri="{FF2B5EF4-FFF2-40B4-BE49-F238E27FC236}">
                <a16:creationId xmlns:a16="http://schemas.microsoft.com/office/drawing/2014/main" id="{68C8642A-9E05-4B6F-9FA8-FB5D757F4ECB}"/>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5" name="Rectangle 2">
            <a:extLst>
              <a:ext uri="{FF2B5EF4-FFF2-40B4-BE49-F238E27FC236}">
                <a16:creationId xmlns:a16="http://schemas.microsoft.com/office/drawing/2014/main" id="{F86A378B-5C64-4541-9A02-925E1CF981D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3066" name="Slide Number Placeholder 1">
            <a:extLst>
              <a:ext uri="{FF2B5EF4-FFF2-40B4-BE49-F238E27FC236}">
                <a16:creationId xmlns:a16="http://schemas.microsoft.com/office/drawing/2014/main" id="{436AB5CB-9034-4D21-B51C-C1056B8FE46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27BF6B-95A6-4211-9750-27BDD2A401E0}" type="slidenum">
              <a:rPr lang="en-US" altLang="en-US" sz="1000" smtClean="0"/>
              <a:pPr>
                <a:spcBef>
                  <a:spcPct val="0"/>
                </a:spcBef>
                <a:buClrTx/>
                <a:buSzTx/>
                <a:buFontTx/>
                <a:buNone/>
              </a:pPr>
              <a:t>216</a:t>
            </a:fld>
            <a:endParaRPr lang="en-US" altLang="en-US" sz="1000"/>
          </a:p>
        </p:txBody>
      </p:sp>
      <p:sp>
        <p:nvSpPr>
          <p:cNvPr id="173067" name="Text Box 7">
            <a:extLst>
              <a:ext uri="{FF2B5EF4-FFF2-40B4-BE49-F238E27FC236}">
                <a16:creationId xmlns:a16="http://schemas.microsoft.com/office/drawing/2014/main" id="{67571AEA-AA29-4711-B025-29343FCD7AB4}"/>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73068" name="TextBox 1">
            <a:extLst>
              <a:ext uri="{FF2B5EF4-FFF2-40B4-BE49-F238E27FC236}">
                <a16:creationId xmlns:a16="http://schemas.microsoft.com/office/drawing/2014/main" id="{E187EE20-7477-4FD1-89FC-D402DDE04C18}"/>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To make the diagnosis of </a:t>
            </a:r>
            <a:r>
              <a:rPr lang="en-US" altLang="en-US" sz="1400" i="1" dirty="0" err="1">
                <a:solidFill>
                  <a:srgbClr val="0000FF"/>
                </a:solidFill>
              </a:rPr>
              <a:t>phacolytic</a:t>
            </a:r>
            <a:r>
              <a:rPr lang="en-US" altLang="en-US" sz="1400" i="1" dirty="0">
                <a:solidFill>
                  <a:srgbClr val="0000FF"/>
                </a:solidFill>
              </a:rPr>
              <a:t> glaucoma, what two clinical features must be present?</a:t>
            </a:r>
          </a:p>
          <a:p>
            <a:pPr eaLnBrk="1" hangingPunct="1">
              <a:spcBef>
                <a:spcPct val="0"/>
              </a:spcBef>
              <a:buClrTx/>
              <a:buSzTx/>
              <a:buFontTx/>
              <a:buNone/>
            </a:pPr>
            <a:r>
              <a:rPr lang="en-US" altLang="en-US" sz="1400" dirty="0">
                <a:solidFill>
                  <a:srgbClr val="0000FF"/>
                </a:solidFill>
              </a:rPr>
              <a:t>--Elevated IOP (duh)</a:t>
            </a:r>
          </a:p>
          <a:p>
            <a:pPr eaLnBrk="1" hangingPunct="1">
              <a:spcBef>
                <a:spcPct val="0"/>
              </a:spcBef>
              <a:buClrTx/>
              <a:buSzTx/>
              <a:buFontTx/>
              <a:buNone/>
            </a:pPr>
            <a:r>
              <a:rPr lang="en-US" altLang="en-US" sz="1400" dirty="0">
                <a:solidFill>
                  <a:srgbClr val="0000FF"/>
                </a:solidFill>
              </a:rPr>
              <a:t>--</a:t>
            </a:r>
            <a:r>
              <a:rPr lang="en-US" altLang="en-US" sz="1400" dirty="0">
                <a:solidFill>
                  <a:srgbClr val="C0C0C0"/>
                </a:solidFill>
              </a:rPr>
              <a:t>A mature or </a:t>
            </a:r>
            <a:r>
              <a:rPr lang="en-US" altLang="en-US" sz="1400" dirty="0" err="1">
                <a:solidFill>
                  <a:srgbClr val="C0C0C0"/>
                </a:solidFill>
              </a:rPr>
              <a:t>hypermature</a:t>
            </a:r>
            <a:r>
              <a:rPr lang="en-US" altLang="en-US" sz="1400" dirty="0">
                <a:solidFill>
                  <a:srgbClr val="C0C0C0"/>
                </a:solidFill>
              </a:rPr>
              <a:t> cataract</a:t>
            </a:r>
          </a:p>
          <a:p>
            <a:pPr eaLnBrk="1" hangingPunct="1">
              <a:spcBef>
                <a:spcPct val="0"/>
              </a:spcBef>
              <a:buClrTx/>
              <a:buSzTx/>
              <a:buFontTx/>
              <a:buNone/>
            </a:pPr>
            <a:endParaRPr lang="en-US" altLang="en-US" sz="1400" dirty="0">
              <a:solidFill>
                <a:srgbClr val="C0C0C0"/>
              </a:solidFill>
            </a:endParaRPr>
          </a:p>
          <a:p>
            <a:pPr eaLnBrk="1" hangingPunct="1">
              <a:spcBef>
                <a:spcPct val="0"/>
              </a:spcBef>
              <a:buClrTx/>
              <a:buSzTx/>
              <a:buFontTx/>
              <a:buNone/>
            </a:pPr>
            <a:r>
              <a:rPr lang="en-US" altLang="en-US" sz="1400" i="1" dirty="0">
                <a:solidFill>
                  <a:srgbClr val="C0C0C0"/>
                </a:solidFill>
              </a:rPr>
              <a:t>What is the classic presentation and history? </a:t>
            </a:r>
          </a:p>
          <a:p>
            <a:pPr eaLnBrk="1" hangingPunct="1">
              <a:spcBef>
                <a:spcPct val="0"/>
              </a:spcBef>
              <a:buClrTx/>
              <a:buSzTx/>
              <a:buFontTx/>
              <a:buNone/>
            </a:pPr>
            <a:r>
              <a:rPr lang="en-US" altLang="en-US" sz="1400" dirty="0">
                <a:solidFill>
                  <a:srgbClr val="C0C0C0"/>
                </a:solidFill>
              </a:rPr>
              <a:t>The </a:t>
            </a:r>
            <a:r>
              <a:rPr lang="en-US" altLang="en-US" sz="1400" dirty="0" err="1">
                <a:solidFill>
                  <a:srgbClr val="C0C0C0"/>
                </a:solidFill>
              </a:rPr>
              <a:t>pt</a:t>
            </a:r>
            <a:r>
              <a:rPr lang="en-US" altLang="en-US" sz="1400" dirty="0">
                <a:solidFill>
                  <a:srgbClr val="C0C0C0"/>
                </a:solidFill>
              </a:rPr>
              <a:t> will complain of the </a:t>
            </a:r>
            <a:r>
              <a:rPr lang="en-US" altLang="en-US" sz="1400" b="1" dirty="0">
                <a:solidFill>
                  <a:srgbClr val="C0C0C0"/>
                </a:solidFill>
              </a:rPr>
              <a:t>acute onset of pain </a:t>
            </a:r>
            <a:r>
              <a:rPr lang="en-US" altLang="en-US" sz="1400" dirty="0">
                <a:solidFill>
                  <a:srgbClr val="C0C0C0"/>
                </a:solidFill>
              </a:rPr>
              <a:t>in an eye that has had </a:t>
            </a:r>
            <a:r>
              <a:rPr lang="en-US" altLang="en-US" sz="1400" b="1" dirty="0">
                <a:solidFill>
                  <a:srgbClr val="C0C0C0"/>
                </a:solidFill>
              </a:rPr>
              <a:t>poor vision for an extended period of time</a:t>
            </a:r>
          </a:p>
          <a:p>
            <a:pPr eaLnBrk="1" hangingPunct="1">
              <a:spcBef>
                <a:spcPct val="0"/>
              </a:spcBef>
              <a:buClrTx/>
              <a:buSzTx/>
              <a:buFontTx/>
              <a:buNone/>
            </a:pPr>
            <a:endParaRPr lang="en-US" altLang="en-US" sz="1400" dirty="0">
              <a:solidFill>
                <a:srgbClr val="C0C0C0"/>
              </a:solidFill>
            </a:endParaRPr>
          </a:p>
          <a:p>
            <a:pPr eaLnBrk="1" hangingPunct="1">
              <a:spcBef>
                <a:spcPct val="0"/>
              </a:spcBef>
              <a:buClrTx/>
              <a:buSzTx/>
              <a:buFontTx/>
              <a:buNone/>
            </a:pPr>
            <a:r>
              <a:rPr lang="en-US" altLang="en-US" sz="1400" i="1" dirty="0">
                <a:solidFill>
                  <a:srgbClr val="C0C0C0"/>
                </a:solidFill>
              </a:rPr>
              <a:t>Is the angle open or closed?</a:t>
            </a:r>
          </a:p>
          <a:p>
            <a:pPr eaLnBrk="1" hangingPunct="1">
              <a:spcBef>
                <a:spcPct val="0"/>
              </a:spcBef>
              <a:buClrTx/>
              <a:buSzTx/>
              <a:buFontTx/>
              <a:buNone/>
            </a:pPr>
            <a:r>
              <a:rPr lang="en-US" altLang="en-US" sz="1400" dirty="0">
                <a:solidFill>
                  <a:srgbClr val="C0C0C0"/>
                </a:solidFill>
              </a:rPr>
              <a:t>Open</a:t>
            </a:r>
          </a:p>
          <a:p>
            <a:pPr eaLnBrk="1" hangingPunct="1">
              <a:spcBef>
                <a:spcPct val="0"/>
              </a:spcBef>
              <a:buClrTx/>
              <a:buSzTx/>
              <a:buFontTx/>
              <a:buNone/>
            </a:pPr>
            <a:endParaRPr lang="en-US" altLang="en-US" sz="1400" dirty="0">
              <a:solidFill>
                <a:srgbClr val="C0C0C0"/>
              </a:solidFill>
            </a:endParaRPr>
          </a:p>
          <a:p>
            <a:pPr eaLnBrk="1" hangingPunct="1">
              <a:spcBef>
                <a:spcPct val="0"/>
              </a:spcBef>
              <a:buClrTx/>
              <a:buSzTx/>
              <a:buFontTx/>
              <a:buNone/>
            </a:pPr>
            <a:r>
              <a:rPr lang="en-US" altLang="en-US" sz="1400" i="1" dirty="0">
                <a:solidFill>
                  <a:srgbClr val="C0C0C0"/>
                </a:solidFill>
              </a:rPr>
              <a:t>Is an anterior-chamber inflammatory reaction present?</a:t>
            </a:r>
          </a:p>
          <a:p>
            <a:pPr eaLnBrk="1" hangingPunct="1">
              <a:spcBef>
                <a:spcPct val="0"/>
              </a:spcBef>
              <a:buClrTx/>
              <a:buSzTx/>
              <a:buFontTx/>
              <a:buNone/>
            </a:pPr>
            <a:r>
              <a:rPr lang="en-US" altLang="en-US" sz="1400" dirty="0">
                <a:solidFill>
                  <a:srgbClr val="C0C0C0"/>
                </a:solidFill>
              </a:rPr>
              <a:t>Yes</a:t>
            </a:r>
          </a:p>
          <a:p>
            <a:pPr eaLnBrk="1" hangingPunct="1">
              <a:spcBef>
                <a:spcPct val="0"/>
              </a:spcBef>
              <a:buClrTx/>
              <a:buSzTx/>
              <a:buFontTx/>
              <a:buNone/>
            </a:pPr>
            <a:endParaRPr lang="en-US" altLang="en-US" sz="1400" dirty="0">
              <a:solidFill>
                <a:srgbClr val="C0C0C0"/>
              </a:solidFill>
            </a:endParaRPr>
          </a:p>
          <a:p>
            <a:pPr eaLnBrk="1" hangingPunct="1">
              <a:spcBef>
                <a:spcPct val="0"/>
              </a:spcBef>
              <a:buClrTx/>
              <a:buSzTx/>
              <a:buFontTx/>
              <a:buNone/>
            </a:pPr>
            <a:r>
              <a:rPr lang="en-US" altLang="en-US" sz="1400" i="1" dirty="0">
                <a:solidFill>
                  <a:srgbClr val="C0C0C0"/>
                </a:solidFill>
              </a:rPr>
              <a:t>What is the underlying pathophysiology?</a:t>
            </a:r>
          </a:p>
          <a:p>
            <a:pPr eaLnBrk="1" hangingPunct="1">
              <a:spcBef>
                <a:spcPct val="0"/>
              </a:spcBef>
              <a:buClrTx/>
              <a:buSzTx/>
              <a:buFontTx/>
              <a:buNone/>
            </a:pPr>
            <a:r>
              <a:rPr lang="en-US" altLang="en-US" sz="1400" dirty="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F55290D-F3A9-49FB-9591-CA5A926CB727}"/>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74082" name="Rectangle 9">
            <a:extLst>
              <a:ext uri="{FF2B5EF4-FFF2-40B4-BE49-F238E27FC236}">
                <a16:creationId xmlns:a16="http://schemas.microsoft.com/office/drawing/2014/main" id="{AD41EE25-84D6-4D6B-BA92-5E9652545F40}"/>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083" name="Rectangle 9">
            <a:extLst>
              <a:ext uri="{FF2B5EF4-FFF2-40B4-BE49-F238E27FC236}">
                <a16:creationId xmlns:a16="http://schemas.microsoft.com/office/drawing/2014/main" id="{1E193B4C-A759-4C3B-8A3A-15209DA75C08}"/>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084" name="Rectangle 2">
            <a:extLst>
              <a:ext uri="{FF2B5EF4-FFF2-40B4-BE49-F238E27FC236}">
                <a16:creationId xmlns:a16="http://schemas.microsoft.com/office/drawing/2014/main" id="{DE39C9F2-FE8E-4849-8D90-4A40B8E09C6F}"/>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085" name="Rectangle 3">
            <a:extLst>
              <a:ext uri="{FF2B5EF4-FFF2-40B4-BE49-F238E27FC236}">
                <a16:creationId xmlns:a16="http://schemas.microsoft.com/office/drawing/2014/main" id="{50C71B72-FD72-45E4-8C99-FCA51CF3B3B3}"/>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086" name="Rectangle 4">
            <a:extLst>
              <a:ext uri="{FF2B5EF4-FFF2-40B4-BE49-F238E27FC236}">
                <a16:creationId xmlns:a16="http://schemas.microsoft.com/office/drawing/2014/main" id="{2496BE5C-F66E-407B-AADC-39DD908EA85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087" name="Text Box 6">
            <a:extLst>
              <a:ext uri="{FF2B5EF4-FFF2-40B4-BE49-F238E27FC236}">
                <a16:creationId xmlns:a16="http://schemas.microsoft.com/office/drawing/2014/main" id="{0C3271BD-87BB-4844-8C1E-8D828BA6E44F}"/>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74088" name="AutoShape 8">
            <a:extLst>
              <a:ext uri="{FF2B5EF4-FFF2-40B4-BE49-F238E27FC236}">
                <a16:creationId xmlns:a16="http://schemas.microsoft.com/office/drawing/2014/main" id="{DCB882C3-DE2C-4C65-9BE4-D76920D86D48}"/>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089" name="Rectangle 2">
            <a:extLst>
              <a:ext uri="{FF2B5EF4-FFF2-40B4-BE49-F238E27FC236}">
                <a16:creationId xmlns:a16="http://schemas.microsoft.com/office/drawing/2014/main" id="{C8B17E9D-0584-437A-A1C9-4CED1AC6B36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4090" name="Slide Number Placeholder 1">
            <a:extLst>
              <a:ext uri="{FF2B5EF4-FFF2-40B4-BE49-F238E27FC236}">
                <a16:creationId xmlns:a16="http://schemas.microsoft.com/office/drawing/2014/main" id="{E6732A6E-6E7C-47AD-B812-F9227D62D2A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99F588D-52E3-4451-9439-BFAB1C23D15D}" type="slidenum">
              <a:rPr lang="en-US" altLang="en-US" sz="1000" smtClean="0"/>
              <a:pPr>
                <a:spcBef>
                  <a:spcPct val="0"/>
                </a:spcBef>
                <a:buClrTx/>
                <a:buSzTx/>
                <a:buFontTx/>
                <a:buNone/>
              </a:pPr>
              <a:t>217</a:t>
            </a:fld>
            <a:endParaRPr lang="en-US" altLang="en-US" sz="1000"/>
          </a:p>
        </p:txBody>
      </p:sp>
      <p:sp>
        <p:nvSpPr>
          <p:cNvPr id="174091" name="Text Box 7">
            <a:extLst>
              <a:ext uri="{FF2B5EF4-FFF2-40B4-BE49-F238E27FC236}">
                <a16:creationId xmlns:a16="http://schemas.microsoft.com/office/drawing/2014/main" id="{196C6550-59CD-4A1C-B42B-B4B10195605F}"/>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74092" name="TextBox 1">
            <a:extLst>
              <a:ext uri="{FF2B5EF4-FFF2-40B4-BE49-F238E27FC236}">
                <a16:creationId xmlns:a16="http://schemas.microsoft.com/office/drawing/2014/main" id="{F7894952-FE0B-409A-8D5B-BBBBB5029E83}"/>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C0C0C0"/>
                </a:solidFill>
              </a:rPr>
              <a:t>What is the classic presentation and history? </a:t>
            </a:r>
          </a:p>
          <a:p>
            <a:pPr eaLnBrk="1" hangingPunct="1">
              <a:spcBef>
                <a:spcPct val="0"/>
              </a:spcBef>
              <a:buClrTx/>
              <a:buSzTx/>
              <a:buFontTx/>
              <a:buNone/>
            </a:pPr>
            <a:r>
              <a:rPr lang="en-US" altLang="en-US" sz="1400">
                <a:solidFill>
                  <a:srgbClr val="C0C0C0"/>
                </a:solidFill>
              </a:rPr>
              <a:t>The pt will complain of the </a:t>
            </a:r>
            <a:r>
              <a:rPr lang="en-US" altLang="en-US" sz="1400" b="1">
                <a:solidFill>
                  <a:srgbClr val="C0C0C0"/>
                </a:solidFill>
              </a:rPr>
              <a:t>acute onset of pain </a:t>
            </a:r>
            <a:r>
              <a:rPr lang="en-US" altLang="en-US" sz="1400">
                <a:solidFill>
                  <a:srgbClr val="C0C0C0"/>
                </a:solidFill>
              </a:rPr>
              <a:t>in an eye that has had </a:t>
            </a:r>
            <a:r>
              <a:rPr lang="en-US" altLang="en-US" sz="1400" b="1">
                <a:solidFill>
                  <a:srgbClr val="C0C0C0"/>
                </a:solidFill>
              </a:rPr>
              <a:t>poor vision for an extended period of time</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Is the angle open or closed?</a:t>
            </a:r>
          </a:p>
          <a:p>
            <a:pPr eaLnBrk="1" hangingPunct="1">
              <a:spcBef>
                <a:spcPct val="0"/>
              </a:spcBef>
              <a:buClrTx/>
              <a:buSzTx/>
              <a:buFontTx/>
              <a:buNone/>
            </a:pPr>
            <a:r>
              <a:rPr lang="en-US" altLang="en-US" sz="1400">
                <a:solidFill>
                  <a:srgbClr val="C0C0C0"/>
                </a:solidFill>
              </a:rPr>
              <a:t>Open</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Is an anterior-chamber inflammatory reaction present?</a:t>
            </a:r>
          </a:p>
          <a:p>
            <a:pPr eaLnBrk="1" hangingPunct="1">
              <a:spcBef>
                <a:spcPct val="0"/>
              </a:spcBef>
              <a:buClrTx/>
              <a:buSzTx/>
              <a:buFontTx/>
              <a:buNone/>
            </a:pPr>
            <a:r>
              <a:rPr lang="en-US" altLang="en-US" sz="1400">
                <a:solidFill>
                  <a:srgbClr val="C0C0C0"/>
                </a:solidFill>
              </a:rPr>
              <a:t>Yes</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What is the underlying pathophysiology?</a:t>
            </a:r>
          </a:p>
          <a:p>
            <a:pPr eaLnBrk="1" hangingPunct="1">
              <a:spcBef>
                <a:spcPct val="0"/>
              </a:spcBef>
              <a:buClrTx/>
              <a:buSzTx/>
              <a:buFontTx/>
              <a:buNone/>
            </a:pPr>
            <a:r>
              <a:rPr lang="en-US" altLang="en-US" sz="140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A71ABC3B-BC3E-498C-8A43-892CEEDB88E2}"/>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0226" name="Rectangle 9">
            <a:extLst>
              <a:ext uri="{FF2B5EF4-FFF2-40B4-BE49-F238E27FC236}">
                <a16:creationId xmlns:a16="http://schemas.microsoft.com/office/drawing/2014/main" id="{222DC9D2-0237-4853-8298-61577215D746}"/>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7" name="Rectangle 9">
            <a:extLst>
              <a:ext uri="{FF2B5EF4-FFF2-40B4-BE49-F238E27FC236}">
                <a16:creationId xmlns:a16="http://schemas.microsoft.com/office/drawing/2014/main" id="{2D5A5E53-1469-40EB-99B5-EA0367AAB8A4}"/>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8" name="Rectangle 2">
            <a:extLst>
              <a:ext uri="{FF2B5EF4-FFF2-40B4-BE49-F238E27FC236}">
                <a16:creationId xmlns:a16="http://schemas.microsoft.com/office/drawing/2014/main" id="{2CE933CE-B812-41CD-9D5B-B2C3C2AD7EA9}"/>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9" name="Rectangle 3">
            <a:extLst>
              <a:ext uri="{FF2B5EF4-FFF2-40B4-BE49-F238E27FC236}">
                <a16:creationId xmlns:a16="http://schemas.microsoft.com/office/drawing/2014/main" id="{7E34C72C-A367-4369-A758-2BC3D1C0B26B}"/>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0" name="Rectangle 4">
            <a:extLst>
              <a:ext uri="{FF2B5EF4-FFF2-40B4-BE49-F238E27FC236}">
                <a16:creationId xmlns:a16="http://schemas.microsoft.com/office/drawing/2014/main" id="{9EA84746-6FC6-4065-96F6-2197B9DAE9B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1" name="Text Box 6">
            <a:extLst>
              <a:ext uri="{FF2B5EF4-FFF2-40B4-BE49-F238E27FC236}">
                <a16:creationId xmlns:a16="http://schemas.microsoft.com/office/drawing/2014/main" id="{2C4627C8-5496-40DD-88D6-6D6D2C34FF4F}"/>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0232" name="AutoShape 8">
            <a:extLst>
              <a:ext uri="{FF2B5EF4-FFF2-40B4-BE49-F238E27FC236}">
                <a16:creationId xmlns:a16="http://schemas.microsoft.com/office/drawing/2014/main" id="{B7C7437D-B8A5-473A-A766-BD8A709F06BC}"/>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3" name="Rectangle 2">
            <a:extLst>
              <a:ext uri="{FF2B5EF4-FFF2-40B4-BE49-F238E27FC236}">
                <a16:creationId xmlns:a16="http://schemas.microsoft.com/office/drawing/2014/main" id="{067DD9F0-9AD6-4E07-BD1E-BB60814974F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0234" name="Slide Number Placeholder 1">
            <a:extLst>
              <a:ext uri="{FF2B5EF4-FFF2-40B4-BE49-F238E27FC236}">
                <a16:creationId xmlns:a16="http://schemas.microsoft.com/office/drawing/2014/main" id="{0A2578F7-C135-4F0A-95EF-E00FBBE7D85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C6655E-E2E7-46BD-A798-86D699193919}" type="slidenum">
              <a:rPr lang="en-US" altLang="en-US" sz="1000" smtClean="0"/>
              <a:pPr>
                <a:spcBef>
                  <a:spcPct val="0"/>
                </a:spcBef>
                <a:buClrTx/>
                <a:buSzTx/>
                <a:buFontTx/>
                <a:buNone/>
              </a:pPr>
              <a:t>218</a:t>
            </a:fld>
            <a:endParaRPr lang="en-US" altLang="en-US" sz="1000"/>
          </a:p>
        </p:txBody>
      </p:sp>
      <p:sp>
        <p:nvSpPr>
          <p:cNvPr id="180235" name="Text Box 7">
            <a:extLst>
              <a:ext uri="{FF2B5EF4-FFF2-40B4-BE49-F238E27FC236}">
                <a16:creationId xmlns:a16="http://schemas.microsoft.com/office/drawing/2014/main" id="{88BFB4BD-AAB7-4ABE-9432-9BD9E2C4D83B}"/>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2" name="TextBox 1">
            <a:extLst>
              <a:ext uri="{FF2B5EF4-FFF2-40B4-BE49-F238E27FC236}">
                <a16:creationId xmlns:a16="http://schemas.microsoft.com/office/drawing/2014/main" id="{9F9C2451-99B0-474B-B43D-F7851503D21A}"/>
              </a:ext>
            </a:extLst>
          </p:cNvPr>
          <p:cNvSpPr txBox="1"/>
          <p:nvPr/>
        </p:nvSpPr>
        <p:spPr>
          <a:xfrm>
            <a:off x="3954463" y="2152650"/>
            <a:ext cx="5113337" cy="4400550"/>
          </a:xfrm>
          <a:prstGeom prst="rect">
            <a:avLst/>
          </a:prstGeom>
          <a:solidFill>
            <a:srgbClr val="C0C0C0"/>
          </a:solidFill>
        </p:spPr>
        <p:txBody>
          <a:bodyPr>
            <a:spAutoFit/>
          </a:bodyPr>
          <a:lstStyle/>
          <a:p>
            <a:pPr eaLnBrk="1" hangingPunct="1">
              <a:defRPr/>
            </a:pPr>
            <a:r>
              <a:rPr lang="en-US" sz="1400" i="1" dirty="0">
                <a:solidFill>
                  <a:schemeClr val="bg1">
                    <a:lumMod val="50000"/>
                  </a:schemeClr>
                </a:solidFill>
                <a:latin typeface="Arial" charset="0"/>
              </a:rPr>
              <a:t>To make the diagnosis of </a:t>
            </a:r>
            <a:r>
              <a:rPr lang="en-US" sz="1400" i="1" dirty="0" err="1">
                <a:solidFill>
                  <a:schemeClr val="bg1">
                    <a:lumMod val="50000"/>
                  </a:schemeClr>
                </a:solidFill>
                <a:latin typeface="Arial" charset="0"/>
              </a:rPr>
              <a:t>phacolytic</a:t>
            </a:r>
            <a:r>
              <a:rPr lang="en-US" sz="1400" i="1" dirty="0">
                <a:solidFill>
                  <a:schemeClr val="bg1">
                    <a:lumMod val="50000"/>
                  </a:schemeClr>
                </a:solidFill>
                <a:latin typeface="Arial" charset="0"/>
              </a:rPr>
              <a:t> glaucoma, what two clinical features must be present?</a:t>
            </a:r>
          </a:p>
          <a:p>
            <a:pPr eaLnBrk="1" hangingPunct="1">
              <a:defRPr/>
            </a:pPr>
            <a:r>
              <a:rPr lang="en-US" sz="1400" dirty="0">
                <a:solidFill>
                  <a:schemeClr val="bg1">
                    <a:lumMod val="50000"/>
                  </a:schemeClr>
                </a:solidFill>
                <a:latin typeface="Arial" charset="0"/>
              </a:rPr>
              <a:t>--Elevated IOP (duh)</a:t>
            </a:r>
          </a:p>
          <a:p>
            <a:pPr eaLnBrk="1" hangingPunct="1">
              <a:defRPr/>
            </a:pPr>
            <a:r>
              <a:rPr lang="en-US" sz="1400" dirty="0">
                <a:solidFill>
                  <a:schemeClr val="bg1">
                    <a:lumMod val="50000"/>
                  </a:schemeClr>
                </a:solidFill>
                <a:latin typeface="Arial" charset="0"/>
              </a:rPr>
              <a:t>--A </a:t>
            </a:r>
            <a:r>
              <a:rPr lang="en-US" sz="1400" b="1" dirty="0">
                <a:solidFill>
                  <a:srgbClr val="0000FF"/>
                </a:solidFill>
                <a:latin typeface="Arial" charset="0"/>
              </a:rPr>
              <a:t>mature or </a:t>
            </a:r>
            <a:r>
              <a:rPr lang="en-US" sz="1400" b="1" dirty="0" err="1">
                <a:solidFill>
                  <a:srgbClr val="0000FF"/>
                </a:solidFill>
                <a:latin typeface="Arial" charset="0"/>
              </a:rPr>
              <a:t>hypermature</a:t>
            </a:r>
            <a:r>
              <a:rPr lang="en-US" sz="1400" b="1" dirty="0">
                <a:solidFill>
                  <a:srgbClr val="0000FF"/>
                </a:solidFill>
                <a:latin typeface="Arial" charset="0"/>
              </a:rPr>
              <a:t> cataract</a:t>
            </a:r>
          </a:p>
          <a:p>
            <a:pPr eaLnBrk="1" hangingPunct="1">
              <a:defRPr/>
            </a:pPr>
            <a:endParaRPr lang="en-US" sz="1400" dirty="0">
              <a:solidFill>
                <a:srgbClr val="0000FF"/>
              </a:solidFill>
              <a:latin typeface="Arial" charset="0"/>
            </a:endParaRPr>
          </a:p>
          <a:p>
            <a:pPr eaLnBrk="1" hangingPunct="1">
              <a:defRPr/>
            </a:pPr>
            <a:r>
              <a:rPr lang="en-US" sz="1400" i="1" dirty="0">
                <a:solidFill>
                  <a:srgbClr val="C0C0C0"/>
                </a:solidFill>
                <a:latin typeface="Arial" charset="0"/>
              </a:rPr>
              <a:t>What is the classic presentation and history? </a:t>
            </a:r>
          </a:p>
          <a:p>
            <a:pPr eaLnBrk="1" hangingPunct="1">
              <a:defRPr/>
            </a:pPr>
            <a:r>
              <a:rPr lang="en-US" sz="1400" dirty="0">
                <a:solidFill>
                  <a:srgbClr val="C0C0C0"/>
                </a:solidFill>
                <a:latin typeface="Arial" charset="0"/>
              </a:rPr>
              <a:t>The </a:t>
            </a:r>
            <a:r>
              <a:rPr lang="en-US" sz="1400" dirty="0" err="1">
                <a:solidFill>
                  <a:srgbClr val="C0C0C0"/>
                </a:solidFill>
                <a:latin typeface="Arial" charset="0"/>
              </a:rPr>
              <a:t>pt</a:t>
            </a:r>
            <a:r>
              <a:rPr lang="en-US" sz="1400" dirty="0">
                <a:solidFill>
                  <a:srgbClr val="C0C0C0"/>
                </a:solidFill>
                <a:latin typeface="Arial" charset="0"/>
              </a:rPr>
              <a:t> will complain of the </a:t>
            </a:r>
            <a:r>
              <a:rPr lang="en-US" sz="1400" b="1" dirty="0">
                <a:solidFill>
                  <a:srgbClr val="C0C0C0"/>
                </a:solidFill>
                <a:latin typeface="Arial" charset="0"/>
              </a:rPr>
              <a:t>acute onset of pain </a:t>
            </a:r>
            <a:r>
              <a:rPr lang="en-US" sz="1400" dirty="0">
                <a:solidFill>
                  <a:srgbClr val="C0C0C0"/>
                </a:solidFill>
                <a:latin typeface="Arial" charset="0"/>
              </a:rPr>
              <a:t>in an eye that has had </a:t>
            </a:r>
            <a:r>
              <a:rPr lang="en-US" sz="1400" b="1" dirty="0">
                <a:solidFill>
                  <a:srgbClr val="C0C0C0"/>
                </a:solidFill>
                <a:latin typeface="Arial" charset="0"/>
              </a:rPr>
              <a:t>poor vision for an extended period of time</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the angle open or closed?</a:t>
            </a:r>
          </a:p>
          <a:p>
            <a:pPr eaLnBrk="1" hangingPunct="1">
              <a:defRPr/>
            </a:pPr>
            <a:r>
              <a:rPr lang="en-US" sz="1400" dirty="0">
                <a:solidFill>
                  <a:srgbClr val="C0C0C0"/>
                </a:solidFill>
                <a:latin typeface="Arial" charset="0"/>
              </a:rPr>
              <a:t>Open</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an anterior-chamber inflammatory reaction present?</a:t>
            </a:r>
          </a:p>
          <a:p>
            <a:pPr eaLnBrk="1" hangingPunct="1">
              <a:defRPr/>
            </a:pPr>
            <a:r>
              <a:rPr lang="en-US" sz="1400" dirty="0">
                <a:solidFill>
                  <a:srgbClr val="C0C0C0"/>
                </a:solidFill>
                <a:latin typeface="Arial" charset="0"/>
              </a:rPr>
              <a:t>Yes</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What is the underlying pathophysiology?</a:t>
            </a:r>
          </a:p>
          <a:p>
            <a:pPr eaLnBrk="1" hangingPunct="1">
              <a:defRPr/>
            </a:pPr>
            <a:r>
              <a:rPr lang="en-US" sz="1400" dirty="0">
                <a:solidFill>
                  <a:srgbClr val="C0C0C0"/>
                </a:solidFill>
                <a:latin typeface="Arial" charset="0"/>
              </a:rPr>
              <a:t>Liquefaction of the cataract leads to lens proteins leaching across the capsule into the AC, where they prompt an inflammatory reaction; the protein + inflammatory cells clog the trabecular meshwork, leading to the IOP rise</a:t>
            </a:r>
          </a:p>
        </p:txBody>
      </p:sp>
      <p:sp>
        <p:nvSpPr>
          <p:cNvPr id="180237" name="TextBox 2">
            <a:extLst>
              <a:ext uri="{FF2B5EF4-FFF2-40B4-BE49-F238E27FC236}">
                <a16:creationId xmlns:a16="http://schemas.microsoft.com/office/drawing/2014/main" id="{4756BBB0-78E1-4AAC-BF34-33B27551FCFF}"/>
              </a:ext>
            </a:extLst>
          </p:cNvPr>
          <p:cNvSpPr txBox="1">
            <a:spLocks noChangeArrowheads="1"/>
          </p:cNvSpPr>
          <p:nvPr/>
        </p:nvSpPr>
        <p:spPr bwMode="auto">
          <a:xfrm>
            <a:off x="4297363" y="3200400"/>
            <a:ext cx="4427537" cy="26776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a </a:t>
            </a:r>
            <a:r>
              <a:rPr lang="en-US" altLang="en-US" sz="1400" dirty="0">
                <a:solidFill>
                  <a:srgbClr val="0000FF"/>
                </a:solidFill>
              </a:rPr>
              <a:t>mature</a:t>
            </a:r>
            <a:r>
              <a:rPr lang="en-US" altLang="en-US" sz="1400" i="1" dirty="0">
                <a:solidFill>
                  <a:srgbClr val="0000FF"/>
                </a:solidFill>
              </a:rPr>
              <a:t> cataract?</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A cortical cataract that has advanced to the point that the entire lens is opaque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is a </a:t>
            </a:r>
            <a:r>
              <a:rPr lang="en-US" altLang="en-US" sz="1400" dirty="0" err="1">
                <a:solidFill>
                  <a:srgbClr val="FFFF00"/>
                </a:solidFill>
              </a:rPr>
              <a:t>hypermature</a:t>
            </a:r>
            <a:r>
              <a:rPr lang="en-US" altLang="en-US" sz="1400" i="1" dirty="0">
                <a:solidFill>
                  <a:srgbClr val="FFFF00"/>
                </a:solidFill>
              </a:rPr>
              <a:t> cataract?</a:t>
            </a:r>
          </a:p>
          <a:p>
            <a:pPr eaLnBrk="1" hangingPunct="1">
              <a:spcBef>
                <a:spcPct val="0"/>
              </a:spcBef>
              <a:buClrTx/>
              <a:buSzTx/>
              <a:buFontTx/>
              <a:buNone/>
            </a:pPr>
            <a:r>
              <a:rPr lang="en-US" altLang="en-US" sz="1400" dirty="0">
                <a:solidFill>
                  <a:srgbClr val="FFFF00"/>
                </a:solidFill>
              </a:rPr>
              <a:t>A mature cataract in which the cortical material has partially liquefied</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Once the cortical component has liquefied enough to allow the nuclear component to move freely, what is the cataract called?</a:t>
            </a:r>
          </a:p>
          <a:p>
            <a:pPr eaLnBrk="1" hangingPunct="1">
              <a:spcBef>
                <a:spcPct val="0"/>
              </a:spcBef>
              <a:buClrTx/>
              <a:buSzTx/>
              <a:buFontTx/>
              <a:buNone/>
            </a:pPr>
            <a:r>
              <a:rPr lang="en-US" altLang="en-US" sz="1400" dirty="0">
                <a:solidFill>
                  <a:srgbClr val="FFFF00"/>
                </a:solidFill>
              </a:rPr>
              <a:t>A </a:t>
            </a:r>
            <a:r>
              <a:rPr lang="en-US" altLang="en-US" sz="1400" b="1" dirty="0" err="1">
                <a:solidFill>
                  <a:srgbClr val="FFFF00"/>
                </a:solidFill>
              </a:rPr>
              <a:t>morgagnian</a:t>
            </a:r>
            <a:r>
              <a:rPr lang="en-US" altLang="en-US" sz="1400" dirty="0">
                <a:solidFill>
                  <a:srgbClr val="FFFF00"/>
                </a:solidFill>
              </a:rPr>
              <a:t> cataract</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A71ABC3B-BC3E-498C-8A43-892CEEDB88E2}"/>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0226" name="Rectangle 9">
            <a:extLst>
              <a:ext uri="{FF2B5EF4-FFF2-40B4-BE49-F238E27FC236}">
                <a16:creationId xmlns:a16="http://schemas.microsoft.com/office/drawing/2014/main" id="{222DC9D2-0237-4853-8298-61577215D746}"/>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7" name="Rectangle 9">
            <a:extLst>
              <a:ext uri="{FF2B5EF4-FFF2-40B4-BE49-F238E27FC236}">
                <a16:creationId xmlns:a16="http://schemas.microsoft.com/office/drawing/2014/main" id="{2D5A5E53-1469-40EB-99B5-EA0367AAB8A4}"/>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8" name="Rectangle 2">
            <a:extLst>
              <a:ext uri="{FF2B5EF4-FFF2-40B4-BE49-F238E27FC236}">
                <a16:creationId xmlns:a16="http://schemas.microsoft.com/office/drawing/2014/main" id="{2CE933CE-B812-41CD-9D5B-B2C3C2AD7EA9}"/>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9" name="Rectangle 3">
            <a:extLst>
              <a:ext uri="{FF2B5EF4-FFF2-40B4-BE49-F238E27FC236}">
                <a16:creationId xmlns:a16="http://schemas.microsoft.com/office/drawing/2014/main" id="{7E34C72C-A367-4369-A758-2BC3D1C0B26B}"/>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0" name="Rectangle 4">
            <a:extLst>
              <a:ext uri="{FF2B5EF4-FFF2-40B4-BE49-F238E27FC236}">
                <a16:creationId xmlns:a16="http://schemas.microsoft.com/office/drawing/2014/main" id="{9EA84746-6FC6-4065-96F6-2197B9DAE9B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1" name="Text Box 6">
            <a:extLst>
              <a:ext uri="{FF2B5EF4-FFF2-40B4-BE49-F238E27FC236}">
                <a16:creationId xmlns:a16="http://schemas.microsoft.com/office/drawing/2014/main" id="{2C4627C8-5496-40DD-88D6-6D6D2C34FF4F}"/>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0232" name="AutoShape 8">
            <a:extLst>
              <a:ext uri="{FF2B5EF4-FFF2-40B4-BE49-F238E27FC236}">
                <a16:creationId xmlns:a16="http://schemas.microsoft.com/office/drawing/2014/main" id="{B7C7437D-B8A5-473A-A766-BD8A709F06BC}"/>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3" name="Rectangle 2">
            <a:extLst>
              <a:ext uri="{FF2B5EF4-FFF2-40B4-BE49-F238E27FC236}">
                <a16:creationId xmlns:a16="http://schemas.microsoft.com/office/drawing/2014/main" id="{067DD9F0-9AD6-4E07-BD1E-BB60814974F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0234" name="Slide Number Placeholder 1">
            <a:extLst>
              <a:ext uri="{FF2B5EF4-FFF2-40B4-BE49-F238E27FC236}">
                <a16:creationId xmlns:a16="http://schemas.microsoft.com/office/drawing/2014/main" id="{0A2578F7-C135-4F0A-95EF-E00FBBE7D85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C6655E-E2E7-46BD-A798-86D699193919}" type="slidenum">
              <a:rPr lang="en-US" altLang="en-US" sz="1000" smtClean="0"/>
              <a:pPr>
                <a:spcBef>
                  <a:spcPct val="0"/>
                </a:spcBef>
                <a:buClrTx/>
                <a:buSzTx/>
                <a:buFontTx/>
                <a:buNone/>
              </a:pPr>
              <a:t>219</a:t>
            </a:fld>
            <a:endParaRPr lang="en-US" altLang="en-US" sz="1000"/>
          </a:p>
        </p:txBody>
      </p:sp>
      <p:sp>
        <p:nvSpPr>
          <p:cNvPr id="180235" name="Text Box 7">
            <a:extLst>
              <a:ext uri="{FF2B5EF4-FFF2-40B4-BE49-F238E27FC236}">
                <a16:creationId xmlns:a16="http://schemas.microsoft.com/office/drawing/2014/main" id="{88BFB4BD-AAB7-4ABE-9432-9BD9E2C4D83B}"/>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2" name="TextBox 1">
            <a:extLst>
              <a:ext uri="{FF2B5EF4-FFF2-40B4-BE49-F238E27FC236}">
                <a16:creationId xmlns:a16="http://schemas.microsoft.com/office/drawing/2014/main" id="{9F9C2451-99B0-474B-B43D-F7851503D21A}"/>
              </a:ext>
            </a:extLst>
          </p:cNvPr>
          <p:cNvSpPr txBox="1"/>
          <p:nvPr/>
        </p:nvSpPr>
        <p:spPr>
          <a:xfrm>
            <a:off x="3954463" y="2152650"/>
            <a:ext cx="5113337" cy="4400550"/>
          </a:xfrm>
          <a:prstGeom prst="rect">
            <a:avLst/>
          </a:prstGeom>
          <a:solidFill>
            <a:srgbClr val="C0C0C0"/>
          </a:solidFill>
        </p:spPr>
        <p:txBody>
          <a:bodyPr>
            <a:spAutoFit/>
          </a:bodyPr>
          <a:lstStyle/>
          <a:p>
            <a:pPr eaLnBrk="1" hangingPunct="1">
              <a:defRPr/>
            </a:pPr>
            <a:r>
              <a:rPr lang="en-US" sz="1400" i="1" dirty="0">
                <a:solidFill>
                  <a:schemeClr val="bg1">
                    <a:lumMod val="50000"/>
                  </a:schemeClr>
                </a:solidFill>
                <a:latin typeface="Arial" charset="0"/>
              </a:rPr>
              <a:t>To make the diagnosis of </a:t>
            </a:r>
            <a:r>
              <a:rPr lang="en-US" sz="1400" i="1" dirty="0" err="1">
                <a:solidFill>
                  <a:schemeClr val="bg1">
                    <a:lumMod val="50000"/>
                  </a:schemeClr>
                </a:solidFill>
                <a:latin typeface="Arial" charset="0"/>
              </a:rPr>
              <a:t>phacolytic</a:t>
            </a:r>
            <a:r>
              <a:rPr lang="en-US" sz="1400" i="1" dirty="0">
                <a:solidFill>
                  <a:schemeClr val="bg1">
                    <a:lumMod val="50000"/>
                  </a:schemeClr>
                </a:solidFill>
                <a:latin typeface="Arial" charset="0"/>
              </a:rPr>
              <a:t> glaucoma, what two clinical features must be present?</a:t>
            </a:r>
          </a:p>
          <a:p>
            <a:pPr eaLnBrk="1" hangingPunct="1">
              <a:defRPr/>
            </a:pPr>
            <a:r>
              <a:rPr lang="en-US" sz="1400" dirty="0">
                <a:solidFill>
                  <a:schemeClr val="bg1">
                    <a:lumMod val="50000"/>
                  </a:schemeClr>
                </a:solidFill>
                <a:latin typeface="Arial" charset="0"/>
              </a:rPr>
              <a:t>--Elevated IOP (duh)</a:t>
            </a:r>
          </a:p>
          <a:p>
            <a:pPr eaLnBrk="1" hangingPunct="1">
              <a:defRPr/>
            </a:pPr>
            <a:r>
              <a:rPr lang="en-US" sz="1400" dirty="0">
                <a:solidFill>
                  <a:schemeClr val="bg1">
                    <a:lumMod val="50000"/>
                  </a:schemeClr>
                </a:solidFill>
                <a:latin typeface="Arial" charset="0"/>
              </a:rPr>
              <a:t>--A </a:t>
            </a:r>
            <a:r>
              <a:rPr lang="en-US" sz="1400" b="1" dirty="0">
                <a:solidFill>
                  <a:srgbClr val="0000FF"/>
                </a:solidFill>
                <a:latin typeface="Arial" charset="0"/>
              </a:rPr>
              <a:t>mature or </a:t>
            </a:r>
            <a:r>
              <a:rPr lang="en-US" sz="1400" b="1" dirty="0" err="1">
                <a:solidFill>
                  <a:srgbClr val="0000FF"/>
                </a:solidFill>
                <a:latin typeface="Arial" charset="0"/>
              </a:rPr>
              <a:t>hypermature</a:t>
            </a:r>
            <a:r>
              <a:rPr lang="en-US" sz="1400" b="1" dirty="0">
                <a:solidFill>
                  <a:srgbClr val="0000FF"/>
                </a:solidFill>
                <a:latin typeface="Arial" charset="0"/>
              </a:rPr>
              <a:t> cataract</a:t>
            </a:r>
          </a:p>
          <a:p>
            <a:pPr eaLnBrk="1" hangingPunct="1">
              <a:defRPr/>
            </a:pPr>
            <a:endParaRPr lang="en-US" sz="1400" dirty="0">
              <a:solidFill>
                <a:srgbClr val="0000FF"/>
              </a:solidFill>
              <a:latin typeface="Arial" charset="0"/>
            </a:endParaRPr>
          </a:p>
          <a:p>
            <a:pPr eaLnBrk="1" hangingPunct="1">
              <a:defRPr/>
            </a:pPr>
            <a:r>
              <a:rPr lang="en-US" sz="1400" i="1" dirty="0">
                <a:solidFill>
                  <a:srgbClr val="C0C0C0"/>
                </a:solidFill>
                <a:latin typeface="Arial" charset="0"/>
              </a:rPr>
              <a:t>What is the classic presentation and history? </a:t>
            </a:r>
          </a:p>
          <a:p>
            <a:pPr eaLnBrk="1" hangingPunct="1">
              <a:defRPr/>
            </a:pPr>
            <a:r>
              <a:rPr lang="en-US" sz="1400" dirty="0">
                <a:solidFill>
                  <a:srgbClr val="C0C0C0"/>
                </a:solidFill>
                <a:latin typeface="Arial" charset="0"/>
              </a:rPr>
              <a:t>The </a:t>
            </a:r>
            <a:r>
              <a:rPr lang="en-US" sz="1400" dirty="0" err="1">
                <a:solidFill>
                  <a:srgbClr val="C0C0C0"/>
                </a:solidFill>
                <a:latin typeface="Arial" charset="0"/>
              </a:rPr>
              <a:t>pt</a:t>
            </a:r>
            <a:r>
              <a:rPr lang="en-US" sz="1400" dirty="0">
                <a:solidFill>
                  <a:srgbClr val="C0C0C0"/>
                </a:solidFill>
                <a:latin typeface="Arial" charset="0"/>
              </a:rPr>
              <a:t> will complain of the </a:t>
            </a:r>
            <a:r>
              <a:rPr lang="en-US" sz="1400" b="1" dirty="0">
                <a:solidFill>
                  <a:srgbClr val="C0C0C0"/>
                </a:solidFill>
                <a:latin typeface="Arial" charset="0"/>
              </a:rPr>
              <a:t>acute onset of pain </a:t>
            </a:r>
            <a:r>
              <a:rPr lang="en-US" sz="1400" dirty="0">
                <a:solidFill>
                  <a:srgbClr val="C0C0C0"/>
                </a:solidFill>
                <a:latin typeface="Arial" charset="0"/>
              </a:rPr>
              <a:t>in an eye that has had </a:t>
            </a:r>
            <a:r>
              <a:rPr lang="en-US" sz="1400" b="1" dirty="0">
                <a:solidFill>
                  <a:srgbClr val="C0C0C0"/>
                </a:solidFill>
                <a:latin typeface="Arial" charset="0"/>
              </a:rPr>
              <a:t>poor vision for an extended period of time</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the angle open or closed?</a:t>
            </a:r>
          </a:p>
          <a:p>
            <a:pPr eaLnBrk="1" hangingPunct="1">
              <a:defRPr/>
            </a:pPr>
            <a:r>
              <a:rPr lang="en-US" sz="1400" dirty="0">
                <a:solidFill>
                  <a:srgbClr val="C0C0C0"/>
                </a:solidFill>
                <a:latin typeface="Arial" charset="0"/>
              </a:rPr>
              <a:t>Open</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an anterior-chamber inflammatory reaction present?</a:t>
            </a:r>
          </a:p>
          <a:p>
            <a:pPr eaLnBrk="1" hangingPunct="1">
              <a:defRPr/>
            </a:pPr>
            <a:r>
              <a:rPr lang="en-US" sz="1400" dirty="0">
                <a:solidFill>
                  <a:srgbClr val="C0C0C0"/>
                </a:solidFill>
                <a:latin typeface="Arial" charset="0"/>
              </a:rPr>
              <a:t>Yes</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What is the underlying pathophysiology?</a:t>
            </a:r>
          </a:p>
          <a:p>
            <a:pPr eaLnBrk="1" hangingPunct="1">
              <a:defRPr/>
            </a:pPr>
            <a:r>
              <a:rPr lang="en-US" sz="1400" dirty="0">
                <a:solidFill>
                  <a:srgbClr val="C0C0C0"/>
                </a:solidFill>
                <a:latin typeface="Arial" charset="0"/>
              </a:rPr>
              <a:t>Liquefaction of the cataract leads to lens proteins leaching across the capsule into the AC, where they prompt an inflammatory reaction; the protein + inflammatory cells clog the trabecular meshwork, leading to the IOP rise</a:t>
            </a:r>
          </a:p>
        </p:txBody>
      </p:sp>
      <p:sp>
        <p:nvSpPr>
          <p:cNvPr id="180237" name="TextBox 2">
            <a:extLst>
              <a:ext uri="{FF2B5EF4-FFF2-40B4-BE49-F238E27FC236}">
                <a16:creationId xmlns:a16="http://schemas.microsoft.com/office/drawing/2014/main" id="{4756BBB0-78E1-4AAC-BF34-33B27551FCFF}"/>
              </a:ext>
            </a:extLst>
          </p:cNvPr>
          <p:cNvSpPr txBox="1">
            <a:spLocks noChangeArrowheads="1"/>
          </p:cNvSpPr>
          <p:nvPr/>
        </p:nvSpPr>
        <p:spPr bwMode="auto">
          <a:xfrm>
            <a:off x="4297363" y="3200400"/>
            <a:ext cx="4427537" cy="26776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a </a:t>
            </a:r>
            <a:r>
              <a:rPr lang="en-US" altLang="en-US" sz="1400" dirty="0">
                <a:solidFill>
                  <a:srgbClr val="0000FF"/>
                </a:solidFill>
              </a:rPr>
              <a:t>mature</a:t>
            </a:r>
            <a:r>
              <a:rPr lang="en-US" altLang="en-US" sz="1400" i="1" dirty="0">
                <a:solidFill>
                  <a:srgbClr val="0000FF"/>
                </a:solidFill>
              </a:rPr>
              <a:t> cataract?</a:t>
            </a:r>
          </a:p>
          <a:p>
            <a:pPr eaLnBrk="1" hangingPunct="1">
              <a:spcBef>
                <a:spcPct val="0"/>
              </a:spcBef>
              <a:buClrTx/>
              <a:buSzTx/>
              <a:buFontTx/>
              <a:buNone/>
            </a:pPr>
            <a:r>
              <a:rPr lang="en-US" altLang="en-US" sz="1400" dirty="0">
                <a:solidFill>
                  <a:srgbClr val="0000FF"/>
                </a:solidFill>
              </a:rPr>
              <a:t>A cortical cataract that has advanced to the point that the entire lens is opaque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is a </a:t>
            </a:r>
            <a:r>
              <a:rPr lang="en-US" altLang="en-US" sz="1400" dirty="0" err="1">
                <a:solidFill>
                  <a:srgbClr val="FFFF00"/>
                </a:solidFill>
              </a:rPr>
              <a:t>hypermature</a:t>
            </a:r>
            <a:r>
              <a:rPr lang="en-US" altLang="en-US" sz="1400" i="1" dirty="0">
                <a:solidFill>
                  <a:srgbClr val="FFFF00"/>
                </a:solidFill>
              </a:rPr>
              <a:t> cataract?</a:t>
            </a:r>
          </a:p>
          <a:p>
            <a:pPr eaLnBrk="1" hangingPunct="1">
              <a:spcBef>
                <a:spcPct val="0"/>
              </a:spcBef>
              <a:buClrTx/>
              <a:buSzTx/>
              <a:buFontTx/>
              <a:buNone/>
            </a:pPr>
            <a:r>
              <a:rPr lang="en-US" altLang="en-US" sz="1400" dirty="0">
                <a:solidFill>
                  <a:srgbClr val="FFFF00"/>
                </a:solidFill>
              </a:rPr>
              <a:t>A mature cataract in which the cortical material has partially liquefied</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Once the cortical component has liquefied enough to allow the nuclear component to move freely, what is the cataract called?</a:t>
            </a:r>
          </a:p>
          <a:p>
            <a:pPr eaLnBrk="1" hangingPunct="1">
              <a:spcBef>
                <a:spcPct val="0"/>
              </a:spcBef>
              <a:buClrTx/>
              <a:buSzTx/>
              <a:buFontTx/>
              <a:buNone/>
            </a:pPr>
            <a:r>
              <a:rPr lang="en-US" altLang="en-US" sz="1400" dirty="0">
                <a:solidFill>
                  <a:srgbClr val="FFFF00"/>
                </a:solidFill>
              </a:rPr>
              <a:t>A </a:t>
            </a:r>
            <a:r>
              <a:rPr lang="en-US" altLang="en-US" sz="1400" b="1" dirty="0" err="1">
                <a:solidFill>
                  <a:srgbClr val="FFFF00"/>
                </a:solidFill>
              </a:rPr>
              <a:t>morgagnian</a:t>
            </a:r>
            <a:r>
              <a:rPr lang="en-US" altLang="en-US" sz="1400" dirty="0">
                <a:solidFill>
                  <a:srgbClr val="FFFF00"/>
                </a:solidFill>
              </a:rPr>
              <a:t> cataract</a:t>
            </a:r>
          </a:p>
        </p:txBody>
      </p:sp>
    </p:spTree>
    <p:extLst>
      <p:ext uri="{BB962C8B-B14F-4D97-AF65-F5344CB8AC3E}">
        <p14:creationId xmlns:p14="http://schemas.microsoft.com/office/powerpoint/2010/main" val="65590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B8F8A5D0-EA74-41BB-91D4-ED8058BCB975}"/>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2530" name="Text Box 7">
            <a:extLst>
              <a:ext uri="{FF2B5EF4-FFF2-40B4-BE49-F238E27FC236}">
                <a16:creationId xmlns:a16="http://schemas.microsoft.com/office/drawing/2014/main" id="{1953ED21-AD0A-4A9B-8118-4491FDB01FEB}"/>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endParaRPr lang="en-US" altLang="en-US" sz="1400" b="1"/>
          </a:p>
          <a:p>
            <a:pPr eaLnBrk="1" hangingPunct="1">
              <a:lnSpc>
                <a:spcPct val="90000"/>
              </a:lnSpc>
              <a:spcBef>
                <a:spcPct val="0"/>
              </a:spcBef>
              <a:buClrTx/>
              <a:buSzTx/>
              <a:buFontTx/>
              <a:buNone/>
            </a:pPr>
            <a:r>
              <a:rPr lang="en-US" altLang="en-US" sz="1400" b="1">
                <a:solidFill>
                  <a:srgbClr val="0000FF"/>
                </a:solidFill>
              </a:rPr>
              <a:t>2) </a:t>
            </a:r>
            <a:r>
              <a:rPr lang="en-US" altLang="en-US" sz="1400" i="1"/>
              <a:t>this one is a specific bug</a:t>
            </a:r>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22531" name="Rectangle 2">
            <a:extLst>
              <a:ext uri="{FF2B5EF4-FFF2-40B4-BE49-F238E27FC236}">
                <a16:creationId xmlns:a16="http://schemas.microsoft.com/office/drawing/2014/main" id="{D5587C15-397D-4022-92AA-0A45ABB1A4F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2532" name="Rectangle 2">
            <a:extLst>
              <a:ext uri="{FF2B5EF4-FFF2-40B4-BE49-F238E27FC236}">
                <a16:creationId xmlns:a16="http://schemas.microsoft.com/office/drawing/2014/main" id="{EE4FC8CC-070B-4097-A53C-69BD27C29D2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Text Box 4">
            <a:extLst>
              <a:ext uri="{FF2B5EF4-FFF2-40B4-BE49-F238E27FC236}">
                <a16:creationId xmlns:a16="http://schemas.microsoft.com/office/drawing/2014/main" id="{49A56928-5D6F-4171-A801-5A04E2921B53}"/>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22534" name="Text Box 5">
            <a:extLst>
              <a:ext uri="{FF2B5EF4-FFF2-40B4-BE49-F238E27FC236}">
                <a16:creationId xmlns:a16="http://schemas.microsoft.com/office/drawing/2014/main" id="{E3A7F988-372A-4785-8CF0-D3CC0F4FB9AA}"/>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 Toxoplasmosis</a:t>
            </a:r>
          </a:p>
          <a:p>
            <a:pPr eaLnBrk="1" hangingPunct="1">
              <a:lnSpc>
                <a:spcPct val="90000"/>
              </a:lnSpc>
              <a:spcBef>
                <a:spcPct val="0"/>
              </a:spcBef>
              <a:buClrTx/>
              <a:buSzTx/>
              <a:buFontTx/>
              <a:buNone/>
            </a:pPr>
            <a:r>
              <a:rPr lang="en-US" altLang="en-US" sz="1400" b="1">
                <a:solidFill>
                  <a:srgbClr val="0000FF"/>
                </a:solidFill>
              </a:rPr>
              <a:t>3) Sarcoidosis</a:t>
            </a:r>
          </a:p>
          <a:p>
            <a:pPr eaLnBrk="1" hangingPunct="1">
              <a:lnSpc>
                <a:spcPct val="90000"/>
              </a:lnSpc>
              <a:spcBef>
                <a:spcPct val="0"/>
              </a:spcBef>
              <a:buClrTx/>
              <a:buSzTx/>
              <a:buFontTx/>
              <a:buNone/>
            </a:pPr>
            <a:r>
              <a:rPr lang="en-US" altLang="en-US" sz="1400" b="1">
                <a:solidFill>
                  <a:srgbClr val="0000FF"/>
                </a:solidFill>
              </a:rPr>
              <a:t>4) Syphilis</a:t>
            </a:r>
          </a:p>
        </p:txBody>
      </p:sp>
      <p:sp>
        <p:nvSpPr>
          <p:cNvPr id="22535" name="Slide Number Placeholder 1">
            <a:extLst>
              <a:ext uri="{FF2B5EF4-FFF2-40B4-BE49-F238E27FC236}">
                <a16:creationId xmlns:a16="http://schemas.microsoft.com/office/drawing/2014/main" id="{AE627B76-7E6E-46EB-B70F-4920313EB29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A9F0350-5C8A-41D5-BBA4-39344C3E4303}" type="slidenum">
              <a:rPr lang="en-US" altLang="en-US" sz="1000" smtClean="0"/>
              <a:pPr>
                <a:spcBef>
                  <a:spcPct val="0"/>
                </a:spcBef>
                <a:buClrTx/>
                <a:buSzTx/>
                <a:buFontTx/>
                <a:buNone/>
              </a:pPr>
              <a:t>22</a:t>
            </a:fld>
            <a:endParaRPr lang="en-US" altLang="en-US" sz="100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8CC17A-2038-4F25-AB7F-717174703AB7}"/>
              </a:ext>
            </a:extLst>
          </p:cNvPr>
          <p:cNvSpPr>
            <a:spLocks noGrp="1"/>
          </p:cNvSpPr>
          <p:nvPr>
            <p:ph type="sldNum" sz="quarter" idx="12"/>
          </p:nvPr>
        </p:nvSpPr>
        <p:spPr/>
        <p:txBody>
          <a:bodyPr/>
          <a:lstStyle/>
          <a:p>
            <a:pPr>
              <a:defRPr/>
            </a:pPr>
            <a:fld id="{0BB887E1-D19B-4909-93B1-7D5653B34270}" type="slidenum">
              <a:rPr lang="en-US" altLang="en-US" smtClean="0"/>
              <a:pPr>
                <a:defRPr/>
              </a:pPr>
              <a:t>220</a:t>
            </a:fld>
            <a:endParaRPr lang="en-US" altLang="en-US"/>
          </a:p>
        </p:txBody>
      </p:sp>
      <p:sp>
        <p:nvSpPr>
          <p:cNvPr id="6" name="TextBox 5">
            <a:extLst>
              <a:ext uri="{FF2B5EF4-FFF2-40B4-BE49-F238E27FC236}">
                <a16:creationId xmlns:a16="http://schemas.microsoft.com/office/drawing/2014/main" id="{1645E8D1-A6E3-467D-8D3B-71E4490E40D4}"/>
              </a:ext>
            </a:extLst>
          </p:cNvPr>
          <p:cNvSpPr txBox="1"/>
          <p:nvPr/>
        </p:nvSpPr>
        <p:spPr>
          <a:xfrm>
            <a:off x="3678177" y="5901964"/>
            <a:ext cx="1787670" cy="369332"/>
          </a:xfrm>
          <a:prstGeom prst="rect">
            <a:avLst/>
          </a:prstGeom>
          <a:noFill/>
        </p:spPr>
        <p:txBody>
          <a:bodyPr wrap="none" rtlCol="0">
            <a:spAutoFit/>
          </a:bodyPr>
          <a:lstStyle/>
          <a:p>
            <a:pPr algn="ctr"/>
            <a:r>
              <a:rPr lang="en-US" dirty="0"/>
              <a:t>Mature cataract</a:t>
            </a:r>
          </a:p>
        </p:txBody>
      </p:sp>
      <p:pic>
        <p:nvPicPr>
          <p:cNvPr id="8" name="Picture 7">
            <a:extLst>
              <a:ext uri="{FF2B5EF4-FFF2-40B4-BE49-F238E27FC236}">
                <a16:creationId xmlns:a16="http://schemas.microsoft.com/office/drawing/2014/main" id="{CDF1184F-83B2-412B-94BF-B8AE0F3C9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756" y="1343206"/>
            <a:ext cx="6016487" cy="4171588"/>
          </a:xfrm>
          <a:prstGeom prst="rect">
            <a:avLst/>
          </a:prstGeom>
        </p:spPr>
      </p:pic>
      <p:sp>
        <p:nvSpPr>
          <p:cNvPr id="5" name="Rectangle 2">
            <a:extLst>
              <a:ext uri="{FF2B5EF4-FFF2-40B4-BE49-F238E27FC236}">
                <a16:creationId xmlns:a16="http://schemas.microsoft.com/office/drawing/2014/main" id="{72158329-21F7-48A8-B351-ED885362F7B6}"/>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Tree>
    <p:extLst>
      <p:ext uri="{BB962C8B-B14F-4D97-AF65-F5344CB8AC3E}">
        <p14:creationId xmlns:p14="http://schemas.microsoft.com/office/powerpoint/2010/main" val="341092489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A71ABC3B-BC3E-498C-8A43-892CEEDB88E2}"/>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0226" name="Rectangle 9">
            <a:extLst>
              <a:ext uri="{FF2B5EF4-FFF2-40B4-BE49-F238E27FC236}">
                <a16:creationId xmlns:a16="http://schemas.microsoft.com/office/drawing/2014/main" id="{222DC9D2-0237-4853-8298-61577215D746}"/>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7" name="Rectangle 9">
            <a:extLst>
              <a:ext uri="{FF2B5EF4-FFF2-40B4-BE49-F238E27FC236}">
                <a16:creationId xmlns:a16="http://schemas.microsoft.com/office/drawing/2014/main" id="{2D5A5E53-1469-40EB-99B5-EA0367AAB8A4}"/>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8" name="Rectangle 2">
            <a:extLst>
              <a:ext uri="{FF2B5EF4-FFF2-40B4-BE49-F238E27FC236}">
                <a16:creationId xmlns:a16="http://schemas.microsoft.com/office/drawing/2014/main" id="{2CE933CE-B812-41CD-9D5B-B2C3C2AD7EA9}"/>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9" name="Rectangle 3">
            <a:extLst>
              <a:ext uri="{FF2B5EF4-FFF2-40B4-BE49-F238E27FC236}">
                <a16:creationId xmlns:a16="http://schemas.microsoft.com/office/drawing/2014/main" id="{7E34C72C-A367-4369-A758-2BC3D1C0B26B}"/>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0" name="Rectangle 4">
            <a:extLst>
              <a:ext uri="{FF2B5EF4-FFF2-40B4-BE49-F238E27FC236}">
                <a16:creationId xmlns:a16="http://schemas.microsoft.com/office/drawing/2014/main" id="{9EA84746-6FC6-4065-96F6-2197B9DAE9B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1" name="Text Box 6">
            <a:extLst>
              <a:ext uri="{FF2B5EF4-FFF2-40B4-BE49-F238E27FC236}">
                <a16:creationId xmlns:a16="http://schemas.microsoft.com/office/drawing/2014/main" id="{2C4627C8-5496-40DD-88D6-6D6D2C34FF4F}"/>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0232" name="AutoShape 8">
            <a:extLst>
              <a:ext uri="{FF2B5EF4-FFF2-40B4-BE49-F238E27FC236}">
                <a16:creationId xmlns:a16="http://schemas.microsoft.com/office/drawing/2014/main" id="{B7C7437D-B8A5-473A-A766-BD8A709F06BC}"/>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3" name="Rectangle 2">
            <a:extLst>
              <a:ext uri="{FF2B5EF4-FFF2-40B4-BE49-F238E27FC236}">
                <a16:creationId xmlns:a16="http://schemas.microsoft.com/office/drawing/2014/main" id="{067DD9F0-9AD6-4E07-BD1E-BB60814974F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0234" name="Slide Number Placeholder 1">
            <a:extLst>
              <a:ext uri="{FF2B5EF4-FFF2-40B4-BE49-F238E27FC236}">
                <a16:creationId xmlns:a16="http://schemas.microsoft.com/office/drawing/2014/main" id="{0A2578F7-C135-4F0A-95EF-E00FBBE7D85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C6655E-E2E7-46BD-A798-86D699193919}" type="slidenum">
              <a:rPr lang="en-US" altLang="en-US" sz="1000" smtClean="0"/>
              <a:pPr>
                <a:spcBef>
                  <a:spcPct val="0"/>
                </a:spcBef>
                <a:buClrTx/>
                <a:buSzTx/>
                <a:buFontTx/>
                <a:buNone/>
              </a:pPr>
              <a:t>221</a:t>
            </a:fld>
            <a:endParaRPr lang="en-US" altLang="en-US" sz="1000"/>
          </a:p>
        </p:txBody>
      </p:sp>
      <p:sp>
        <p:nvSpPr>
          <p:cNvPr id="180235" name="Text Box 7">
            <a:extLst>
              <a:ext uri="{FF2B5EF4-FFF2-40B4-BE49-F238E27FC236}">
                <a16:creationId xmlns:a16="http://schemas.microsoft.com/office/drawing/2014/main" id="{88BFB4BD-AAB7-4ABE-9432-9BD9E2C4D83B}"/>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2" name="TextBox 1">
            <a:extLst>
              <a:ext uri="{FF2B5EF4-FFF2-40B4-BE49-F238E27FC236}">
                <a16:creationId xmlns:a16="http://schemas.microsoft.com/office/drawing/2014/main" id="{9F9C2451-99B0-474B-B43D-F7851503D21A}"/>
              </a:ext>
            </a:extLst>
          </p:cNvPr>
          <p:cNvSpPr txBox="1"/>
          <p:nvPr/>
        </p:nvSpPr>
        <p:spPr>
          <a:xfrm>
            <a:off x="3954463" y="2152650"/>
            <a:ext cx="5113337" cy="4400550"/>
          </a:xfrm>
          <a:prstGeom prst="rect">
            <a:avLst/>
          </a:prstGeom>
          <a:solidFill>
            <a:srgbClr val="C0C0C0"/>
          </a:solidFill>
        </p:spPr>
        <p:txBody>
          <a:bodyPr>
            <a:spAutoFit/>
          </a:bodyPr>
          <a:lstStyle/>
          <a:p>
            <a:pPr eaLnBrk="1" hangingPunct="1">
              <a:defRPr/>
            </a:pPr>
            <a:r>
              <a:rPr lang="en-US" sz="1400" i="1" dirty="0">
                <a:solidFill>
                  <a:schemeClr val="bg1">
                    <a:lumMod val="50000"/>
                  </a:schemeClr>
                </a:solidFill>
                <a:latin typeface="Arial" charset="0"/>
              </a:rPr>
              <a:t>To make the diagnosis of </a:t>
            </a:r>
            <a:r>
              <a:rPr lang="en-US" sz="1400" i="1" dirty="0" err="1">
                <a:solidFill>
                  <a:schemeClr val="bg1">
                    <a:lumMod val="50000"/>
                  </a:schemeClr>
                </a:solidFill>
                <a:latin typeface="Arial" charset="0"/>
              </a:rPr>
              <a:t>phacolytic</a:t>
            </a:r>
            <a:r>
              <a:rPr lang="en-US" sz="1400" i="1" dirty="0">
                <a:solidFill>
                  <a:schemeClr val="bg1">
                    <a:lumMod val="50000"/>
                  </a:schemeClr>
                </a:solidFill>
                <a:latin typeface="Arial" charset="0"/>
              </a:rPr>
              <a:t> glaucoma, what two clinical features must be present?</a:t>
            </a:r>
          </a:p>
          <a:p>
            <a:pPr eaLnBrk="1" hangingPunct="1">
              <a:defRPr/>
            </a:pPr>
            <a:r>
              <a:rPr lang="en-US" sz="1400" dirty="0">
                <a:solidFill>
                  <a:schemeClr val="bg1">
                    <a:lumMod val="50000"/>
                  </a:schemeClr>
                </a:solidFill>
                <a:latin typeface="Arial" charset="0"/>
              </a:rPr>
              <a:t>--Elevated IOP (duh)</a:t>
            </a:r>
          </a:p>
          <a:p>
            <a:pPr eaLnBrk="1" hangingPunct="1">
              <a:defRPr/>
            </a:pPr>
            <a:r>
              <a:rPr lang="en-US" sz="1400" dirty="0">
                <a:solidFill>
                  <a:schemeClr val="bg1">
                    <a:lumMod val="50000"/>
                  </a:schemeClr>
                </a:solidFill>
                <a:latin typeface="Arial" charset="0"/>
              </a:rPr>
              <a:t>--A </a:t>
            </a:r>
            <a:r>
              <a:rPr lang="en-US" sz="1400" b="1" dirty="0">
                <a:solidFill>
                  <a:srgbClr val="0000FF"/>
                </a:solidFill>
                <a:latin typeface="Arial" charset="0"/>
              </a:rPr>
              <a:t>mature or </a:t>
            </a:r>
            <a:r>
              <a:rPr lang="en-US" sz="1400" b="1" dirty="0" err="1">
                <a:solidFill>
                  <a:srgbClr val="0000FF"/>
                </a:solidFill>
                <a:latin typeface="Arial" charset="0"/>
              </a:rPr>
              <a:t>hypermature</a:t>
            </a:r>
            <a:r>
              <a:rPr lang="en-US" sz="1400" b="1" dirty="0">
                <a:solidFill>
                  <a:srgbClr val="0000FF"/>
                </a:solidFill>
                <a:latin typeface="Arial" charset="0"/>
              </a:rPr>
              <a:t> cataract</a:t>
            </a:r>
          </a:p>
          <a:p>
            <a:pPr eaLnBrk="1" hangingPunct="1">
              <a:defRPr/>
            </a:pPr>
            <a:endParaRPr lang="en-US" sz="1400" dirty="0">
              <a:solidFill>
                <a:srgbClr val="0000FF"/>
              </a:solidFill>
              <a:latin typeface="Arial" charset="0"/>
            </a:endParaRPr>
          </a:p>
          <a:p>
            <a:pPr eaLnBrk="1" hangingPunct="1">
              <a:defRPr/>
            </a:pPr>
            <a:r>
              <a:rPr lang="en-US" sz="1400" i="1" dirty="0">
                <a:solidFill>
                  <a:srgbClr val="C0C0C0"/>
                </a:solidFill>
                <a:latin typeface="Arial" charset="0"/>
              </a:rPr>
              <a:t>What is the classic presentation and history? </a:t>
            </a:r>
          </a:p>
          <a:p>
            <a:pPr eaLnBrk="1" hangingPunct="1">
              <a:defRPr/>
            </a:pPr>
            <a:r>
              <a:rPr lang="en-US" sz="1400" dirty="0">
                <a:solidFill>
                  <a:srgbClr val="C0C0C0"/>
                </a:solidFill>
                <a:latin typeface="Arial" charset="0"/>
              </a:rPr>
              <a:t>The </a:t>
            </a:r>
            <a:r>
              <a:rPr lang="en-US" sz="1400" dirty="0" err="1">
                <a:solidFill>
                  <a:srgbClr val="C0C0C0"/>
                </a:solidFill>
                <a:latin typeface="Arial" charset="0"/>
              </a:rPr>
              <a:t>pt</a:t>
            </a:r>
            <a:r>
              <a:rPr lang="en-US" sz="1400" dirty="0">
                <a:solidFill>
                  <a:srgbClr val="C0C0C0"/>
                </a:solidFill>
                <a:latin typeface="Arial" charset="0"/>
              </a:rPr>
              <a:t> will complain of the </a:t>
            </a:r>
            <a:r>
              <a:rPr lang="en-US" sz="1400" b="1" dirty="0">
                <a:solidFill>
                  <a:srgbClr val="C0C0C0"/>
                </a:solidFill>
                <a:latin typeface="Arial" charset="0"/>
              </a:rPr>
              <a:t>acute onset of pain </a:t>
            </a:r>
            <a:r>
              <a:rPr lang="en-US" sz="1400" dirty="0">
                <a:solidFill>
                  <a:srgbClr val="C0C0C0"/>
                </a:solidFill>
                <a:latin typeface="Arial" charset="0"/>
              </a:rPr>
              <a:t>in an eye that has had </a:t>
            </a:r>
            <a:r>
              <a:rPr lang="en-US" sz="1400" b="1" dirty="0">
                <a:solidFill>
                  <a:srgbClr val="C0C0C0"/>
                </a:solidFill>
                <a:latin typeface="Arial" charset="0"/>
              </a:rPr>
              <a:t>poor vision for an extended period of time</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the angle open or closed?</a:t>
            </a:r>
          </a:p>
          <a:p>
            <a:pPr eaLnBrk="1" hangingPunct="1">
              <a:defRPr/>
            </a:pPr>
            <a:r>
              <a:rPr lang="en-US" sz="1400" dirty="0">
                <a:solidFill>
                  <a:srgbClr val="C0C0C0"/>
                </a:solidFill>
                <a:latin typeface="Arial" charset="0"/>
              </a:rPr>
              <a:t>Open</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an anterior-chamber inflammatory reaction present?</a:t>
            </a:r>
          </a:p>
          <a:p>
            <a:pPr eaLnBrk="1" hangingPunct="1">
              <a:defRPr/>
            </a:pPr>
            <a:r>
              <a:rPr lang="en-US" sz="1400" dirty="0">
                <a:solidFill>
                  <a:srgbClr val="C0C0C0"/>
                </a:solidFill>
                <a:latin typeface="Arial" charset="0"/>
              </a:rPr>
              <a:t>Yes</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What is the underlying pathophysiology?</a:t>
            </a:r>
          </a:p>
          <a:p>
            <a:pPr eaLnBrk="1" hangingPunct="1">
              <a:defRPr/>
            </a:pPr>
            <a:r>
              <a:rPr lang="en-US" sz="1400" dirty="0">
                <a:solidFill>
                  <a:srgbClr val="C0C0C0"/>
                </a:solidFill>
                <a:latin typeface="Arial" charset="0"/>
              </a:rPr>
              <a:t>Liquefaction of the cataract leads to lens proteins leaching across the capsule into the AC, where they prompt an inflammatory reaction; the protein + inflammatory cells clog the trabecular meshwork, leading to the IOP rise</a:t>
            </a:r>
          </a:p>
        </p:txBody>
      </p:sp>
      <p:sp>
        <p:nvSpPr>
          <p:cNvPr id="180237" name="TextBox 2">
            <a:extLst>
              <a:ext uri="{FF2B5EF4-FFF2-40B4-BE49-F238E27FC236}">
                <a16:creationId xmlns:a16="http://schemas.microsoft.com/office/drawing/2014/main" id="{4756BBB0-78E1-4AAC-BF34-33B27551FCFF}"/>
              </a:ext>
            </a:extLst>
          </p:cNvPr>
          <p:cNvSpPr txBox="1">
            <a:spLocks noChangeArrowheads="1"/>
          </p:cNvSpPr>
          <p:nvPr/>
        </p:nvSpPr>
        <p:spPr bwMode="auto">
          <a:xfrm>
            <a:off x="4297363" y="3200400"/>
            <a:ext cx="4427537" cy="26776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a </a:t>
            </a:r>
            <a:r>
              <a:rPr lang="en-US" altLang="en-US" sz="1400" dirty="0">
                <a:solidFill>
                  <a:srgbClr val="0000FF"/>
                </a:solidFill>
              </a:rPr>
              <a:t>mature</a:t>
            </a:r>
            <a:r>
              <a:rPr lang="en-US" altLang="en-US" sz="1400" i="1" dirty="0">
                <a:solidFill>
                  <a:srgbClr val="0000FF"/>
                </a:solidFill>
              </a:rPr>
              <a:t> cataract?</a:t>
            </a:r>
          </a:p>
          <a:p>
            <a:pPr eaLnBrk="1" hangingPunct="1">
              <a:spcBef>
                <a:spcPct val="0"/>
              </a:spcBef>
              <a:buClrTx/>
              <a:buSzTx/>
              <a:buFontTx/>
              <a:buNone/>
            </a:pPr>
            <a:r>
              <a:rPr lang="en-US" altLang="en-US" sz="1400" dirty="0">
                <a:solidFill>
                  <a:srgbClr val="0000FF"/>
                </a:solidFill>
              </a:rPr>
              <a:t>A cortical cataract that has advanced to the point that the entire lens is opaque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a </a:t>
            </a:r>
            <a:r>
              <a:rPr lang="en-US" altLang="en-US" sz="1400" dirty="0" err="1">
                <a:solidFill>
                  <a:srgbClr val="0000FF"/>
                </a:solidFill>
              </a:rPr>
              <a:t>hypermature</a:t>
            </a:r>
            <a:r>
              <a:rPr lang="en-US" altLang="en-US" sz="1400" i="1" dirty="0">
                <a:solidFill>
                  <a:srgbClr val="0000FF"/>
                </a:solidFill>
              </a:rPr>
              <a:t> cataract?</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A mature cataract in which the cortical material has partially liquefied</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Once the cortical component has liquefied enough to allow the nuclear component to move freely, what is the cataract called?</a:t>
            </a:r>
          </a:p>
          <a:p>
            <a:pPr eaLnBrk="1" hangingPunct="1">
              <a:spcBef>
                <a:spcPct val="0"/>
              </a:spcBef>
              <a:buClrTx/>
              <a:buSzTx/>
              <a:buFontTx/>
              <a:buNone/>
            </a:pPr>
            <a:r>
              <a:rPr lang="en-US" altLang="en-US" sz="1400" dirty="0">
                <a:solidFill>
                  <a:srgbClr val="FFFF00"/>
                </a:solidFill>
              </a:rPr>
              <a:t>A </a:t>
            </a:r>
            <a:r>
              <a:rPr lang="en-US" altLang="en-US" sz="1400" b="1" dirty="0" err="1">
                <a:solidFill>
                  <a:srgbClr val="FFFF00"/>
                </a:solidFill>
              </a:rPr>
              <a:t>morgagnian</a:t>
            </a:r>
            <a:r>
              <a:rPr lang="en-US" altLang="en-US" sz="1400" dirty="0">
                <a:solidFill>
                  <a:srgbClr val="FFFF00"/>
                </a:solidFill>
              </a:rPr>
              <a:t> cataract</a:t>
            </a:r>
          </a:p>
        </p:txBody>
      </p:sp>
    </p:spTree>
    <p:extLst>
      <p:ext uri="{BB962C8B-B14F-4D97-AF65-F5344CB8AC3E}">
        <p14:creationId xmlns:p14="http://schemas.microsoft.com/office/powerpoint/2010/main" val="26434520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A71ABC3B-BC3E-498C-8A43-892CEEDB88E2}"/>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0226" name="Rectangle 9">
            <a:extLst>
              <a:ext uri="{FF2B5EF4-FFF2-40B4-BE49-F238E27FC236}">
                <a16:creationId xmlns:a16="http://schemas.microsoft.com/office/drawing/2014/main" id="{222DC9D2-0237-4853-8298-61577215D746}"/>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7" name="Rectangle 9">
            <a:extLst>
              <a:ext uri="{FF2B5EF4-FFF2-40B4-BE49-F238E27FC236}">
                <a16:creationId xmlns:a16="http://schemas.microsoft.com/office/drawing/2014/main" id="{2D5A5E53-1469-40EB-99B5-EA0367AAB8A4}"/>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8" name="Rectangle 2">
            <a:extLst>
              <a:ext uri="{FF2B5EF4-FFF2-40B4-BE49-F238E27FC236}">
                <a16:creationId xmlns:a16="http://schemas.microsoft.com/office/drawing/2014/main" id="{2CE933CE-B812-41CD-9D5B-B2C3C2AD7EA9}"/>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9" name="Rectangle 3">
            <a:extLst>
              <a:ext uri="{FF2B5EF4-FFF2-40B4-BE49-F238E27FC236}">
                <a16:creationId xmlns:a16="http://schemas.microsoft.com/office/drawing/2014/main" id="{7E34C72C-A367-4369-A758-2BC3D1C0B26B}"/>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0" name="Rectangle 4">
            <a:extLst>
              <a:ext uri="{FF2B5EF4-FFF2-40B4-BE49-F238E27FC236}">
                <a16:creationId xmlns:a16="http://schemas.microsoft.com/office/drawing/2014/main" id="{9EA84746-6FC6-4065-96F6-2197B9DAE9B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1" name="Text Box 6">
            <a:extLst>
              <a:ext uri="{FF2B5EF4-FFF2-40B4-BE49-F238E27FC236}">
                <a16:creationId xmlns:a16="http://schemas.microsoft.com/office/drawing/2014/main" id="{2C4627C8-5496-40DD-88D6-6D6D2C34FF4F}"/>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0232" name="AutoShape 8">
            <a:extLst>
              <a:ext uri="{FF2B5EF4-FFF2-40B4-BE49-F238E27FC236}">
                <a16:creationId xmlns:a16="http://schemas.microsoft.com/office/drawing/2014/main" id="{B7C7437D-B8A5-473A-A766-BD8A709F06BC}"/>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3" name="Rectangle 2">
            <a:extLst>
              <a:ext uri="{FF2B5EF4-FFF2-40B4-BE49-F238E27FC236}">
                <a16:creationId xmlns:a16="http://schemas.microsoft.com/office/drawing/2014/main" id="{067DD9F0-9AD6-4E07-BD1E-BB60814974F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0234" name="Slide Number Placeholder 1">
            <a:extLst>
              <a:ext uri="{FF2B5EF4-FFF2-40B4-BE49-F238E27FC236}">
                <a16:creationId xmlns:a16="http://schemas.microsoft.com/office/drawing/2014/main" id="{0A2578F7-C135-4F0A-95EF-E00FBBE7D85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C6655E-E2E7-46BD-A798-86D699193919}" type="slidenum">
              <a:rPr lang="en-US" altLang="en-US" sz="1000" smtClean="0"/>
              <a:pPr>
                <a:spcBef>
                  <a:spcPct val="0"/>
                </a:spcBef>
                <a:buClrTx/>
                <a:buSzTx/>
                <a:buFontTx/>
                <a:buNone/>
              </a:pPr>
              <a:t>222</a:t>
            </a:fld>
            <a:endParaRPr lang="en-US" altLang="en-US" sz="1000"/>
          </a:p>
        </p:txBody>
      </p:sp>
      <p:sp>
        <p:nvSpPr>
          <p:cNvPr id="180235" name="Text Box 7">
            <a:extLst>
              <a:ext uri="{FF2B5EF4-FFF2-40B4-BE49-F238E27FC236}">
                <a16:creationId xmlns:a16="http://schemas.microsoft.com/office/drawing/2014/main" id="{88BFB4BD-AAB7-4ABE-9432-9BD9E2C4D83B}"/>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2" name="TextBox 1">
            <a:extLst>
              <a:ext uri="{FF2B5EF4-FFF2-40B4-BE49-F238E27FC236}">
                <a16:creationId xmlns:a16="http://schemas.microsoft.com/office/drawing/2014/main" id="{9F9C2451-99B0-474B-B43D-F7851503D21A}"/>
              </a:ext>
            </a:extLst>
          </p:cNvPr>
          <p:cNvSpPr txBox="1"/>
          <p:nvPr/>
        </p:nvSpPr>
        <p:spPr>
          <a:xfrm>
            <a:off x="3954463" y="2152650"/>
            <a:ext cx="5113337" cy="4400550"/>
          </a:xfrm>
          <a:prstGeom prst="rect">
            <a:avLst/>
          </a:prstGeom>
          <a:solidFill>
            <a:srgbClr val="C0C0C0"/>
          </a:solidFill>
        </p:spPr>
        <p:txBody>
          <a:bodyPr>
            <a:spAutoFit/>
          </a:bodyPr>
          <a:lstStyle/>
          <a:p>
            <a:pPr eaLnBrk="1" hangingPunct="1">
              <a:defRPr/>
            </a:pPr>
            <a:r>
              <a:rPr lang="en-US" sz="1400" i="1" dirty="0">
                <a:solidFill>
                  <a:schemeClr val="bg1">
                    <a:lumMod val="50000"/>
                  </a:schemeClr>
                </a:solidFill>
                <a:latin typeface="Arial" charset="0"/>
              </a:rPr>
              <a:t>To make the diagnosis of </a:t>
            </a:r>
            <a:r>
              <a:rPr lang="en-US" sz="1400" i="1" dirty="0" err="1">
                <a:solidFill>
                  <a:schemeClr val="bg1">
                    <a:lumMod val="50000"/>
                  </a:schemeClr>
                </a:solidFill>
                <a:latin typeface="Arial" charset="0"/>
              </a:rPr>
              <a:t>phacolytic</a:t>
            </a:r>
            <a:r>
              <a:rPr lang="en-US" sz="1400" i="1" dirty="0">
                <a:solidFill>
                  <a:schemeClr val="bg1">
                    <a:lumMod val="50000"/>
                  </a:schemeClr>
                </a:solidFill>
                <a:latin typeface="Arial" charset="0"/>
              </a:rPr>
              <a:t> glaucoma, what two clinical features must be present?</a:t>
            </a:r>
          </a:p>
          <a:p>
            <a:pPr eaLnBrk="1" hangingPunct="1">
              <a:defRPr/>
            </a:pPr>
            <a:r>
              <a:rPr lang="en-US" sz="1400" dirty="0">
                <a:solidFill>
                  <a:schemeClr val="bg1">
                    <a:lumMod val="50000"/>
                  </a:schemeClr>
                </a:solidFill>
                <a:latin typeface="Arial" charset="0"/>
              </a:rPr>
              <a:t>--Elevated IOP (duh)</a:t>
            </a:r>
          </a:p>
          <a:p>
            <a:pPr eaLnBrk="1" hangingPunct="1">
              <a:defRPr/>
            </a:pPr>
            <a:r>
              <a:rPr lang="en-US" sz="1400" dirty="0">
                <a:solidFill>
                  <a:schemeClr val="bg1">
                    <a:lumMod val="50000"/>
                  </a:schemeClr>
                </a:solidFill>
                <a:latin typeface="Arial" charset="0"/>
              </a:rPr>
              <a:t>--A </a:t>
            </a:r>
            <a:r>
              <a:rPr lang="en-US" sz="1400" b="1" dirty="0">
                <a:solidFill>
                  <a:srgbClr val="0000FF"/>
                </a:solidFill>
                <a:latin typeface="Arial" charset="0"/>
              </a:rPr>
              <a:t>mature or </a:t>
            </a:r>
            <a:r>
              <a:rPr lang="en-US" sz="1400" b="1" dirty="0" err="1">
                <a:solidFill>
                  <a:srgbClr val="0000FF"/>
                </a:solidFill>
                <a:latin typeface="Arial" charset="0"/>
              </a:rPr>
              <a:t>hypermature</a:t>
            </a:r>
            <a:r>
              <a:rPr lang="en-US" sz="1400" b="1" dirty="0">
                <a:solidFill>
                  <a:srgbClr val="0000FF"/>
                </a:solidFill>
                <a:latin typeface="Arial" charset="0"/>
              </a:rPr>
              <a:t> cataract</a:t>
            </a:r>
          </a:p>
          <a:p>
            <a:pPr eaLnBrk="1" hangingPunct="1">
              <a:defRPr/>
            </a:pPr>
            <a:endParaRPr lang="en-US" sz="1400" dirty="0">
              <a:solidFill>
                <a:srgbClr val="0000FF"/>
              </a:solidFill>
              <a:latin typeface="Arial" charset="0"/>
            </a:endParaRPr>
          </a:p>
          <a:p>
            <a:pPr eaLnBrk="1" hangingPunct="1">
              <a:defRPr/>
            </a:pPr>
            <a:r>
              <a:rPr lang="en-US" sz="1400" i="1" dirty="0">
                <a:solidFill>
                  <a:srgbClr val="C0C0C0"/>
                </a:solidFill>
                <a:latin typeface="Arial" charset="0"/>
              </a:rPr>
              <a:t>What is the classic presentation and history? </a:t>
            </a:r>
          </a:p>
          <a:p>
            <a:pPr eaLnBrk="1" hangingPunct="1">
              <a:defRPr/>
            </a:pPr>
            <a:r>
              <a:rPr lang="en-US" sz="1400" dirty="0">
                <a:solidFill>
                  <a:srgbClr val="C0C0C0"/>
                </a:solidFill>
                <a:latin typeface="Arial" charset="0"/>
              </a:rPr>
              <a:t>The </a:t>
            </a:r>
            <a:r>
              <a:rPr lang="en-US" sz="1400" dirty="0" err="1">
                <a:solidFill>
                  <a:srgbClr val="C0C0C0"/>
                </a:solidFill>
                <a:latin typeface="Arial" charset="0"/>
              </a:rPr>
              <a:t>pt</a:t>
            </a:r>
            <a:r>
              <a:rPr lang="en-US" sz="1400" dirty="0">
                <a:solidFill>
                  <a:srgbClr val="C0C0C0"/>
                </a:solidFill>
                <a:latin typeface="Arial" charset="0"/>
              </a:rPr>
              <a:t> will complain of the </a:t>
            </a:r>
            <a:r>
              <a:rPr lang="en-US" sz="1400" b="1" dirty="0">
                <a:solidFill>
                  <a:srgbClr val="C0C0C0"/>
                </a:solidFill>
                <a:latin typeface="Arial" charset="0"/>
              </a:rPr>
              <a:t>acute onset of pain </a:t>
            </a:r>
            <a:r>
              <a:rPr lang="en-US" sz="1400" dirty="0">
                <a:solidFill>
                  <a:srgbClr val="C0C0C0"/>
                </a:solidFill>
                <a:latin typeface="Arial" charset="0"/>
              </a:rPr>
              <a:t>in an eye that has had </a:t>
            </a:r>
            <a:r>
              <a:rPr lang="en-US" sz="1400" b="1" dirty="0">
                <a:solidFill>
                  <a:srgbClr val="C0C0C0"/>
                </a:solidFill>
                <a:latin typeface="Arial" charset="0"/>
              </a:rPr>
              <a:t>poor vision for an extended period of time</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the angle open or closed?</a:t>
            </a:r>
          </a:p>
          <a:p>
            <a:pPr eaLnBrk="1" hangingPunct="1">
              <a:defRPr/>
            </a:pPr>
            <a:r>
              <a:rPr lang="en-US" sz="1400" dirty="0">
                <a:solidFill>
                  <a:srgbClr val="C0C0C0"/>
                </a:solidFill>
                <a:latin typeface="Arial" charset="0"/>
              </a:rPr>
              <a:t>Open</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an anterior-chamber inflammatory reaction present?</a:t>
            </a:r>
          </a:p>
          <a:p>
            <a:pPr eaLnBrk="1" hangingPunct="1">
              <a:defRPr/>
            </a:pPr>
            <a:r>
              <a:rPr lang="en-US" sz="1400" dirty="0">
                <a:solidFill>
                  <a:srgbClr val="C0C0C0"/>
                </a:solidFill>
                <a:latin typeface="Arial" charset="0"/>
              </a:rPr>
              <a:t>Yes</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What is the underlying pathophysiology?</a:t>
            </a:r>
          </a:p>
          <a:p>
            <a:pPr eaLnBrk="1" hangingPunct="1">
              <a:defRPr/>
            </a:pPr>
            <a:r>
              <a:rPr lang="en-US" sz="1400" dirty="0">
                <a:solidFill>
                  <a:srgbClr val="C0C0C0"/>
                </a:solidFill>
                <a:latin typeface="Arial" charset="0"/>
              </a:rPr>
              <a:t>Liquefaction of the cataract leads to lens proteins leaching across the capsule into the AC, where they prompt an inflammatory reaction; the protein + inflammatory cells clog the trabecular meshwork, leading to the IOP rise</a:t>
            </a:r>
          </a:p>
        </p:txBody>
      </p:sp>
      <p:sp>
        <p:nvSpPr>
          <p:cNvPr id="180237" name="TextBox 2">
            <a:extLst>
              <a:ext uri="{FF2B5EF4-FFF2-40B4-BE49-F238E27FC236}">
                <a16:creationId xmlns:a16="http://schemas.microsoft.com/office/drawing/2014/main" id="{4756BBB0-78E1-4AAC-BF34-33B27551FCFF}"/>
              </a:ext>
            </a:extLst>
          </p:cNvPr>
          <p:cNvSpPr txBox="1">
            <a:spLocks noChangeArrowheads="1"/>
          </p:cNvSpPr>
          <p:nvPr/>
        </p:nvSpPr>
        <p:spPr bwMode="auto">
          <a:xfrm>
            <a:off x="4297363" y="3200400"/>
            <a:ext cx="4427537" cy="26776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a </a:t>
            </a:r>
            <a:r>
              <a:rPr lang="en-US" altLang="en-US" sz="1400" dirty="0">
                <a:solidFill>
                  <a:srgbClr val="0000FF"/>
                </a:solidFill>
              </a:rPr>
              <a:t>mature</a:t>
            </a:r>
            <a:r>
              <a:rPr lang="en-US" altLang="en-US" sz="1400" i="1" dirty="0">
                <a:solidFill>
                  <a:srgbClr val="0000FF"/>
                </a:solidFill>
              </a:rPr>
              <a:t> cataract?</a:t>
            </a:r>
          </a:p>
          <a:p>
            <a:pPr eaLnBrk="1" hangingPunct="1">
              <a:spcBef>
                <a:spcPct val="0"/>
              </a:spcBef>
              <a:buClrTx/>
              <a:buSzTx/>
              <a:buFontTx/>
              <a:buNone/>
            </a:pPr>
            <a:r>
              <a:rPr lang="en-US" altLang="en-US" sz="1400" dirty="0">
                <a:solidFill>
                  <a:srgbClr val="0000FF"/>
                </a:solidFill>
              </a:rPr>
              <a:t>A cortical cataract that has advanced to the point that the entire lens is opaque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a </a:t>
            </a:r>
            <a:r>
              <a:rPr lang="en-US" altLang="en-US" sz="1400" dirty="0" err="1">
                <a:solidFill>
                  <a:srgbClr val="0000FF"/>
                </a:solidFill>
              </a:rPr>
              <a:t>hypermature</a:t>
            </a:r>
            <a:r>
              <a:rPr lang="en-US" altLang="en-US" sz="1400" i="1" dirty="0">
                <a:solidFill>
                  <a:srgbClr val="0000FF"/>
                </a:solidFill>
              </a:rPr>
              <a:t> cataract?</a:t>
            </a:r>
          </a:p>
          <a:p>
            <a:pPr eaLnBrk="1" hangingPunct="1">
              <a:spcBef>
                <a:spcPct val="0"/>
              </a:spcBef>
              <a:buClrTx/>
              <a:buSzTx/>
              <a:buFontTx/>
              <a:buNone/>
            </a:pPr>
            <a:r>
              <a:rPr lang="en-US" altLang="en-US" sz="1400" dirty="0">
                <a:solidFill>
                  <a:srgbClr val="0000FF"/>
                </a:solidFill>
              </a:rPr>
              <a:t>A mature cataract in which the cortical material has partially liquefied</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Once the cortical component has liquefied enough to allow the nuclear component to move freely, what is the cataract called?</a:t>
            </a:r>
          </a:p>
          <a:p>
            <a:pPr eaLnBrk="1" hangingPunct="1">
              <a:spcBef>
                <a:spcPct val="0"/>
              </a:spcBef>
              <a:buClrTx/>
              <a:buSzTx/>
              <a:buFontTx/>
              <a:buNone/>
            </a:pPr>
            <a:r>
              <a:rPr lang="en-US" altLang="en-US" sz="1400" dirty="0">
                <a:solidFill>
                  <a:srgbClr val="FFFF00"/>
                </a:solidFill>
              </a:rPr>
              <a:t>A </a:t>
            </a:r>
            <a:r>
              <a:rPr lang="en-US" altLang="en-US" sz="1400" b="1" dirty="0" err="1">
                <a:solidFill>
                  <a:srgbClr val="FFFF00"/>
                </a:solidFill>
              </a:rPr>
              <a:t>morgagnian</a:t>
            </a:r>
            <a:r>
              <a:rPr lang="en-US" altLang="en-US" sz="1400" dirty="0">
                <a:solidFill>
                  <a:srgbClr val="FFFF00"/>
                </a:solidFill>
              </a:rPr>
              <a:t> cataract</a:t>
            </a:r>
          </a:p>
        </p:txBody>
      </p:sp>
    </p:spTree>
    <p:extLst>
      <p:ext uri="{BB962C8B-B14F-4D97-AF65-F5344CB8AC3E}">
        <p14:creationId xmlns:p14="http://schemas.microsoft.com/office/powerpoint/2010/main" val="144679048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8CC17A-2038-4F25-AB7F-717174703AB7}"/>
              </a:ext>
            </a:extLst>
          </p:cNvPr>
          <p:cNvSpPr>
            <a:spLocks noGrp="1"/>
          </p:cNvSpPr>
          <p:nvPr>
            <p:ph type="sldNum" sz="quarter" idx="12"/>
          </p:nvPr>
        </p:nvSpPr>
        <p:spPr/>
        <p:txBody>
          <a:bodyPr/>
          <a:lstStyle/>
          <a:p>
            <a:pPr>
              <a:defRPr/>
            </a:pPr>
            <a:fld id="{0BB887E1-D19B-4909-93B1-7D5653B34270}" type="slidenum">
              <a:rPr lang="en-US" altLang="en-US" smtClean="0"/>
              <a:pPr>
                <a:defRPr/>
              </a:pPr>
              <a:t>223</a:t>
            </a:fld>
            <a:endParaRPr lang="en-US" altLang="en-US"/>
          </a:p>
        </p:txBody>
      </p:sp>
      <p:sp>
        <p:nvSpPr>
          <p:cNvPr id="6" name="TextBox 5">
            <a:extLst>
              <a:ext uri="{FF2B5EF4-FFF2-40B4-BE49-F238E27FC236}">
                <a16:creationId xmlns:a16="http://schemas.microsoft.com/office/drawing/2014/main" id="{1645E8D1-A6E3-467D-8D3B-71E4490E40D4}"/>
              </a:ext>
            </a:extLst>
          </p:cNvPr>
          <p:cNvSpPr txBox="1"/>
          <p:nvPr/>
        </p:nvSpPr>
        <p:spPr>
          <a:xfrm>
            <a:off x="3370412" y="5901964"/>
            <a:ext cx="2403222" cy="369332"/>
          </a:xfrm>
          <a:prstGeom prst="rect">
            <a:avLst/>
          </a:prstGeom>
          <a:noFill/>
        </p:spPr>
        <p:txBody>
          <a:bodyPr wrap="none" rtlCol="0">
            <a:spAutoFit/>
          </a:bodyPr>
          <a:lstStyle/>
          <a:p>
            <a:pPr algn="ctr"/>
            <a:r>
              <a:rPr lang="en-US" dirty="0" err="1"/>
              <a:t>Hypermature</a:t>
            </a:r>
            <a:r>
              <a:rPr lang="en-US" dirty="0"/>
              <a:t> cataract</a:t>
            </a:r>
          </a:p>
        </p:txBody>
      </p:sp>
      <p:pic>
        <p:nvPicPr>
          <p:cNvPr id="3" name="Picture 2">
            <a:extLst>
              <a:ext uri="{FF2B5EF4-FFF2-40B4-BE49-F238E27FC236}">
                <a16:creationId xmlns:a16="http://schemas.microsoft.com/office/drawing/2014/main" id="{0DA72C45-BAAB-4113-A20F-0E1D110DA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438" y="1566518"/>
            <a:ext cx="4333123" cy="3724963"/>
          </a:xfrm>
          <a:prstGeom prst="rect">
            <a:avLst/>
          </a:prstGeom>
        </p:spPr>
      </p:pic>
      <p:sp>
        <p:nvSpPr>
          <p:cNvPr id="5" name="Rectangle 2">
            <a:extLst>
              <a:ext uri="{FF2B5EF4-FFF2-40B4-BE49-F238E27FC236}">
                <a16:creationId xmlns:a16="http://schemas.microsoft.com/office/drawing/2014/main" id="{60722FA8-CE92-418C-8638-C586E1782A26}"/>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Tree>
    <p:extLst>
      <p:ext uri="{BB962C8B-B14F-4D97-AF65-F5344CB8AC3E}">
        <p14:creationId xmlns:p14="http://schemas.microsoft.com/office/powerpoint/2010/main" val="177627453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A71ABC3B-BC3E-498C-8A43-892CEEDB88E2}"/>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0226" name="Rectangle 9">
            <a:extLst>
              <a:ext uri="{FF2B5EF4-FFF2-40B4-BE49-F238E27FC236}">
                <a16:creationId xmlns:a16="http://schemas.microsoft.com/office/drawing/2014/main" id="{222DC9D2-0237-4853-8298-61577215D746}"/>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7" name="Rectangle 9">
            <a:extLst>
              <a:ext uri="{FF2B5EF4-FFF2-40B4-BE49-F238E27FC236}">
                <a16:creationId xmlns:a16="http://schemas.microsoft.com/office/drawing/2014/main" id="{2D5A5E53-1469-40EB-99B5-EA0367AAB8A4}"/>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8" name="Rectangle 2">
            <a:extLst>
              <a:ext uri="{FF2B5EF4-FFF2-40B4-BE49-F238E27FC236}">
                <a16:creationId xmlns:a16="http://schemas.microsoft.com/office/drawing/2014/main" id="{2CE933CE-B812-41CD-9D5B-B2C3C2AD7EA9}"/>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9" name="Rectangle 3">
            <a:extLst>
              <a:ext uri="{FF2B5EF4-FFF2-40B4-BE49-F238E27FC236}">
                <a16:creationId xmlns:a16="http://schemas.microsoft.com/office/drawing/2014/main" id="{7E34C72C-A367-4369-A758-2BC3D1C0B26B}"/>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0" name="Rectangle 4">
            <a:extLst>
              <a:ext uri="{FF2B5EF4-FFF2-40B4-BE49-F238E27FC236}">
                <a16:creationId xmlns:a16="http://schemas.microsoft.com/office/drawing/2014/main" id="{9EA84746-6FC6-4065-96F6-2197B9DAE9B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1" name="Text Box 6">
            <a:extLst>
              <a:ext uri="{FF2B5EF4-FFF2-40B4-BE49-F238E27FC236}">
                <a16:creationId xmlns:a16="http://schemas.microsoft.com/office/drawing/2014/main" id="{2C4627C8-5496-40DD-88D6-6D6D2C34FF4F}"/>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0232" name="AutoShape 8">
            <a:extLst>
              <a:ext uri="{FF2B5EF4-FFF2-40B4-BE49-F238E27FC236}">
                <a16:creationId xmlns:a16="http://schemas.microsoft.com/office/drawing/2014/main" id="{B7C7437D-B8A5-473A-A766-BD8A709F06BC}"/>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3" name="Rectangle 2">
            <a:extLst>
              <a:ext uri="{FF2B5EF4-FFF2-40B4-BE49-F238E27FC236}">
                <a16:creationId xmlns:a16="http://schemas.microsoft.com/office/drawing/2014/main" id="{067DD9F0-9AD6-4E07-BD1E-BB60814974F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0234" name="Slide Number Placeholder 1">
            <a:extLst>
              <a:ext uri="{FF2B5EF4-FFF2-40B4-BE49-F238E27FC236}">
                <a16:creationId xmlns:a16="http://schemas.microsoft.com/office/drawing/2014/main" id="{0A2578F7-C135-4F0A-95EF-E00FBBE7D85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C6655E-E2E7-46BD-A798-86D699193919}" type="slidenum">
              <a:rPr lang="en-US" altLang="en-US" sz="1000" smtClean="0"/>
              <a:pPr>
                <a:spcBef>
                  <a:spcPct val="0"/>
                </a:spcBef>
                <a:buClrTx/>
                <a:buSzTx/>
                <a:buFontTx/>
                <a:buNone/>
              </a:pPr>
              <a:t>224</a:t>
            </a:fld>
            <a:endParaRPr lang="en-US" altLang="en-US" sz="1000"/>
          </a:p>
        </p:txBody>
      </p:sp>
      <p:sp>
        <p:nvSpPr>
          <p:cNvPr id="180235" name="Text Box 7">
            <a:extLst>
              <a:ext uri="{FF2B5EF4-FFF2-40B4-BE49-F238E27FC236}">
                <a16:creationId xmlns:a16="http://schemas.microsoft.com/office/drawing/2014/main" id="{88BFB4BD-AAB7-4ABE-9432-9BD9E2C4D83B}"/>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2" name="TextBox 1">
            <a:extLst>
              <a:ext uri="{FF2B5EF4-FFF2-40B4-BE49-F238E27FC236}">
                <a16:creationId xmlns:a16="http://schemas.microsoft.com/office/drawing/2014/main" id="{9F9C2451-99B0-474B-B43D-F7851503D21A}"/>
              </a:ext>
            </a:extLst>
          </p:cNvPr>
          <p:cNvSpPr txBox="1"/>
          <p:nvPr/>
        </p:nvSpPr>
        <p:spPr>
          <a:xfrm>
            <a:off x="3954463" y="2152650"/>
            <a:ext cx="5113337" cy="4400550"/>
          </a:xfrm>
          <a:prstGeom prst="rect">
            <a:avLst/>
          </a:prstGeom>
          <a:solidFill>
            <a:srgbClr val="C0C0C0"/>
          </a:solidFill>
        </p:spPr>
        <p:txBody>
          <a:bodyPr>
            <a:spAutoFit/>
          </a:bodyPr>
          <a:lstStyle/>
          <a:p>
            <a:pPr eaLnBrk="1" hangingPunct="1">
              <a:defRPr/>
            </a:pPr>
            <a:r>
              <a:rPr lang="en-US" sz="1400" i="1" dirty="0">
                <a:solidFill>
                  <a:schemeClr val="bg1">
                    <a:lumMod val="50000"/>
                  </a:schemeClr>
                </a:solidFill>
                <a:latin typeface="Arial" charset="0"/>
              </a:rPr>
              <a:t>To make the diagnosis of </a:t>
            </a:r>
            <a:r>
              <a:rPr lang="en-US" sz="1400" i="1" dirty="0" err="1">
                <a:solidFill>
                  <a:schemeClr val="bg1">
                    <a:lumMod val="50000"/>
                  </a:schemeClr>
                </a:solidFill>
                <a:latin typeface="Arial" charset="0"/>
              </a:rPr>
              <a:t>phacolytic</a:t>
            </a:r>
            <a:r>
              <a:rPr lang="en-US" sz="1400" i="1" dirty="0">
                <a:solidFill>
                  <a:schemeClr val="bg1">
                    <a:lumMod val="50000"/>
                  </a:schemeClr>
                </a:solidFill>
                <a:latin typeface="Arial" charset="0"/>
              </a:rPr>
              <a:t> glaucoma, what two clinical features must be present?</a:t>
            </a:r>
          </a:p>
          <a:p>
            <a:pPr eaLnBrk="1" hangingPunct="1">
              <a:defRPr/>
            </a:pPr>
            <a:r>
              <a:rPr lang="en-US" sz="1400" dirty="0">
                <a:solidFill>
                  <a:schemeClr val="bg1">
                    <a:lumMod val="50000"/>
                  </a:schemeClr>
                </a:solidFill>
                <a:latin typeface="Arial" charset="0"/>
              </a:rPr>
              <a:t>--Elevated IOP (duh)</a:t>
            </a:r>
          </a:p>
          <a:p>
            <a:pPr eaLnBrk="1" hangingPunct="1">
              <a:defRPr/>
            </a:pPr>
            <a:r>
              <a:rPr lang="en-US" sz="1400" dirty="0">
                <a:solidFill>
                  <a:schemeClr val="bg1">
                    <a:lumMod val="50000"/>
                  </a:schemeClr>
                </a:solidFill>
                <a:latin typeface="Arial" charset="0"/>
              </a:rPr>
              <a:t>--A </a:t>
            </a:r>
            <a:r>
              <a:rPr lang="en-US" sz="1400" b="1" dirty="0">
                <a:solidFill>
                  <a:srgbClr val="0000FF"/>
                </a:solidFill>
                <a:latin typeface="Arial" charset="0"/>
              </a:rPr>
              <a:t>mature or </a:t>
            </a:r>
            <a:r>
              <a:rPr lang="en-US" sz="1400" b="1" dirty="0" err="1">
                <a:solidFill>
                  <a:srgbClr val="0000FF"/>
                </a:solidFill>
                <a:latin typeface="Arial" charset="0"/>
              </a:rPr>
              <a:t>hypermature</a:t>
            </a:r>
            <a:r>
              <a:rPr lang="en-US" sz="1400" b="1" dirty="0">
                <a:solidFill>
                  <a:srgbClr val="0000FF"/>
                </a:solidFill>
                <a:latin typeface="Arial" charset="0"/>
              </a:rPr>
              <a:t> cataract</a:t>
            </a:r>
          </a:p>
          <a:p>
            <a:pPr eaLnBrk="1" hangingPunct="1">
              <a:defRPr/>
            </a:pPr>
            <a:endParaRPr lang="en-US" sz="1400" dirty="0">
              <a:solidFill>
                <a:srgbClr val="0000FF"/>
              </a:solidFill>
              <a:latin typeface="Arial" charset="0"/>
            </a:endParaRPr>
          </a:p>
          <a:p>
            <a:pPr eaLnBrk="1" hangingPunct="1">
              <a:defRPr/>
            </a:pPr>
            <a:r>
              <a:rPr lang="en-US" sz="1400" i="1" dirty="0">
                <a:solidFill>
                  <a:srgbClr val="C0C0C0"/>
                </a:solidFill>
                <a:latin typeface="Arial" charset="0"/>
              </a:rPr>
              <a:t>What is the classic presentation and history? </a:t>
            </a:r>
          </a:p>
          <a:p>
            <a:pPr eaLnBrk="1" hangingPunct="1">
              <a:defRPr/>
            </a:pPr>
            <a:r>
              <a:rPr lang="en-US" sz="1400" dirty="0">
                <a:solidFill>
                  <a:srgbClr val="C0C0C0"/>
                </a:solidFill>
                <a:latin typeface="Arial" charset="0"/>
              </a:rPr>
              <a:t>The </a:t>
            </a:r>
            <a:r>
              <a:rPr lang="en-US" sz="1400" dirty="0" err="1">
                <a:solidFill>
                  <a:srgbClr val="C0C0C0"/>
                </a:solidFill>
                <a:latin typeface="Arial" charset="0"/>
              </a:rPr>
              <a:t>pt</a:t>
            </a:r>
            <a:r>
              <a:rPr lang="en-US" sz="1400" dirty="0">
                <a:solidFill>
                  <a:srgbClr val="C0C0C0"/>
                </a:solidFill>
                <a:latin typeface="Arial" charset="0"/>
              </a:rPr>
              <a:t> will complain of the </a:t>
            </a:r>
            <a:r>
              <a:rPr lang="en-US" sz="1400" b="1" dirty="0">
                <a:solidFill>
                  <a:srgbClr val="C0C0C0"/>
                </a:solidFill>
                <a:latin typeface="Arial" charset="0"/>
              </a:rPr>
              <a:t>acute onset of pain </a:t>
            </a:r>
            <a:r>
              <a:rPr lang="en-US" sz="1400" dirty="0">
                <a:solidFill>
                  <a:srgbClr val="C0C0C0"/>
                </a:solidFill>
                <a:latin typeface="Arial" charset="0"/>
              </a:rPr>
              <a:t>in an eye that has had </a:t>
            </a:r>
            <a:r>
              <a:rPr lang="en-US" sz="1400" b="1" dirty="0">
                <a:solidFill>
                  <a:srgbClr val="C0C0C0"/>
                </a:solidFill>
                <a:latin typeface="Arial" charset="0"/>
              </a:rPr>
              <a:t>poor vision for an extended period of time</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the angle open or closed?</a:t>
            </a:r>
          </a:p>
          <a:p>
            <a:pPr eaLnBrk="1" hangingPunct="1">
              <a:defRPr/>
            </a:pPr>
            <a:r>
              <a:rPr lang="en-US" sz="1400" dirty="0">
                <a:solidFill>
                  <a:srgbClr val="C0C0C0"/>
                </a:solidFill>
                <a:latin typeface="Arial" charset="0"/>
              </a:rPr>
              <a:t>Open</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an anterior-chamber inflammatory reaction present?</a:t>
            </a:r>
          </a:p>
          <a:p>
            <a:pPr eaLnBrk="1" hangingPunct="1">
              <a:defRPr/>
            </a:pPr>
            <a:r>
              <a:rPr lang="en-US" sz="1400" dirty="0">
                <a:solidFill>
                  <a:srgbClr val="C0C0C0"/>
                </a:solidFill>
                <a:latin typeface="Arial" charset="0"/>
              </a:rPr>
              <a:t>Yes</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What is the underlying pathophysiology?</a:t>
            </a:r>
          </a:p>
          <a:p>
            <a:pPr eaLnBrk="1" hangingPunct="1">
              <a:defRPr/>
            </a:pPr>
            <a:r>
              <a:rPr lang="en-US" sz="1400" dirty="0">
                <a:solidFill>
                  <a:srgbClr val="C0C0C0"/>
                </a:solidFill>
                <a:latin typeface="Arial" charset="0"/>
              </a:rPr>
              <a:t>Liquefaction of the cataract leads to lens proteins leaching across the capsule into the AC, where they prompt an inflammatory reaction; the protein + inflammatory cells clog the trabecular meshwork, leading to the IOP rise</a:t>
            </a:r>
          </a:p>
        </p:txBody>
      </p:sp>
      <p:sp>
        <p:nvSpPr>
          <p:cNvPr id="180237" name="TextBox 2">
            <a:extLst>
              <a:ext uri="{FF2B5EF4-FFF2-40B4-BE49-F238E27FC236}">
                <a16:creationId xmlns:a16="http://schemas.microsoft.com/office/drawing/2014/main" id="{4756BBB0-78E1-4AAC-BF34-33B27551FCFF}"/>
              </a:ext>
            </a:extLst>
          </p:cNvPr>
          <p:cNvSpPr txBox="1">
            <a:spLocks noChangeArrowheads="1"/>
          </p:cNvSpPr>
          <p:nvPr/>
        </p:nvSpPr>
        <p:spPr bwMode="auto">
          <a:xfrm>
            <a:off x="4297363" y="3200400"/>
            <a:ext cx="4427537" cy="26776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a </a:t>
            </a:r>
            <a:r>
              <a:rPr lang="en-US" altLang="en-US" sz="1400" dirty="0">
                <a:solidFill>
                  <a:srgbClr val="0000FF"/>
                </a:solidFill>
              </a:rPr>
              <a:t>mature</a:t>
            </a:r>
            <a:r>
              <a:rPr lang="en-US" altLang="en-US" sz="1400" i="1" dirty="0">
                <a:solidFill>
                  <a:srgbClr val="0000FF"/>
                </a:solidFill>
              </a:rPr>
              <a:t> cataract?</a:t>
            </a:r>
          </a:p>
          <a:p>
            <a:pPr eaLnBrk="1" hangingPunct="1">
              <a:spcBef>
                <a:spcPct val="0"/>
              </a:spcBef>
              <a:buClrTx/>
              <a:buSzTx/>
              <a:buFontTx/>
              <a:buNone/>
            </a:pPr>
            <a:r>
              <a:rPr lang="en-US" altLang="en-US" sz="1400" dirty="0">
                <a:solidFill>
                  <a:srgbClr val="0000FF"/>
                </a:solidFill>
              </a:rPr>
              <a:t>A cortical cataract that has advanced to the point that the entire lens is opaque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a </a:t>
            </a:r>
            <a:r>
              <a:rPr lang="en-US" altLang="en-US" sz="1400" dirty="0" err="1">
                <a:solidFill>
                  <a:srgbClr val="0000FF"/>
                </a:solidFill>
              </a:rPr>
              <a:t>hypermature</a:t>
            </a:r>
            <a:r>
              <a:rPr lang="en-US" altLang="en-US" sz="1400" i="1" dirty="0">
                <a:solidFill>
                  <a:srgbClr val="0000FF"/>
                </a:solidFill>
              </a:rPr>
              <a:t> cataract?</a:t>
            </a:r>
          </a:p>
          <a:p>
            <a:pPr eaLnBrk="1" hangingPunct="1">
              <a:spcBef>
                <a:spcPct val="0"/>
              </a:spcBef>
              <a:buClrTx/>
              <a:buSzTx/>
              <a:buFontTx/>
              <a:buNone/>
            </a:pPr>
            <a:r>
              <a:rPr lang="en-US" altLang="en-US" sz="1400" dirty="0">
                <a:solidFill>
                  <a:srgbClr val="0000FF"/>
                </a:solidFill>
              </a:rPr>
              <a:t>A mature cataract in which the cortical material has partially liquefied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Once the cortical component has liquefied enough to allow the nuclear component to move freely, what is the cataract called?</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A </a:t>
            </a:r>
            <a:r>
              <a:rPr lang="en-US" altLang="en-US" sz="1400" b="1" dirty="0" err="1">
                <a:solidFill>
                  <a:srgbClr val="FFFF00"/>
                </a:solidFill>
              </a:rPr>
              <a:t>morgagnian</a:t>
            </a:r>
            <a:r>
              <a:rPr lang="en-US" altLang="en-US" sz="1400" dirty="0">
                <a:solidFill>
                  <a:srgbClr val="FFFF00"/>
                </a:solidFill>
              </a:rPr>
              <a:t> cataract</a:t>
            </a:r>
          </a:p>
        </p:txBody>
      </p:sp>
    </p:spTree>
    <p:extLst>
      <p:ext uri="{BB962C8B-B14F-4D97-AF65-F5344CB8AC3E}">
        <p14:creationId xmlns:p14="http://schemas.microsoft.com/office/powerpoint/2010/main" val="266817192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A71ABC3B-BC3E-498C-8A43-892CEEDB88E2}"/>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0226" name="Rectangle 9">
            <a:extLst>
              <a:ext uri="{FF2B5EF4-FFF2-40B4-BE49-F238E27FC236}">
                <a16:creationId xmlns:a16="http://schemas.microsoft.com/office/drawing/2014/main" id="{222DC9D2-0237-4853-8298-61577215D746}"/>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7" name="Rectangle 9">
            <a:extLst>
              <a:ext uri="{FF2B5EF4-FFF2-40B4-BE49-F238E27FC236}">
                <a16:creationId xmlns:a16="http://schemas.microsoft.com/office/drawing/2014/main" id="{2D5A5E53-1469-40EB-99B5-EA0367AAB8A4}"/>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8" name="Rectangle 2">
            <a:extLst>
              <a:ext uri="{FF2B5EF4-FFF2-40B4-BE49-F238E27FC236}">
                <a16:creationId xmlns:a16="http://schemas.microsoft.com/office/drawing/2014/main" id="{2CE933CE-B812-41CD-9D5B-B2C3C2AD7EA9}"/>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29" name="Rectangle 3">
            <a:extLst>
              <a:ext uri="{FF2B5EF4-FFF2-40B4-BE49-F238E27FC236}">
                <a16:creationId xmlns:a16="http://schemas.microsoft.com/office/drawing/2014/main" id="{7E34C72C-A367-4369-A758-2BC3D1C0B26B}"/>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0" name="Rectangle 4">
            <a:extLst>
              <a:ext uri="{FF2B5EF4-FFF2-40B4-BE49-F238E27FC236}">
                <a16:creationId xmlns:a16="http://schemas.microsoft.com/office/drawing/2014/main" id="{9EA84746-6FC6-4065-96F6-2197B9DAE9B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1" name="Text Box 6">
            <a:extLst>
              <a:ext uri="{FF2B5EF4-FFF2-40B4-BE49-F238E27FC236}">
                <a16:creationId xmlns:a16="http://schemas.microsoft.com/office/drawing/2014/main" id="{2C4627C8-5496-40DD-88D6-6D6D2C34FF4F}"/>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0232" name="AutoShape 8">
            <a:extLst>
              <a:ext uri="{FF2B5EF4-FFF2-40B4-BE49-F238E27FC236}">
                <a16:creationId xmlns:a16="http://schemas.microsoft.com/office/drawing/2014/main" id="{B7C7437D-B8A5-473A-A766-BD8A709F06BC}"/>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0233" name="Rectangle 2">
            <a:extLst>
              <a:ext uri="{FF2B5EF4-FFF2-40B4-BE49-F238E27FC236}">
                <a16:creationId xmlns:a16="http://schemas.microsoft.com/office/drawing/2014/main" id="{067DD9F0-9AD6-4E07-BD1E-BB60814974F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0234" name="Slide Number Placeholder 1">
            <a:extLst>
              <a:ext uri="{FF2B5EF4-FFF2-40B4-BE49-F238E27FC236}">
                <a16:creationId xmlns:a16="http://schemas.microsoft.com/office/drawing/2014/main" id="{0A2578F7-C135-4F0A-95EF-E00FBBE7D85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C6655E-E2E7-46BD-A798-86D699193919}" type="slidenum">
              <a:rPr lang="en-US" altLang="en-US" sz="1000" smtClean="0"/>
              <a:pPr>
                <a:spcBef>
                  <a:spcPct val="0"/>
                </a:spcBef>
                <a:buClrTx/>
                <a:buSzTx/>
                <a:buFontTx/>
                <a:buNone/>
              </a:pPr>
              <a:t>225</a:t>
            </a:fld>
            <a:endParaRPr lang="en-US" altLang="en-US" sz="1000"/>
          </a:p>
        </p:txBody>
      </p:sp>
      <p:sp>
        <p:nvSpPr>
          <p:cNvPr id="180235" name="Text Box 7">
            <a:extLst>
              <a:ext uri="{FF2B5EF4-FFF2-40B4-BE49-F238E27FC236}">
                <a16:creationId xmlns:a16="http://schemas.microsoft.com/office/drawing/2014/main" id="{88BFB4BD-AAB7-4ABE-9432-9BD9E2C4D83B}"/>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2" name="TextBox 1">
            <a:extLst>
              <a:ext uri="{FF2B5EF4-FFF2-40B4-BE49-F238E27FC236}">
                <a16:creationId xmlns:a16="http://schemas.microsoft.com/office/drawing/2014/main" id="{9F9C2451-99B0-474B-B43D-F7851503D21A}"/>
              </a:ext>
            </a:extLst>
          </p:cNvPr>
          <p:cNvSpPr txBox="1"/>
          <p:nvPr/>
        </p:nvSpPr>
        <p:spPr>
          <a:xfrm>
            <a:off x="3954463" y="2152650"/>
            <a:ext cx="5113337" cy="4400550"/>
          </a:xfrm>
          <a:prstGeom prst="rect">
            <a:avLst/>
          </a:prstGeom>
          <a:solidFill>
            <a:srgbClr val="C0C0C0"/>
          </a:solidFill>
        </p:spPr>
        <p:txBody>
          <a:bodyPr>
            <a:spAutoFit/>
          </a:bodyPr>
          <a:lstStyle/>
          <a:p>
            <a:pPr eaLnBrk="1" hangingPunct="1">
              <a:defRPr/>
            </a:pPr>
            <a:r>
              <a:rPr lang="en-US" sz="1400" i="1" dirty="0">
                <a:solidFill>
                  <a:schemeClr val="bg1">
                    <a:lumMod val="50000"/>
                  </a:schemeClr>
                </a:solidFill>
                <a:latin typeface="Arial" charset="0"/>
              </a:rPr>
              <a:t>To make the diagnosis of </a:t>
            </a:r>
            <a:r>
              <a:rPr lang="en-US" sz="1400" i="1" dirty="0" err="1">
                <a:solidFill>
                  <a:schemeClr val="bg1">
                    <a:lumMod val="50000"/>
                  </a:schemeClr>
                </a:solidFill>
                <a:latin typeface="Arial" charset="0"/>
              </a:rPr>
              <a:t>phacolytic</a:t>
            </a:r>
            <a:r>
              <a:rPr lang="en-US" sz="1400" i="1" dirty="0">
                <a:solidFill>
                  <a:schemeClr val="bg1">
                    <a:lumMod val="50000"/>
                  </a:schemeClr>
                </a:solidFill>
                <a:latin typeface="Arial" charset="0"/>
              </a:rPr>
              <a:t> glaucoma, what two clinical features must be present?</a:t>
            </a:r>
          </a:p>
          <a:p>
            <a:pPr eaLnBrk="1" hangingPunct="1">
              <a:defRPr/>
            </a:pPr>
            <a:r>
              <a:rPr lang="en-US" sz="1400" dirty="0">
                <a:solidFill>
                  <a:schemeClr val="bg1">
                    <a:lumMod val="50000"/>
                  </a:schemeClr>
                </a:solidFill>
                <a:latin typeface="Arial" charset="0"/>
              </a:rPr>
              <a:t>--Elevated IOP (duh)</a:t>
            </a:r>
          </a:p>
          <a:p>
            <a:pPr eaLnBrk="1" hangingPunct="1">
              <a:defRPr/>
            </a:pPr>
            <a:r>
              <a:rPr lang="en-US" sz="1400" dirty="0">
                <a:solidFill>
                  <a:schemeClr val="bg1">
                    <a:lumMod val="50000"/>
                  </a:schemeClr>
                </a:solidFill>
                <a:latin typeface="Arial" charset="0"/>
              </a:rPr>
              <a:t>--A </a:t>
            </a:r>
            <a:r>
              <a:rPr lang="en-US" sz="1400" b="1" dirty="0">
                <a:solidFill>
                  <a:srgbClr val="0000FF"/>
                </a:solidFill>
                <a:latin typeface="Arial" charset="0"/>
              </a:rPr>
              <a:t>mature or </a:t>
            </a:r>
            <a:r>
              <a:rPr lang="en-US" sz="1400" b="1" dirty="0" err="1">
                <a:solidFill>
                  <a:srgbClr val="0000FF"/>
                </a:solidFill>
                <a:latin typeface="Arial" charset="0"/>
              </a:rPr>
              <a:t>hypermature</a:t>
            </a:r>
            <a:r>
              <a:rPr lang="en-US" sz="1400" b="1" dirty="0">
                <a:solidFill>
                  <a:srgbClr val="0000FF"/>
                </a:solidFill>
                <a:latin typeface="Arial" charset="0"/>
              </a:rPr>
              <a:t> cataract</a:t>
            </a:r>
          </a:p>
          <a:p>
            <a:pPr eaLnBrk="1" hangingPunct="1">
              <a:defRPr/>
            </a:pPr>
            <a:endParaRPr lang="en-US" sz="1400" dirty="0">
              <a:solidFill>
                <a:srgbClr val="0000FF"/>
              </a:solidFill>
              <a:latin typeface="Arial" charset="0"/>
            </a:endParaRPr>
          </a:p>
          <a:p>
            <a:pPr eaLnBrk="1" hangingPunct="1">
              <a:defRPr/>
            </a:pPr>
            <a:r>
              <a:rPr lang="en-US" sz="1400" i="1" dirty="0">
                <a:solidFill>
                  <a:srgbClr val="C0C0C0"/>
                </a:solidFill>
                <a:latin typeface="Arial" charset="0"/>
              </a:rPr>
              <a:t>What is the classic presentation and history? </a:t>
            </a:r>
          </a:p>
          <a:p>
            <a:pPr eaLnBrk="1" hangingPunct="1">
              <a:defRPr/>
            </a:pPr>
            <a:r>
              <a:rPr lang="en-US" sz="1400" dirty="0">
                <a:solidFill>
                  <a:srgbClr val="C0C0C0"/>
                </a:solidFill>
                <a:latin typeface="Arial" charset="0"/>
              </a:rPr>
              <a:t>The </a:t>
            </a:r>
            <a:r>
              <a:rPr lang="en-US" sz="1400" dirty="0" err="1">
                <a:solidFill>
                  <a:srgbClr val="C0C0C0"/>
                </a:solidFill>
                <a:latin typeface="Arial" charset="0"/>
              </a:rPr>
              <a:t>pt</a:t>
            </a:r>
            <a:r>
              <a:rPr lang="en-US" sz="1400" dirty="0">
                <a:solidFill>
                  <a:srgbClr val="C0C0C0"/>
                </a:solidFill>
                <a:latin typeface="Arial" charset="0"/>
              </a:rPr>
              <a:t> will complain of the </a:t>
            </a:r>
            <a:r>
              <a:rPr lang="en-US" sz="1400" b="1" dirty="0">
                <a:solidFill>
                  <a:srgbClr val="C0C0C0"/>
                </a:solidFill>
                <a:latin typeface="Arial" charset="0"/>
              </a:rPr>
              <a:t>acute onset of pain </a:t>
            </a:r>
            <a:r>
              <a:rPr lang="en-US" sz="1400" dirty="0">
                <a:solidFill>
                  <a:srgbClr val="C0C0C0"/>
                </a:solidFill>
                <a:latin typeface="Arial" charset="0"/>
              </a:rPr>
              <a:t>in an eye that has had </a:t>
            </a:r>
            <a:r>
              <a:rPr lang="en-US" sz="1400" b="1" dirty="0">
                <a:solidFill>
                  <a:srgbClr val="C0C0C0"/>
                </a:solidFill>
                <a:latin typeface="Arial" charset="0"/>
              </a:rPr>
              <a:t>poor vision for an extended period of time</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the angle open or closed?</a:t>
            </a:r>
          </a:p>
          <a:p>
            <a:pPr eaLnBrk="1" hangingPunct="1">
              <a:defRPr/>
            </a:pPr>
            <a:r>
              <a:rPr lang="en-US" sz="1400" dirty="0">
                <a:solidFill>
                  <a:srgbClr val="C0C0C0"/>
                </a:solidFill>
                <a:latin typeface="Arial" charset="0"/>
              </a:rPr>
              <a:t>Open</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Is an anterior-chamber inflammatory reaction present?</a:t>
            </a:r>
          </a:p>
          <a:p>
            <a:pPr eaLnBrk="1" hangingPunct="1">
              <a:defRPr/>
            </a:pPr>
            <a:r>
              <a:rPr lang="en-US" sz="1400" dirty="0">
                <a:solidFill>
                  <a:srgbClr val="C0C0C0"/>
                </a:solidFill>
                <a:latin typeface="Arial" charset="0"/>
              </a:rPr>
              <a:t>Yes</a:t>
            </a:r>
          </a:p>
          <a:p>
            <a:pPr eaLnBrk="1" hangingPunct="1">
              <a:defRPr/>
            </a:pPr>
            <a:endParaRPr lang="en-US" sz="1400" dirty="0">
              <a:solidFill>
                <a:srgbClr val="C0C0C0"/>
              </a:solidFill>
              <a:latin typeface="Arial" charset="0"/>
            </a:endParaRPr>
          </a:p>
          <a:p>
            <a:pPr eaLnBrk="1" hangingPunct="1">
              <a:defRPr/>
            </a:pPr>
            <a:r>
              <a:rPr lang="en-US" sz="1400" i="1" dirty="0">
                <a:solidFill>
                  <a:srgbClr val="C0C0C0"/>
                </a:solidFill>
                <a:latin typeface="Arial" charset="0"/>
              </a:rPr>
              <a:t>What is the underlying pathophysiology?</a:t>
            </a:r>
          </a:p>
          <a:p>
            <a:pPr eaLnBrk="1" hangingPunct="1">
              <a:defRPr/>
            </a:pPr>
            <a:r>
              <a:rPr lang="en-US" sz="1400" dirty="0">
                <a:solidFill>
                  <a:srgbClr val="C0C0C0"/>
                </a:solidFill>
                <a:latin typeface="Arial" charset="0"/>
              </a:rPr>
              <a:t>Liquefaction of the cataract leads to lens proteins leaching across the capsule into the AC, where they prompt an inflammatory reaction; the protein + inflammatory cells clog the trabecular meshwork, leading to the IOP rise</a:t>
            </a:r>
          </a:p>
        </p:txBody>
      </p:sp>
      <p:sp>
        <p:nvSpPr>
          <p:cNvPr id="180237" name="TextBox 2">
            <a:extLst>
              <a:ext uri="{FF2B5EF4-FFF2-40B4-BE49-F238E27FC236}">
                <a16:creationId xmlns:a16="http://schemas.microsoft.com/office/drawing/2014/main" id="{4756BBB0-78E1-4AAC-BF34-33B27551FCFF}"/>
              </a:ext>
            </a:extLst>
          </p:cNvPr>
          <p:cNvSpPr txBox="1">
            <a:spLocks noChangeArrowheads="1"/>
          </p:cNvSpPr>
          <p:nvPr/>
        </p:nvSpPr>
        <p:spPr bwMode="auto">
          <a:xfrm>
            <a:off x="4297363" y="3200400"/>
            <a:ext cx="4427537" cy="26776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a </a:t>
            </a:r>
            <a:r>
              <a:rPr lang="en-US" altLang="en-US" sz="1400" dirty="0">
                <a:solidFill>
                  <a:srgbClr val="0000FF"/>
                </a:solidFill>
              </a:rPr>
              <a:t>mature</a:t>
            </a:r>
            <a:r>
              <a:rPr lang="en-US" altLang="en-US" sz="1400" i="1" dirty="0">
                <a:solidFill>
                  <a:srgbClr val="0000FF"/>
                </a:solidFill>
              </a:rPr>
              <a:t> cataract?</a:t>
            </a:r>
          </a:p>
          <a:p>
            <a:pPr eaLnBrk="1" hangingPunct="1">
              <a:spcBef>
                <a:spcPct val="0"/>
              </a:spcBef>
              <a:buClrTx/>
              <a:buSzTx/>
              <a:buFontTx/>
              <a:buNone/>
            </a:pPr>
            <a:r>
              <a:rPr lang="en-US" altLang="en-US" sz="1400" dirty="0">
                <a:solidFill>
                  <a:srgbClr val="0000FF"/>
                </a:solidFill>
              </a:rPr>
              <a:t>A cortical cataract that has advanced to the point that the entire lens is opaque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a </a:t>
            </a:r>
            <a:r>
              <a:rPr lang="en-US" altLang="en-US" sz="1400" dirty="0" err="1">
                <a:solidFill>
                  <a:srgbClr val="0000FF"/>
                </a:solidFill>
              </a:rPr>
              <a:t>hypermature</a:t>
            </a:r>
            <a:r>
              <a:rPr lang="en-US" altLang="en-US" sz="1400" i="1" dirty="0">
                <a:solidFill>
                  <a:srgbClr val="0000FF"/>
                </a:solidFill>
              </a:rPr>
              <a:t> cataract?</a:t>
            </a:r>
          </a:p>
          <a:p>
            <a:pPr eaLnBrk="1" hangingPunct="1">
              <a:spcBef>
                <a:spcPct val="0"/>
              </a:spcBef>
              <a:buClrTx/>
              <a:buSzTx/>
              <a:buFontTx/>
              <a:buNone/>
            </a:pPr>
            <a:r>
              <a:rPr lang="en-US" altLang="en-US" sz="1400" dirty="0">
                <a:solidFill>
                  <a:srgbClr val="0000FF"/>
                </a:solidFill>
              </a:rPr>
              <a:t>A mature cataract in which the cortical material has partially liquefied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Once the cortical component has liquefied enough to allow the nuclear component to move freely, what is the cataract called?</a:t>
            </a:r>
          </a:p>
          <a:p>
            <a:pPr eaLnBrk="1" hangingPunct="1">
              <a:spcBef>
                <a:spcPct val="0"/>
              </a:spcBef>
              <a:buClrTx/>
              <a:buSzTx/>
              <a:buFontTx/>
              <a:buNone/>
            </a:pPr>
            <a:r>
              <a:rPr lang="en-US" altLang="en-US" sz="1400" dirty="0">
                <a:solidFill>
                  <a:srgbClr val="0000FF"/>
                </a:solidFill>
              </a:rPr>
              <a:t>A </a:t>
            </a:r>
            <a:r>
              <a:rPr lang="en-US" altLang="en-US" sz="1400" b="1" dirty="0" err="1">
                <a:solidFill>
                  <a:srgbClr val="0000FF"/>
                </a:solidFill>
              </a:rPr>
              <a:t>morgagnian</a:t>
            </a:r>
            <a:r>
              <a:rPr lang="en-US" altLang="en-US" sz="1400" dirty="0">
                <a:solidFill>
                  <a:srgbClr val="0000FF"/>
                </a:solidFill>
              </a:rPr>
              <a:t> cataract</a:t>
            </a:r>
          </a:p>
        </p:txBody>
      </p:sp>
    </p:spTree>
    <p:extLst>
      <p:ext uri="{BB962C8B-B14F-4D97-AF65-F5344CB8AC3E}">
        <p14:creationId xmlns:p14="http://schemas.microsoft.com/office/powerpoint/2010/main" val="313205409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994EEA-FA41-43BC-BE9D-50990C89CE7B}"/>
              </a:ext>
            </a:extLst>
          </p:cNvPr>
          <p:cNvSpPr>
            <a:spLocks noGrp="1"/>
          </p:cNvSpPr>
          <p:nvPr>
            <p:ph type="sldNum" sz="quarter" idx="12"/>
          </p:nvPr>
        </p:nvSpPr>
        <p:spPr/>
        <p:txBody>
          <a:bodyPr/>
          <a:lstStyle/>
          <a:p>
            <a:pPr>
              <a:defRPr/>
            </a:pPr>
            <a:fld id="{0BB887E1-D19B-4909-93B1-7D5653B34270}" type="slidenum">
              <a:rPr lang="en-US" altLang="en-US" smtClean="0"/>
              <a:pPr>
                <a:defRPr/>
              </a:pPr>
              <a:t>226</a:t>
            </a:fld>
            <a:endParaRPr lang="en-US" altLang="en-US"/>
          </a:p>
        </p:txBody>
      </p:sp>
      <p:pic>
        <p:nvPicPr>
          <p:cNvPr id="6" name="Picture 5">
            <a:extLst>
              <a:ext uri="{FF2B5EF4-FFF2-40B4-BE49-F238E27FC236}">
                <a16:creationId xmlns:a16="http://schemas.microsoft.com/office/drawing/2014/main" id="{4DC23DFB-607C-4D36-988A-9C0AF05CA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081" y="1256158"/>
            <a:ext cx="6429838" cy="4345684"/>
          </a:xfrm>
          <a:prstGeom prst="rect">
            <a:avLst/>
          </a:prstGeom>
        </p:spPr>
      </p:pic>
      <p:sp>
        <p:nvSpPr>
          <p:cNvPr id="7" name="TextBox 6">
            <a:extLst>
              <a:ext uri="{FF2B5EF4-FFF2-40B4-BE49-F238E27FC236}">
                <a16:creationId xmlns:a16="http://schemas.microsoft.com/office/drawing/2014/main" id="{22018FF7-0537-4B80-96B1-FF45BFF9F0EC}"/>
              </a:ext>
            </a:extLst>
          </p:cNvPr>
          <p:cNvSpPr txBox="1"/>
          <p:nvPr/>
        </p:nvSpPr>
        <p:spPr>
          <a:xfrm>
            <a:off x="3428096" y="5951955"/>
            <a:ext cx="2287807" cy="369332"/>
          </a:xfrm>
          <a:prstGeom prst="rect">
            <a:avLst/>
          </a:prstGeom>
          <a:noFill/>
        </p:spPr>
        <p:txBody>
          <a:bodyPr wrap="none" rtlCol="0">
            <a:spAutoFit/>
          </a:bodyPr>
          <a:lstStyle/>
          <a:p>
            <a:pPr algn="ctr"/>
            <a:r>
              <a:rPr lang="en-US" dirty="0" err="1"/>
              <a:t>Morgagnian</a:t>
            </a:r>
            <a:r>
              <a:rPr lang="en-US" dirty="0"/>
              <a:t> cataract</a:t>
            </a:r>
          </a:p>
        </p:txBody>
      </p:sp>
      <p:sp>
        <p:nvSpPr>
          <p:cNvPr id="5" name="Rectangle 2">
            <a:extLst>
              <a:ext uri="{FF2B5EF4-FFF2-40B4-BE49-F238E27FC236}">
                <a16:creationId xmlns:a16="http://schemas.microsoft.com/office/drawing/2014/main" id="{BFA5EC65-142E-4380-A9F3-005E455B4F53}"/>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Tree>
    <p:extLst>
      <p:ext uri="{BB962C8B-B14F-4D97-AF65-F5344CB8AC3E}">
        <p14:creationId xmlns:p14="http://schemas.microsoft.com/office/powerpoint/2010/main" val="81016595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14D57BC7-8706-4535-ABB8-B33D3FE535FC}"/>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1250" name="Rectangle 9">
            <a:extLst>
              <a:ext uri="{FF2B5EF4-FFF2-40B4-BE49-F238E27FC236}">
                <a16:creationId xmlns:a16="http://schemas.microsoft.com/office/drawing/2014/main" id="{4797AE91-94CC-445A-B168-F3E1F039552F}"/>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1251" name="Rectangle 9">
            <a:extLst>
              <a:ext uri="{FF2B5EF4-FFF2-40B4-BE49-F238E27FC236}">
                <a16:creationId xmlns:a16="http://schemas.microsoft.com/office/drawing/2014/main" id="{2897A76B-F86A-470D-BB77-DB1C2411230B}"/>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1252" name="Rectangle 2">
            <a:extLst>
              <a:ext uri="{FF2B5EF4-FFF2-40B4-BE49-F238E27FC236}">
                <a16:creationId xmlns:a16="http://schemas.microsoft.com/office/drawing/2014/main" id="{A98F8496-7939-4965-B530-9CAEB556A351}"/>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1253" name="Rectangle 3">
            <a:extLst>
              <a:ext uri="{FF2B5EF4-FFF2-40B4-BE49-F238E27FC236}">
                <a16:creationId xmlns:a16="http://schemas.microsoft.com/office/drawing/2014/main" id="{C7E7567F-B5E3-459C-BB4C-D1D1654C14E2}"/>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1254" name="Rectangle 4">
            <a:extLst>
              <a:ext uri="{FF2B5EF4-FFF2-40B4-BE49-F238E27FC236}">
                <a16:creationId xmlns:a16="http://schemas.microsoft.com/office/drawing/2014/main" id="{64532F7E-EBA5-48A5-B570-D6C23247B39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1255" name="Text Box 6">
            <a:extLst>
              <a:ext uri="{FF2B5EF4-FFF2-40B4-BE49-F238E27FC236}">
                <a16:creationId xmlns:a16="http://schemas.microsoft.com/office/drawing/2014/main" id="{36F8D96B-EBF5-4593-B89C-AC5D9D4768B9}"/>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1256" name="AutoShape 8">
            <a:extLst>
              <a:ext uri="{FF2B5EF4-FFF2-40B4-BE49-F238E27FC236}">
                <a16:creationId xmlns:a16="http://schemas.microsoft.com/office/drawing/2014/main" id="{F88D4727-616B-4E05-80D0-5AA0C97818D4}"/>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1257" name="Rectangle 2">
            <a:extLst>
              <a:ext uri="{FF2B5EF4-FFF2-40B4-BE49-F238E27FC236}">
                <a16:creationId xmlns:a16="http://schemas.microsoft.com/office/drawing/2014/main" id="{AC721BB4-02C7-4364-A06C-D709FEA4810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1258" name="Slide Number Placeholder 1">
            <a:extLst>
              <a:ext uri="{FF2B5EF4-FFF2-40B4-BE49-F238E27FC236}">
                <a16:creationId xmlns:a16="http://schemas.microsoft.com/office/drawing/2014/main" id="{44B02ADE-2C82-4559-9660-6E6CEF9531E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32D1E00-6E65-4212-A98D-2F3CB9743AC7}" type="slidenum">
              <a:rPr lang="en-US" altLang="en-US" sz="1000" smtClean="0"/>
              <a:pPr>
                <a:spcBef>
                  <a:spcPct val="0"/>
                </a:spcBef>
                <a:buClrTx/>
                <a:buSzTx/>
                <a:buFontTx/>
                <a:buNone/>
              </a:pPr>
              <a:t>227</a:t>
            </a:fld>
            <a:endParaRPr lang="en-US" altLang="en-US" sz="1000"/>
          </a:p>
        </p:txBody>
      </p:sp>
      <p:sp>
        <p:nvSpPr>
          <p:cNvPr id="181259" name="Text Box 7">
            <a:extLst>
              <a:ext uri="{FF2B5EF4-FFF2-40B4-BE49-F238E27FC236}">
                <a16:creationId xmlns:a16="http://schemas.microsoft.com/office/drawing/2014/main" id="{E7F6FCC5-4B4D-4FFB-9FC8-89D9E183F061}"/>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81260" name="TextBox 1">
            <a:extLst>
              <a:ext uri="{FF2B5EF4-FFF2-40B4-BE49-F238E27FC236}">
                <a16:creationId xmlns:a16="http://schemas.microsoft.com/office/drawing/2014/main" id="{C7969777-A357-4653-96C6-A26B93C5A3F3}"/>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classic presentation and history? </a:t>
            </a:r>
          </a:p>
          <a:p>
            <a:pPr eaLnBrk="1" hangingPunct="1">
              <a:spcBef>
                <a:spcPct val="0"/>
              </a:spcBef>
              <a:buClrTx/>
              <a:buSzTx/>
              <a:buFontTx/>
              <a:buNone/>
            </a:pPr>
            <a:r>
              <a:rPr lang="en-US" altLang="en-US" sz="1400">
                <a:solidFill>
                  <a:srgbClr val="C0C0C0"/>
                </a:solidFill>
              </a:rPr>
              <a:t>The pt will complain of the </a:t>
            </a:r>
            <a:r>
              <a:rPr lang="en-US" altLang="en-US" sz="1400" b="1">
                <a:solidFill>
                  <a:srgbClr val="C0C0C0"/>
                </a:solidFill>
              </a:rPr>
              <a:t>acute onset of pain </a:t>
            </a:r>
            <a:r>
              <a:rPr lang="en-US" altLang="en-US" sz="1400">
                <a:solidFill>
                  <a:srgbClr val="C0C0C0"/>
                </a:solidFill>
              </a:rPr>
              <a:t>in an eye that has had </a:t>
            </a:r>
            <a:r>
              <a:rPr lang="en-US" altLang="en-US" sz="1400" b="1">
                <a:solidFill>
                  <a:srgbClr val="C0C0C0"/>
                </a:solidFill>
              </a:rPr>
              <a:t>poor vision for an extended period of time</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Is the angle open or closed?</a:t>
            </a:r>
          </a:p>
          <a:p>
            <a:pPr eaLnBrk="1" hangingPunct="1">
              <a:spcBef>
                <a:spcPct val="0"/>
              </a:spcBef>
              <a:buClrTx/>
              <a:buSzTx/>
              <a:buFontTx/>
              <a:buNone/>
            </a:pPr>
            <a:r>
              <a:rPr lang="en-US" altLang="en-US" sz="1400">
                <a:solidFill>
                  <a:srgbClr val="C0C0C0"/>
                </a:solidFill>
              </a:rPr>
              <a:t>Open</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Is an anterior-chamber inflammatory reaction present?</a:t>
            </a:r>
          </a:p>
          <a:p>
            <a:pPr eaLnBrk="1" hangingPunct="1">
              <a:spcBef>
                <a:spcPct val="0"/>
              </a:spcBef>
              <a:buClrTx/>
              <a:buSzTx/>
              <a:buFontTx/>
              <a:buNone/>
            </a:pPr>
            <a:r>
              <a:rPr lang="en-US" altLang="en-US" sz="1400">
                <a:solidFill>
                  <a:srgbClr val="C0C0C0"/>
                </a:solidFill>
              </a:rPr>
              <a:t>Yes</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What is the underlying pathophysiology?</a:t>
            </a:r>
          </a:p>
          <a:p>
            <a:pPr eaLnBrk="1" hangingPunct="1">
              <a:spcBef>
                <a:spcPct val="0"/>
              </a:spcBef>
              <a:buClrTx/>
              <a:buSzTx/>
              <a:buFontTx/>
              <a:buNone/>
            </a:pPr>
            <a:r>
              <a:rPr lang="en-US" altLang="en-US" sz="140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B8378C4D-8A48-4949-A4DA-9B08EAC69D46}"/>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2274" name="Rectangle 9">
            <a:extLst>
              <a:ext uri="{FF2B5EF4-FFF2-40B4-BE49-F238E27FC236}">
                <a16:creationId xmlns:a16="http://schemas.microsoft.com/office/drawing/2014/main" id="{231BC18B-A5F6-497F-848C-22787C7DB938}"/>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2275" name="Rectangle 9">
            <a:extLst>
              <a:ext uri="{FF2B5EF4-FFF2-40B4-BE49-F238E27FC236}">
                <a16:creationId xmlns:a16="http://schemas.microsoft.com/office/drawing/2014/main" id="{3F9A743E-C9F6-4AEC-81C0-7B0AF78ED3A1}"/>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2276" name="Rectangle 2">
            <a:extLst>
              <a:ext uri="{FF2B5EF4-FFF2-40B4-BE49-F238E27FC236}">
                <a16:creationId xmlns:a16="http://schemas.microsoft.com/office/drawing/2014/main" id="{13733ED6-7DAD-4C7D-A896-B9098BD803B2}"/>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2277" name="Rectangle 3">
            <a:extLst>
              <a:ext uri="{FF2B5EF4-FFF2-40B4-BE49-F238E27FC236}">
                <a16:creationId xmlns:a16="http://schemas.microsoft.com/office/drawing/2014/main" id="{C04C83F8-D40C-4301-84C2-5EBF58699F44}"/>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2278" name="Rectangle 4">
            <a:extLst>
              <a:ext uri="{FF2B5EF4-FFF2-40B4-BE49-F238E27FC236}">
                <a16:creationId xmlns:a16="http://schemas.microsoft.com/office/drawing/2014/main" id="{FB9A7B85-92EA-440E-9862-8D7B06E58B0A}"/>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2279" name="Text Box 6">
            <a:extLst>
              <a:ext uri="{FF2B5EF4-FFF2-40B4-BE49-F238E27FC236}">
                <a16:creationId xmlns:a16="http://schemas.microsoft.com/office/drawing/2014/main" id="{EEECD60D-FEED-44A8-A029-62C35C2672C2}"/>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2280" name="AutoShape 8">
            <a:extLst>
              <a:ext uri="{FF2B5EF4-FFF2-40B4-BE49-F238E27FC236}">
                <a16:creationId xmlns:a16="http://schemas.microsoft.com/office/drawing/2014/main" id="{4E553849-3363-4A12-87F5-E229200AA155}"/>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2281" name="Rectangle 2">
            <a:extLst>
              <a:ext uri="{FF2B5EF4-FFF2-40B4-BE49-F238E27FC236}">
                <a16:creationId xmlns:a16="http://schemas.microsoft.com/office/drawing/2014/main" id="{1812D1AB-7FA9-479A-9B98-410440D51927}"/>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2282" name="Slide Number Placeholder 1">
            <a:extLst>
              <a:ext uri="{FF2B5EF4-FFF2-40B4-BE49-F238E27FC236}">
                <a16:creationId xmlns:a16="http://schemas.microsoft.com/office/drawing/2014/main" id="{C48D8A02-EF0A-4A3B-8BAC-DAAE6BBAC58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BBB6FB0-FE7E-49EE-9DF6-EEB26CD1D81F}" type="slidenum">
              <a:rPr lang="en-US" altLang="en-US" sz="1000" smtClean="0"/>
              <a:pPr>
                <a:spcBef>
                  <a:spcPct val="0"/>
                </a:spcBef>
                <a:buClrTx/>
                <a:buSzTx/>
                <a:buFontTx/>
                <a:buNone/>
              </a:pPr>
              <a:t>228</a:t>
            </a:fld>
            <a:endParaRPr lang="en-US" altLang="en-US" sz="1000"/>
          </a:p>
        </p:txBody>
      </p:sp>
      <p:sp>
        <p:nvSpPr>
          <p:cNvPr id="182283" name="Text Box 7">
            <a:extLst>
              <a:ext uri="{FF2B5EF4-FFF2-40B4-BE49-F238E27FC236}">
                <a16:creationId xmlns:a16="http://schemas.microsoft.com/office/drawing/2014/main" id="{7756182D-05F5-49AA-8A41-CD9A4B2EAB0A}"/>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82284" name="TextBox 1">
            <a:extLst>
              <a:ext uri="{FF2B5EF4-FFF2-40B4-BE49-F238E27FC236}">
                <a16:creationId xmlns:a16="http://schemas.microsoft.com/office/drawing/2014/main" id="{CAA771C0-C5EA-456E-A83D-5475E9F39297}"/>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classic presentation and history? </a:t>
            </a:r>
          </a:p>
          <a:p>
            <a:pPr eaLnBrk="1" hangingPunct="1">
              <a:spcBef>
                <a:spcPct val="0"/>
              </a:spcBef>
              <a:buClrTx/>
              <a:buSzTx/>
              <a:buFontTx/>
              <a:buNone/>
            </a:pPr>
            <a:r>
              <a:rPr lang="en-US" altLang="en-US" sz="1400">
                <a:solidFill>
                  <a:srgbClr val="0000FF"/>
                </a:solidFill>
              </a:rPr>
              <a:t>The pt will complain of the </a:t>
            </a:r>
            <a:r>
              <a:rPr lang="en-US" altLang="en-US" sz="1400" b="1">
                <a:solidFill>
                  <a:srgbClr val="0000FF"/>
                </a:solidFill>
              </a:rPr>
              <a:t>acute onset of pain </a:t>
            </a:r>
            <a:r>
              <a:rPr lang="en-US" altLang="en-US" sz="1400">
                <a:solidFill>
                  <a:srgbClr val="0000FF"/>
                </a:solidFill>
              </a:rPr>
              <a:t>in an eye that has had </a:t>
            </a:r>
            <a:r>
              <a:rPr lang="en-US" altLang="en-US" sz="1400" b="1">
                <a:solidFill>
                  <a:srgbClr val="0000FF"/>
                </a:solidFill>
              </a:rPr>
              <a:t>poor vision for an extended period of time</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C0C0C0"/>
                </a:solidFill>
              </a:rPr>
              <a:t>Is the angle open or closed?</a:t>
            </a:r>
          </a:p>
          <a:p>
            <a:pPr eaLnBrk="1" hangingPunct="1">
              <a:spcBef>
                <a:spcPct val="0"/>
              </a:spcBef>
              <a:buClrTx/>
              <a:buSzTx/>
              <a:buFontTx/>
              <a:buNone/>
            </a:pPr>
            <a:r>
              <a:rPr lang="en-US" altLang="en-US" sz="1400">
                <a:solidFill>
                  <a:srgbClr val="C0C0C0"/>
                </a:solidFill>
              </a:rPr>
              <a:t>Open</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Is an anterior-chamber inflammatory reaction present?</a:t>
            </a:r>
          </a:p>
          <a:p>
            <a:pPr eaLnBrk="1" hangingPunct="1">
              <a:spcBef>
                <a:spcPct val="0"/>
              </a:spcBef>
              <a:buClrTx/>
              <a:buSzTx/>
              <a:buFontTx/>
              <a:buNone/>
            </a:pPr>
            <a:r>
              <a:rPr lang="en-US" altLang="en-US" sz="1400">
                <a:solidFill>
                  <a:srgbClr val="C0C0C0"/>
                </a:solidFill>
              </a:rPr>
              <a:t>Yes</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What is the underlying pathophysiology?</a:t>
            </a:r>
          </a:p>
          <a:p>
            <a:pPr eaLnBrk="1" hangingPunct="1">
              <a:spcBef>
                <a:spcPct val="0"/>
              </a:spcBef>
              <a:buClrTx/>
              <a:buSzTx/>
              <a:buFontTx/>
              <a:buNone/>
            </a:pPr>
            <a:r>
              <a:rPr lang="en-US" altLang="en-US" sz="140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
        <p:nvSpPr>
          <p:cNvPr id="3" name="Rectangle 2">
            <a:extLst>
              <a:ext uri="{FF2B5EF4-FFF2-40B4-BE49-F238E27FC236}">
                <a16:creationId xmlns:a16="http://schemas.microsoft.com/office/drawing/2014/main" id="{51AFDF4D-A5D9-448A-98E0-EBDF15365967}"/>
              </a:ext>
            </a:extLst>
          </p:cNvPr>
          <p:cNvSpPr/>
          <p:nvPr/>
        </p:nvSpPr>
        <p:spPr>
          <a:xfrm>
            <a:off x="6096000" y="3508375"/>
            <a:ext cx="1676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one complaint</a:t>
            </a:r>
          </a:p>
        </p:txBody>
      </p:sp>
      <p:sp>
        <p:nvSpPr>
          <p:cNvPr id="14" name="Rectangle 13">
            <a:extLst>
              <a:ext uri="{FF2B5EF4-FFF2-40B4-BE49-F238E27FC236}">
                <a16:creationId xmlns:a16="http://schemas.microsoft.com/office/drawing/2014/main" id="{E5365062-0708-42BF-8527-3B052BC742C7}"/>
              </a:ext>
            </a:extLst>
          </p:cNvPr>
          <p:cNvSpPr/>
          <p:nvPr/>
        </p:nvSpPr>
        <p:spPr>
          <a:xfrm>
            <a:off x="4724400" y="3733800"/>
            <a:ext cx="3733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 different complaint</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A02379D-C364-41E5-97ED-F103F091E06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3298" name="Rectangle 9">
            <a:extLst>
              <a:ext uri="{FF2B5EF4-FFF2-40B4-BE49-F238E27FC236}">
                <a16:creationId xmlns:a16="http://schemas.microsoft.com/office/drawing/2014/main" id="{E0188FB3-59F6-4C5E-83FD-666C93E2C666}"/>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3299" name="Rectangle 9">
            <a:extLst>
              <a:ext uri="{FF2B5EF4-FFF2-40B4-BE49-F238E27FC236}">
                <a16:creationId xmlns:a16="http://schemas.microsoft.com/office/drawing/2014/main" id="{7673F53C-0CB7-4D3A-A511-52DEFBBA4D0F}"/>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3300" name="Rectangle 2">
            <a:extLst>
              <a:ext uri="{FF2B5EF4-FFF2-40B4-BE49-F238E27FC236}">
                <a16:creationId xmlns:a16="http://schemas.microsoft.com/office/drawing/2014/main" id="{28CDAD97-6FDA-453F-9BF2-C88FC6CEDB2F}"/>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3301" name="Rectangle 3">
            <a:extLst>
              <a:ext uri="{FF2B5EF4-FFF2-40B4-BE49-F238E27FC236}">
                <a16:creationId xmlns:a16="http://schemas.microsoft.com/office/drawing/2014/main" id="{23F7978E-6EE5-4725-8A60-DCDD3DF4F1EE}"/>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3302" name="Rectangle 4">
            <a:extLst>
              <a:ext uri="{FF2B5EF4-FFF2-40B4-BE49-F238E27FC236}">
                <a16:creationId xmlns:a16="http://schemas.microsoft.com/office/drawing/2014/main" id="{A0718DD4-FB90-49C7-8F88-A413C26D54D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3303" name="Text Box 6">
            <a:extLst>
              <a:ext uri="{FF2B5EF4-FFF2-40B4-BE49-F238E27FC236}">
                <a16:creationId xmlns:a16="http://schemas.microsoft.com/office/drawing/2014/main" id="{5C61420B-E28C-4491-8D40-A9C179D7FBB6}"/>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3304" name="AutoShape 8">
            <a:extLst>
              <a:ext uri="{FF2B5EF4-FFF2-40B4-BE49-F238E27FC236}">
                <a16:creationId xmlns:a16="http://schemas.microsoft.com/office/drawing/2014/main" id="{33F903D4-9F98-47D3-9C25-033B90D167B1}"/>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3305" name="Rectangle 2">
            <a:extLst>
              <a:ext uri="{FF2B5EF4-FFF2-40B4-BE49-F238E27FC236}">
                <a16:creationId xmlns:a16="http://schemas.microsoft.com/office/drawing/2014/main" id="{183FE250-F045-4A8A-BD5F-E5800F1430C1}"/>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3306" name="Slide Number Placeholder 1">
            <a:extLst>
              <a:ext uri="{FF2B5EF4-FFF2-40B4-BE49-F238E27FC236}">
                <a16:creationId xmlns:a16="http://schemas.microsoft.com/office/drawing/2014/main" id="{19CAD2E1-4610-4A9C-B559-9CBF1E48396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30BD3E9-4273-4E31-8AC7-0897FB455964}" type="slidenum">
              <a:rPr lang="en-US" altLang="en-US" sz="1000" smtClean="0"/>
              <a:pPr>
                <a:spcBef>
                  <a:spcPct val="0"/>
                </a:spcBef>
                <a:buClrTx/>
                <a:buSzTx/>
                <a:buFontTx/>
                <a:buNone/>
              </a:pPr>
              <a:t>229</a:t>
            </a:fld>
            <a:endParaRPr lang="en-US" altLang="en-US" sz="1000"/>
          </a:p>
        </p:txBody>
      </p:sp>
      <p:sp>
        <p:nvSpPr>
          <p:cNvPr id="183307" name="Text Box 7">
            <a:extLst>
              <a:ext uri="{FF2B5EF4-FFF2-40B4-BE49-F238E27FC236}">
                <a16:creationId xmlns:a16="http://schemas.microsoft.com/office/drawing/2014/main" id="{35D45D11-7F8C-4B4C-9441-6F7F0DE9FFF1}"/>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83308" name="TextBox 1">
            <a:extLst>
              <a:ext uri="{FF2B5EF4-FFF2-40B4-BE49-F238E27FC236}">
                <a16:creationId xmlns:a16="http://schemas.microsoft.com/office/drawing/2014/main" id="{0E873D58-8FE7-41E0-BA38-911001EAAB82}"/>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classic presentation and history? </a:t>
            </a:r>
          </a:p>
          <a:p>
            <a:pPr eaLnBrk="1" hangingPunct="1">
              <a:spcBef>
                <a:spcPct val="0"/>
              </a:spcBef>
              <a:buClrTx/>
              <a:buSzTx/>
              <a:buFontTx/>
              <a:buNone/>
            </a:pPr>
            <a:r>
              <a:rPr lang="en-US" altLang="en-US" sz="1400">
                <a:solidFill>
                  <a:srgbClr val="0000FF"/>
                </a:solidFill>
              </a:rPr>
              <a:t>The pt will complain of the </a:t>
            </a:r>
            <a:r>
              <a:rPr lang="en-US" altLang="en-US" sz="1400" b="1">
                <a:solidFill>
                  <a:srgbClr val="0000FF"/>
                </a:solidFill>
              </a:rPr>
              <a:t>acute onset of pain </a:t>
            </a:r>
            <a:r>
              <a:rPr lang="en-US" altLang="en-US" sz="1400">
                <a:solidFill>
                  <a:srgbClr val="0000FF"/>
                </a:solidFill>
              </a:rPr>
              <a:t>in an eye that has had </a:t>
            </a:r>
            <a:r>
              <a:rPr lang="en-US" altLang="en-US" sz="1400" b="1">
                <a:solidFill>
                  <a:srgbClr val="0000FF"/>
                </a:solidFill>
              </a:rPr>
              <a:t>poor vision for an extended period of time</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C0C0C0"/>
                </a:solidFill>
              </a:rPr>
              <a:t>Is the angle open or closed?</a:t>
            </a:r>
          </a:p>
          <a:p>
            <a:pPr eaLnBrk="1" hangingPunct="1">
              <a:spcBef>
                <a:spcPct val="0"/>
              </a:spcBef>
              <a:buClrTx/>
              <a:buSzTx/>
              <a:buFontTx/>
              <a:buNone/>
            </a:pPr>
            <a:r>
              <a:rPr lang="en-US" altLang="en-US" sz="1400">
                <a:solidFill>
                  <a:srgbClr val="C0C0C0"/>
                </a:solidFill>
              </a:rPr>
              <a:t>Open</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Is an anterior-chamber inflammatory reaction present?</a:t>
            </a:r>
          </a:p>
          <a:p>
            <a:pPr eaLnBrk="1" hangingPunct="1">
              <a:spcBef>
                <a:spcPct val="0"/>
              </a:spcBef>
              <a:buClrTx/>
              <a:buSzTx/>
              <a:buFontTx/>
              <a:buNone/>
            </a:pPr>
            <a:r>
              <a:rPr lang="en-US" altLang="en-US" sz="1400">
                <a:solidFill>
                  <a:srgbClr val="C0C0C0"/>
                </a:solidFill>
              </a:rPr>
              <a:t>Yes</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What is the underlying pathophysiology?</a:t>
            </a:r>
          </a:p>
          <a:p>
            <a:pPr eaLnBrk="1" hangingPunct="1">
              <a:spcBef>
                <a:spcPct val="0"/>
              </a:spcBef>
              <a:buClrTx/>
              <a:buSzTx/>
              <a:buFontTx/>
              <a:buNone/>
            </a:pPr>
            <a:r>
              <a:rPr lang="en-US" altLang="en-US" sz="140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82FAFE3-581D-43EA-A17A-5AE81F7316AA}"/>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3554" name="Text Box 7">
            <a:extLst>
              <a:ext uri="{FF2B5EF4-FFF2-40B4-BE49-F238E27FC236}">
                <a16:creationId xmlns:a16="http://schemas.microsoft.com/office/drawing/2014/main" id="{26E3DEA3-2F22-4A07-B230-6C9905F340AC}"/>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endParaRPr lang="en-US" altLang="en-US" sz="1400" b="1"/>
          </a:p>
          <a:p>
            <a:pPr eaLnBrk="1" hangingPunct="1">
              <a:lnSpc>
                <a:spcPct val="90000"/>
              </a:lnSpc>
              <a:spcBef>
                <a:spcPct val="0"/>
              </a:spcBef>
              <a:buClrTx/>
              <a:buSzTx/>
              <a:buFontTx/>
              <a:buNone/>
            </a:pPr>
            <a:r>
              <a:rPr lang="en-US" altLang="en-US" sz="1400" b="1">
                <a:solidFill>
                  <a:srgbClr val="0000FF"/>
                </a:solidFill>
              </a:rPr>
              <a:t>2) </a:t>
            </a:r>
            <a:r>
              <a:rPr lang="en-US" altLang="en-US" sz="1400" i="1"/>
              <a:t>this one is a specific bug</a:t>
            </a:r>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23555" name="Rectangle 2">
            <a:extLst>
              <a:ext uri="{FF2B5EF4-FFF2-40B4-BE49-F238E27FC236}">
                <a16:creationId xmlns:a16="http://schemas.microsoft.com/office/drawing/2014/main" id="{E8BAD4B6-35FD-4905-9468-1A51B431FA66}"/>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3556" name="Rectangle 2">
            <a:extLst>
              <a:ext uri="{FF2B5EF4-FFF2-40B4-BE49-F238E27FC236}">
                <a16:creationId xmlns:a16="http://schemas.microsoft.com/office/drawing/2014/main" id="{07DA14DB-33B9-4808-97CE-2A6DA2FF679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 name="Text Box 4">
            <a:extLst>
              <a:ext uri="{FF2B5EF4-FFF2-40B4-BE49-F238E27FC236}">
                <a16:creationId xmlns:a16="http://schemas.microsoft.com/office/drawing/2014/main" id="{F17EB10D-7BF5-421D-BA75-1F548AA345E4}"/>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23558" name="Text Box 5">
            <a:extLst>
              <a:ext uri="{FF2B5EF4-FFF2-40B4-BE49-F238E27FC236}">
                <a16:creationId xmlns:a16="http://schemas.microsoft.com/office/drawing/2014/main" id="{6B2B18B3-3ACF-4198-838B-4777ADA9649B}"/>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 Toxoplasmosis</a:t>
            </a:r>
          </a:p>
          <a:p>
            <a:pPr eaLnBrk="1" hangingPunct="1">
              <a:lnSpc>
                <a:spcPct val="90000"/>
              </a:lnSpc>
              <a:spcBef>
                <a:spcPct val="0"/>
              </a:spcBef>
              <a:buClrTx/>
              <a:buSzTx/>
              <a:buFontTx/>
              <a:buNone/>
            </a:pPr>
            <a:r>
              <a:rPr lang="en-US" altLang="en-US" sz="1400" b="1">
                <a:solidFill>
                  <a:srgbClr val="0000FF"/>
                </a:solidFill>
              </a:rPr>
              <a:t>3) Sarcoidosis</a:t>
            </a:r>
          </a:p>
          <a:p>
            <a:pPr eaLnBrk="1" hangingPunct="1">
              <a:lnSpc>
                <a:spcPct val="90000"/>
              </a:lnSpc>
              <a:spcBef>
                <a:spcPct val="0"/>
              </a:spcBef>
              <a:buClrTx/>
              <a:buSzTx/>
              <a:buFontTx/>
              <a:buNone/>
            </a:pPr>
            <a:r>
              <a:rPr lang="en-US" altLang="en-US" sz="1400" b="1">
                <a:solidFill>
                  <a:srgbClr val="0000FF"/>
                </a:solidFill>
              </a:rPr>
              <a:t>4) Syphilis</a:t>
            </a:r>
          </a:p>
        </p:txBody>
      </p:sp>
      <p:sp>
        <p:nvSpPr>
          <p:cNvPr id="23559" name="AutoShape 6">
            <a:extLst>
              <a:ext uri="{FF2B5EF4-FFF2-40B4-BE49-F238E27FC236}">
                <a16:creationId xmlns:a16="http://schemas.microsoft.com/office/drawing/2014/main" id="{AC87254C-C0EB-401D-BE8A-9E535FB2C872}"/>
              </a:ext>
            </a:extLst>
          </p:cNvPr>
          <p:cNvSpPr>
            <a:spLocks/>
          </p:cNvSpPr>
          <p:nvPr/>
        </p:nvSpPr>
        <p:spPr bwMode="auto">
          <a:xfrm>
            <a:off x="5562600" y="762000"/>
            <a:ext cx="304800" cy="838200"/>
          </a:xfrm>
          <a:prstGeom prst="rightBrace">
            <a:avLst>
              <a:gd name="adj1" fmla="val 2291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61" name="Slide Number Placeholder 1">
            <a:extLst>
              <a:ext uri="{FF2B5EF4-FFF2-40B4-BE49-F238E27FC236}">
                <a16:creationId xmlns:a16="http://schemas.microsoft.com/office/drawing/2014/main" id="{1A4D3533-2DC9-4AD7-AB0B-F58DEF929BF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C02CB0-2106-46E3-9CC1-CBC052EA201E}" type="slidenum">
              <a:rPr lang="en-US" altLang="en-US" sz="1000" smtClean="0"/>
              <a:pPr>
                <a:spcBef>
                  <a:spcPct val="0"/>
                </a:spcBef>
                <a:buClrTx/>
                <a:buSzTx/>
                <a:buFontTx/>
                <a:buNone/>
              </a:pPr>
              <a:t>23</a:t>
            </a:fld>
            <a:endParaRPr lang="en-US" altLang="en-US" sz="1000"/>
          </a:p>
        </p:txBody>
      </p:sp>
      <p:sp>
        <p:nvSpPr>
          <p:cNvPr id="5" name="Text Box 7">
            <a:extLst>
              <a:ext uri="{FF2B5EF4-FFF2-40B4-BE49-F238E27FC236}">
                <a16:creationId xmlns:a16="http://schemas.microsoft.com/office/drawing/2014/main" id="{4920F801-8C0D-4383-A251-0B83C6A84CB7}"/>
              </a:ext>
            </a:extLst>
          </p:cNvPr>
          <p:cNvSpPr txBox="1">
            <a:spLocks noChangeArrowheads="1"/>
          </p:cNvSpPr>
          <p:nvPr/>
        </p:nvSpPr>
        <p:spPr bwMode="auto">
          <a:xfrm>
            <a:off x="5867400" y="793005"/>
            <a:ext cx="2743200" cy="738664"/>
          </a:xfrm>
          <a:prstGeom prst="rect">
            <a:avLst/>
          </a:prstGeom>
          <a:solidFill>
            <a:srgbClr val="002060"/>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Which of these can present with granulomatous-appearing KP?</a:t>
            </a:r>
          </a:p>
          <a:p>
            <a:pPr eaLnBrk="1" hangingPunct="1">
              <a:spcBef>
                <a:spcPct val="0"/>
              </a:spcBef>
              <a:buClrTx/>
              <a:buSzTx/>
              <a:buFontTx/>
              <a:buNone/>
            </a:pPr>
            <a:r>
              <a:rPr lang="en-US" altLang="en-US" sz="1400" b="1" dirty="0">
                <a:solidFill>
                  <a:srgbClr val="002060"/>
                </a:solidFill>
              </a:rPr>
              <a:t>All of them</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420F613-BEBC-4E60-9422-4A08E8B6E71B}"/>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4322" name="Rectangle 9">
            <a:extLst>
              <a:ext uri="{FF2B5EF4-FFF2-40B4-BE49-F238E27FC236}">
                <a16:creationId xmlns:a16="http://schemas.microsoft.com/office/drawing/2014/main" id="{7319766F-86A7-4A91-BBD9-7E2198809FD9}"/>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23" name="Rectangle 9">
            <a:extLst>
              <a:ext uri="{FF2B5EF4-FFF2-40B4-BE49-F238E27FC236}">
                <a16:creationId xmlns:a16="http://schemas.microsoft.com/office/drawing/2014/main" id="{FA69ABD3-00A4-4BC7-ADF0-8DB6C51A3F06}"/>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24" name="Rectangle 2">
            <a:extLst>
              <a:ext uri="{FF2B5EF4-FFF2-40B4-BE49-F238E27FC236}">
                <a16:creationId xmlns:a16="http://schemas.microsoft.com/office/drawing/2014/main" id="{3D6BF1EB-C950-47D9-9231-509BA59D38CE}"/>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25" name="Rectangle 3">
            <a:extLst>
              <a:ext uri="{FF2B5EF4-FFF2-40B4-BE49-F238E27FC236}">
                <a16:creationId xmlns:a16="http://schemas.microsoft.com/office/drawing/2014/main" id="{D98155E6-4AFE-470C-ABBF-4BC788C4E9F2}"/>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26" name="Rectangle 4">
            <a:extLst>
              <a:ext uri="{FF2B5EF4-FFF2-40B4-BE49-F238E27FC236}">
                <a16:creationId xmlns:a16="http://schemas.microsoft.com/office/drawing/2014/main" id="{9387E1A4-9F19-4E85-9C6E-CE6C8E9067A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27" name="Text Box 6">
            <a:extLst>
              <a:ext uri="{FF2B5EF4-FFF2-40B4-BE49-F238E27FC236}">
                <a16:creationId xmlns:a16="http://schemas.microsoft.com/office/drawing/2014/main" id="{809C8DF5-11D8-4ED7-BE6F-4431C72A59BC}"/>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4328" name="AutoShape 8">
            <a:extLst>
              <a:ext uri="{FF2B5EF4-FFF2-40B4-BE49-F238E27FC236}">
                <a16:creationId xmlns:a16="http://schemas.microsoft.com/office/drawing/2014/main" id="{0CFA2AB8-F82C-4525-8B54-A7D800BE2BCE}"/>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29" name="Rectangle 2">
            <a:extLst>
              <a:ext uri="{FF2B5EF4-FFF2-40B4-BE49-F238E27FC236}">
                <a16:creationId xmlns:a16="http://schemas.microsoft.com/office/drawing/2014/main" id="{45822389-5FA9-466B-9074-0D5C568FBE18}"/>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4330" name="Slide Number Placeholder 1">
            <a:extLst>
              <a:ext uri="{FF2B5EF4-FFF2-40B4-BE49-F238E27FC236}">
                <a16:creationId xmlns:a16="http://schemas.microsoft.com/office/drawing/2014/main" id="{789F1ABA-93AA-4BC2-8FA8-B3327C368BB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73807B-90DF-4080-9EC7-5F2148FAB716}" type="slidenum">
              <a:rPr lang="en-US" altLang="en-US" sz="1000" smtClean="0"/>
              <a:pPr>
                <a:spcBef>
                  <a:spcPct val="0"/>
                </a:spcBef>
                <a:buClrTx/>
                <a:buSzTx/>
                <a:buFontTx/>
                <a:buNone/>
              </a:pPr>
              <a:t>230</a:t>
            </a:fld>
            <a:endParaRPr lang="en-US" altLang="en-US" sz="1000"/>
          </a:p>
        </p:txBody>
      </p:sp>
      <p:sp>
        <p:nvSpPr>
          <p:cNvPr id="184331" name="Text Box 7">
            <a:extLst>
              <a:ext uri="{FF2B5EF4-FFF2-40B4-BE49-F238E27FC236}">
                <a16:creationId xmlns:a16="http://schemas.microsoft.com/office/drawing/2014/main" id="{4FA0396A-856D-4665-8F87-33D91D78A36F}"/>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84332" name="TextBox 1">
            <a:extLst>
              <a:ext uri="{FF2B5EF4-FFF2-40B4-BE49-F238E27FC236}">
                <a16:creationId xmlns:a16="http://schemas.microsoft.com/office/drawing/2014/main" id="{1985453F-B420-4718-9A78-F55E4CB1EB89}"/>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classic presentation and history? </a:t>
            </a:r>
          </a:p>
          <a:p>
            <a:pPr eaLnBrk="1" hangingPunct="1">
              <a:spcBef>
                <a:spcPct val="0"/>
              </a:spcBef>
              <a:buClrTx/>
              <a:buSzTx/>
              <a:buFontTx/>
              <a:buNone/>
            </a:pPr>
            <a:r>
              <a:rPr lang="en-US" altLang="en-US" sz="1400">
                <a:solidFill>
                  <a:srgbClr val="0000FF"/>
                </a:solidFill>
              </a:rPr>
              <a:t>The pt will complain of the </a:t>
            </a:r>
            <a:r>
              <a:rPr lang="en-US" altLang="en-US" sz="1400" b="1">
                <a:solidFill>
                  <a:srgbClr val="0000FF"/>
                </a:solidFill>
              </a:rPr>
              <a:t>acute onset of pain </a:t>
            </a:r>
            <a:r>
              <a:rPr lang="en-US" altLang="en-US" sz="1400">
                <a:solidFill>
                  <a:srgbClr val="0000FF"/>
                </a:solidFill>
              </a:rPr>
              <a:t>in an eye that has had </a:t>
            </a:r>
            <a:r>
              <a:rPr lang="en-US" altLang="en-US" sz="1400" b="1">
                <a:solidFill>
                  <a:srgbClr val="0000FF"/>
                </a:solidFill>
              </a:rPr>
              <a:t>poor vision for an extended period of time</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the angle open or closed?</a:t>
            </a:r>
          </a:p>
          <a:p>
            <a:pPr eaLnBrk="1" hangingPunct="1">
              <a:spcBef>
                <a:spcPct val="0"/>
              </a:spcBef>
              <a:buClrTx/>
              <a:buSzTx/>
              <a:buFontTx/>
              <a:buNone/>
            </a:pPr>
            <a:r>
              <a:rPr lang="en-US" altLang="en-US" sz="1400">
                <a:solidFill>
                  <a:srgbClr val="C0C0C0"/>
                </a:solidFill>
              </a:rPr>
              <a:t>Open</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Is an anterior-chamber inflammatory reaction present?</a:t>
            </a:r>
          </a:p>
          <a:p>
            <a:pPr eaLnBrk="1" hangingPunct="1">
              <a:spcBef>
                <a:spcPct val="0"/>
              </a:spcBef>
              <a:buClrTx/>
              <a:buSzTx/>
              <a:buFontTx/>
              <a:buNone/>
            </a:pPr>
            <a:r>
              <a:rPr lang="en-US" altLang="en-US" sz="1400">
                <a:solidFill>
                  <a:srgbClr val="C0C0C0"/>
                </a:solidFill>
              </a:rPr>
              <a:t>Yes</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What is the underlying pathophysiology?</a:t>
            </a:r>
          </a:p>
          <a:p>
            <a:pPr eaLnBrk="1" hangingPunct="1">
              <a:spcBef>
                <a:spcPct val="0"/>
              </a:spcBef>
              <a:buClrTx/>
              <a:buSzTx/>
              <a:buFontTx/>
              <a:buNone/>
            </a:pPr>
            <a:r>
              <a:rPr lang="en-US" altLang="en-US" sz="140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88849CA-711D-479E-9C19-332F904874D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endParaRPr lang="en-US" altLang="en-US" sz="1600" dirty="0">
              <a:solidFill>
                <a:schemeClr val="bg1"/>
              </a:solidFill>
            </a:endParaRPr>
          </a:p>
        </p:txBody>
      </p:sp>
      <p:sp>
        <p:nvSpPr>
          <p:cNvPr id="185346" name="Rectangle 9">
            <a:extLst>
              <a:ext uri="{FF2B5EF4-FFF2-40B4-BE49-F238E27FC236}">
                <a16:creationId xmlns:a16="http://schemas.microsoft.com/office/drawing/2014/main" id="{21775809-1927-4BB2-906C-EFF83235ED6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5347" name="Rectangle 9">
            <a:extLst>
              <a:ext uri="{FF2B5EF4-FFF2-40B4-BE49-F238E27FC236}">
                <a16:creationId xmlns:a16="http://schemas.microsoft.com/office/drawing/2014/main" id="{8A6D8403-AA2D-4015-9C46-EC217BFD05D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5348" name="Rectangle 2">
            <a:extLst>
              <a:ext uri="{FF2B5EF4-FFF2-40B4-BE49-F238E27FC236}">
                <a16:creationId xmlns:a16="http://schemas.microsoft.com/office/drawing/2014/main" id="{D53CAFA7-C6A2-4B3B-A8BD-1844C3C6D2FB}"/>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5349" name="Rectangle 3">
            <a:extLst>
              <a:ext uri="{FF2B5EF4-FFF2-40B4-BE49-F238E27FC236}">
                <a16:creationId xmlns:a16="http://schemas.microsoft.com/office/drawing/2014/main" id="{144127FB-5807-4145-A88C-0252FC235F38}"/>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5350" name="Rectangle 4">
            <a:extLst>
              <a:ext uri="{FF2B5EF4-FFF2-40B4-BE49-F238E27FC236}">
                <a16:creationId xmlns:a16="http://schemas.microsoft.com/office/drawing/2014/main" id="{5A1F459E-60DA-4239-A171-CEC0453AEFF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5351" name="Text Box 6">
            <a:extLst>
              <a:ext uri="{FF2B5EF4-FFF2-40B4-BE49-F238E27FC236}">
                <a16:creationId xmlns:a16="http://schemas.microsoft.com/office/drawing/2014/main" id="{AE380C8F-B841-47A5-B0EF-4A2D817CCAA5}"/>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5352" name="AutoShape 8">
            <a:extLst>
              <a:ext uri="{FF2B5EF4-FFF2-40B4-BE49-F238E27FC236}">
                <a16:creationId xmlns:a16="http://schemas.microsoft.com/office/drawing/2014/main" id="{EDEC332E-D982-42BB-8120-763CA73C069E}"/>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5353" name="Rectangle 2">
            <a:extLst>
              <a:ext uri="{FF2B5EF4-FFF2-40B4-BE49-F238E27FC236}">
                <a16:creationId xmlns:a16="http://schemas.microsoft.com/office/drawing/2014/main" id="{4CA7BBDE-BF25-4350-A21E-9056D7F91086}"/>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5354" name="Slide Number Placeholder 1">
            <a:extLst>
              <a:ext uri="{FF2B5EF4-FFF2-40B4-BE49-F238E27FC236}">
                <a16:creationId xmlns:a16="http://schemas.microsoft.com/office/drawing/2014/main" id="{938C50BE-98EF-4824-8C5C-50FAF43DED1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A05057A-86B6-4007-A4BD-724E72851508}" type="slidenum">
              <a:rPr lang="en-US" altLang="en-US" sz="1000" smtClean="0"/>
              <a:pPr>
                <a:spcBef>
                  <a:spcPct val="0"/>
                </a:spcBef>
                <a:buClrTx/>
                <a:buSzTx/>
                <a:buFontTx/>
                <a:buNone/>
              </a:pPr>
              <a:t>231</a:t>
            </a:fld>
            <a:endParaRPr lang="en-US" altLang="en-US" sz="1000"/>
          </a:p>
        </p:txBody>
      </p:sp>
      <p:sp>
        <p:nvSpPr>
          <p:cNvPr id="185355" name="Text Box 7">
            <a:extLst>
              <a:ext uri="{FF2B5EF4-FFF2-40B4-BE49-F238E27FC236}">
                <a16:creationId xmlns:a16="http://schemas.microsoft.com/office/drawing/2014/main" id="{012867FB-3B33-4208-9DD8-2B0487FAB69F}"/>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85356" name="TextBox 1">
            <a:extLst>
              <a:ext uri="{FF2B5EF4-FFF2-40B4-BE49-F238E27FC236}">
                <a16:creationId xmlns:a16="http://schemas.microsoft.com/office/drawing/2014/main" id="{AFA54BA8-A77C-46A7-AD30-3B156D575BE3}"/>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classic presentation and history? </a:t>
            </a:r>
          </a:p>
          <a:p>
            <a:pPr eaLnBrk="1" hangingPunct="1">
              <a:spcBef>
                <a:spcPct val="0"/>
              </a:spcBef>
              <a:buClrTx/>
              <a:buSzTx/>
              <a:buFontTx/>
              <a:buNone/>
            </a:pPr>
            <a:r>
              <a:rPr lang="en-US" altLang="en-US" sz="1400">
                <a:solidFill>
                  <a:srgbClr val="0000FF"/>
                </a:solidFill>
              </a:rPr>
              <a:t>The pt will complain of the </a:t>
            </a:r>
            <a:r>
              <a:rPr lang="en-US" altLang="en-US" sz="1400" b="1">
                <a:solidFill>
                  <a:srgbClr val="0000FF"/>
                </a:solidFill>
              </a:rPr>
              <a:t>acute onset of pain </a:t>
            </a:r>
            <a:r>
              <a:rPr lang="en-US" altLang="en-US" sz="1400">
                <a:solidFill>
                  <a:srgbClr val="0000FF"/>
                </a:solidFill>
              </a:rPr>
              <a:t>in an eye that has had </a:t>
            </a:r>
            <a:r>
              <a:rPr lang="en-US" altLang="en-US" sz="1400" b="1">
                <a:solidFill>
                  <a:srgbClr val="0000FF"/>
                </a:solidFill>
              </a:rPr>
              <a:t>poor vision for an extended period of time</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the angle open or closed?</a:t>
            </a:r>
          </a:p>
          <a:p>
            <a:pPr eaLnBrk="1" hangingPunct="1">
              <a:spcBef>
                <a:spcPct val="0"/>
              </a:spcBef>
              <a:buClrTx/>
              <a:buSzTx/>
              <a:buFontTx/>
              <a:buNone/>
            </a:pPr>
            <a:r>
              <a:rPr lang="en-US" altLang="en-US" sz="1400">
                <a:solidFill>
                  <a:srgbClr val="0000FF"/>
                </a:solidFill>
              </a:rPr>
              <a:t>Open</a:t>
            </a:r>
            <a:endParaRPr lang="en-US" altLang="en-US" sz="1400">
              <a:solidFill>
                <a:srgbClr val="C0C0C0"/>
              </a:solidFill>
            </a:endParaRP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Is an anterior-chamber inflammatory reaction present?</a:t>
            </a:r>
          </a:p>
          <a:p>
            <a:pPr eaLnBrk="1" hangingPunct="1">
              <a:spcBef>
                <a:spcPct val="0"/>
              </a:spcBef>
              <a:buClrTx/>
              <a:buSzTx/>
              <a:buFontTx/>
              <a:buNone/>
            </a:pPr>
            <a:r>
              <a:rPr lang="en-US" altLang="en-US" sz="1400">
                <a:solidFill>
                  <a:srgbClr val="C0C0C0"/>
                </a:solidFill>
              </a:rPr>
              <a:t>Yes</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What is the underlying pathophysiology?</a:t>
            </a:r>
          </a:p>
          <a:p>
            <a:pPr eaLnBrk="1" hangingPunct="1">
              <a:spcBef>
                <a:spcPct val="0"/>
              </a:spcBef>
              <a:buClrTx/>
              <a:buSzTx/>
              <a:buFontTx/>
              <a:buNone/>
            </a:pPr>
            <a:r>
              <a:rPr lang="en-US" altLang="en-US" sz="140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2597532-BB63-43A9-ACC3-3C8BD8EB6E8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86370" name="Rectangle 9">
            <a:extLst>
              <a:ext uri="{FF2B5EF4-FFF2-40B4-BE49-F238E27FC236}">
                <a16:creationId xmlns:a16="http://schemas.microsoft.com/office/drawing/2014/main" id="{EFBB55EE-F2C6-49AA-B42A-3872BA081A42}"/>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6371" name="Rectangle 9">
            <a:extLst>
              <a:ext uri="{FF2B5EF4-FFF2-40B4-BE49-F238E27FC236}">
                <a16:creationId xmlns:a16="http://schemas.microsoft.com/office/drawing/2014/main" id="{91C9FE99-6752-4FC9-BE46-70BCDD4DBB15}"/>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6372" name="Rectangle 2">
            <a:extLst>
              <a:ext uri="{FF2B5EF4-FFF2-40B4-BE49-F238E27FC236}">
                <a16:creationId xmlns:a16="http://schemas.microsoft.com/office/drawing/2014/main" id="{6A3F5FF0-4E5C-4CA4-99BE-80DCC1AC63A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6373" name="Rectangle 3">
            <a:extLst>
              <a:ext uri="{FF2B5EF4-FFF2-40B4-BE49-F238E27FC236}">
                <a16:creationId xmlns:a16="http://schemas.microsoft.com/office/drawing/2014/main" id="{B40701DA-AA4E-4FC9-8D73-E83914288EE0}"/>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6374" name="Rectangle 4">
            <a:extLst>
              <a:ext uri="{FF2B5EF4-FFF2-40B4-BE49-F238E27FC236}">
                <a16:creationId xmlns:a16="http://schemas.microsoft.com/office/drawing/2014/main" id="{BE741E32-78C3-493E-8031-D137254B86F0}"/>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6375" name="Text Box 6">
            <a:extLst>
              <a:ext uri="{FF2B5EF4-FFF2-40B4-BE49-F238E27FC236}">
                <a16:creationId xmlns:a16="http://schemas.microsoft.com/office/drawing/2014/main" id="{7A246C38-9495-4BD3-992A-30D13742FD87}"/>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6376" name="AutoShape 8">
            <a:extLst>
              <a:ext uri="{FF2B5EF4-FFF2-40B4-BE49-F238E27FC236}">
                <a16:creationId xmlns:a16="http://schemas.microsoft.com/office/drawing/2014/main" id="{59D5A5DE-AEBB-4DB8-BBAC-6390302219F6}"/>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6377" name="Rectangle 2">
            <a:extLst>
              <a:ext uri="{FF2B5EF4-FFF2-40B4-BE49-F238E27FC236}">
                <a16:creationId xmlns:a16="http://schemas.microsoft.com/office/drawing/2014/main" id="{22A4C7CE-1FD2-406B-A2D6-97ED52615C03}"/>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6378" name="Slide Number Placeholder 1">
            <a:extLst>
              <a:ext uri="{FF2B5EF4-FFF2-40B4-BE49-F238E27FC236}">
                <a16:creationId xmlns:a16="http://schemas.microsoft.com/office/drawing/2014/main" id="{4E734C30-EA32-4A06-B034-6769583F465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EC127F-ADE1-46BF-9C99-2524EAA3C719}" type="slidenum">
              <a:rPr lang="en-US" altLang="en-US" sz="1000" smtClean="0"/>
              <a:pPr>
                <a:spcBef>
                  <a:spcPct val="0"/>
                </a:spcBef>
                <a:buClrTx/>
                <a:buSzTx/>
                <a:buFontTx/>
                <a:buNone/>
              </a:pPr>
              <a:t>232</a:t>
            </a:fld>
            <a:endParaRPr lang="en-US" altLang="en-US" sz="1000"/>
          </a:p>
        </p:txBody>
      </p:sp>
      <p:sp>
        <p:nvSpPr>
          <p:cNvPr id="186379" name="Text Box 7">
            <a:extLst>
              <a:ext uri="{FF2B5EF4-FFF2-40B4-BE49-F238E27FC236}">
                <a16:creationId xmlns:a16="http://schemas.microsoft.com/office/drawing/2014/main" id="{8E0DBFB5-5849-43AA-A8A0-08E110404B57}"/>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86380" name="TextBox 1">
            <a:extLst>
              <a:ext uri="{FF2B5EF4-FFF2-40B4-BE49-F238E27FC236}">
                <a16:creationId xmlns:a16="http://schemas.microsoft.com/office/drawing/2014/main" id="{6C0E9A6E-E009-47E6-8118-94C640A1A926}"/>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classic presentation and history? </a:t>
            </a:r>
          </a:p>
          <a:p>
            <a:pPr eaLnBrk="1" hangingPunct="1">
              <a:spcBef>
                <a:spcPct val="0"/>
              </a:spcBef>
              <a:buClrTx/>
              <a:buSzTx/>
              <a:buFontTx/>
              <a:buNone/>
            </a:pPr>
            <a:r>
              <a:rPr lang="en-US" altLang="en-US" sz="1400">
                <a:solidFill>
                  <a:srgbClr val="0000FF"/>
                </a:solidFill>
              </a:rPr>
              <a:t>The pt will complain of the </a:t>
            </a:r>
            <a:r>
              <a:rPr lang="en-US" altLang="en-US" sz="1400" b="1">
                <a:solidFill>
                  <a:srgbClr val="0000FF"/>
                </a:solidFill>
              </a:rPr>
              <a:t>acute onset of pain </a:t>
            </a:r>
            <a:r>
              <a:rPr lang="en-US" altLang="en-US" sz="1400">
                <a:solidFill>
                  <a:srgbClr val="0000FF"/>
                </a:solidFill>
              </a:rPr>
              <a:t>in an eye that has had </a:t>
            </a:r>
            <a:r>
              <a:rPr lang="en-US" altLang="en-US" sz="1400" b="1">
                <a:solidFill>
                  <a:srgbClr val="0000FF"/>
                </a:solidFill>
              </a:rPr>
              <a:t>poor vision for an extended period of time</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the angle open or closed?</a:t>
            </a:r>
          </a:p>
          <a:p>
            <a:pPr eaLnBrk="1" hangingPunct="1">
              <a:spcBef>
                <a:spcPct val="0"/>
              </a:spcBef>
              <a:buClrTx/>
              <a:buSzTx/>
              <a:buFontTx/>
              <a:buNone/>
            </a:pPr>
            <a:r>
              <a:rPr lang="en-US" altLang="en-US" sz="1400">
                <a:solidFill>
                  <a:srgbClr val="0000FF"/>
                </a:solidFill>
              </a:rPr>
              <a:t>Open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an anterior-chamber inflammatory reaction present?</a:t>
            </a:r>
          </a:p>
          <a:p>
            <a:pPr eaLnBrk="1" hangingPunct="1">
              <a:spcBef>
                <a:spcPct val="0"/>
              </a:spcBef>
              <a:buClrTx/>
              <a:buSzTx/>
              <a:buFontTx/>
              <a:buNone/>
            </a:pPr>
            <a:r>
              <a:rPr lang="en-US" altLang="en-US" sz="1400">
                <a:solidFill>
                  <a:srgbClr val="C0C0C0"/>
                </a:solidFill>
              </a:rPr>
              <a:t>Yes</a:t>
            </a:r>
          </a:p>
          <a:p>
            <a:pPr eaLnBrk="1" hangingPunct="1">
              <a:spcBef>
                <a:spcPct val="0"/>
              </a:spcBef>
              <a:buClrTx/>
              <a:buSzTx/>
              <a:buFontTx/>
              <a:buNone/>
            </a:pPr>
            <a:endParaRPr lang="en-US" altLang="en-US" sz="1400">
              <a:solidFill>
                <a:srgbClr val="C0C0C0"/>
              </a:solidFill>
            </a:endParaRPr>
          </a:p>
          <a:p>
            <a:pPr eaLnBrk="1" hangingPunct="1">
              <a:spcBef>
                <a:spcPct val="0"/>
              </a:spcBef>
              <a:buClrTx/>
              <a:buSzTx/>
              <a:buFontTx/>
              <a:buNone/>
            </a:pPr>
            <a:r>
              <a:rPr lang="en-US" altLang="en-US" sz="1400" i="1">
                <a:solidFill>
                  <a:srgbClr val="C0C0C0"/>
                </a:solidFill>
              </a:rPr>
              <a:t>What is the underlying pathophysiology?</a:t>
            </a:r>
          </a:p>
          <a:p>
            <a:pPr eaLnBrk="1" hangingPunct="1">
              <a:spcBef>
                <a:spcPct val="0"/>
              </a:spcBef>
              <a:buClrTx/>
              <a:buSzTx/>
              <a:buFontTx/>
              <a:buNone/>
            </a:pPr>
            <a:r>
              <a:rPr lang="en-US" altLang="en-US" sz="140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1B106992-3F80-4280-BA59-B67DAB59330F}"/>
              </a:ext>
            </a:extLst>
          </p:cNvPr>
          <p:cNvSpPr txBox="1">
            <a:spLocks noChangeArrowheads="1"/>
          </p:cNvSpPr>
          <p:nvPr/>
        </p:nvSpPr>
        <p:spPr bwMode="auto">
          <a:xfrm>
            <a:off x="390525" y="869950"/>
            <a:ext cx="483658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p:txBody>
      </p:sp>
      <p:sp>
        <p:nvSpPr>
          <p:cNvPr id="187394" name="Rectangle 9">
            <a:extLst>
              <a:ext uri="{FF2B5EF4-FFF2-40B4-BE49-F238E27FC236}">
                <a16:creationId xmlns:a16="http://schemas.microsoft.com/office/drawing/2014/main" id="{B7126966-BC71-44B5-99E1-B8F59AEDDAA5}"/>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7395" name="Rectangle 9">
            <a:extLst>
              <a:ext uri="{FF2B5EF4-FFF2-40B4-BE49-F238E27FC236}">
                <a16:creationId xmlns:a16="http://schemas.microsoft.com/office/drawing/2014/main" id="{0565D91E-F0FC-4DA8-9DE7-4F1B7B76BF09}"/>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7396" name="Rectangle 2">
            <a:extLst>
              <a:ext uri="{FF2B5EF4-FFF2-40B4-BE49-F238E27FC236}">
                <a16:creationId xmlns:a16="http://schemas.microsoft.com/office/drawing/2014/main" id="{943EB5B3-D1EB-49A4-BFCE-8D8F76CEB9CD}"/>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7397" name="Rectangle 3">
            <a:extLst>
              <a:ext uri="{FF2B5EF4-FFF2-40B4-BE49-F238E27FC236}">
                <a16:creationId xmlns:a16="http://schemas.microsoft.com/office/drawing/2014/main" id="{40CAF976-58D9-4FBF-B87D-D23AC9AEBB5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7398" name="Rectangle 4">
            <a:extLst>
              <a:ext uri="{FF2B5EF4-FFF2-40B4-BE49-F238E27FC236}">
                <a16:creationId xmlns:a16="http://schemas.microsoft.com/office/drawing/2014/main" id="{312440A8-3FB1-4E3A-8B40-CA553FD5059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7399" name="Text Box 6">
            <a:extLst>
              <a:ext uri="{FF2B5EF4-FFF2-40B4-BE49-F238E27FC236}">
                <a16:creationId xmlns:a16="http://schemas.microsoft.com/office/drawing/2014/main" id="{9F868E27-E73F-4A04-B369-3385C1D905CC}"/>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7400" name="AutoShape 8">
            <a:extLst>
              <a:ext uri="{FF2B5EF4-FFF2-40B4-BE49-F238E27FC236}">
                <a16:creationId xmlns:a16="http://schemas.microsoft.com/office/drawing/2014/main" id="{12C58A96-25D9-4EF1-9E31-4B206C0AFE7E}"/>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7401" name="Rectangle 2">
            <a:extLst>
              <a:ext uri="{FF2B5EF4-FFF2-40B4-BE49-F238E27FC236}">
                <a16:creationId xmlns:a16="http://schemas.microsoft.com/office/drawing/2014/main" id="{3859E96C-D107-4CFF-942F-2AB73CAAA9B8}"/>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7402" name="Slide Number Placeholder 1">
            <a:extLst>
              <a:ext uri="{FF2B5EF4-FFF2-40B4-BE49-F238E27FC236}">
                <a16:creationId xmlns:a16="http://schemas.microsoft.com/office/drawing/2014/main" id="{4F32A808-8822-4FA4-88DF-73F3F5B0096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365403-9255-455D-8F8B-496372386419}" type="slidenum">
              <a:rPr lang="en-US" altLang="en-US" sz="1000" smtClean="0"/>
              <a:pPr>
                <a:spcBef>
                  <a:spcPct val="0"/>
                </a:spcBef>
                <a:buClrTx/>
                <a:buSzTx/>
                <a:buFontTx/>
                <a:buNone/>
              </a:pPr>
              <a:t>233</a:t>
            </a:fld>
            <a:endParaRPr lang="en-US" altLang="en-US" sz="1000"/>
          </a:p>
        </p:txBody>
      </p:sp>
      <p:sp>
        <p:nvSpPr>
          <p:cNvPr id="187403" name="Text Box 7">
            <a:extLst>
              <a:ext uri="{FF2B5EF4-FFF2-40B4-BE49-F238E27FC236}">
                <a16:creationId xmlns:a16="http://schemas.microsoft.com/office/drawing/2014/main" id="{456DE5C5-0286-42B3-A7F7-8EABFAEC659D}"/>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87404" name="TextBox 1">
            <a:extLst>
              <a:ext uri="{FF2B5EF4-FFF2-40B4-BE49-F238E27FC236}">
                <a16:creationId xmlns:a16="http://schemas.microsoft.com/office/drawing/2014/main" id="{CD9876E2-5F6F-479A-A676-D940E41DE04E}"/>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classic presentation and history? </a:t>
            </a:r>
          </a:p>
          <a:p>
            <a:pPr eaLnBrk="1" hangingPunct="1">
              <a:spcBef>
                <a:spcPct val="0"/>
              </a:spcBef>
              <a:buClrTx/>
              <a:buSzTx/>
              <a:buFontTx/>
              <a:buNone/>
            </a:pPr>
            <a:r>
              <a:rPr lang="en-US" altLang="en-US" sz="1400">
                <a:solidFill>
                  <a:srgbClr val="0000FF"/>
                </a:solidFill>
              </a:rPr>
              <a:t>The pt will complain of the </a:t>
            </a:r>
            <a:r>
              <a:rPr lang="en-US" altLang="en-US" sz="1400" b="1">
                <a:solidFill>
                  <a:srgbClr val="0000FF"/>
                </a:solidFill>
              </a:rPr>
              <a:t>acute onset of pain </a:t>
            </a:r>
            <a:r>
              <a:rPr lang="en-US" altLang="en-US" sz="1400">
                <a:solidFill>
                  <a:srgbClr val="0000FF"/>
                </a:solidFill>
              </a:rPr>
              <a:t>in an eye that has had </a:t>
            </a:r>
            <a:r>
              <a:rPr lang="en-US" altLang="en-US" sz="1400" b="1">
                <a:solidFill>
                  <a:srgbClr val="0000FF"/>
                </a:solidFill>
              </a:rPr>
              <a:t>poor vision for an extended period of time</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the angle open or closed?</a:t>
            </a:r>
          </a:p>
          <a:p>
            <a:pPr eaLnBrk="1" hangingPunct="1">
              <a:spcBef>
                <a:spcPct val="0"/>
              </a:spcBef>
              <a:buClrTx/>
              <a:buSzTx/>
              <a:buFontTx/>
              <a:buNone/>
            </a:pPr>
            <a:r>
              <a:rPr lang="en-US" altLang="en-US" sz="1400">
                <a:solidFill>
                  <a:srgbClr val="0000FF"/>
                </a:solidFill>
              </a:rPr>
              <a:t>Open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an anterior-chamber inflammatory reaction present?</a:t>
            </a:r>
          </a:p>
          <a:p>
            <a:pPr eaLnBrk="1" hangingPunct="1">
              <a:spcBef>
                <a:spcPct val="0"/>
              </a:spcBef>
              <a:buClrTx/>
              <a:buSzTx/>
              <a:buFontTx/>
              <a:buNone/>
            </a:pPr>
            <a:r>
              <a:rPr lang="en-US" altLang="en-US" sz="1400">
                <a:solidFill>
                  <a:srgbClr val="0000FF"/>
                </a:solidFill>
              </a:rPr>
              <a:t>Yes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C0C0C0"/>
                </a:solidFill>
              </a:rPr>
              <a:t>What is the underlying pathophysiology?</a:t>
            </a:r>
          </a:p>
          <a:p>
            <a:pPr eaLnBrk="1" hangingPunct="1">
              <a:spcBef>
                <a:spcPct val="0"/>
              </a:spcBef>
              <a:buClrTx/>
              <a:buSzTx/>
              <a:buFontTx/>
              <a:buNone/>
            </a:pPr>
            <a:r>
              <a:rPr lang="en-US" altLang="en-US" sz="140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B1B26ED-4BD8-4697-A468-BE4F2248F042}"/>
              </a:ext>
            </a:extLst>
          </p:cNvPr>
          <p:cNvSpPr txBox="1">
            <a:spLocks noChangeArrowheads="1"/>
          </p:cNvSpPr>
          <p:nvPr/>
        </p:nvSpPr>
        <p:spPr bwMode="auto">
          <a:xfrm>
            <a:off x="390525" y="869950"/>
            <a:ext cx="483658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p:txBody>
      </p:sp>
      <p:sp>
        <p:nvSpPr>
          <p:cNvPr id="188418" name="Rectangle 9">
            <a:extLst>
              <a:ext uri="{FF2B5EF4-FFF2-40B4-BE49-F238E27FC236}">
                <a16:creationId xmlns:a16="http://schemas.microsoft.com/office/drawing/2014/main" id="{41D45D92-B034-48CF-98FF-0B424845560B}"/>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8419" name="Rectangle 9">
            <a:extLst>
              <a:ext uri="{FF2B5EF4-FFF2-40B4-BE49-F238E27FC236}">
                <a16:creationId xmlns:a16="http://schemas.microsoft.com/office/drawing/2014/main" id="{BB49CFB3-C3CC-450C-A4E9-064C0A322495}"/>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8420" name="Rectangle 2">
            <a:extLst>
              <a:ext uri="{FF2B5EF4-FFF2-40B4-BE49-F238E27FC236}">
                <a16:creationId xmlns:a16="http://schemas.microsoft.com/office/drawing/2014/main" id="{A9B0A0E5-D938-4276-9295-8A2718AB3EB3}"/>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8421" name="Rectangle 3">
            <a:extLst>
              <a:ext uri="{FF2B5EF4-FFF2-40B4-BE49-F238E27FC236}">
                <a16:creationId xmlns:a16="http://schemas.microsoft.com/office/drawing/2014/main" id="{D0BCE99E-11F7-49E9-9B7D-8A76BCB39909}"/>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8422" name="Rectangle 4">
            <a:extLst>
              <a:ext uri="{FF2B5EF4-FFF2-40B4-BE49-F238E27FC236}">
                <a16:creationId xmlns:a16="http://schemas.microsoft.com/office/drawing/2014/main" id="{0729FAAF-5692-479D-BFE9-296377B16171}"/>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8423" name="Text Box 6">
            <a:extLst>
              <a:ext uri="{FF2B5EF4-FFF2-40B4-BE49-F238E27FC236}">
                <a16:creationId xmlns:a16="http://schemas.microsoft.com/office/drawing/2014/main" id="{6104FAD1-F0E4-4F45-8472-380A32BB4958}"/>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8424" name="AutoShape 8">
            <a:extLst>
              <a:ext uri="{FF2B5EF4-FFF2-40B4-BE49-F238E27FC236}">
                <a16:creationId xmlns:a16="http://schemas.microsoft.com/office/drawing/2014/main" id="{DFFEB9A9-676B-4EBC-A824-8ECAA741383B}"/>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8425" name="Rectangle 2">
            <a:extLst>
              <a:ext uri="{FF2B5EF4-FFF2-40B4-BE49-F238E27FC236}">
                <a16:creationId xmlns:a16="http://schemas.microsoft.com/office/drawing/2014/main" id="{FE8B493A-DA61-4629-9B2F-CDFA459FC35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8426" name="Slide Number Placeholder 1">
            <a:extLst>
              <a:ext uri="{FF2B5EF4-FFF2-40B4-BE49-F238E27FC236}">
                <a16:creationId xmlns:a16="http://schemas.microsoft.com/office/drawing/2014/main" id="{F9087C80-D306-4031-A963-11AA1C00FD1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2968DF-CFFE-4610-B21B-0AC505F2F83D}" type="slidenum">
              <a:rPr lang="en-US" altLang="en-US" sz="1000" smtClean="0"/>
              <a:pPr>
                <a:spcBef>
                  <a:spcPct val="0"/>
                </a:spcBef>
                <a:buClrTx/>
                <a:buSzTx/>
                <a:buFontTx/>
                <a:buNone/>
              </a:pPr>
              <a:t>234</a:t>
            </a:fld>
            <a:endParaRPr lang="en-US" altLang="en-US" sz="1000"/>
          </a:p>
        </p:txBody>
      </p:sp>
      <p:sp>
        <p:nvSpPr>
          <p:cNvPr id="188427" name="Text Box 7">
            <a:extLst>
              <a:ext uri="{FF2B5EF4-FFF2-40B4-BE49-F238E27FC236}">
                <a16:creationId xmlns:a16="http://schemas.microsoft.com/office/drawing/2014/main" id="{229DD02F-4B3A-4FA0-9845-152AC5918A40}"/>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88428" name="TextBox 1">
            <a:extLst>
              <a:ext uri="{FF2B5EF4-FFF2-40B4-BE49-F238E27FC236}">
                <a16:creationId xmlns:a16="http://schemas.microsoft.com/office/drawing/2014/main" id="{007E2D7B-872A-4C2E-BA31-E2292E118F27}"/>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classic presentation and history? </a:t>
            </a:r>
          </a:p>
          <a:p>
            <a:pPr eaLnBrk="1" hangingPunct="1">
              <a:spcBef>
                <a:spcPct val="0"/>
              </a:spcBef>
              <a:buClrTx/>
              <a:buSzTx/>
              <a:buFontTx/>
              <a:buNone/>
            </a:pPr>
            <a:r>
              <a:rPr lang="en-US" altLang="en-US" sz="1400">
                <a:solidFill>
                  <a:srgbClr val="0000FF"/>
                </a:solidFill>
              </a:rPr>
              <a:t>The pt will complain of the </a:t>
            </a:r>
            <a:r>
              <a:rPr lang="en-US" altLang="en-US" sz="1400" b="1">
                <a:solidFill>
                  <a:srgbClr val="0000FF"/>
                </a:solidFill>
              </a:rPr>
              <a:t>acute onset of pain </a:t>
            </a:r>
            <a:r>
              <a:rPr lang="en-US" altLang="en-US" sz="1400">
                <a:solidFill>
                  <a:srgbClr val="0000FF"/>
                </a:solidFill>
              </a:rPr>
              <a:t>in an eye that has had </a:t>
            </a:r>
            <a:r>
              <a:rPr lang="en-US" altLang="en-US" sz="1400" b="1">
                <a:solidFill>
                  <a:srgbClr val="0000FF"/>
                </a:solidFill>
              </a:rPr>
              <a:t>poor vision for an extended period of time</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the angle open or closed?</a:t>
            </a:r>
          </a:p>
          <a:p>
            <a:pPr eaLnBrk="1" hangingPunct="1">
              <a:spcBef>
                <a:spcPct val="0"/>
              </a:spcBef>
              <a:buClrTx/>
              <a:buSzTx/>
              <a:buFontTx/>
              <a:buNone/>
            </a:pPr>
            <a:r>
              <a:rPr lang="en-US" altLang="en-US" sz="1400">
                <a:solidFill>
                  <a:srgbClr val="0000FF"/>
                </a:solidFill>
              </a:rPr>
              <a:t>Open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an anterior-chamber inflammatory reaction present?</a:t>
            </a:r>
          </a:p>
          <a:p>
            <a:pPr eaLnBrk="1" hangingPunct="1">
              <a:spcBef>
                <a:spcPct val="0"/>
              </a:spcBef>
              <a:buClrTx/>
              <a:buSzTx/>
              <a:buFontTx/>
              <a:buNone/>
            </a:pPr>
            <a:r>
              <a:rPr lang="en-US" altLang="en-US" sz="1400">
                <a:solidFill>
                  <a:srgbClr val="0000FF"/>
                </a:solidFill>
              </a:rPr>
              <a:t>Yes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underlying pathophysiology?</a:t>
            </a:r>
          </a:p>
          <a:p>
            <a:pPr eaLnBrk="1" hangingPunct="1">
              <a:spcBef>
                <a:spcPct val="0"/>
              </a:spcBef>
              <a:buClrTx/>
              <a:buSzTx/>
              <a:buFontTx/>
              <a:buNone/>
            </a:pPr>
            <a:r>
              <a:rPr lang="en-US" altLang="en-US" sz="1400">
                <a:solidFill>
                  <a:srgbClr val="C0C0C0"/>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6AF3BBB-B215-440A-917F-F142E142AF7E}"/>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a:t>
            </a:r>
          </a:p>
        </p:txBody>
      </p:sp>
      <p:sp>
        <p:nvSpPr>
          <p:cNvPr id="189442" name="Rectangle 9">
            <a:extLst>
              <a:ext uri="{FF2B5EF4-FFF2-40B4-BE49-F238E27FC236}">
                <a16:creationId xmlns:a16="http://schemas.microsoft.com/office/drawing/2014/main" id="{921FC07A-2FAC-418F-94EF-FCC803FE6D02}"/>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9443" name="Rectangle 9">
            <a:extLst>
              <a:ext uri="{FF2B5EF4-FFF2-40B4-BE49-F238E27FC236}">
                <a16:creationId xmlns:a16="http://schemas.microsoft.com/office/drawing/2014/main" id="{AE8F152F-C815-4F37-90EE-DCD0D38C5851}"/>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9444" name="Rectangle 2">
            <a:extLst>
              <a:ext uri="{FF2B5EF4-FFF2-40B4-BE49-F238E27FC236}">
                <a16:creationId xmlns:a16="http://schemas.microsoft.com/office/drawing/2014/main" id="{99F200DC-D4EF-4B31-B218-32422A6A7E6A}"/>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9445" name="Rectangle 3">
            <a:extLst>
              <a:ext uri="{FF2B5EF4-FFF2-40B4-BE49-F238E27FC236}">
                <a16:creationId xmlns:a16="http://schemas.microsoft.com/office/drawing/2014/main" id="{12A9A605-B786-42DF-B47D-0B6B96833926}"/>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9446" name="Rectangle 4">
            <a:extLst>
              <a:ext uri="{FF2B5EF4-FFF2-40B4-BE49-F238E27FC236}">
                <a16:creationId xmlns:a16="http://schemas.microsoft.com/office/drawing/2014/main" id="{8F728056-0FB7-4CA8-BE8F-9FE44481AD9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9447" name="Text Box 6">
            <a:extLst>
              <a:ext uri="{FF2B5EF4-FFF2-40B4-BE49-F238E27FC236}">
                <a16:creationId xmlns:a16="http://schemas.microsoft.com/office/drawing/2014/main" id="{313128B5-9816-4ABE-96B4-38C22D764812}"/>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89448" name="AutoShape 8">
            <a:extLst>
              <a:ext uri="{FF2B5EF4-FFF2-40B4-BE49-F238E27FC236}">
                <a16:creationId xmlns:a16="http://schemas.microsoft.com/office/drawing/2014/main" id="{D8110316-5CDA-429F-97F4-708B4DBE252E}"/>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9449" name="Rectangle 2">
            <a:extLst>
              <a:ext uri="{FF2B5EF4-FFF2-40B4-BE49-F238E27FC236}">
                <a16:creationId xmlns:a16="http://schemas.microsoft.com/office/drawing/2014/main" id="{0A79F105-CFE6-484D-A9FC-CDA0083E76A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89450" name="Slide Number Placeholder 1">
            <a:extLst>
              <a:ext uri="{FF2B5EF4-FFF2-40B4-BE49-F238E27FC236}">
                <a16:creationId xmlns:a16="http://schemas.microsoft.com/office/drawing/2014/main" id="{C9396035-6CF8-4F34-A47E-A8F5C7D8A16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B56322-ACA4-45B0-8D2E-AD6C2F42ECCC}" type="slidenum">
              <a:rPr lang="en-US" altLang="en-US" sz="1000" smtClean="0"/>
              <a:pPr>
                <a:spcBef>
                  <a:spcPct val="0"/>
                </a:spcBef>
                <a:buClrTx/>
                <a:buSzTx/>
                <a:buFontTx/>
                <a:buNone/>
              </a:pPr>
              <a:t>235</a:t>
            </a:fld>
            <a:endParaRPr lang="en-US" altLang="en-US" sz="1000"/>
          </a:p>
        </p:txBody>
      </p:sp>
      <p:sp>
        <p:nvSpPr>
          <p:cNvPr id="189451" name="Text Box 7">
            <a:extLst>
              <a:ext uri="{FF2B5EF4-FFF2-40B4-BE49-F238E27FC236}">
                <a16:creationId xmlns:a16="http://schemas.microsoft.com/office/drawing/2014/main" id="{08F42D0B-F9E4-4D2E-9F2C-265E129B284D}"/>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189452" name="TextBox 1">
            <a:extLst>
              <a:ext uri="{FF2B5EF4-FFF2-40B4-BE49-F238E27FC236}">
                <a16:creationId xmlns:a16="http://schemas.microsoft.com/office/drawing/2014/main" id="{860DB483-1D22-46B5-8E32-DC8D7FDFA90C}"/>
              </a:ext>
            </a:extLst>
          </p:cNvPr>
          <p:cNvSpPr txBox="1">
            <a:spLocks noChangeArrowheads="1"/>
          </p:cNvSpPr>
          <p:nvPr/>
        </p:nvSpPr>
        <p:spPr bwMode="auto">
          <a:xfrm>
            <a:off x="3954463" y="2152650"/>
            <a:ext cx="5113337" cy="4400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To make the diagnosis of phacolytic glaucoma, what two clinical features must be present?</a:t>
            </a:r>
          </a:p>
          <a:p>
            <a:pPr eaLnBrk="1" hangingPunct="1">
              <a:spcBef>
                <a:spcPct val="0"/>
              </a:spcBef>
              <a:buClrTx/>
              <a:buSzTx/>
              <a:buFontTx/>
              <a:buNone/>
            </a:pPr>
            <a:r>
              <a:rPr lang="en-US" altLang="en-US" sz="1400">
                <a:solidFill>
                  <a:srgbClr val="0000FF"/>
                </a:solidFill>
              </a:rPr>
              <a:t>--Elevated IOP (duh)</a:t>
            </a:r>
          </a:p>
          <a:p>
            <a:pPr eaLnBrk="1" hangingPunct="1">
              <a:spcBef>
                <a:spcPct val="0"/>
              </a:spcBef>
              <a:buClrTx/>
              <a:buSzTx/>
              <a:buFontTx/>
              <a:buNone/>
            </a:pPr>
            <a:r>
              <a:rPr lang="en-US" altLang="en-US" sz="1400">
                <a:solidFill>
                  <a:srgbClr val="0000FF"/>
                </a:solidFill>
              </a:rPr>
              <a:t>--A mature or hypermature cataract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classic presentation and history? </a:t>
            </a:r>
          </a:p>
          <a:p>
            <a:pPr eaLnBrk="1" hangingPunct="1">
              <a:spcBef>
                <a:spcPct val="0"/>
              </a:spcBef>
              <a:buClrTx/>
              <a:buSzTx/>
              <a:buFontTx/>
              <a:buNone/>
            </a:pPr>
            <a:r>
              <a:rPr lang="en-US" altLang="en-US" sz="1400">
                <a:solidFill>
                  <a:srgbClr val="0000FF"/>
                </a:solidFill>
              </a:rPr>
              <a:t>The pt will complain of the </a:t>
            </a:r>
            <a:r>
              <a:rPr lang="en-US" altLang="en-US" sz="1400" b="1">
                <a:solidFill>
                  <a:srgbClr val="0000FF"/>
                </a:solidFill>
              </a:rPr>
              <a:t>acute onset of pain </a:t>
            </a:r>
            <a:r>
              <a:rPr lang="en-US" altLang="en-US" sz="1400">
                <a:solidFill>
                  <a:srgbClr val="0000FF"/>
                </a:solidFill>
              </a:rPr>
              <a:t>in an eye that has had </a:t>
            </a:r>
            <a:r>
              <a:rPr lang="en-US" altLang="en-US" sz="1400" b="1">
                <a:solidFill>
                  <a:srgbClr val="0000FF"/>
                </a:solidFill>
              </a:rPr>
              <a:t>poor vision for an extended period of time</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the angle open or closed?</a:t>
            </a:r>
          </a:p>
          <a:p>
            <a:pPr eaLnBrk="1" hangingPunct="1">
              <a:spcBef>
                <a:spcPct val="0"/>
              </a:spcBef>
              <a:buClrTx/>
              <a:buSzTx/>
              <a:buFontTx/>
              <a:buNone/>
            </a:pPr>
            <a:r>
              <a:rPr lang="en-US" altLang="en-US" sz="1400">
                <a:solidFill>
                  <a:srgbClr val="0000FF"/>
                </a:solidFill>
              </a:rPr>
              <a:t>Open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Is an anterior-chamber inflammatory reaction present?</a:t>
            </a:r>
          </a:p>
          <a:p>
            <a:pPr eaLnBrk="1" hangingPunct="1">
              <a:spcBef>
                <a:spcPct val="0"/>
              </a:spcBef>
              <a:buClrTx/>
              <a:buSzTx/>
              <a:buFontTx/>
              <a:buNone/>
            </a:pPr>
            <a:r>
              <a:rPr lang="en-US" altLang="en-US" sz="1400">
                <a:solidFill>
                  <a:srgbClr val="0000FF"/>
                </a:solidFill>
              </a:rPr>
              <a:t>Yes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underlying pathophysiology?</a:t>
            </a:r>
          </a:p>
          <a:p>
            <a:pPr eaLnBrk="1" hangingPunct="1">
              <a:spcBef>
                <a:spcPct val="0"/>
              </a:spcBef>
              <a:buClrTx/>
              <a:buSzTx/>
              <a:buFontTx/>
              <a:buNone/>
            </a:pPr>
            <a:r>
              <a:rPr lang="en-US" altLang="en-US" sz="1400">
                <a:solidFill>
                  <a:srgbClr val="0000FF"/>
                </a:solidFill>
              </a:rPr>
              <a:t>Liquefaction of the cataract leads to lens proteins leaching across the capsule into the AC, where they prompt an inflammatory reaction; the protein + inflammatory cells clog the trabecular meshwork, leading to the IOP rise</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B5F2B154-6DF2-4909-B9D5-CC92D0304284}"/>
              </a:ext>
            </a:extLst>
          </p:cNvPr>
          <p:cNvSpPr txBox="1">
            <a:spLocks noChangeArrowheads="1"/>
          </p:cNvSpPr>
          <p:nvPr/>
        </p:nvSpPr>
        <p:spPr bwMode="auto">
          <a:xfrm>
            <a:off x="390525" y="869950"/>
            <a:ext cx="483658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a:t>
            </a:r>
          </a:p>
        </p:txBody>
      </p:sp>
      <p:sp>
        <p:nvSpPr>
          <p:cNvPr id="190466" name="Rectangle 9">
            <a:extLst>
              <a:ext uri="{FF2B5EF4-FFF2-40B4-BE49-F238E27FC236}">
                <a16:creationId xmlns:a16="http://schemas.microsoft.com/office/drawing/2014/main" id="{4E64E7C9-2DA0-4271-8369-79350FDE1944}"/>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67" name="Rectangle 9">
            <a:extLst>
              <a:ext uri="{FF2B5EF4-FFF2-40B4-BE49-F238E27FC236}">
                <a16:creationId xmlns:a16="http://schemas.microsoft.com/office/drawing/2014/main" id="{58B2EC06-54CD-4028-92BE-5B24075303FC}"/>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68" name="Rectangle 2">
            <a:extLst>
              <a:ext uri="{FF2B5EF4-FFF2-40B4-BE49-F238E27FC236}">
                <a16:creationId xmlns:a16="http://schemas.microsoft.com/office/drawing/2014/main" id="{88BFB4E3-23A3-426D-ABF6-AF1C27A1E3AF}"/>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69" name="Rectangle 3">
            <a:extLst>
              <a:ext uri="{FF2B5EF4-FFF2-40B4-BE49-F238E27FC236}">
                <a16:creationId xmlns:a16="http://schemas.microsoft.com/office/drawing/2014/main" id="{B2B73595-D721-4042-9828-0EA46CD7D5A5}"/>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70" name="Rectangle 4">
            <a:extLst>
              <a:ext uri="{FF2B5EF4-FFF2-40B4-BE49-F238E27FC236}">
                <a16:creationId xmlns:a16="http://schemas.microsoft.com/office/drawing/2014/main" id="{BCA8D94D-2B43-42FA-9A7B-21CA279568A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71" name="Text Box 6">
            <a:extLst>
              <a:ext uri="{FF2B5EF4-FFF2-40B4-BE49-F238E27FC236}">
                <a16:creationId xmlns:a16="http://schemas.microsoft.com/office/drawing/2014/main" id="{DDF6F5A4-E706-4093-AB0F-D825B16D4601}"/>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90472" name="AutoShape 8">
            <a:extLst>
              <a:ext uri="{FF2B5EF4-FFF2-40B4-BE49-F238E27FC236}">
                <a16:creationId xmlns:a16="http://schemas.microsoft.com/office/drawing/2014/main" id="{7B0107FC-6691-42F3-BD9B-B1DE037A7FF2}"/>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0473" name="Rectangle 2">
            <a:extLst>
              <a:ext uri="{FF2B5EF4-FFF2-40B4-BE49-F238E27FC236}">
                <a16:creationId xmlns:a16="http://schemas.microsoft.com/office/drawing/2014/main" id="{B2D5A537-1CB5-4423-AC32-3E7E13A4D2D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90474" name="Slide Number Placeholder 1">
            <a:extLst>
              <a:ext uri="{FF2B5EF4-FFF2-40B4-BE49-F238E27FC236}">
                <a16:creationId xmlns:a16="http://schemas.microsoft.com/office/drawing/2014/main" id="{9E3E81C8-5A4E-4C67-871B-2535B133307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219DB86-329E-441D-B91A-52AB5B91F1D1}" type="slidenum">
              <a:rPr lang="en-US" altLang="en-US" sz="1000" smtClean="0"/>
              <a:pPr>
                <a:spcBef>
                  <a:spcPct val="0"/>
                </a:spcBef>
                <a:buClrTx/>
                <a:buSzTx/>
                <a:buFontTx/>
                <a:buNone/>
              </a:pPr>
              <a:t>236</a:t>
            </a:fld>
            <a:endParaRPr lang="en-US" altLang="en-US" sz="1000"/>
          </a:p>
        </p:txBody>
      </p:sp>
      <p:sp>
        <p:nvSpPr>
          <p:cNvPr id="190475" name="Text Box 7">
            <a:extLst>
              <a:ext uri="{FF2B5EF4-FFF2-40B4-BE49-F238E27FC236}">
                <a16:creationId xmlns:a16="http://schemas.microsoft.com/office/drawing/2014/main" id="{9D2CF87E-FB88-462D-A4FF-1BE61B7F125A}"/>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2" name="TextBox 1">
            <a:extLst>
              <a:ext uri="{FF2B5EF4-FFF2-40B4-BE49-F238E27FC236}">
                <a16:creationId xmlns:a16="http://schemas.microsoft.com/office/drawing/2014/main" id="{0742B95A-66FF-46E3-AEEF-E821A27FE0A2}"/>
              </a:ext>
            </a:extLst>
          </p:cNvPr>
          <p:cNvSpPr txBox="1"/>
          <p:nvPr/>
        </p:nvSpPr>
        <p:spPr>
          <a:xfrm>
            <a:off x="3954463" y="2152650"/>
            <a:ext cx="5113337" cy="4400550"/>
          </a:xfrm>
          <a:prstGeom prst="rect">
            <a:avLst/>
          </a:prstGeom>
          <a:solidFill>
            <a:srgbClr val="C0C0C0"/>
          </a:solidFill>
        </p:spPr>
        <p:txBody>
          <a:bodyPr>
            <a:spAutoFit/>
          </a:bodyPr>
          <a:lstStyle/>
          <a:p>
            <a:pPr eaLnBrk="1" hangingPunct="1">
              <a:defRPr/>
            </a:pPr>
            <a:r>
              <a:rPr lang="en-US" sz="1400" i="1" dirty="0">
                <a:solidFill>
                  <a:schemeClr val="bg1">
                    <a:lumMod val="50000"/>
                  </a:schemeClr>
                </a:solidFill>
                <a:latin typeface="Arial" charset="0"/>
              </a:rPr>
              <a:t>To make the diagnosis of </a:t>
            </a:r>
            <a:r>
              <a:rPr lang="en-US" sz="1400" i="1" dirty="0" err="1">
                <a:solidFill>
                  <a:schemeClr val="bg1">
                    <a:lumMod val="50000"/>
                  </a:schemeClr>
                </a:solidFill>
                <a:latin typeface="Arial" charset="0"/>
              </a:rPr>
              <a:t>phacolytic</a:t>
            </a:r>
            <a:r>
              <a:rPr lang="en-US" sz="1400" i="1" dirty="0">
                <a:solidFill>
                  <a:schemeClr val="bg1">
                    <a:lumMod val="50000"/>
                  </a:schemeClr>
                </a:solidFill>
                <a:latin typeface="Arial" charset="0"/>
              </a:rPr>
              <a:t> glaucoma, what two clinical features must be present?</a:t>
            </a:r>
          </a:p>
          <a:p>
            <a:pPr eaLnBrk="1" hangingPunct="1">
              <a:defRPr/>
            </a:pPr>
            <a:r>
              <a:rPr lang="en-US" sz="1400" dirty="0">
                <a:solidFill>
                  <a:schemeClr val="bg1">
                    <a:lumMod val="50000"/>
                  </a:schemeClr>
                </a:solidFill>
                <a:latin typeface="Arial" charset="0"/>
              </a:rPr>
              <a:t>--Elevated IOP (duh)</a:t>
            </a:r>
          </a:p>
          <a:p>
            <a:pPr eaLnBrk="1" hangingPunct="1">
              <a:defRPr/>
            </a:pPr>
            <a:r>
              <a:rPr lang="en-US" sz="1400" dirty="0">
                <a:solidFill>
                  <a:schemeClr val="bg1">
                    <a:lumMod val="50000"/>
                  </a:schemeClr>
                </a:solidFill>
                <a:latin typeface="Arial" charset="0"/>
              </a:rPr>
              <a:t>--A mature or </a:t>
            </a:r>
            <a:r>
              <a:rPr lang="en-US" sz="1400" dirty="0" err="1">
                <a:solidFill>
                  <a:schemeClr val="bg1">
                    <a:lumMod val="50000"/>
                  </a:schemeClr>
                </a:solidFill>
                <a:latin typeface="Arial" charset="0"/>
              </a:rPr>
              <a:t>hypermature</a:t>
            </a:r>
            <a:r>
              <a:rPr lang="en-US" sz="1400" dirty="0">
                <a:solidFill>
                  <a:schemeClr val="bg1">
                    <a:lumMod val="50000"/>
                  </a:schemeClr>
                </a:solidFill>
                <a:latin typeface="Arial" charset="0"/>
              </a:rPr>
              <a:t> cataract</a:t>
            </a:r>
          </a:p>
          <a:p>
            <a:pPr eaLnBrk="1" hangingPunct="1">
              <a:defRPr/>
            </a:pPr>
            <a:endParaRPr lang="en-US" sz="1400" dirty="0">
              <a:solidFill>
                <a:schemeClr val="bg1">
                  <a:lumMod val="50000"/>
                </a:schemeClr>
              </a:solidFill>
              <a:latin typeface="Arial" charset="0"/>
            </a:endParaRPr>
          </a:p>
          <a:p>
            <a:pPr eaLnBrk="1" hangingPunct="1">
              <a:defRPr/>
            </a:pPr>
            <a:r>
              <a:rPr lang="en-US" sz="1400" i="1" dirty="0">
                <a:solidFill>
                  <a:schemeClr val="bg1">
                    <a:lumMod val="50000"/>
                  </a:schemeClr>
                </a:solidFill>
                <a:latin typeface="Arial" charset="0"/>
              </a:rPr>
              <a:t>What is the classic presentation and history? </a:t>
            </a:r>
          </a:p>
          <a:p>
            <a:pPr eaLnBrk="1" hangingPunct="1">
              <a:defRPr/>
            </a:pPr>
            <a:r>
              <a:rPr lang="en-US" sz="1400" dirty="0">
                <a:solidFill>
                  <a:schemeClr val="bg1">
                    <a:lumMod val="50000"/>
                  </a:schemeClr>
                </a:solidFill>
                <a:latin typeface="Arial" charset="0"/>
              </a:rPr>
              <a:t>The </a:t>
            </a:r>
            <a:r>
              <a:rPr lang="en-US" sz="1400" dirty="0" err="1">
                <a:solidFill>
                  <a:schemeClr val="bg1">
                    <a:lumMod val="50000"/>
                  </a:schemeClr>
                </a:solidFill>
                <a:latin typeface="Arial" charset="0"/>
              </a:rPr>
              <a:t>pt</a:t>
            </a:r>
            <a:r>
              <a:rPr lang="en-US" sz="1400" dirty="0">
                <a:solidFill>
                  <a:schemeClr val="bg1">
                    <a:lumMod val="50000"/>
                  </a:schemeClr>
                </a:solidFill>
                <a:latin typeface="Arial" charset="0"/>
              </a:rPr>
              <a:t> will complain of the </a:t>
            </a:r>
            <a:r>
              <a:rPr lang="en-US" sz="1400" b="1" dirty="0">
                <a:solidFill>
                  <a:schemeClr val="bg1">
                    <a:lumMod val="50000"/>
                  </a:schemeClr>
                </a:solidFill>
                <a:latin typeface="Arial" charset="0"/>
              </a:rPr>
              <a:t>acute onset of pain </a:t>
            </a:r>
            <a:r>
              <a:rPr lang="en-US" sz="1400" dirty="0">
                <a:solidFill>
                  <a:schemeClr val="bg1">
                    <a:lumMod val="50000"/>
                  </a:schemeClr>
                </a:solidFill>
                <a:latin typeface="Arial" charset="0"/>
              </a:rPr>
              <a:t>in an eye that has had </a:t>
            </a:r>
            <a:r>
              <a:rPr lang="en-US" sz="1400" b="1" dirty="0">
                <a:solidFill>
                  <a:schemeClr val="bg1">
                    <a:lumMod val="50000"/>
                  </a:schemeClr>
                </a:solidFill>
                <a:latin typeface="Arial" charset="0"/>
              </a:rPr>
              <a:t>poor vision for an extended period of time</a:t>
            </a:r>
          </a:p>
          <a:p>
            <a:pPr eaLnBrk="1" hangingPunct="1">
              <a:defRPr/>
            </a:pPr>
            <a:endParaRPr lang="en-US" sz="1400" dirty="0">
              <a:solidFill>
                <a:schemeClr val="bg1">
                  <a:lumMod val="50000"/>
                </a:schemeClr>
              </a:solidFill>
              <a:latin typeface="Arial" charset="0"/>
            </a:endParaRPr>
          </a:p>
          <a:p>
            <a:pPr eaLnBrk="1" hangingPunct="1">
              <a:defRPr/>
            </a:pPr>
            <a:r>
              <a:rPr lang="en-US" sz="1400" i="1" dirty="0">
                <a:solidFill>
                  <a:schemeClr val="bg1">
                    <a:lumMod val="50000"/>
                  </a:schemeClr>
                </a:solidFill>
                <a:latin typeface="Arial" charset="0"/>
              </a:rPr>
              <a:t>Is the angle open or closed?</a:t>
            </a:r>
          </a:p>
          <a:p>
            <a:pPr eaLnBrk="1" hangingPunct="1">
              <a:defRPr/>
            </a:pPr>
            <a:r>
              <a:rPr lang="en-US" sz="1400" dirty="0">
                <a:solidFill>
                  <a:schemeClr val="bg1">
                    <a:lumMod val="50000"/>
                  </a:schemeClr>
                </a:solidFill>
                <a:latin typeface="Arial" charset="0"/>
              </a:rPr>
              <a:t>Open</a:t>
            </a:r>
          </a:p>
          <a:p>
            <a:pPr eaLnBrk="1" hangingPunct="1">
              <a:defRPr/>
            </a:pPr>
            <a:endParaRPr lang="en-US" sz="1400" dirty="0">
              <a:solidFill>
                <a:schemeClr val="bg1">
                  <a:lumMod val="50000"/>
                </a:schemeClr>
              </a:solidFill>
              <a:latin typeface="Arial" charset="0"/>
            </a:endParaRPr>
          </a:p>
          <a:p>
            <a:pPr eaLnBrk="1" hangingPunct="1">
              <a:defRPr/>
            </a:pPr>
            <a:r>
              <a:rPr lang="en-US" sz="1400" i="1" dirty="0">
                <a:solidFill>
                  <a:schemeClr val="bg1">
                    <a:lumMod val="50000"/>
                  </a:schemeClr>
                </a:solidFill>
                <a:latin typeface="Arial" charset="0"/>
              </a:rPr>
              <a:t>Is an anterior-chamber inflammatory reaction present?</a:t>
            </a:r>
          </a:p>
          <a:p>
            <a:pPr eaLnBrk="1" hangingPunct="1">
              <a:defRPr/>
            </a:pPr>
            <a:r>
              <a:rPr lang="en-US" sz="1400" dirty="0">
                <a:solidFill>
                  <a:schemeClr val="bg1">
                    <a:lumMod val="50000"/>
                  </a:schemeClr>
                </a:solidFill>
                <a:latin typeface="Arial" charset="0"/>
              </a:rPr>
              <a:t>Yes</a:t>
            </a:r>
          </a:p>
          <a:p>
            <a:pPr eaLnBrk="1" hangingPunct="1">
              <a:defRPr/>
            </a:pPr>
            <a:endParaRPr lang="en-US" sz="1400" dirty="0">
              <a:solidFill>
                <a:schemeClr val="bg1">
                  <a:lumMod val="50000"/>
                </a:schemeClr>
              </a:solidFill>
              <a:latin typeface="Arial" charset="0"/>
            </a:endParaRPr>
          </a:p>
          <a:p>
            <a:pPr eaLnBrk="1" hangingPunct="1">
              <a:defRPr/>
            </a:pPr>
            <a:r>
              <a:rPr lang="en-US" sz="1400" i="1" dirty="0">
                <a:solidFill>
                  <a:schemeClr val="bg1">
                    <a:lumMod val="50000"/>
                  </a:schemeClr>
                </a:solidFill>
                <a:latin typeface="Arial" charset="0"/>
              </a:rPr>
              <a:t>What is the underlying pathophysiology?</a:t>
            </a:r>
          </a:p>
          <a:p>
            <a:pPr eaLnBrk="1" hangingPunct="1">
              <a:defRPr/>
            </a:pPr>
            <a:r>
              <a:rPr lang="en-US" sz="1400" dirty="0">
                <a:solidFill>
                  <a:schemeClr val="bg1">
                    <a:lumMod val="50000"/>
                  </a:schemeClr>
                </a:solidFill>
                <a:latin typeface="Arial" charset="0"/>
              </a:rPr>
              <a:t>Liquefaction of the cataract leads to lens proteins leaching across the capsule into the AC, where they prompt an inflammatory reaction; the </a:t>
            </a:r>
            <a:r>
              <a:rPr lang="en-US" sz="1400" b="1" dirty="0">
                <a:solidFill>
                  <a:srgbClr val="0000FF"/>
                </a:solidFill>
                <a:latin typeface="Arial" charset="0"/>
              </a:rPr>
              <a:t>protein + inflammatory cells</a:t>
            </a:r>
            <a:r>
              <a:rPr lang="en-US" sz="1400" dirty="0">
                <a:solidFill>
                  <a:srgbClr val="0000FF"/>
                </a:solidFill>
                <a:latin typeface="Arial" charset="0"/>
              </a:rPr>
              <a:t> </a:t>
            </a:r>
            <a:r>
              <a:rPr lang="en-US" sz="1400" dirty="0">
                <a:solidFill>
                  <a:schemeClr val="bg1">
                    <a:lumMod val="50000"/>
                  </a:schemeClr>
                </a:solidFill>
                <a:latin typeface="Arial" charset="0"/>
              </a:rPr>
              <a:t>clog the trabecular meshwork, leading to the IOP rise</a:t>
            </a:r>
          </a:p>
        </p:txBody>
      </p:sp>
      <p:sp>
        <p:nvSpPr>
          <p:cNvPr id="5" name="TextBox 3">
            <a:extLst>
              <a:ext uri="{FF2B5EF4-FFF2-40B4-BE49-F238E27FC236}">
                <a16:creationId xmlns:a16="http://schemas.microsoft.com/office/drawing/2014/main" id="{62AC92EC-BFF5-442B-9891-246558A858C8}"/>
              </a:ext>
            </a:extLst>
          </p:cNvPr>
          <p:cNvSpPr txBox="1">
            <a:spLocks noChangeArrowheads="1"/>
          </p:cNvSpPr>
          <p:nvPr/>
        </p:nvSpPr>
        <p:spPr bwMode="auto">
          <a:xfrm>
            <a:off x="609600" y="5821918"/>
            <a:ext cx="5410200" cy="7386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will cytologic evaluation of an aqueous aspirate reveal? (This is another classic feature of </a:t>
            </a:r>
            <a:r>
              <a:rPr lang="en-US" altLang="en-US" sz="1400" i="1" dirty="0" err="1">
                <a:solidFill>
                  <a:srgbClr val="0000FF"/>
                </a:solidFill>
              </a:rPr>
              <a:t>phacolytic</a:t>
            </a:r>
            <a:r>
              <a:rPr lang="en-US" altLang="en-US" sz="1400" i="1" dirty="0">
                <a:solidFill>
                  <a:srgbClr val="0000FF"/>
                </a:solidFill>
              </a:rPr>
              <a:t> glaucoma.)</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Big fat macrophages loaded down with phagocytized lens proteins</a:t>
            </a:r>
          </a:p>
        </p:txBody>
      </p:sp>
      <p:sp>
        <p:nvSpPr>
          <p:cNvPr id="3" name="Oval 2">
            <a:extLst>
              <a:ext uri="{FF2B5EF4-FFF2-40B4-BE49-F238E27FC236}">
                <a16:creationId xmlns:a16="http://schemas.microsoft.com/office/drawing/2014/main" id="{9DCCA4FD-4236-4958-8A39-7759E8DCB9D1}"/>
              </a:ext>
            </a:extLst>
          </p:cNvPr>
          <p:cNvSpPr/>
          <p:nvPr/>
        </p:nvSpPr>
        <p:spPr>
          <a:xfrm>
            <a:off x="5943600" y="5867400"/>
            <a:ext cx="2819400" cy="544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4F6487C2-2D55-449F-9CA9-A7AC25F05F1F}"/>
              </a:ext>
            </a:extLst>
          </p:cNvPr>
          <p:cNvSpPr txBox="1">
            <a:spLocks noChangeArrowheads="1"/>
          </p:cNvSpPr>
          <p:nvPr/>
        </p:nvSpPr>
        <p:spPr bwMode="auto">
          <a:xfrm>
            <a:off x="390525" y="869950"/>
            <a:ext cx="483658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p:txBody>
      </p:sp>
      <p:sp>
        <p:nvSpPr>
          <p:cNvPr id="191490" name="Rectangle 9">
            <a:extLst>
              <a:ext uri="{FF2B5EF4-FFF2-40B4-BE49-F238E27FC236}">
                <a16:creationId xmlns:a16="http://schemas.microsoft.com/office/drawing/2014/main" id="{C789EC05-06C3-4B2D-8E74-57584A74640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1491" name="Rectangle 9">
            <a:extLst>
              <a:ext uri="{FF2B5EF4-FFF2-40B4-BE49-F238E27FC236}">
                <a16:creationId xmlns:a16="http://schemas.microsoft.com/office/drawing/2014/main" id="{0F94155A-918B-4A73-9683-041EF0F67BE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1492" name="Rectangle 2">
            <a:extLst>
              <a:ext uri="{FF2B5EF4-FFF2-40B4-BE49-F238E27FC236}">
                <a16:creationId xmlns:a16="http://schemas.microsoft.com/office/drawing/2014/main" id="{07911964-8F08-4505-A097-F9BC21822613}"/>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1493" name="Rectangle 3">
            <a:extLst>
              <a:ext uri="{FF2B5EF4-FFF2-40B4-BE49-F238E27FC236}">
                <a16:creationId xmlns:a16="http://schemas.microsoft.com/office/drawing/2014/main" id="{B2D82633-7B2D-4CFA-82A9-0D8C779DEBC0}"/>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1494" name="Rectangle 4">
            <a:extLst>
              <a:ext uri="{FF2B5EF4-FFF2-40B4-BE49-F238E27FC236}">
                <a16:creationId xmlns:a16="http://schemas.microsoft.com/office/drawing/2014/main" id="{8B8EC782-FA63-47D1-A8E9-B764560493E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1495" name="Text Box 6">
            <a:extLst>
              <a:ext uri="{FF2B5EF4-FFF2-40B4-BE49-F238E27FC236}">
                <a16:creationId xmlns:a16="http://schemas.microsoft.com/office/drawing/2014/main" id="{4851408C-5D0C-4696-A2EB-F897988309E5}"/>
              </a:ext>
            </a:extLst>
          </p:cNvPr>
          <p:cNvSpPr txBox="1">
            <a:spLocks noChangeArrowheads="1"/>
          </p:cNvSpPr>
          <p:nvPr/>
        </p:nvSpPr>
        <p:spPr bwMode="auto">
          <a:xfrm>
            <a:off x="390525" y="869950"/>
            <a:ext cx="49295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b="1" dirty="0" err="1">
                <a:solidFill>
                  <a:srgbClr val="0000FF"/>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91496" name="AutoShape 8">
            <a:extLst>
              <a:ext uri="{FF2B5EF4-FFF2-40B4-BE49-F238E27FC236}">
                <a16:creationId xmlns:a16="http://schemas.microsoft.com/office/drawing/2014/main" id="{3D2360F6-F1CA-41A5-8223-EEB3FCAA23EE}"/>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1497" name="Rectangle 2">
            <a:extLst>
              <a:ext uri="{FF2B5EF4-FFF2-40B4-BE49-F238E27FC236}">
                <a16:creationId xmlns:a16="http://schemas.microsoft.com/office/drawing/2014/main" id="{7427522F-E825-48A6-AB67-79D5C82E6513}"/>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91498" name="Slide Number Placeholder 1">
            <a:extLst>
              <a:ext uri="{FF2B5EF4-FFF2-40B4-BE49-F238E27FC236}">
                <a16:creationId xmlns:a16="http://schemas.microsoft.com/office/drawing/2014/main" id="{C73769D4-D04A-4F2E-ACBB-1CD88795791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2A03F1-4B44-4C67-B23E-FE765C10BF92}" type="slidenum">
              <a:rPr lang="en-US" altLang="en-US" sz="1000" smtClean="0"/>
              <a:pPr>
                <a:spcBef>
                  <a:spcPct val="0"/>
                </a:spcBef>
                <a:buClrTx/>
                <a:buSzTx/>
                <a:buFontTx/>
                <a:buNone/>
              </a:pPr>
              <a:t>237</a:t>
            </a:fld>
            <a:endParaRPr lang="en-US" altLang="en-US" sz="1000"/>
          </a:p>
        </p:txBody>
      </p:sp>
      <p:sp>
        <p:nvSpPr>
          <p:cNvPr id="191499" name="Text Box 7">
            <a:extLst>
              <a:ext uri="{FF2B5EF4-FFF2-40B4-BE49-F238E27FC236}">
                <a16:creationId xmlns:a16="http://schemas.microsoft.com/office/drawing/2014/main" id="{389C6C52-AF60-40D7-9E85-DEF49C95CD7C}"/>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2" name="TextBox 1">
            <a:extLst>
              <a:ext uri="{FF2B5EF4-FFF2-40B4-BE49-F238E27FC236}">
                <a16:creationId xmlns:a16="http://schemas.microsoft.com/office/drawing/2014/main" id="{AD18785D-5721-4695-BEBE-C0591BC16619}"/>
              </a:ext>
            </a:extLst>
          </p:cNvPr>
          <p:cNvSpPr txBox="1"/>
          <p:nvPr/>
        </p:nvSpPr>
        <p:spPr>
          <a:xfrm>
            <a:off x="3954463" y="2152650"/>
            <a:ext cx="5113337" cy="4400550"/>
          </a:xfrm>
          <a:prstGeom prst="rect">
            <a:avLst/>
          </a:prstGeom>
          <a:solidFill>
            <a:srgbClr val="C0C0C0"/>
          </a:solidFill>
        </p:spPr>
        <p:txBody>
          <a:bodyPr>
            <a:spAutoFit/>
          </a:bodyPr>
          <a:lstStyle/>
          <a:p>
            <a:pPr eaLnBrk="1" hangingPunct="1">
              <a:defRPr/>
            </a:pPr>
            <a:r>
              <a:rPr lang="en-US" sz="1400" i="1" dirty="0">
                <a:solidFill>
                  <a:schemeClr val="bg1">
                    <a:lumMod val="50000"/>
                  </a:schemeClr>
                </a:solidFill>
                <a:latin typeface="Arial" charset="0"/>
              </a:rPr>
              <a:t>To make the diagnosis of </a:t>
            </a:r>
            <a:r>
              <a:rPr lang="en-US" sz="1400" i="1" dirty="0" err="1">
                <a:solidFill>
                  <a:schemeClr val="bg1">
                    <a:lumMod val="50000"/>
                  </a:schemeClr>
                </a:solidFill>
                <a:latin typeface="Arial" charset="0"/>
              </a:rPr>
              <a:t>phacolytic</a:t>
            </a:r>
            <a:r>
              <a:rPr lang="en-US" sz="1400" i="1" dirty="0">
                <a:solidFill>
                  <a:schemeClr val="bg1">
                    <a:lumMod val="50000"/>
                  </a:schemeClr>
                </a:solidFill>
                <a:latin typeface="Arial" charset="0"/>
              </a:rPr>
              <a:t> glaucoma, what two clinical features must be present?</a:t>
            </a:r>
          </a:p>
          <a:p>
            <a:pPr eaLnBrk="1" hangingPunct="1">
              <a:defRPr/>
            </a:pPr>
            <a:r>
              <a:rPr lang="en-US" sz="1400" dirty="0">
                <a:solidFill>
                  <a:schemeClr val="bg1">
                    <a:lumMod val="50000"/>
                  </a:schemeClr>
                </a:solidFill>
                <a:latin typeface="Arial" charset="0"/>
              </a:rPr>
              <a:t>--Elevated IOP (duh)</a:t>
            </a:r>
          </a:p>
          <a:p>
            <a:pPr eaLnBrk="1" hangingPunct="1">
              <a:defRPr/>
            </a:pPr>
            <a:r>
              <a:rPr lang="en-US" sz="1400" dirty="0">
                <a:solidFill>
                  <a:schemeClr val="bg1">
                    <a:lumMod val="50000"/>
                  </a:schemeClr>
                </a:solidFill>
                <a:latin typeface="Arial" charset="0"/>
              </a:rPr>
              <a:t>--A mature or </a:t>
            </a:r>
            <a:r>
              <a:rPr lang="en-US" sz="1400" dirty="0" err="1">
                <a:solidFill>
                  <a:schemeClr val="bg1">
                    <a:lumMod val="50000"/>
                  </a:schemeClr>
                </a:solidFill>
                <a:latin typeface="Arial" charset="0"/>
              </a:rPr>
              <a:t>hypermature</a:t>
            </a:r>
            <a:r>
              <a:rPr lang="en-US" sz="1400" dirty="0">
                <a:solidFill>
                  <a:schemeClr val="bg1">
                    <a:lumMod val="50000"/>
                  </a:schemeClr>
                </a:solidFill>
                <a:latin typeface="Arial" charset="0"/>
              </a:rPr>
              <a:t> cataract</a:t>
            </a:r>
          </a:p>
          <a:p>
            <a:pPr eaLnBrk="1" hangingPunct="1">
              <a:defRPr/>
            </a:pPr>
            <a:endParaRPr lang="en-US" sz="1400" dirty="0">
              <a:solidFill>
                <a:schemeClr val="bg1">
                  <a:lumMod val="50000"/>
                </a:schemeClr>
              </a:solidFill>
              <a:latin typeface="Arial" charset="0"/>
            </a:endParaRPr>
          </a:p>
          <a:p>
            <a:pPr eaLnBrk="1" hangingPunct="1">
              <a:defRPr/>
            </a:pPr>
            <a:r>
              <a:rPr lang="en-US" sz="1400" i="1" dirty="0">
                <a:solidFill>
                  <a:schemeClr val="bg1">
                    <a:lumMod val="50000"/>
                  </a:schemeClr>
                </a:solidFill>
                <a:latin typeface="Arial" charset="0"/>
              </a:rPr>
              <a:t>What is the classic presentation and history? </a:t>
            </a:r>
          </a:p>
          <a:p>
            <a:pPr eaLnBrk="1" hangingPunct="1">
              <a:defRPr/>
            </a:pPr>
            <a:r>
              <a:rPr lang="en-US" sz="1400" dirty="0">
                <a:solidFill>
                  <a:schemeClr val="bg1">
                    <a:lumMod val="50000"/>
                  </a:schemeClr>
                </a:solidFill>
                <a:latin typeface="Arial" charset="0"/>
              </a:rPr>
              <a:t>The </a:t>
            </a:r>
            <a:r>
              <a:rPr lang="en-US" sz="1400" dirty="0" err="1">
                <a:solidFill>
                  <a:schemeClr val="bg1">
                    <a:lumMod val="50000"/>
                  </a:schemeClr>
                </a:solidFill>
                <a:latin typeface="Arial" charset="0"/>
              </a:rPr>
              <a:t>pt</a:t>
            </a:r>
            <a:r>
              <a:rPr lang="en-US" sz="1400" dirty="0">
                <a:solidFill>
                  <a:schemeClr val="bg1">
                    <a:lumMod val="50000"/>
                  </a:schemeClr>
                </a:solidFill>
                <a:latin typeface="Arial" charset="0"/>
              </a:rPr>
              <a:t> will complain of the </a:t>
            </a:r>
            <a:r>
              <a:rPr lang="en-US" sz="1400" b="1" dirty="0">
                <a:solidFill>
                  <a:schemeClr val="bg1">
                    <a:lumMod val="50000"/>
                  </a:schemeClr>
                </a:solidFill>
                <a:latin typeface="Arial" charset="0"/>
              </a:rPr>
              <a:t>acute onset of pain </a:t>
            </a:r>
            <a:r>
              <a:rPr lang="en-US" sz="1400" dirty="0">
                <a:solidFill>
                  <a:schemeClr val="bg1">
                    <a:lumMod val="50000"/>
                  </a:schemeClr>
                </a:solidFill>
                <a:latin typeface="Arial" charset="0"/>
              </a:rPr>
              <a:t>in an eye that has had </a:t>
            </a:r>
            <a:r>
              <a:rPr lang="en-US" sz="1400" b="1" dirty="0">
                <a:solidFill>
                  <a:schemeClr val="bg1">
                    <a:lumMod val="50000"/>
                  </a:schemeClr>
                </a:solidFill>
                <a:latin typeface="Arial" charset="0"/>
              </a:rPr>
              <a:t>poor vision for an extended period of time</a:t>
            </a:r>
          </a:p>
          <a:p>
            <a:pPr eaLnBrk="1" hangingPunct="1">
              <a:defRPr/>
            </a:pPr>
            <a:endParaRPr lang="en-US" sz="1400" dirty="0">
              <a:solidFill>
                <a:schemeClr val="bg1">
                  <a:lumMod val="50000"/>
                </a:schemeClr>
              </a:solidFill>
              <a:latin typeface="Arial" charset="0"/>
            </a:endParaRPr>
          </a:p>
          <a:p>
            <a:pPr eaLnBrk="1" hangingPunct="1">
              <a:defRPr/>
            </a:pPr>
            <a:r>
              <a:rPr lang="en-US" sz="1400" i="1" dirty="0">
                <a:solidFill>
                  <a:schemeClr val="bg1">
                    <a:lumMod val="50000"/>
                  </a:schemeClr>
                </a:solidFill>
                <a:latin typeface="Arial" charset="0"/>
              </a:rPr>
              <a:t>Is the angle open or closed?</a:t>
            </a:r>
          </a:p>
          <a:p>
            <a:pPr eaLnBrk="1" hangingPunct="1">
              <a:defRPr/>
            </a:pPr>
            <a:r>
              <a:rPr lang="en-US" sz="1400" dirty="0">
                <a:solidFill>
                  <a:schemeClr val="bg1">
                    <a:lumMod val="50000"/>
                  </a:schemeClr>
                </a:solidFill>
                <a:latin typeface="Arial" charset="0"/>
              </a:rPr>
              <a:t>Open</a:t>
            </a:r>
          </a:p>
          <a:p>
            <a:pPr eaLnBrk="1" hangingPunct="1">
              <a:defRPr/>
            </a:pPr>
            <a:endParaRPr lang="en-US" sz="1400" dirty="0">
              <a:solidFill>
                <a:schemeClr val="bg1">
                  <a:lumMod val="50000"/>
                </a:schemeClr>
              </a:solidFill>
              <a:latin typeface="Arial" charset="0"/>
            </a:endParaRPr>
          </a:p>
          <a:p>
            <a:pPr eaLnBrk="1" hangingPunct="1">
              <a:defRPr/>
            </a:pPr>
            <a:r>
              <a:rPr lang="en-US" sz="1400" i="1" dirty="0">
                <a:solidFill>
                  <a:schemeClr val="bg1">
                    <a:lumMod val="50000"/>
                  </a:schemeClr>
                </a:solidFill>
                <a:latin typeface="Arial" charset="0"/>
              </a:rPr>
              <a:t>Is an anterior-chamber inflammatory reaction present?</a:t>
            </a:r>
          </a:p>
          <a:p>
            <a:pPr eaLnBrk="1" hangingPunct="1">
              <a:defRPr/>
            </a:pPr>
            <a:r>
              <a:rPr lang="en-US" sz="1400" dirty="0">
                <a:solidFill>
                  <a:schemeClr val="bg1">
                    <a:lumMod val="50000"/>
                  </a:schemeClr>
                </a:solidFill>
                <a:latin typeface="Arial" charset="0"/>
              </a:rPr>
              <a:t>Yes</a:t>
            </a:r>
          </a:p>
          <a:p>
            <a:pPr eaLnBrk="1" hangingPunct="1">
              <a:defRPr/>
            </a:pPr>
            <a:endParaRPr lang="en-US" sz="1400" dirty="0">
              <a:solidFill>
                <a:schemeClr val="bg1">
                  <a:lumMod val="50000"/>
                </a:schemeClr>
              </a:solidFill>
              <a:latin typeface="Arial" charset="0"/>
            </a:endParaRPr>
          </a:p>
          <a:p>
            <a:pPr eaLnBrk="1" hangingPunct="1">
              <a:defRPr/>
            </a:pPr>
            <a:r>
              <a:rPr lang="en-US" sz="1400" i="1" dirty="0">
                <a:solidFill>
                  <a:schemeClr val="bg1">
                    <a:lumMod val="50000"/>
                  </a:schemeClr>
                </a:solidFill>
                <a:latin typeface="Arial" charset="0"/>
              </a:rPr>
              <a:t>What is the underlying pathophysiology?</a:t>
            </a:r>
          </a:p>
          <a:p>
            <a:pPr eaLnBrk="1" hangingPunct="1">
              <a:defRPr/>
            </a:pPr>
            <a:r>
              <a:rPr lang="en-US" sz="1400" dirty="0">
                <a:solidFill>
                  <a:schemeClr val="bg1">
                    <a:lumMod val="50000"/>
                  </a:schemeClr>
                </a:solidFill>
                <a:latin typeface="Arial" charset="0"/>
              </a:rPr>
              <a:t>Liquefaction of the cataract leads to lens proteins leaching across the capsule into the AC, where they prompt an inflammatory reaction; the </a:t>
            </a:r>
            <a:r>
              <a:rPr lang="en-US" sz="1400" b="1" dirty="0">
                <a:solidFill>
                  <a:srgbClr val="0000FF"/>
                </a:solidFill>
                <a:latin typeface="Arial" charset="0"/>
              </a:rPr>
              <a:t>protein + inflammatory cells</a:t>
            </a:r>
            <a:r>
              <a:rPr lang="en-US" sz="1400" dirty="0">
                <a:solidFill>
                  <a:srgbClr val="0000FF"/>
                </a:solidFill>
                <a:latin typeface="Arial" charset="0"/>
              </a:rPr>
              <a:t> </a:t>
            </a:r>
            <a:r>
              <a:rPr lang="en-US" sz="1400" dirty="0">
                <a:solidFill>
                  <a:schemeClr val="bg1">
                    <a:lumMod val="50000"/>
                  </a:schemeClr>
                </a:solidFill>
                <a:latin typeface="Arial" charset="0"/>
              </a:rPr>
              <a:t>clog the trabecular meshwork, leading to the IOP rise</a:t>
            </a:r>
          </a:p>
        </p:txBody>
      </p:sp>
      <p:sp>
        <p:nvSpPr>
          <p:cNvPr id="191502" name="TextBox 3">
            <a:extLst>
              <a:ext uri="{FF2B5EF4-FFF2-40B4-BE49-F238E27FC236}">
                <a16:creationId xmlns:a16="http://schemas.microsoft.com/office/drawing/2014/main" id="{393E4847-DB45-4451-8799-C73E05F697D2}"/>
              </a:ext>
            </a:extLst>
          </p:cNvPr>
          <p:cNvSpPr txBox="1">
            <a:spLocks noChangeArrowheads="1"/>
          </p:cNvSpPr>
          <p:nvPr/>
        </p:nvSpPr>
        <p:spPr bwMode="auto">
          <a:xfrm>
            <a:off x="609600" y="5821918"/>
            <a:ext cx="5410200" cy="7386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will cytologic evaluation of an aqueous aspirate reveal? (This is another classic feature of phacolytic glaucoma.)</a:t>
            </a:r>
          </a:p>
          <a:p>
            <a:pPr eaLnBrk="1" hangingPunct="1">
              <a:spcBef>
                <a:spcPct val="0"/>
              </a:spcBef>
              <a:buClrTx/>
              <a:buSzTx/>
              <a:buFontTx/>
              <a:buNone/>
            </a:pPr>
            <a:r>
              <a:rPr lang="en-US" altLang="en-US" sz="1400">
                <a:solidFill>
                  <a:srgbClr val="0000FF"/>
                </a:solidFill>
              </a:rPr>
              <a:t>Big fat macrophages loaded down with phagocytized lens proteins</a:t>
            </a:r>
          </a:p>
        </p:txBody>
      </p:sp>
      <p:sp>
        <p:nvSpPr>
          <p:cNvPr id="3" name="Oval 2">
            <a:extLst>
              <a:ext uri="{FF2B5EF4-FFF2-40B4-BE49-F238E27FC236}">
                <a16:creationId xmlns:a16="http://schemas.microsoft.com/office/drawing/2014/main" id="{3A89D699-1431-436D-90DD-43600C0EA0C9}"/>
              </a:ext>
            </a:extLst>
          </p:cNvPr>
          <p:cNvSpPr/>
          <p:nvPr/>
        </p:nvSpPr>
        <p:spPr>
          <a:xfrm>
            <a:off x="5943600" y="5867400"/>
            <a:ext cx="2819400" cy="544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9E21AC-BA4F-455A-B9ED-1747349EA68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73058" name="Rectangle 9">
            <a:extLst>
              <a:ext uri="{FF2B5EF4-FFF2-40B4-BE49-F238E27FC236}">
                <a16:creationId xmlns:a16="http://schemas.microsoft.com/office/drawing/2014/main" id="{7AAAD3D7-B7B4-43D1-ABDB-3C49307C091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59" name="Rectangle 9">
            <a:extLst>
              <a:ext uri="{FF2B5EF4-FFF2-40B4-BE49-F238E27FC236}">
                <a16:creationId xmlns:a16="http://schemas.microsoft.com/office/drawing/2014/main" id="{1C10E138-D9BC-4667-8BA9-26D2D5CB58B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0" name="Rectangle 2">
            <a:extLst>
              <a:ext uri="{FF2B5EF4-FFF2-40B4-BE49-F238E27FC236}">
                <a16:creationId xmlns:a16="http://schemas.microsoft.com/office/drawing/2014/main" id="{F26CBE4B-6766-48B5-B62A-DFBF5CD7F6F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1" name="Rectangle 3">
            <a:extLst>
              <a:ext uri="{FF2B5EF4-FFF2-40B4-BE49-F238E27FC236}">
                <a16:creationId xmlns:a16="http://schemas.microsoft.com/office/drawing/2014/main" id="{BBA8228B-8EE8-4681-B602-32B3F04DF59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2" name="Rectangle 4">
            <a:extLst>
              <a:ext uri="{FF2B5EF4-FFF2-40B4-BE49-F238E27FC236}">
                <a16:creationId xmlns:a16="http://schemas.microsoft.com/office/drawing/2014/main" id="{19F5E4CE-6B89-4A3A-A52B-2E353F53BD1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3" name="Text Box 6">
            <a:extLst>
              <a:ext uri="{FF2B5EF4-FFF2-40B4-BE49-F238E27FC236}">
                <a16:creationId xmlns:a16="http://schemas.microsoft.com/office/drawing/2014/main" id="{E583292C-5431-4481-AEA2-3E51864389BF}"/>
              </a:ext>
            </a:extLst>
          </p:cNvPr>
          <p:cNvSpPr txBox="1">
            <a:spLocks noChangeArrowheads="1"/>
          </p:cNvSpPr>
          <p:nvPr/>
        </p:nvSpPr>
        <p:spPr bwMode="auto">
          <a:xfrm>
            <a:off x="390525" y="869950"/>
            <a:ext cx="50545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dirty="0" err="1">
                <a:solidFill>
                  <a:srgbClr val="B2B2B2"/>
                </a:solidFill>
              </a:rPr>
              <a:t>Phacolytic</a:t>
            </a:r>
            <a:r>
              <a:rPr lang="en-US" altLang="en-US" sz="1600" dirty="0">
                <a:solidFill>
                  <a:srgbClr val="B2B2B2"/>
                </a:solidFill>
              </a:rPr>
              <a:t>, </a:t>
            </a:r>
            <a:r>
              <a:rPr lang="en-US" altLang="en-US" sz="1600" b="1" dirty="0">
                <a:solidFill>
                  <a:srgbClr val="0000FF"/>
                </a:solidFill>
              </a:rPr>
              <a:t>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73064" name="AutoShape 8">
            <a:extLst>
              <a:ext uri="{FF2B5EF4-FFF2-40B4-BE49-F238E27FC236}">
                <a16:creationId xmlns:a16="http://schemas.microsoft.com/office/drawing/2014/main" id="{68C8642A-9E05-4B6F-9FA8-FB5D757F4ECB}"/>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5" name="Rectangle 2">
            <a:extLst>
              <a:ext uri="{FF2B5EF4-FFF2-40B4-BE49-F238E27FC236}">
                <a16:creationId xmlns:a16="http://schemas.microsoft.com/office/drawing/2014/main" id="{F86A378B-5C64-4541-9A02-925E1CF981D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3066" name="Slide Number Placeholder 1">
            <a:extLst>
              <a:ext uri="{FF2B5EF4-FFF2-40B4-BE49-F238E27FC236}">
                <a16:creationId xmlns:a16="http://schemas.microsoft.com/office/drawing/2014/main" id="{436AB5CB-9034-4D21-B51C-C1056B8FE46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27BF6B-95A6-4211-9750-27BDD2A401E0}" type="slidenum">
              <a:rPr lang="en-US" altLang="en-US" sz="1000" smtClean="0"/>
              <a:pPr>
                <a:spcBef>
                  <a:spcPct val="0"/>
                </a:spcBef>
                <a:buClrTx/>
                <a:buSzTx/>
                <a:buFontTx/>
                <a:buNone/>
              </a:pPr>
              <a:t>238</a:t>
            </a:fld>
            <a:endParaRPr lang="en-US" altLang="en-US" sz="1000"/>
          </a:p>
        </p:txBody>
      </p:sp>
      <p:sp>
        <p:nvSpPr>
          <p:cNvPr id="173067" name="Text Box 7">
            <a:extLst>
              <a:ext uri="{FF2B5EF4-FFF2-40B4-BE49-F238E27FC236}">
                <a16:creationId xmlns:a16="http://schemas.microsoft.com/office/drawing/2014/main" id="{67571AEA-AA29-4711-B025-29343FCD7AB4}"/>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5" name="TextBox 4">
            <a:extLst>
              <a:ext uri="{FF2B5EF4-FFF2-40B4-BE49-F238E27FC236}">
                <a16:creationId xmlns:a16="http://schemas.microsoft.com/office/drawing/2014/main" id="{747BDA45-9B0C-4D0D-AAC1-7A8FF5845360}"/>
              </a:ext>
            </a:extLst>
          </p:cNvPr>
          <p:cNvSpPr txBox="1"/>
          <p:nvPr/>
        </p:nvSpPr>
        <p:spPr>
          <a:xfrm>
            <a:off x="2111364" y="1954707"/>
            <a:ext cx="6781800" cy="2677656"/>
          </a:xfrm>
          <a:prstGeom prst="rect">
            <a:avLst/>
          </a:prstGeom>
          <a:solidFill>
            <a:srgbClr val="00FFCC"/>
          </a:solidFill>
        </p:spPr>
        <p:txBody>
          <a:bodyPr wrap="square" rtlCol="0">
            <a:spAutoFit/>
          </a:bodyPr>
          <a:lstStyle/>
          <a:p>
            <a:r>
              <a:rPr lang="en-US" sz="1400" i="1" dirty="0">
                <a:solidFill>
                  <a:srgbClr val="0000FF"/>
                </a:solidFill>
              </a:rPr>
              <a:t>Is phacomorphic glaucoma a form of </a:t>
            </a:r>
            <a:r>
              <a:rPr lang="en-US" sz="1400" dirty="0">
                <a:solidFill>
                  <a:srgbClr val="0000FF"/>
                </a:solidFill>
              </a:rPr>
              <a:t>open</a:t>
            </a:r>
            <a:r>
              <a:rPr lang="en-US" sz="1400" i="1" dirty="0">
                <a:solidFill>
                  <a:srgbClr val="0000FF"/>
                </a:solidFill>
              </a:rPr>
              <a:t>-angle, or angle-</a:t>
            </a:r>
            <a:r>
              <a:rPr lang="en-US" sz="1400" dirty="0">
                <a:solidFill>
                  <a:srgbClr val="0000FF"/>
                </a:solidFill>
              </a:rPr>
              <a:t>closure</a:t>
            </a:r>
            <a:r>
              <a:rPr lang="en-US" sz="1400" i="1" dirty="0">
                <a:solidFill>
                  <a:srgbClr val="0000FF"/>
                </a:solidFill>
              </a:rPr>
              <a:t> glaucoma?</a:t>
            </a:r>
          </a:p>
          <a:p>
            <a:r>
              <a:rPr lang="en-US" sz="1400" dirty="0">
                <a:solidFill>
                  <a:srgbClr val="00FFCC"/>
                </a:solidFill>
              </a:rPr>
              <a:t>Angle closure</a:t>
            </a:r>
          </a:p>
          <a:p>
            <a:endParaRPr lang="en-US" sz="1400" dirty="0">
              <a:solidFill>
                <a:srgbClr val="00FFCC"/>
              </a:solidFill>
            </a:endParaRPr>
          </a:p>
          <a:p>
            <a:r>
              <a:rPr lang="en-US" sz="1400" i="1" dirty="0">
                <a:solidFill>
                  <a:srgbClr val="00FFCC"/>
                </a:solidFill>
              </a:rPr>
              <a:t>In </a:t>
            </a:r>
            <a:r>
              <a:rPr lang="en-US" sz="1400" i="1" dirty="0" err="1">
                <a:solidFill>
                  <a:srgbClr val="00FFCC"/>
                </a:solidFill>
              </a:rPr>
              <a:t>phacolytic</a:t>
            </a:r>
            <a:r>
              <a:rPr lang="en-US" sz="1400" i="1" dirty="0">
                <a:solidFill>
                  <a:srgbClr val="00FFCC"/>
                </a:solidFill>
              </a:rPr>
              <a:t> glaucoma, cataractous lens proteins in the AC are the culprit. What is the culprit in phacomorphic glaucoma?</a:t>
            </a:r>
          </a:p>
          <a:p>
            <a:r>
              <a:rPr lang="en-US" sz="1400" dirty="0">
                <a:solidFill>
                  <a:srgbClr val="00FFCC"/>
                </a:solidFill>
              </a:rPr>
              <a:t>Cataractous increase in lens </a:t>
            </a:r>
            <a:r>
              <a:rPr lang="en-US" sz="1400" b="1" dirty="0">
                <a:solidFill>
                  <a:srgbClr val="00FFCC"/>
                </a:solidFill>
              </a:rPr>
              <a:t>size</a:t>
            </a:r>
          </a:p>
          <a:p>
            <a:endParaRPr lang="en-US" sz="1400" i="1" dirty="0">
              <a:solidFill>
                <a:srgbClr val="00FFCC"/>
              </a:solidFill>
            </a:endParaRPr>
          </a:p>
          <a:p>
            <a:r>
              <a:rPr lang="en-US" sz="1400" i="1" dirty="0">
                <a:solidFill>
                  <a:srgbClr val="00FFCC"/>
                </a:solidFill>
              </a:rPr>
              <a:t>How does cataractous increase in lens size lead to elected IOP?</a:t>
            </a:r>
          </a:p>
          <a:p>
            <a:r>
              <a:rPr lang="en-US" sz="1400" dirty="0">
                <a:solidFill>
                  <a:srgbClr val="00FFCC"/>
                </a:solidFill>
              </a:rPr>
              <a:t>1) It alters the anatomic relationship between the anterior lens surface and the pupil margin in a manner that leads to pupillary block and subsequent angle closure; and </a:t>
            </a:r>
          </a:p>
          <a:p>
            <a:r>
              <a:rPr lang="en-US" sz="1400" dirty="0">
                <a:solidFill>
                  <a:srgbClr val="00FFCC"/>
                </a:solidFill>
              </a:rPr>
              <a:t>2) it pushes the peripheral iris forward, narrowing the angle, thereby reducing the magnitude of the PC-AC pressure gradient needed to induce angle closure</a:t>
            </a:r>
          </a:p>
        </p:txBody>
      </p:sp>
    </p:spTree>
    <p:extLst>
      <p:ext uri="{BB962C8B-B14F-4D97-AF65-F5344CB8AC3E}">
        <p14:creationId xmlns:p14="http://schemas.microsoft.com/office/powerpoint/2010/main" val="166623663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9E21AC-BA4F-455A-B9ED-1747349EA68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73058" name="Rectangle 9">
            <a:extLst>
              <a:ext uri="{FF2B5EF4-FFF2-40B4-BE49-F238E27FC236}">
                <a16:creationId xmlns:a16="http://schemas.microsoft.com/office/drawing/2014/main" id="{7AAAD3D7-B7B4-43D1-ABDB-3C49307C091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59" name="Rectangle 9">
            <a:extLst>
              <a:ext uri="{FF2B5EF4-FFF2-40B4-BE49-F238E27FC236}">
                <a16:creationId xmlns:a16="http://schemas.microsoft.com/office/drawing/2014/main" id="{1C10E138-D9BC-4667-8BA9-26D2D5CB58B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0" name="Rectangle 2">
            <a:extLst>
              <a:ext uri="{FF2B5EF4-FFF2-40B4-BE49-F238E27FC236}">
                <a16:creationId xmlns:a16="http://schemas.microsoft.com/office/drawing/2014/main" id="{F26CBE4B-6766-48B5-B62A-DFBF5CD7F6F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1" name="Rectangle 3">
            <a:extLst>
              <a:ext uri="{FF2B5EF4-FFF2-40B4-BE49-F238E27FC236}">
                <a16:creationId xmlns:a16="http://schemas.microsoft.com/office/drawing/2014/main" id="{BBA8228B-8EE8-4681-B602-32B3F04DF59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2" name="Rectangle 4">
            <a:extLst>
              <a:ext uri="{FF2B5EF4-FFF2-40B4-BE49-F238E27FC236}">
                <a16:creationId xmlns:a16="http://schemas.microsoft.com/office/drawing/2014/main" id="{19F5E4CE-6B89-4A3A-A52B-2E353F53BD1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3" name="Text Box 6">
            <a:extLst>
              <a:ext uri="{FF2B5EF4-FFF2-40B4-BE49-F238E27FC236}">
                <a16:creationId xmlns:a16="http://schemas.microsoft.com/office/drawing/2014/main" id="{E583292C-5431-4481-AEA2-3E51864389BF}"/>
              </a:ext>
            </a:extLst>
          </p:cNvPr>
          <p:cNvSpPr txBox="1">
            <a:spLocks noChangeArrowheads="1"/>
          </p:cNvSpPr>
          <p:nvPr/>
        </p:nvSpPr>
        <p:spPr bwMode="auto">
          <a:xfrm>
            <a:off x="390525" y="869950"/>
            <a:ext cx="50545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dirty="0" err="1">
                <a:solidFill>
                  <a:srgbClr val="B2B2B2"/>
                </a:solidFill>
              </a:rPr>
              <a:t>Phacolytic</a:t>
            </a:r>
            <a:r>
              <a:rPr lang="en-US" altLang="en-US" sz="1600" dirty="0">
                <a:solidFill>
                  <a:srgbClr val="B2B2B2"/>
                </a:solidFill>
              </a:rPr>
              <a:t>, </a:t>
            </a:r>
            <a:r>
              <a:rPr lang="en-US" altLang="en-US" sz="1600" b="1" dirty="0">
                <a:solidFill>
                  <a:srgbClr val="0000FF"/>
                </a:solidFill>
              </a:rPr>
              <a:t>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73064" name="AutoShape 8">
            <a:extLst>
              <a:ext uri="{FF2B5EF4-FFF2-40B4-BE49-F238E27FC236}">
                <a16:creationId xmlns:a16="http://schemas.microsoft.com/office/drawing/2014/main" id="{68C8642A-9E05-4B6F-9FA8-FB5D757F4ECB}"/>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5" name="Rectangle 2">
            <a:extLst>
              <a:ext uri="{FF2B5EF4-FFF2-40B4-BE49-F238E27FC236}">
                <a16:creationId xmlns:a16="http://schemas.microsoft.com/office/drawing/2014/main" id="{F86A378B-5C64-4541-9A02-925E1CF981D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3066" name="Slide Number Placeholder 1">
            <a:extLst>
              <a:ext uri="{FF2B5EF4-FFF2-40B4-BE49-F238E27FC236}">
                <a16:creationId xmlns:a16="http://schemas.microsoft.com/office/drawing/2014/main" id="{436AB5CB-9034-4D21-B51C-C1056B8FE46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27BF6B-95A6-4211-9750-27BDD2A401E0}" type="slidenum">
              <a:rPr lang="en-US" altLang="en-US" sz="1000" smtClean="0"/>
              <a:pPr>
                <a:spcBef>
                  <a:spcPct val="0"/>
                </a:spcBef>
                <a:buClrTx/>
                <a:buSzTx/>
                <a:buFontTx/>
                <a:buNone/>
              </a:pPr>
              <a:t>239</a:t>
            </a:fld>
            <a:endParaRPr lang="en-US" altLang="en-US" sz="1000"/>
          </a:p>
        </p:txBody>
      </p:sp>
      <p:sp>
        <p:nvSpPr>
          <p:cNvPr id="173067" name="Text Box 7">
            <a:extLst>
              <a:ext uri="{FF2B5EF4-FFF2-40B4-BE49-F238E27FC236}">
                <a16:creationId xmlns:a16="http://schemas.microsoft.com/office/drawing/2014/main" id="{67571AEA-AA29-4711-B025-29343FCD7AB4}"/>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5" name="TextBox 4">
            <a:extLst>
              <a:ext uri="{FF2B5EF4-FFF2-40B4-BE49-F238E27FC236}">
                <a16:creationId xmlns:a16="http://schemas.microsoft.com/office/drawing/2014/main" id="{747BDA45-9B0C-4D0D-AAC1-7A8FF5845360}"/>
              </a:ext>
            </a:extLst>
          </p:cNvPr>
          <p:cNvSpPr txBox="1"/>
          <p:nvPr/>
        </p:nvSpPr>
        <p:spPr>
          <a:xfrm>
            <a:off x="2111364" y="1954707"/>
            <a:ext cx="6781800" cy="2677656"/>
          </a:xfrm>
          <a:prstGeom prst="rect">
            <a:avLst/>
          </a:prstGeom>
          <a:solidFill>
            <a:srgbClr val="00FFCC"/>
          </a:solidFill>
        </p:spPr>
        <p:txBody>
          <a:bodyPr wrap="square" rtlCol="0">
            <a:spAutoFit/>
          </a:bodyPr>
          <a:lstStyle/>
          <a:p>
            <a:r>
              <a:rPr lang="en-US" sz="1400" i="1" dirty="0">
                <a:solidFill>
                  <a:srgbClr val="0000FF"/>
                </a:solidFill>
              </a:rPr>
              <a:t>Is phacomorphic glaucoma a form of </a:t>
            </a:r>
            <a:r>
              <a:rPr lang="en-US" sz="1400" dirty="0">
                <a:solidFill>
                  <a:srgbClr val="0000FF"/>
                </a:solidFill>
              </a:rPr>
              <a:t>open</a:t>
            </a:r>
            <a:r>
              <a:rPr lang="en-US" sz="1400" i="1" dirty="0">
                <a:solidFill>
                  <a:srgbClr val="0000FF"/>
                </a:solidFill>
              </a:rPr>
              <a:t>-angle, or angle-</a:t>
            </a:r>
            <a:r>
              <a:rPr lang="en-US" sz="1400" dirty="0">
                <a:solidFill>
                  <a:srgbClr val="0000FF"/>
                </a:solidFill>
              </a:rPr>
              <a:t>closure</a:t>
            </a:r>
            <a:r>
              <a:rPr lang="en-US" sz="1400" i="1" dirty="0">
                <a:solidFill>
                  <a:srgbClr val="0000FF"/>
                </a:solidFill>
              </a:rPr>
              <a:t> glaucoma?</a:t>
            </a:r>
          </a:p>
          <a:p>
            <a:r>
              <a:rPr lang="en-US" sz="1400" dirty="0">
                <a:solidFill>
                  <a:srgbClr val="0000FF"/>
                </a:solidFill>
              </a:rPr>
              <a:t>Angle closure</a:t>
            </a:r>
          </a:p>
          <a:p>
            <a:endParaRPr lang="en-US" sz="1400" dirty="0">
              <a:solidFill>
                <a:srgbClr val="00FFCC"/>
              </a:solidFill>
            </a:endParaRPr>
          </a:p>
          <a:p>
            <a:r>
              <a:rPr lang="en-US" sz="1400" i="1" dirty="0">
                <a:solidFill>
                  <a:srgbClr val="00FFCC"/>
                </a:solidFill>
              </a:rPr>
              <a:t>In </a:t>
            </a:r>
            <a:r>
              <a:rPr lang="en-US" sz="1400" i="1" dirty="0" err="1">
                <a:solidFill>
                  <a:srgbClr val="00FFCC"/>
                </a:solidFill>
              </a:rPr>
              <a:t>phacolytic</a:t>
            </a:r>
            <a:r>
              <a:rPr lang="en-US" sz="1400" i="1" dirty="0">
                <a:solidFill>
                  <a:srgbClr val="00FFCC"/>
                </a:solidFill>
              </a:rPr>
              <a:t> glaucoma, cataractous lens proteins in the AC are the culprit. What is the culprit in phacomorphic glaucoma?</a:t>
            </a:r>
          </a:p>
          <a:p>
            <a:r>
              <a:rPr lang="en-US" sz="1400" dirty="0">
                <a:solidFill>
                  <a:srgbClr val="00FFCC"/>
                </a:solidFill>
              </a:rPr>
              <a:t>Cataractous increase in lens </a:t>
            </a:r>
            <a:r>
              <a:rPr lang="en-US" sz="1400" b="1" dirty="0">
                <a:solidFill>
                  <a:srgbClr val="00FFCC"/>
                </a:solidFill>
              </a:rPr>
              <a:t>size</a:t>
            </a:r>
          </a:p>
          <a:p>
            <a:endParaRPr lang="en-US" sz="1400" i="1" dirty="0">
              <a:solidFill>
                <a:srgbClr val="00FFCC"/>
              </a:solidFill>
            </a:endParaRPr>
          </a:p>
          <a:p>
            <a:r>
              <a:rPr lang="en-US" sz="1400" i="1" dirty="0">
                <a:solidFill>
                  <a:srgbClr val="00FFCC"/>
                </a:solidFill>
              </a:rPr>
              <a:t>How does cataractous increase in lens size lead to elected IOP?</a:t>
            </a:r>
          </a:p>
          <a:p>
            <a:r>
              <a:rPr lang="en-US" sz="1400" dirty="0">
                <a:solidFill>
                  <a:srgbClr val="00FFCC"/>
                </a:solidFill>
              </a:rPr>
              <a:t>1) It alters the anatomic relationship between the anterior lens surface and the pupil margin in a manner that leads to pupillary block and subsequent angle closure; and </a:t>
            </a:r>
          </a:p>
          <a:p>
            <a:r>
              <a:rPr lang="en-US" sz="1400" dirty="0">
                <a:solidFill>
                  <a:srgbClr val="00FFCC"/>
                </a:solidFill>
              </a:rPr>
              <a:t>2) it pushes the peripheral iris forward, narrowing the angle, thereby reducing the magnitude of the PC-AC pressure gradient needed to induce angle closure</a:t>
            </a:r>
          </a:p>
        </p:txBody>
      </p:sp>
    </p:spTree>
    <p:extLst>
      <p:ext uri="{BB962C8B-B14F-4D97-AF65-F5344CB8AC3E}">
        <p14:creationId xmlns:p14="http://schemas.microsoft.com/office/powerpoint/2010/main" val="3826216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44924ED-D8A7-4DD5-A2AA-5933D8A3718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4578" name="Text Box 7">
            <a:extLst>
              <a:ext uri="{FF2B5EF4-FFF2-40B4-BE49-F238E27FC236}">
                <a16:creationId xmlns:a16="http://schemas.microsoft.com/office/drawing/2014/main" id="{C9FC017D-3BB9-4CBD-A3F7-C1740F87DFD5}"/>
              </a:ext>
            </a:extLst>
          </p:cNvPr>
          <p:cNvSpPr txBox="1">
            <a:spLocks noChangeArrowheads="1"/>
          </p:cNvSpPr>
          <p:nvPr/>
        </p:nvSpPr>
        <p:spPr bwMode="auto">
          <a:xfrm>
            <a:off x="3276600" y="533400"/>
            <a:ext cx="5556250" cy="10620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endParaRPr lang="en-US" altLang="en-US" sz="1400" b="1"/>
          </a:p>
          <a:p>
            <a:pPr eaLnBrk="1" hangingPunct="1">
              <a:lnSpc>
                <a:spcPct val="90000"/>
              </a:lnSpc>
              <a:spcBef>
                <a:spcPct val="0"/>
              </a:spcBef>
              <a:buClrTx/>
              <a:buSzTx/>
              <a:buFontTx/>
              <a:buNone/>
            </a:pPr>
            <a:r>
              <a:rPr lang="en-US" altLang="en-US" sz="1400" b="1">
                <a:solidFill>
                  <a:srgbClr val="0000FF"/>
                </a:solidFill>
              </a:rPr>
              <a:t>2) </a:t>
            </a:r>
            <a:r>
              <a:rPr lang="en-US" altLang="en-US" sz="1400" i="1"/>
              <a:t>this one is a specific bug</a:t>
            </a:r>
          </a:p>
          <a:p>
            <a:pPr eaLnBrk="1" hangingPunct="1">
              <a:lnSpc>
                <a:spcPct val="90000"/>
              </a:lnSpc>
              <a:spcBef>
                <a:spcPct val="0"/>
              </a:spcBef>
              <a:buClrTx/>
              <a:buSzTx/>
              <a:buFontTx/>
              <a:buNone/>
            </a:pPr>
            <a:r>
              <a:rPr lang="en-US" altLang="en-US" sz="1400" b="1">
                <a:solidFill>
                  <a:srgbClr val="0000FF"/>
                </a:solidFill>
              </a:rPr>
              <a:t>3)</a:t>
            </a:r>
            <a:endParaRPr lang="en-US" altLang="en-US" sz="1400" i="1"/>
          </a:p>
          <a:p>
            <a:pPr eaLnBrk="1" hangingPunct="1">
              <a:lnSpc>
                <a:spcPct val="90000"/>
              </a:lnSpc>
              <a:spcBef>
                <a:spcPct val="0"/>
              </a:spcBef>
              <a:buClrTx/>
              <a:buSzTx/>
              <a:buFontTx/>
              <a:buNone/>
            </a:pPr>
            <a:r>
              <a:rPr lang="en-US" altLang="en-US" sz="1400" b="1">
                <a:solidFill>
                  <a:srgbClr val="0000FF"/>
                </a:solidFill>
              </a:rPr>
              <a:t>4)</a:t>
            </a:r>
            <a:endParaRPr lang="en-US" altLang="en-US" sz="1400" b="1" i="1">
              <a:solidFill>
                <a:srgbClr val="FFFF99"/>
              </a:solidFill>
            </a:endParaRPr>
          </a:p>
        </p:txBody>
      </p:sp>
      <p:sp>
        <p:nvSpPr>
          <p:cNvPr id="24579" name="Rectangle 2">
            <a:extLst>
              <a:ext uri="{FF2B5EF4-FFF2-40B4-BE49-F238E27FC236}">
                <a16:creationId xmlns:a16="http://schemas.microsoft.com/office/drawing/2014/main" id="{98BF6725-9F51-441D-A0F5-C1FD3AF9BC6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4580" name="Rectangle 2">
            <a:extLst>
              <a:ext uri="{FF2B5EF4-FFF2-40B4-BE49-F238E27FC236}">
                <a16:creationId xmlns:a16="http://schemas.microsoft.com/office/drawing/2014/main" id="{4A715507-A317-4242-AAD0-1A5831B412F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56" name="Text Box 4">
            <a:extLst>
              <a:ext uri="{FF2B5EF4-FFF2-40B4-BE49-F238E27FC236}">
                <a16:creationId xmlns:a16="http://schemas.microsoft.com/office/drawing/2014/main" id="{DDDCC4E1-C98D-4B52-9981-05E27EBBEA44}"/>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24582" name="Text Box 5">
            <a:extLst>
              <a:ext uri="{FF2B5EF4-FFF2-40B4-BE49-F238E27FC236}">
                <a16:creationId xmlns:a16="http://schemas.microsoft.com/office/drawing/2014/main" id="{02B2665E-D4DF-46D8-A927-95F39FF70422}"/>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 Toxoplasmosis</a:t>
            </a:r>
          </a:p>
          <a:p>
            <a:pPr eaLnBrk="1" hangingPunct="1">
              <a:lnSpc>
                <a:spcPct val="90000"/>
              </a:lnSpc>
              <a:spcBef>
                <a:spcPct val="0"/>
              </a:spcBef>
              <a:buClrTx/>
              <a:buSzTx/>
              <a:buFontTx/>
              <a:buNone/>
            </a:pPr>
            <a:r>
              <a:rPr lang="en-US" altLang="en-US" sz="1400" b="1">
                <a:solidFill>
                  <a:srgbClr val="0000FF"/>
                </a:solidFill>
              </a:rPr>
              <a:t>3) Sarcoidosis</a:t>
            </a:r>
          </a:p>
          <a:p>
            <a:pPr eaLnBrk="1" hangingPunct="1">
              <a:lnSpc>
                <a:spcPct val="90000"/>
              </a:lnSpc>
              <a:spcBef>
                <a:spcPct val="0"/>
              </a:spcBef>
              <a:buClrTx/>
              <a:buSzTx/>
              <a:buFontTx/>
              <a:buNone/>
            </a:pPr>
            <a:r>
              <a:rPr lang="en-US" altLang="en-US" sz="1400" b="1">
                <a:solidFill>
                  <a:srgbClr val="0000FF"/>
                </a:solidFill>
              </a:rPr>
              <a:t>4) Syphilis</a:t>
            </a:r>
          </a:p>
        </p:txBody>
      </p:sp>
      <p:sp>
        <p:nvSpPr>
          <p:cNvPr id="24583" name="AutoShape 6">
            <a:extLst>
              <a:ext uri="{FF2B5EF4-FFF2-40B4-BE49-F238E27FC236}">
                <a16:creationId xmlns:a16="http://schemas.microsoft.com/office/drawing/2014/main" id="{F900E83E-87F3-4A00-B544-125A680453B8}"/>
              </a:ext>
            </a:extLst>
          </p:cNvPr>
          <p:cNvSpPr>
            <a:spLocks/>
          </p:cNvSpPr>
          <p:nvPr/>
        </p:nvSpPr>
        <p:spPr bwMode="auto">
          <a:xfrm>
            <a:off x="5562600" y="762000"/>
            <a:ext cx="304800" cy="838200"/>
          </a:xfrm>
          <a:prstGeom prst="rightBrace">
            <a:avLst>
              <a:gd name="adj1" fmla="val 2291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84" name="Text Box 7">
            <a:extLst>
              <a:ext uri="{FF2B5EF4-FFF2-40B4-BE49-F238E27FC236}">
                <a16:creationId xmlns:a16="http://schemas.microsoft.com/office/drawing/2014/main" id="{5EFB1B86-35FB-4FE7-A05F-2A1EC35C2B35}"/>
              </a:ext>
            </a:extLst>
          </p:cNvPr>
          <p:cNvSpPr txBox="1">
            <a:spLocks noChangeArrowheads="1"/>
          </p:cNvSpPr>
          <p:nvPr/>
        </p:nvSpPr>
        <p:spPr bwMode="auto">
          <a:xfrm>
            <a:off x="5867400" y="793005"/>
            <a:ext cx="2743200" cy="738664"/>
          </a:xfrm>
          <a:prstGeom prst="rect">
            <a:avLst/>
          </a:prstGeom>
          <a:solidFill>
            <a:srgbClr val="002060"/>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Which of these can present with granulomatous-appearing KP?</a:t>
            </a:r>
          </a:p>
          <a:p>
            <a:pPr eaLnBrk="1" hangingPunct="1">
              <a:spcBef>
                <a:spcPct val="0"/>
              </a:spcBef>
              <a:buClrTx/>
              <a:buSzTx/>
              <a:buFontTx/>
              <a:buNone/>
            </a:pPr>
            <a:r>
              <a:rPr lang="en-US" altLang="en-US" sz="1400" b="1" dirty="0">
                <a:solidFill>
                  <a:schemeClr val="bg1"/>
                </a:solidFill>
              </a:rPr>
              <a:t>All of them</a:t>
            </a:r>
          </a:p>
        </p:txBody>
      </p:sp>
      <p:sp>
        <p:nvSpPr>
          <p:cNvPr id="24585" name="Slide Number Placeholder 1">
            <a:extLst>
              <a:ext uri="{FF2B5EF4-FFF2-40B4-BE49-F238E27FC236}">
                <a16:creationId xmlns:a16="http://schemas.microsoft.com/office/drawing/2014/main" id="{BDAF1C8B-BE59-4F67-8613-8F27671DF91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B5A5D3-0A8D-4AC3-950E-AB6276CB8C2B}" type="slidenum">
              <a:rPr lang="en-US" altLang="en-US" sz="1000" smtClean="0"/>
              <a:pPr>
                <a:spcBef>
                  <a:spcPct val="0"/>
                </a:spcBef>
                <a:buClrTx/>
                <a:buSzTx/>
                <a:buFontTx/>
                <a:buNone/>
              </a:pPr>
              <a:t>24</a:t>
            </a:fld>
            <a:endParaRPr lang="en-US" altLang="en-US" sz="100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9E21AC-BA4F-455A-B9ED-1747349EA68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73058" name="Rectangle 9">
            <a:extLst>
              <a:ext uri="{FF2B5EF4-FFF2-40B4-BE49-F238E27FC236}">
                <a16:creationId xmlns:a16="http://schemas.microsoft.com/office/drawing/2014/main" id="{7AAAD3D7-B7B4-43D1-ABDB-3C49307C091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59" name="Rectangle 9">
            <a:extLst>
              <a:ext uri="{FF2B5EF4-FFF2-40B4-BE49-F238E27FC236}">
                <a16:creationId xmlns:a16="http://schemas.microsoft.com/office/drawing/2014/main" id="{1C10E138-D9BC-4667-8BA9-26D2D5CB58B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0" name="Rectangle 2">
            <a:extLst>
              <a:ext uri="{FF2B5EF4-FFF2-40B4-BE49-F238E27FC236}">
                <a16:creationId xmlns:a16="http://schemas.microsoft.com/office/drawing/2014/main" id="{F26CBE4B-6766-48B5-B62A-DFBF5CD7F6F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1" name="Rectangle 3">
            <a:extLst>
              <a:ext uri="{FF2B5EF4-FFF2-40B4-BE49-F238E27FC236}">
                <a16:creationId xmlns:a16="http://schemas.microsoft.com/office/drawing/2014/main" id="{BBA8228B-8EE8-4681-B602-32B3F04DF59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2" name="Rectangle 4">
            <a:extLst>
              <a:ext uri="{FF2B5EF4-FFF2-40B4-BE49-F238E27FC236}">
                <a16:creationId xmlns:a16="http://schemas.microsoft.com/office/drawing/2014/main" id="{19F5E4CE-6B89-4A3A-A52B-2E353F53BD1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3" name="Text Box 6">
            <a:extLst>
              <a:ext uri="{FF2B5EF4-FFF2-40B4-BE49-F238E27FC236}">
                <a16:creationId xmlns:a16="http://schemas.microsoft.com/office/drawing/2014/main" id="{E583292C-5431-4481-AEA2-3E51864389BF}"/>
              </a:ext>
            </a:extLst>
          </p:cNvPr>
          <p:cNvSpPr txBox="1">
            <a:spLocks noChangeArrowheads="1"/>
          </p:cNvSpPr>
          <p:nvPr/>
        </p:nvSpPr>
        <p:spPr bwMode="auto">
          <a:xfrm>
            <a:off x="390525" y="869950"/>
            <a:ext cx="50545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dirty="0" err="1">
                <a:solidFill>
                  <a:srgbClr val="B2B2B2"/>
                </a:solidFill>
              </a:rPr>
              <a:t>Phacolytic</a:t>
            </a:r>
            <a:r>
              <a:rPr lang="en-US" altLang="en-US" sz="1600" dirty="0">
                <a:solidFill>
                  <a:srgbClr val="B2B2B2"/>
                </a:solidFill>
              </a:rPr>
              <a:t>, </a:t>
            </a:r>
            <a:r>
              <a:rPr lang="en-US" altLang="en-US" sz="1600" b="1" dirty="0">
                <a:solidFill>
                  <a:srgbClr val="0000FF"/>
                </a:solidFill>
              </a:rPr>
              <a:t>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73064" name="AutoShape 8">
            <a:extLst>
              <a:ext uri="{FF2B5EF4-FFF2-40B4-BE49-F238E27FC236}">
                <a16:creationId xmlns:a16="http://schemas.microsoft.com/office/drawing/2014/main" id="{68C8642A-9E05-4B6F-9FA8-FB5D757F4ECB}"/>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5" name="Rectangle 2">
            <a:extLst>
              <a:ext uri="{FF2B5EF4-FFF2-40B4-BE49-F238E27FC236}">
                <a16:creationId xmlns:a16="http://schemas.microsoft.com/office/drawing/2014/main" id="{F86A378B-5C64-4541-9A02-925E1CF981D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3066" name="Slide Number Placeholder 1">
            <a:extLst>
              <a:ext uri="{FF2B5EF4-FFF2-40B4-BE49-F238E27FC236}">
                <a16:creationId xmlns:a16="http://schemas.microsoft.com/office/drawing/2014/main" id="{436AB5CB-9034-4D21-B51C-C1056B8FE46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27BF6B-95A6-4211-9750-27BDD2A401E0}" type="slidenum">
              <a:rPr lang="en-US" altLang="en-US" sz="1000" smtClean="0"/>
              <a:pPr>
                <a:spcBef>
                  <a:spcPct val="0"/>
                </a:spcBef>
                <a:buClrTx/>
                <a:buSzTx/>
                <a:buFontTx/>
                <a:buNone/>
              </a:pPr>
              <a:t>240</a:t>
            </a:fld>
            <a:endParaRPr lang="en-US" altLang="en-US" sz="1000"/>
          </a:p>
        </p:txBody>
      </p:sp>
      <p:sp>
        <p:nvSpPr>
          <p:cNvPr id="173067" name="Text Box 7">
            <a:extLst>
              <a:ext uri="{FF2B5EF4-FFF2-40B4-BE49-F238E27FC236}">
                <a16:creationId xmlns:a16="http://schemas.microsoft.com/office/drawing/2014/main" id="{67571AEA-AA29-4711-B025-29343FCD7AB4}"/>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5" name="TextBox 4">
            <a:extLst>
              <a:ext uri="{FF2B5EF4-FFF2-40B4-BE49-F238E27FC236}">
                <a16:creationId xmlns:a16="http://schemas.microsoft.com/office/drawing/2014/main" id="{747BDA45-9B0C-4D0D-AAC1-7A8FF5845360}"/>
              </a:ext>
            </a:extLst>
          </p:cNvPr>
          <p:cNvSpPr txBox="1"/>
          <p:nvPr/>
        </p:nvSpPr>
        <p:spPr>
          <a:xfrm>
            <a:off x="2111364" y="1954707"/>
            <a:ext cx="6781800" cy="2677656"/>
          </a:xfrm>
          <a:prstGeom prst="rect">
            <a:avLst/>
          </a:prstGeom>
          <a:solidFill>
            <a:srgbClr val="00FFCC"/>
          </a:solidFill>
        </p:spPr>
        <p:txBody>
          <a:bodyPr wrap="square" rtlCol="0">
            <a:spAutoFit/>
          </a:bodyPr>
          <a:lstStyle/>
          <a:p>
            <a:r>
              <a:rPr lang="en-US" sz="1400" i="1" dirty="0">
                <a:solidFill>
                  <a:srgbClr val="0000FF"/>
                </a:solidFill>
              </a:rPr>
              <a:t>Is phacomorphic glaucoma a form of </a:t>
            </a:r>
            <a:r>
              <a:rPr lang="en-US" sz="1400" dirty="0">
                <a:solidFill>
                  <a:srgbClr val="0000FF"/>
                </a:solidFill>
              </a:rPr>
              <a:t>open</a:t>
            </a:r>
            <a:r>
              <a:rPr lang="en-US" sz="1400" i="1" dirty="0">
                <a:solidFill>
                  <a:srgbClr val="0000FF"/>
                </a:solidFill>
              </a:rPr>
              <a:t>-angle, or angle-</a:t>
            </a:r>
            <a:r>
              <a:rPr lang="en-US" sz="1400" dirty="0">
                <a:solidFill>
                  <a:srgbClr val="0000FF"/>
                </a:solidFill>
              </a:rPr>
              <a:t>closure</a:t>
            </a:r>
            <a:r>
              <a:rPr lang="en-US" sz="1400" i="1" dirty="0">
                <a:solidFill>
                  <a:srgbClr val="0000FF"/>
                </a:solidFill>
              </a:rPr>
              <a:t> glaucoma?</a:t>
            </a:r>
          </a:p>
          <a:p>
            <a:r>
              <a:rPr lang="en-US" sz="1400" dirty="0">
                <a:solidFill>
                  <a:srgbClr val="0000FF"/>
                </a:solidFill>
              </a:rPr>
              <a:t>Angle closure</a:t>
            </a:r>
          </a:p>
          <a:p>
            <a:endParaRPr lang="en-US" sz="1400" dirty="0">
              <a:solidFill>
                <a:srgbClr val="0000FF"/>
              </a:solidFill>
            </a:endParaRPr>
          </a:p>
          <a:p>
            <a:r>
              <a:rPr lang="en-US" sz="1400" i="1" dirty="0">
                <a:solidFill>
                  <a:srgbClr val="0000FF"/>
                </a:solidFill>
              </a:rPr>
              <a:t>In </a:t>
            </a:r>
            <a:r>
              <a:rPr lang="en-US" sz="1400" i="1" dirty="0" err="1">
                <a:solidFill>
                  <a:srgbClr val="0000FF"/>
                </a:solidFill>
              </a:rPr>
              <a:t>phacolytic</a:t>
            </a:r>
            <a:r>
              <a:rPr lang="en-US" sz="1400" i="1" dirty="0">
                <a:solidFill>
                  <a:srgbClr val="0000FF"/>
                </a:solidFill>
              </a:rPr>
              <a:t> glaucoma, cataractous lens proteins in the AC are the culprit. What is the culprit in phacomorphic glaucoma?</a:t>
            </a:r>
            <a:endParaRPr lang="en-US" sz="1400" i="1" dirty="0">
              <a:solidFill>
                <a:srgbClr val="00FFCC"/>
              </a:solidFill>
            </a:endParaRPr>
          </a:p>
          <a:p>
            <a:r>
              <a:rPr lang="en-US" sz="1400" dirty="0">
                <a:solidFill>
                  <a:srgbClr val="00FFCC"/>
                </a:solidFill>
              </a:rPr>
              <a:t>Cataractous increase in lens </a:t>
            </a:r>
            <a:r>
              <a:rPr lang="en-US" sz="1400" b="1" dirty="0">
                <a:solidFill>
                  <a:srgbClr val="00FFCC"/>
                </a:solidFill>
              </a:rPr>
              <a:t>size</a:t>
            </a:r>
          </a:p>
          <a:p>
            <a:endParaRPr lang="en-US" sz="1400" i="1" dirty="0">
              <a:solidFill>
                <a:srgbClr val="00FFCC"/>
              </a:solidFill>
            </a:endParaRPr>
          </a:p>
          <a:p>
            <a:r>
              <a:rPr lang="en-US" sz="1400" i="1" dirty="0">
                <a:solidFill>
                  <a:srgbClr val="00FFCC"/>
                </a:solidFill>
              </a:rPr>
              <a:t>How does cataractous increase in lens size lead to elected IOP?</a:t>
            </a:r>
          </a:p>
          <a:p>
            <a:r>
              <a:rPr lang="en-US" sz="1400" dirty="0">
                <a:solidFill>
                  <a:srgbClr val="00FFCC"/>
                </a:solidFill>
              </a:rPr>
              <a:t>1) It alters the anatomic relationship between the anterior lens surface and the pupil margin in a manner that leads to pupillary block and subsequent angle closure; and </a:t>
            </a:r>
          </a:p>
          <a:p>
            <a:r>
              <a:rPr lang="en-US" sz="1400" dirty="0">
                <a:solidFill>
                  <a:srgbClr val="00FFCC"/>
                </a:solidFill>
              </a:rPr>
              <a:t>2) it pushes the peripheral iris forward, narrowing the angle, thereby reducing the magnitude of the PC-AC pressure gradient needed to induce angle closure</a:t>
            </a:r>
          </a:p>
        </p:txBody>
      </p:sp>
    </p:spTree>
    <p:extLst>
      <p:ext uri="{BB962C8B-B14F-4D97-AF65-F5344CB8AC3E}">
        <p14:creationId xmlns:p14="http://schemas.microsoft.com/office/powerpoint/2010/main" val="345132240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9E21AC-BA4F-455A-B9ED-1747349EA68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73058" name="Rectangle 9">
            <a:extLst>
              <a:ext uri="{FF2B5EF4-FFF2-40B4-BE49-F238E27FC236}">
                <a16:creationId xmlns:a16="http://schemas.microsoft.com/office/drawing/2014/main" id="{7AAAD3D7-B7B4-43D1-ABDB-3C49307C091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59" name="Rectangle 9">
            <a:extLst>
              <a:ext uri="{FF2B5EF4-FFF2-40B4-BE49-F238E27FC236}">
                <a16:creationId xmlns:a16="http://schemas.microsoft.com/office/drawing/2014/main" id="{1C10E138-D9BC-4667-8BA9-26D2D5CB58B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0" name="Rectangle 2">
            <a:extLst>
              <a:ext uri="{FF2B5EF4-FFF2-40B4-BE49-F238E27FC236}">
                <a16:creationId xmlns:a16="http://schemas.microsoft.com/office/drawing/2014/main" id="{F26CBE4B-6766-48B5-B62A-DFBF5CD7F6F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1" name="Rectangle 3">
            <a:extLst>
              <a:ext uri="{FF2B5EF4-FFF2-40B4-BE49-F238E27FC236}">
                <a16:creationId xmlns:a16="http://schemas.microsoft.com/office/drawing/2014/main" id="{BBA8228B-8EE8-4681-B602-32B3F04DF59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2" name="Rectangle 4">
            <a:extLst>
              <a:ext uri="{FF2B5EF4-FFF2-40B4-BE49-F238E27FC236}">
                <a16:creationId xmlns:a16="http://schemas.microsoft.com/office/drawing/2014/main" id="{19F5E4CE-6B89-4A3A-A52B-2E353F53BD1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3" name="Text Box 6">
            <a:extLst>
              <a:ext uri="{FF2B5EF4-FFF2-40B4-BE49-F238E27FC236}">
                <a16:creationId xmlns:a16="http://schemas.microsoft.com/office/drawing/2014/main" id="{E583292C-5431-4481-AEA2-3E51864389BF}"/>
              </a:ext>
            </a:extLst>
          </p:cNvPr>
          <p:cNvSpPr txBox="1">
            <a:spLocks noChangeArrowheads="1"/>
          </p:cNvSpPr>
          <p:nvPr/>
        </p:nvSpPr>
        <p:spPr bwMode="auto">
          <a:xfrm>
            <a:off x="390525" y="869950"/>
            <a:ext cx="50545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dirty="0" err="1">
                <a:solidFill>
                  <a:srgbClr val="B2B2B2"/>
                </a:solidFill>
              </a:rPr>
              <a:t>Phacolytic</a:t>
            </a:r>
            <a:r>
              <a:rPr lang="en-US" altLang="en-US" sz="1600" dirty="0">
                <a:solidFill>
                  <a:srgbClr val="B2B2B2"/>
                </a:solidFill>
              </a:rPr>
              <a:t>, </a:t>
            </a:r>
            <a:r>
              <a:rPr lang="en-US" altLang="en-US" sz="1600" b="1" dirty="0">
                <a:solidFill>
                  <a:srgbClr val="0000FF"/>
                </a:solidFill>
              </a:rPr>
              <a:t>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73064" name="AutoShape 8">
            <a:extLst>
              <a:ext uri="{FF2B5EF4-FFF2-40B4-BE49-F238E27FC236}">
                <a16:creationId xmlns:a16="http://schemas.microsoft.com/office/drawing/2014/main" id="{68C8642A-9E05-4B6F-9FA8-FB5D757F4ECB}"/>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5" name="Rectangle 2">
            <a:extLst>
              <a:ext uri="{FF2B5EF4-FFF2-40B4-BE49-F238E27FC236}">
                <a16:creationId xmlns:a16="http://schemas.microsoft.com/office/drawing/2014/main" id="{F86A378B-5C64-4541-9A02-925E1CF981D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3066" name="Slide Number Placeholder 1">
            <a:extLst>
              <a:ext uri="{FF2B5EF4-FFF2-40B4-BE49-F238E27FC236}">
                <a16:creationId xmlns:a16="http://schemas.microsoft.com/office/drawing/2014/main" id="{436AB5CB-9034-4D21-B51C-C1056B8FE46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27BF6B-95A6-4211-9750-27BDD2A401E0}" type="slidenum">
              <a:rPr lang="en-US" altLang="en-US" sz="1000" smtClean="0"/>
              <a:pPr>
                <a:spcBef>
                  <a:spcPct val="0"/>
                </a:spcBef>
                <a:buClrTx/>
                <a:buSzTx/>
                <a:buFontTx/>
                <a:buNone/>
              </a:pPr>
              <a:t>241</a:t>
            </a:fld>
            <a:endParaRPr lang="en-US" altLang="en-US" sz="1000"/>
          </a:p>
        </p:txBody>
      </p:sp>
      <p:sp>
        <p:nvSpPr>
          <p:cNvPr id="173067" name="Text Box 7">
            <a:extLst>
              <a:ext uri="{FF2B5EF4-FFF2-40B4-BE49-F238E27FC236}">
                <a16:creationId xmlns:a16="http://schemas.microsoft.com/office/drawing/2014/main" id="{67571AEA-AA29-4711-B025-29343FCD7AB4}"/>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5" name="TextBox 4">
            <a:extLst>
              <a:ext uri="{FF2B5EF4-FFF2-40B4-BE49-F238E27FC236}">
                <a16:creationId xmlns:a16="http://schemas.microsoft.com/office/drawing/2014/main" id="{747BDA45-9B0C-4D0D-AAC1-7A8FF5845360}"/>
              </a:ext>
            </a:extLst>
          </p:cNvPr>
          <p:cNvSpPr txBox="1"/>
          <p:nvPr/>
        </p:nvSpPr>
        <p:spPr>
          <a:xfrm>
            <a:off x="2111364" y="1954707"/>
            <a:ext cx="6781800" cy="2677656"/>
          </a:xfrm>
          <a:prstGeom prst="rect">
            <a:avLst/>
          </a:prstGeom>
          <a:solidFill>
            <a:srgbClr val="00FFCC"/>
          </a:solidFill>
        </p:spPr>
        <p:txBody>
          <a:bodyPr wrap="square" rtlCol="0">
            <a:spAutoFit/>
          </a:bodyPr>
          <a:lstStyle/>
          <a:p>
            <a:r>
              <a:rPr lang="en-US" sz="1400" i="1" dirty="0">
                <a:solidFill>
                  <a:srgbClr val="0000FF"/>
                </a:solidFill>
              </a:rPr>
              <a:t>Is phacomorphic glaucoma a form of </a:t>
            </a:r>
            <a:r>
              <a:rPr lang="en-US" sz="1400" dirty="0">
                <a:solidFill>
                  <a:srgbClr val="0000FF"/>
                </a:solidFill>
              </a:rPr>
              <a:t>open</a:t>
            </a:r>
            <a:r>
              <a:rPr lang="en-US" sz="1400" i="1" dirty="0">
                <a:solidFill>
                  <a:srgbClr val="0000FF"/>
                </a:solidFill>
              </a:rPr>
              <a:t>-angle, or angle-</a:t>
            </a:r>
            <a:r>
              <a:rPr lang="en-US" sz="1400" dirty="0">
                <a:solidFill>
                  <a:srgbClr val="0000FF"/>
                </a:solidFill>
              </a:rPr>
              <a:t>closure</a:t>
            </a:r>
            <a:r>
              <a:rPr lang="en-US" sz="1400" i="1" dirty="0">
                <a:solidFill>
                  <a:srgbClr val="0000FF"/>
                </a:solidFill>
              </a:rPr>
              <a:t> glaucoma?</a:t>
            </a:r>
          </a:p>
          <a:p>
            <a:r>
              <a:rPr lang="en-US" sz="1400" dirty="0">
                <a:solidFill>
                  <a:srgbClr val="0000FF"/>
                </a:solidFill>
              </a:rPr>
              <a:t>Angle closure</a:t>
            </a:r>
          </a:p>
          <a:p>
            <a:endParaRPr lang="en-US" sz="1400" dirty="0">
              <a:solidFill>
                <a:srgbClr val="0000FF"/>
              </a:solidFill>
            </a:endParaRPr>
          </a:p>
          <a:p>
            <a:r>
              <a:rPr lang="en-US" sz="1400" i="1" dirty="0">
                <a:solidFill>
                  <a:srgbClr val="0000FF"/>
                </a:solidFill>
              </a:rPr>
              <a:t>In </a:t>
            </a:r>
            <a:r>
              <a:rPr lang="en-US" sz="1400" i="1" dirty="0" err="1">
                <a:solidFill>
                  <a:srgbClr val="0000FF"/>
                </a:solidFill>
              </a:rPr>
              <a:t>phacolytic</a:t>
            </a:r>
            <a:r>
              <a:rPr lang="en-US" sz="1400" i="1" dirty="0">
                <a:solidFill>
                  <a:srgbClr val="0000FF"/>
                </a:solidFill>
              </a:rPr>
              <a:t> glaucoma, cataractous lens proteins in the AC are the culprit. What is the culprit in phacomorphic glaucoma?</a:t>
            </a:r>
          </a:p>
          <a:p>
            <a:r>
              <a:rPr lang="en-US" sz="1400" dirty="0">
                <a:solidFill>
                  <a:srgbClr val="0000FF"/>
                </a:solidFill>
              </a:rPr>
              <a:t>Cataractous increase in lens </a:t>
            </a:r>
            <a:r>
              <a:rPr lang="en-US" sz="1400" b="1" dirty="0">
                <a:solidFill>
                  <a:srgbClr val="0000FF"/>
                </a:solidFill>
              </a:rPr>
              <a:t>size</a:t>
            </a:r>
          </a:p>
          <a:p>
            <a:endParaRPr lang="en-US" sz="1400" i="1" dirty="0">
              <a:solidFill>
                <a:srgbClr val="00FFCC"/>
              </a:solidFill>
            </a:endParaRPr>
          </a:p>
          <a:p>
            <a:r>
              <a:rPr lang="en-US" sz="1400" i="1" dirty="0">
                <a:solidFill>
                  <a:srgbClr val="00FFCC"/>
                </a:solidFill>
              </a:rPr>
              <a:t>How does cataractous increase in lens size lead to elected IOP?</a:t>
            </a:r>
          </a:p>
          <a:p>
            <a:r>
              <a:rPr lang="en-US" sz="1400" dirty="0">
                <a:solidFill>
                  <a:srgbClr val="00FFCC"/>
                </a:solidFill>
              </a:rPr>
              <a:t>1) It alters the anatomic relationship between the anterior lens surface and the pupil margin in a manner that leads to pupillary block and subsequent angle closure; and </a:t>
            </a:r>
          </a:p>
          <a:p>
            <a:r>
              <a:rPr lang="en-US" sz="1400" dirty="0">
                <a:solidFill>
                  <a:srgbClr val="00FFCC"/>
                </a:solidFill>
              </a:rPr>
              <a:t>2) it pushes the peripheral iris forward, narrowing the angle, thereby reducing the magnitude of the PC-AC pressure gradient needed to induce angle closure</a:t>
            </a:r>
          </a:p>
        </p:txBody>
      </p:sp>
    </p:spTree>
    <p:extLst>
      <p:ext uri="{BB962C8B-B14F-4D97-AF65-F5344CB8AC3E}">
        <p14:creationId xmlns:p14="http://schemas.microsoft.com/office/powerpoint/2010/main" val="409876585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9E21AC-BA4F-455A-B9ED-1747349EA68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73058" name="Rectangle 9">
            <a:extLst>
              <a:ext uri="{FF2B5EF4-FFF2-40B4-BE49-F238E27FC236}">
                <a16:creationId xmlns:a16="http://schemas.microsoft.com/office/drawing/2014/main" id="{7AAAD3D7-B7B4-43D1-ABDB-3C49307C091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59" name="Rectangle 9">
            <a:extLst>
              <a:ext uri="{FF2B5EF4-FFF2-40B4-BE49-F238E27FC236}">
                <a16:creationId xmlns:a16="http://schemas.microsoft.com/office/drawing/2014/main" id="{1C10E138-D9BC-4667-8BA9-26D2D5CB58B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0" name="Rectangle 2">
            <a:extLst>
              <a:ext uri="{FF2B5EF4-FFF2-40B4-BE49-F238E27FC236}">
                <a16:creationId xmlns:a16="http://schemas.microsoft.com/office/drawing/2014/main" id="{F26CBE4B-6766-48B5-B62A-DFBF5CD7F6F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1" name="Rectangle 3">
            <a:extLst>
              <a:ext uri="{FF2B5EF4-FFF2-40B4-BE49-F238E27FC236}">
                <a16:creationId xmlns:a16="http://schemas.microsoft.com/office/drawing/2014/main" id="{BBA8228B-8EE8-4681-B602-32B3F04DF59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2" name="Rectangle 4">
            <a:extLst>
              <a:ext uri="{FF2B5EF4-FFF2-40B4-BE49-F238E27FC236}">
                <a16:creationId xmlns:a16="http://schemas.microsoft.com/office/drawing/2014/main" id="{19F5E4CE-6B89-4A3A-A52B-2E353F53BD1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3" name="Text Box 6">
            <a:extLst>
              <a:ext uri="{FF2B5EF4-FFF2-40B4-BE49-F238E27FC236}">
                <a16:creationId xmlns:a16="http://schemas.microsoft.com/office/drawing/2014/main" id="{E583292C-5431-4481-AEA2-3E51864389BF}"/>
              </a:ext>
            </a:extLst>
          </p:cNvPr>
          <p:cNvSpPr txBox="1">
            <a:spLocks noChangeArrowheads="1"/>
          </p:cNvSpPr>
          <p:nvPr/>
        </p:nvSpPr>
        <p:spPr bwMode="auto">
          <a:xfrm>
            <a:off x="390525" y="869950"/>
            <a:ext cx="50545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dirty="0" err="1">
                <a:solidFill>
                  <a:srgbClr val="B2B2B2"/>
                </a:solidFill>
              </a:rPr>
              <a:t>Phacolytic</a:t>
            </a:r>
            <a:r>
              <a:rPr lang="en-US" altLang="en-US" sz="1600" dirty="0">
                <a:solidFill>
                  <a:srgbClr val="B2B2B2"/>
                </a:solidFill>
              </a:rPr>
              <a:t>, </a:t>
            </a:r>
            <a:r>
              <a:rPr lang="en-US" altLang="en-US" sz="1600" b="1" dirty="0">
                <a:solidFill>
                  <a:srgbClr val="0000FF"/>
                </a:solidFill>
              </a:rPr>
              <a:t>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73064" name="AutoShape 8">
            <a:extLst>
              <a:ext uri="{FF2B5EF4-FFF2-40B4-BE49-F238E27FC236}">
                <a16:creationId xmlns:a16="http://schemas.microsoft.com/office/drawing/2014/main" id="{68C8642A-9E05-4B6F-9FA8-FB5D757F4ECB}"/>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5" name="Rectangle 2">
            <a:extLst>
              <a:ext uri="{FF2B5EF4-FFF2-40B4-BE49-F238E27FC236}">
                <a16:creationId xmlns:a16="http://schemas.microsoft.com/office/drawing/2014/main" id="{F86A378B-5C64-4541-9A02-925E1CF981D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3066" name="Slide Number Placeholder 1">
            <a:extLst>
              <a:ext uri="{FF2B5EF4-FFF2-40B4-BE49-F238E27FC236}">
                <a16:creationId xmlns:a16="http://schemas.microsoft.com/office/drawing/2014/main" id="{436AB5CB-9034-4D21-B51C-C1056B8FE46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27BF6B-95A6-4211-9750-27BDD2A401E0}" type="slidenum">
              <a:rPr lang="en-US" altLang="en-US" sz="1000" smtClean="0"/>
              <a:pPr>
                <a:spcBef>
                  <a:spcPct val="0"/>
                </a:spcBef>
                <a:buClrTx/>
                <a:buSzTx/>
                <a:buFontTx/>
                <a:buNone/>
              </a:pPr>
              <a:t>242</a:t>
            </a:fld>
            <a:endParaRPr lang="en-US" altLang="en-US" sz="1000"/>
          </a:p>
        </p:txBody>
      </p:sp>
      <p:sp>
        <p:nvSpPr>
          <p:cNvPr id="173067" name="Text Box 7">
            <a:extLst>
              <a:ext uri="{FF2B5EF4-FFF2-40B4-BE49-F238E27FC236}">
                <a16:creationId xmlns:a16="http://schemas.microsoft.com/office/drawing/2014/main" id="{67571AEA-AA29-4711-B025-29343FCD7AB4}"/>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5" name="TextBox 4">
            <a:extLst>
              <a:ext uri="{FF2B5EF4-FFF2-40B4-BE49-F238E27FC236}">
                <a16:creationId xmlns:a16="http://schemas.microsoft.com/office/drawing/2014/main" id="{747BDA45-9B0C-4D0D-AAC1-7A8FF5845360}"/>
              </a:ext>
            </a:extLst>
          </p:cNvPr>
          <p:cNvSpPr txBox="1"/>
          <p:nvPr/>
        </p:nvSpPr>
        <p:spPr>
          <a:xfrm>
            <a:off x="2111364" y="1954707"/>
            <a:ext cx="6781800" cy="2677656"/>
          </a:xfrm>
          <a:prstGeom prst="rect">
            <a:avLst/>
          </a:prstGeom>
          <a:solidFill>
            <a:srgbClr val="00FFCC"/>
          </a:solidFill>
        </p:spPr>
        <p:txBody>
          <a:bodyPr wrap="square" rtlCol="0">
            <a:spAutoFit/>
          </a:bodyPr>
          <a:lstStyle/>
          <a:p>
            <a:r>
              <a:rPr lang="en-US" sz="1400" i="1" dirty="0">
                <a:solidFill>
                  <a:srgbClr val="0000FF"/>
                </a:solidFill>
              </a:rPr>
              <a:t>Is phacomorphic glaucoma a form of </a:t>
            </a:r>
            <a:r>
              <a:rPr lang="en-US" sz="1400" dirty="0">
                <a:solidFill>
                  <a:srgbClr val="0000FF"/>
                </a:solidFill>
              </a:rPr>
              <a:t>open</a:t>
            </a:r>
            <a:r>
              <a:rPr lang="en-US" sz="1400" i="1" dirty="0">
                <a:solidFill>
                  <a:srgbClr val="0000FF"/>
                </a:solidFill>
              </a:rPr>
              <a:t>-angle, or angle-</a:t>
            </a:r>
            <a:r>
              <a:rPr lang="en-US" sz="1400" dirty="0">
                <a:solidFill>
                  <a:srgbClr val="0000FF"/>
                </a:solidFill>
              </a:rPr>
              <a:t>closure</a:t>
            </a:r>
            <a:r>
              <a:rPr lang="en-US" sz="1400" i="1" dirty="0">
                <a:solidFill>
                  <a:srgbClr val="0000FF"/>
                </a:solidFill>
              </a:rPr>
              <a:t> glaucoma?</a:t>
            </a:r>
          </a:p>
          <a:p>
            <a:r>
              <a:rPr lang="en-US" sz="1400" dirty="0">
                <a:solidFill>
                  <a:srgbClr val="0000FF"/>
                </a:solidFill>
              </a:rPr>
              <a:t>Angle closure</a:t>
            </a:r>
          </a:p>
          <a:p>
            <a:endParaRPr lang="en-US" sz="1400" dirty="0">
              <a:solidFill>
                <a:srgbClr val="0000FF"/>
              </a:solidFill>
            </a:endParaRPr>
          </a:p>
          <a:p>
            <a:r>
              <a:rPr lang="en-US" sz="1400" i="1" dirty="0">
                <a:solidFill>
                  <a:srgbClr val="0000FF"/>
                </a:solidFill>
              </a:rPr>
              <a:t>In </a:t>
            </a:r>
            <a:r>
              <a:rPr lang="en-US" sz="1400" i="1" dirty="0" err="1">
                <a:solidFill>
                  <a:srgbClr val="0000FF"/>
                </a:solidFill>
              </a:rPr>
              <a:t>phacolytic</a:t>
            </a:r>
            <a:r>
              <a:rPr lang="en-US" sz="1400" i="1" dirty="0">
                <a:solidFill>
                  <a:srgbClr val="0000FF"/>
                </a:solidFill>
              </a:rPr>
              <a:t> glaucoma, cataractous lens proteins in the AC are the culprit. What is the culprit in phacomorphic glaucoma?</a:t>
            </a:r>
          </a:p>
          <a:p>
            <a:r>
              <a:rPr lang="en-US" sz="1400" dirty="0">
                <a:solidFill>
                  <a:srgbClr val="0000FF"/>
                </a:solidFill>
              </a:rPr>
              <a:t>Cataractous increase in lens </a:t>
            </a:r>
            <a:r>
              <a:rPr lang="en-US" sz="1400" b="1" dirty="0">
                <a:solidFill>
                  <a:srgbClr val="0000FF"/>
                </a:solidFill>
              </a:rPr>
              <a:t>size</a:t>
            </a:r>
          </a:p>
          <a:p>
            <a:endParaRPr lang="en-US" sz="1400" i="1" dirty="0">
              <a:solidFill>
                <a:srgbClr val="0000FF"/>
              </a:solidFill>
            </a:endParaRPr>
          </a:p>
          <a:p>
            <a:r>
              <a:rPr lang="en-US" sz="1400" i="1" dirty="0">
                <a:solidFill>
                  <a:srgbClr val="0000FF"/>
                </a:solidFill>
              </a:rPr>
              <a:t>How does cataractous increase in lens size lead to IOP elevation?</a:t>
            </a:r>
          </a:p>
          <a:p>
            <a:r>
              <a:rPr lang="en-US" sz="1400" dirty="0">
                <a:solidFill>
                  <a:srgbClr val="0000FF"/>
                </a:solidFill>
              </a:rPr>
              <a:t>1) </a:t>
            </a:r>
            <a:r>
              <a:rPr lang="en-US" sz="1400" dirty="0">
                <a:solidFill>
                  <a:srgbClr val="00FFCC"/>
                </a:solidFill>
              </a:rPr>
              <a:t>It alters the anatomic relationship between the anterior lens surface and the pupil margin in a manner that leads to pupillary block and subsequent angle closure; and </a:t>
            </a:r>
          </a:p>
          <a:p>
            <a:r>
              <a:rPr lang="en-US" sz="1400" dirty="0">
                <a:solidFill>
                  <a:schemeClr val="bg1">
                    <a:lumMod val="65000"/>
                  </a:schemeClr>
                </a:solidFill>
              </a:rPr>
              <a:t>2) </a:t>
            </a:r>
            <a:r>
              <a:rPr lang="en-US" sz="1400" dirty="0">
                <a:solidFill>
                  <a:srgbClr val="00FFCC"/>
                </a:solidFill>
              </a:rPr>
              <a:t>it pushes the peripheral iris forward, narrowing the angle, thereby reducing the magnitude of the PC-AC pressure gradient needed to induce angle closure</a:t>
            </a:r>
          </a:p>
        </p:txBody>
      </p:sp>
    </p:spTree>
    <p:extLst>
      <p:ext uri="{BB962C8B-B14F-4D97-AF65-F5344CB8AC3E}">
        <p14:creationId xmlns:p14="http://schemas.microsoft.com/office/powerpoint/2010/main" val="42498576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9E21AC-BA4F-455A-B9ED-1747349EA68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73058" name="Rectangle 9">
            <a:extLst>
              <a:ext uri="{FF2B5EF4-FFF2-40B4-BE49-F238E27FC236}">
                <a16:creationId xmlns:a16="http://schemas.microsoft.com/office/drawing/2014/main" id="{7AAAD3D7-B7B4-43D1-ABDB-3C49307C091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59" name="Rectangle 9">
            <a:extLst>
              <a:ext uri="{FF2B5EF4-FFF2-40B4-BE49-F238E27FC236}">
                <a16:creationId xmlns:a16="http://schemas.microsoft.com/office/drawing/2014/main" id="{1C10E138-D9BC-4667-8BA9-26D2D5CB58B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0" name="Rectangle 2">
            <a:extLst>
              <a:ext uri="{FF2B5EF4-FFF2-40B4-BE49-F238E27FC236}">
                <a16:creationId xmlns:a16="http://schemas.microsoft.com/office/drawing/2014/main" id="{F26CBE4B-6766-48B5-B62A-DFBF5CD7F6F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1" name="Rectangle 3">
            <a:extLst>
              <a:ext uri="{FF2B5EF4-FFF2-40B4-BE49-F238E27FC236}">
                <a16:creationId xmlns:a16="http://schemas.microsoft.com/office/drawing/2014/main" id="{BBA8228B-8EE8-4681-B602-32B3F04DF59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2" name="Rectangle 4">
            <a:extLst>
              <a:ext uri="{FF2B5EF4-FFF2-40B4-BE49-F238E27FC236}">
                <a16:creationId xmlns:a16="http://schemas.microsoft.com/office/drawing/2014/main" id="{19F5E4CE-6B89-4A3A-A52B-2E353F53BD1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3" name="Text Box 6">
            <a:extLst>
              <a:ext uri="{FF2B5EF4-FFF2-40B4-BE49-F238E27FC236}">
                <a16:creationId xmlns:a16="http://schemas.microsoft.com/office/drawing/2014/main" id="{E583292C-5431-4481-AEA2-3E51864389BF}"/>
              </a:ext>
            </a:extLst>
          </p:cNvPr>
          <p:cNvSpPr txBox="1">
            <a:spLocks noChangeArrowheads="1"/>
          </p:cNvSpPr>
          <p:nvPr/>
        </p:nvSpPr>
        <p:spPr bwMode="auto">
          <a:xfrm>
            <a:off x="390525" y="869950"/>
            <a:ext cx="50545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dirty="0" err="1">
                <a:solidFill>
                  <a:srgbClr val="B2B2B2"/>
                </a:solidFill>
              </a:rPr>
              <a:t>Phacolytic</a:t>
            </a:r>
            <a:r>
              <a:rPr lang="en-US" altLang="en-US" sz="1600" dirty="0">
                <a:solidFill>
                  <a:srgbClr val="B2B2B2"/>
                </a:solidFill>
              </a:rPr>
              <a:t>, </a:t>
            </a:r>
            <a:r>
              <a:rPr lang="en-US" altLang="en-US" sz="1600" b="1" dirty="0">
                <a:solidFill>
                  <a:srgbClr val="0000FF"/>
                </a:solidFill>
              </a:rPr>
              <a:t>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73064" name="AutoShape 8">
            <a:extLst>
              <a:ext uri="{FF2B5EF4-FFF2-40B4-BE49-F238E27FC236}">
                <a16:creationId xmlns:a16="http://schemas.microsoft.com/office/drawing/2014/main" id="{68C8642A-9E05-4B6F-9FA8-FB5D757F4ECB}"/>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5" name="Rectangle 2">
            <a:extLst>
              <a:ext uri="{FF2B5EF4-FFF2-40B4-BE49-F238E27FC236}">
                <a16:creationId xmlns:a16="http://schemas.microsoft.com/office/drawing/2014/main" id="{F86A378B-5C64-4541-9A02-925E1CF981D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3066" name="Slide Number Placeholder 1">
            <a:extLst>
              <a:ext uri="{FF2B5EF4-FFF2-40B4-BE49-F238E27FC236}">
                <a16:creationId xmlns:a16="http://schemas.microsoft.com/office/drawing/2014/main" id="{436AB5CB-9034-4D21-B51C-C1056B8FE46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27BF6B-95A6-4211-9750-27BDD2A401E0}" type="slidenum">
              <a:rPr lang="en-US" altLang="en-US" sz="1000" smtClean="0"/>
              <a:pPr>
                <a:spcBef>
                  <a:spcPct val="0"/>
                </a:spcBef>
                <a:buClrTx/>
                <a:buSzTx/>
                <a:buFontTx/>
                <a:buNone/>
              </a:pPr>
              <a:t>243</a:t>
            </a:fld>
            <a:endParaRPr lang="en-US" altLang="en-US" sz="1000"/>
          </a:p>
        </p:txBody>
      </p:sp>
      <p:sp>
        <p:nvSpPr>
          <p:cNvPr id="173067" name="Text Box 7">
            <a:extLst>
              <a:ext uri="{FF2B5EF4-FFF2-40B4-BE49-F238E27FC236}">
                <a16:creationId xmlns:a16="http://schemas.microsoft.com/office/drawing/2014/main" id="{67571AEA-AA29-4711-B025-29343FCD7AB4}"/>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5" name="TextBox 4">
            <a:extLst>
              <a:ext uri="{FF2B5EF4-FFF2-40B4-BE49-F238E27FC236}">
                <a16:creationId xmlns:a16="http://schemas.microsoft.com/office/drawing/2014/main" id="{747BDA45-9B0C-4D0D-AAC1-7A8FF5845360}"/>
              </a:ext>
            </a:extLst>
          </p:cNvPr>
          <p:cNvSpPr txBox="1"/>
          <p:nvPr/>
        </p:nvSpPr>
        <p:spPr>
          <a:xfrm>
            <a:off x="2111364" y="1954707"/>
            <a:ext cx="6781800" cy="2677656"/>
          </a:xfrm>
          <a:prstGeom prst="rect">
            <a:avLst/>
          </a:prstGeom>
          <a:solidFill>
            <a:srgbClr val="00FFCC"/>
          </a:solidFill>
        </p:spPr>
        <p:txBody>
          <a:bodyPr wrap="square" rtlCol="0">
            <a:spAutoFit/>
          </a:bodyPr>
          <a:lstStyle/>
          <a:p>
            <a:r>
              <a:rPr lang="en-US" sz="1400" i="1" dirty="0">
                <a:solidFill>
                  <a:srgbClr val="0000FF"/>
                </a:solidFill>
              </a:rPr>
              <a:t>Is phacomorphic glaucoma a form of </a:t>
            </a:r>
            <a:r>
              <a:rPr lang="en-US" sz="1400" dirty="0">
                <a:solidFill>
                  <a:srgbClr val="0000FF"/>
                </a:solidFill>
              </a:rPr>
              <a:t>open</a:t>
            </a:r>
            <a:r>
              <a:rPr lang="en-US" sz="1400" i="1" dirty="0">
                <a:solidFill>
                  <a:srgbClr val="0000FF"/>
                </a:solidFill>
              </a:rPr>
              <a:t>-angle, or angle-</a:t>
            </a:r>
            <a:r>
              <a:rPr lang="en-US" sz="1400" dirty="0">
                <a:solidFill>
                  <a:srgbClr val="0000FF"/>
                </a:solidFill>
              </a:rPr>
              <a:t>closure</a:t>
            </a:r>
            <a:r>
              <a:rPr lang="en-US" sz="1400" i="1" dirty="0">
                <a:solidFill>
                  <a:srgbClr val="0000FF"/>
                </a:solidFill>
              </a:rPr>
              <a:t> glaucoma?</a:t>
            </a:r>
          </a:p>
          <a:p>
            <a:r>
              <a:rPr lang="en-US" sz="1400" dirty="0">
                <a:solidFill>
                  <a:srgbClr val="0000FF"/>
                </a:solidFill>
              </a:rPr>
              <a:t>Angle closure</a:t>
            </a:r>
          </a:p>
          <a:p>
            <a:endParaRPr lang="en-US" sz="1400" dirty="0">
              <a:solidFill>
                <a:srgbClr val="0000FF"/>
              </a:solidFill>
            </a:endParaRPr>
          </a:p>
          <a:p>
            <a:r>
              <a:rPr lang="en-US" sz="1400" i="1" dirty="0">
                <a:solidFill>
                  <a:srgbClr val="0000FF"/>
                </a:solidFill>
              </a:rPr>
              <a:t>In </a:t>
            </a:r>
            <a:r>
              <a:rPr lang="en-US" sz="1400" i="1" dirty="0" err="1">
                <a:solidFill>
                  <a:srgbClr val="0000FF"/>
                </a:solidFill>
              </a:rPr>
              <a:t>phacolytic</a:t>
            </a:r>
            <a:r>
              <a:rPr lang="en-US" sz="1400" i="1" dirty="0">
                <a:solidFill>
                  <a:srgbClr val="0000FF"/>
                </a:solidFill>
              </a:rPr>
              <a:t> glaucoma, cataractous lens proteins in the AC are the culprit. What is the culprit in phacomorphic glaucoma?</a:t>
            </a:r>
          </a:p>
          <a:p>
            <a:r>
              <a:rPr lang="en-US" sz="1400" dirty="0">
                <a:solidFill>
                  <a:srgbClr val="0000FF"/>
                </a:solidFill>
              </a:rPr>
              <a:t>Cataractous increase in lens </a:t>
            </a:r>
            <a:r>
              <a:rPr lang="en-US" sz="1400" b="1" dirty="0">
                <a:solidFill>
                  <a:srgbClr val="0000FF"/>
                </a:solidFill>
              </a:rPr>
              <a:t>size</a:t>
            </a:r>
          </a:p>
          <a:p>
            <a:endParaRPr lang="en-US" sz="1400" i="1" dirty="0">
              <a:solidFill>
                <a:srgbClr val="0000FF"/>
              </a:solidFill>
            </a:endParaRPr>
          </a:p>
          <a:p>
            <a:r>
              <a:rPr lang="en-US" sz="1400" i="1" dirty="0">
                <a:solidFill>
                  <a:srgbClr val="0000FF"/>
                </a:solidFill>
              </a:rPr>
              <a:t>How does cataractous increase in lens size lead to IOP elevation?</a:t>
            </a:r>
          </a:p>
          <a:p>
            <a:r>
              <a:rPr lang="en-US" sz="1400" dirty="0">
                <a:solidFill>
                  <a:srgbClr val="0000FF"/>
                </a:solidFill>
              </a:rPr>
              <a:t>1) It alters the anatomic relationship between the anterior lens surface and the pupil margin in a manner that leads to pupillary block and subsequent angle closure; and </a:t>
            </a:r>
          </a:p>
          <a:p>
            <a:r>
              <a:rPr lang="en-US" sz="1400" dirty="0"/>
              <a:t>2) </a:t>
            </a:r>
            <a:r>
              <a:rPr lang="en-US" sz="1400" dirty="0">
                <a:solidFill>
                  <a:srgbClr val="00FFCC"/>
                </a:solidFill>
              </a:rPr>
              <a:t>it pushes the peripheral iris forward, narrowing the angle, thereby reducing the magnitude of the PC-AC pressure gradient needed to induce angle closure</a:t>
            </a:r>
          </a:p>
        </p:txBody>
      </p:sp>
    </p:spTree>
    <p:extLst>
      <p:ext uri="{BB962C8B-B14F-4D97-AF65-F5344CB8AC3E}">
        <p14:creationId xmlns:p14="http://schemas.microsoft.com/office/powerpoint/2010/main" val="316313215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9E21AC-BA4F-455A-B9ED-1747349EA68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a:t>
            </a:r>
          </a:p>
        </p:txBody>
      </p:sp>
      <p:sp>
        <p:nvSpPr>
          <p:cNvPr id="173058" name="Rectangle 9">
            <a:extLst>
              <a:ext uri="{FF2B5EF4-FFF2-40B4-BE49-F238E27FC236}">
                <a16:creationId xmlns:a16="http://schemas.microsoft.com/office/drawing/2014/main" id="{7AAAD3D7-B7B4-43D1-ABDB-3C49307C091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59" name="Rectangle 9">
            <a:extLst>
              <a:ext uri="{FF2B5EF4-FFF2-40B4-BE49-F238E27FC236}">
                <a16:creationId xmlns:a16="http://schemas.microsoft.com/office/drawing/2014/main" id="{1C10E138-D9BC-4667-8BA9-26D2D5CB58B0}"/>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0" name="Rectangle 2">
            <a:extLst>
              <a:ext uri="{FF2B5EF4-FFF2-40B4-BE49-F238E27FC236}">
                <a16:creationId xmlns:a16="http://schemas.microsoft.com/office/drawing/2014/main" id="{F26CBE4B-6766-48B5-B62A-DFBF5CD7F6F8}"/>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1" name="Rectangle 3">
            <a:extLst>
              <a:ext uri="{FF2B5EF4-FFF2-40B4-BE49-F238E27FC236}">
                <a16:creationId xmlns:a16="http://schemas.microsoft.com/office/drawing/2014/main" id="{BBA8228B-8EE8-4681-B602-32B3F04DF59C}"/>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2" name="Rectangle 4">
            <a:extLst>
              <a:ext uri="{FF2B5EF4-FFF2-40B4-BE49-F238E27FC236}">
                <a16:creationId xmlns:a16="http://schemas.microsoft.com/office/drawing/2014/main" id="{19F5E4CE-6B89-4A3A-A52B-2E353F53BD1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3" name="Text Box 6">
            <a:extLst>
              <a:ext uri="{FF2B5EF4-FFF2-40B4-BE49-F238E27FC236}">
                <a16:creationId xmlns:a16="http://schemas.microsoft.com/office/drawing/2014/main" id="{E583292C-5431-4481-AEA2-3E51864389BF}"/>
              </a:ext>
            </a:extLst>
          </p:cNvPr>
          <p:cNvSpPr txBox="1">
            <a:spLocks noChangeArrowheads="1"/>
          </p:cNvSpPr>
          <p:nvPr/>
        </p:nvSpPr>
        <p:spPr bwMode="auto">
          <a:xfrm>
            <a:off x="390525" y="869950"/>
            <a:ext cx="505458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t>	--</a:t>
            </a:r>
            <a:r>
              <a:rPr lang="en-US" altLang="en-US" sz="1600" dirty="0">
                <a:solidFill>
                  <a:srgbClr val="0000FF"/>
                </a:solidFill>
              </a:rPr>
              <a:t>Lens-related: </a:t>
            </a:r>
            <a:r>
              <a:rPr lang="en-US" altLang="en-US" sz="1600" dirty="0" err="1">
                <a:solidFill>
                  <a:srgbClr val="B2B2B2"/>
                </a:solidFill>
              </a:rPr>
              <a:t>Phacolytic</a:t>
            </a:r>
            <a:r>
              <a:rPr lang="en-US" altLang="en-US" sz="1600" dirty="0">
                <a:solidFill>
                  <a:srgbClr val="B2B2B2"/>
                </a:solidFill>
              </a:rPr>
              <a:t>, </a:t>
            </a:r>
            <a:r>
              <a:rPr lang="en-US" altLang="en-US" sz="1600" b="1" dirty="0">
                <a:solidFill>
                  <a:srgbClr val="0000FF"/>
                </a:solidFill>
              </a:rPr>
              <a:t>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73064" name="AutoShape 8">
            <a:extLst>
              <a:ext uri="{FF2B5EF4-FFF2-40B4-BE49-F238E27FC236}">
                <a16:creationId xmlns:a16="http://schemas.microsoft.com/office/drawing/2014/main" id="{68C8642A-9E05-4B6F-9FA8-FB5D757F4ECB}"/>
              </a:ext>
            </a:extLst>
          </p:cNvPr>
          <p:cNvSpPr>
            <a:spLocks/>
          </p:cNvSpPr>
          <p:nvPr/>
        </p:nvSpPr>
        <p:spPr bwMode="auto">
          <a:xfrm>
            <a:off x="1295400" y="5334000"/>
            <a:ext cx="152400" cy="457200"/>
          </a:xfrm>
          <a:prstGeom prst="leftBrace">
            <a:avLst>
              <a:gd name="adj1" fmla="val 25000"/>
              <a:gd name="adj2" fmla="val 50000"/>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065" name="Rectangle 2">
            <a:extLst>
              <a:ext uri="{FF2B5EF4-FFF2-40B4-BE49-F238E27FC236}">
                <a16:creationId xmlns:a16="http://schemas.microsoft.com/office/drawing/2014/main" id="{F86A378B-5C64-4541-9A02-925E1CF981D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73066" name="Slide Number Placeholder 1">
            <a:extLst>
              <a:ext uri="{FF2B5EF4-FFF2-40B4-BE49-F238E27FC236}">
                <a16:creationId xmlns:a16="http://schemas.microsoft.com/office/drawing/2014/main" id="{436AB5CB-9034-4D21-B51C-C1056B8FE46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27BF6B-95A6-4211-9750-27BDD2A401E0}" type="slidenum">
              <a:rPr lang="en-US" altLang="en-US" sz="1000" smtClean="0"/>
              <a:pPr>
                <a:spcBef>
                  <a:spcPct val="0"/>
                </a:spcBef>
                <a:buClrTx/>
                <a:buSzTx/>
                <a:buFontTx/>
                <a:buNone/>
              </a:pPr>
              <a:t>244</a:t>
            </a:fld>
            <a:endParaRPr lang="en-US" altLang="en-US" sz="1000"/>
          </a:p>
        </p:txBody>
      </p:sp>
      <p:sp>
        <p:nvSpPr>
          <p:cNvPr id="173067" name="Text Box 7">
            <a:extLst>
              <a:ext uri="{FF2B5EF4-FFF2-40B4-BE49-F238E27FC236}">
                <a16:creationId xmlns:a16="http://schemas.microsoft.com/office/drawing/2014/main" id="{67571AEA-AA29-4711-B025-29343FCD7AB4}"/>
              </a:ext>
            </a:extLst>
          </p:cNvPr>
          <p:cNvSpPr txBox="1">
            <a:spLocks noChangeArrowheads="1"/>
          </p:cNvSpPr>
          <p:nvPr/>
        </p:nvSpPr>
        <p:spPr bwMode="auto">
          <a:xfrm>
            <a:off x="333375" y="5029200"/>
            <a:ext cx="1020763"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solidFill>
                  <a:srgbClr val="B2B2B2"/>
                </a:solidFill>
              </a:rPr>
              <a:t>These are</a:t>
            </a:r>
          </a:p>
          <a:p>
            <a:pPr eaLnBrk="1" hangingPunct="1">
              <a:lnSpc>
                <a:spcPct val="80000"/>
              </a:lnSpc>
              <a:spcBef>
                <a:spcPct val="0"/>
              </a:spcBef>
              <a:buClrTx/>
              <a:buSzTx/>
              <a:buFontTx/>
              <a:buNone/>
            </a:pPr>
            <a:r>
              <a:rPr lang="en-US" altLang="en-US" sz="1200" i="1">
                <a:solidFill>
                  <a:srgbClr val="B2B2B2"/>
                </a:solidFill>
              </a:rPr>
              <a:t>bilateral, but</a:t>
            </a:r>
          </a:p>
          <a:p>
            <a:pPr eaLnBrk="1" hangingPunct="1">
              <a:lnSpc>
                <a:spcPct val="80000"/>
              </a:lnSpc>
              <a:spcBef>
                <a:spcPct val="0"/>
              </a:spcBef>
              <a:buClrTx/>
              <a:buSzTx/>
              <a:buFontTx/>
              <a:buNone/>
            </a:pPr>
            <a:r>
              <a:rPr lang="en-US" altLang="en-US" sz="1200" i="1">
                <a:solidFill>
                  <a:srgbClr val="B2B2B2"/>
                </a:solidFill>
              </a:rPr>
              <a:t>can be so</a:t>
            </a:r>
          </a:p>
          <a:p>
            <a:pPr eaLnBrk="1" hangingPunct="1">
              <a:lnSpc>
                <a:spcPct val="80000"/>
              </a:lnSpc>
              <a:spcBef>
                <a:spcPct val="0"/>
              </a:spcBef>
              <a:buClrTx/>
              <a:buSzTx/>
              <a:buFontTx/>
              <a:buNone/>
            </a:pPr>
            <a:r>
              <a:rPr lang="en-US" altLang="en-US" sz="1200" i="1">
                <a:solidFill>
                  <a:srgbClr val="B2B2B2"/>
                </a:solidFill>
              </a:rPr>
              <a:t>asymmetric</a:t>
            </a:r>
          </a:p>
          <a:p>
            <a:pPr eaLnBrk="1" hangingPunct="1">
              <a:lnSpc>
                <a:spcPct val="80000"/>
              </a:lnSpc>
              <a:spcBef>
                <a:spcPct val="0"/>
              </a:spcBef>
              <a:buClrTx/>
              <a:buSzTx/>
              <a:buFontTx/>
              <a:buNone/>
            </a:pPr>
            <a:r>
              <a:rPr lang="en-US" altLang="en-US" sz="1200" i="1">
                <a:solidFill>
                  <a:srgbClr val="B2B2B2"/>
                </a:solidFill>
              </a:rPr>
              <a:t>as to seem</a:t>
            </a:r>
          </a:p>
          <a:p>
            <a:pPr eaLnBrk="1" hangingPunct="1">
              <a:lnSpc>
                <a:spcPct val="80000"/>
              </a:lnSpc>
              <a:spcBef>
                <a:spcPct val="0"/>
              </a:spcBef>
              <a:buClrTx/>
              <a:buSzTx/>
              <a:buFontTx/>
              <a:buNone/>
            </a:pPr>
            <a:r>
              <a:rPr lang="en-US" altLang="en-US" sz="1200" i="1">
                <a:solidFill>
                  <a:srgbClr val="B2B2B2"/>
                </a:solidFill>
              </a:rPr>
              <a:t>unilateral</a:t>
            </a:r>
          </a:p>
        </p:txBody>
      </p:sp>
      <p:sp>
        <p:nvSpPr>
          <p:cNvPr id="5" name="TextBox 4">
            <a:extLst>
              <a:ext uri="{FF2B5EF4-FFF2-40B4-BE49-F238E27FC236}">
                <a16:creationId xmlns:a16="http://schemas.microsoft.com/office/drawing/2014/main" id="{747BDA45-9B0C-4D0D-AAC1-7A8FF5845360}"/>
              </a:ext>
            </a:extLst>
          </p:cNvPr>
          <p:cNvSpPr txBox="1"/>
          <p:nvPr/>
        </p:nvSpPr>
        <p:spPr>
          <a:xfrm>
            <a:off x="2111364" y="1954707"/>
            <a:ext cx="6781800" cy="2677656"/>
          </a:xfrm>
          <a:prstGeom prst="rect">
            <a:avLst/>
          </a:prstGeom>
          <a:solidFill>
            <a:srgbClr val="00FFCC"/>
          </a:solidFill>
        </p:spPr>
        <p:txBody>
          <a:bodyPr wrap="square" rtlCol="0">
            <a:spAutoFit/>
          </a:bodyPr>
          <a:lstStyle/>
          <a:p>
            <a:r>
              <a:rPr lang="en-US" sz="1400" i="1" dirty="0">
                <a:solidFill>
                  <a:srgbClr val="0000FF"/>
                </a:solidFill>
              </a:rPr>
              <a:t>Is phacomorphic glaucoma a form of </a:t>
            </a:r>
            <a:r>
              <a:rPr lang="en-US" sz="1400" dirty="0">
                <a:solidFill>
                  <a:srgbClr val="0000FF"/>
                </a:solidFill>
              </a:rPr>
              <a:t>open</a:t>
            </a:r>
            <a:r>
              <a:rPr lang="en-US" sz="1400" i="1" dirty="0">
                <a:solidFill>
                  <a:srgbClr val="0000FF"/>
                </a:solidFill>
              </a:rPr>
              <a:t>-angle, or angle-</a:t>
            </a:r>
            <a:r>
              <a:rPr lang="en-US" sz="1400" dirty="0">
                <a:solidFill>
                  <a:srgbClr val="0000FF"/>
                </a:solidFill>
              </a:rPr>
              <a:t>closure</a:t>
            </a:r>
            <a:r>
              <a:rPr lang="en-US" sz="1400" i="1" dirty="0">
                <a:solidFill>
                  <a:srgbClr val="0000FF"/>
                </a:solidFill>
              </a:rPr>
              <a:t> glaucoma?</a:t>
            </a:r>
          </a:p>
          <a:p>
            <a:r>
              <a:rPr lang="en-US" sz="1400" dirty="0">
                <a:solidFill>
                  <a:srgbClr val="0000FF"/>
                </a:solidFill>
              </a:rPr>
              <a:t>Angle closure</a:t>
            </a:r>
          </a:p>
          <a:p>
            <a:endParaRPr lang="en-US" sz="1400" dirty="0">
              <a:solidFill>
                <a:srgbClr val="0000FF"/>
              </a:solidFill>
            </a:endParaRPr>
          </a:p>
          <a:p>
            <a:r>
              <a:rPr lang="en-US" sz="1400" i="1" dirty="0">
                <a:solidFill>
                  <a:srgbClr val="0000FF"/>
                </a:solidFill>
              </a:rPr>
              <a:t>In </a:t>
            </a:r>
            <a:r>
              <a:rPr lang="en-US" sz="1400" i="1" dirty="0" err="1">
                <a:solidFill>
                  <a:srgbClr val="0000FF"/>
                </a:solidFill>
              </a:rPr>
              <a:t>phacolytic</a:t>
            </a:r>
            <a:r>
              <a:rPr lang="en-US" sz="1400" i="1" dirty="0">
                <a:solidFill>
                  <a:srgbClr val="0000FF"/>
                </a:solidFill>
              </a:rPr>
              <a:t> glaucoma, cataractous lens proteins in the AC are the culprit. What is the culprit in phacomorphic glaucoma?</a:t>
            </a:r>
          </a:p>
          <a:p>
            <a:r>
              <a:rPr lang="en-US" sz="1400" dirty="0">
                <a:solidFill>
                  <a:srgbClr val="0000FF"/>
                </a:solidFill>
              </a:rPr>
              <a:t>Cataractous increase in lens </a:t>
            </a:r>
            <a:r>
              <a:rPr lang="en-US" sz="1400" b="1" dirty="0">
                <a:solidFill>
                  <a:srgbClr val="0000FF"/>
                </a:solidFill>
              </a:rPr>
              <a:t>size</a:t>
            </a:r>
          </a:p>
          <a:p>
            <a:endParaRPr lang="en-US" sz="1400" i="1" dirty="0">
              <a:solidFill>
                <a:srgbClr val="0000FF"/>
              </a:solidFill>
            </a:endParaRPr>
          </a:p>
          <a:p>
            <a:r>
              <a:rPr lang="en-US" sz="1400" i="1" dirty="0">
                <a:solidFill>
                  <a:srgbClr val="0000FF"/>
                </a:solidFill>
              </a:rPr>
              <a:t>How does cataractous increase in lens size lead to IOP elevation?</a:t>
            </a:r>
          </a:p>
          <a:p>
            <a:r>
              <a:rPr lang="en-US" sz="1400" dirty="0">
                <a:solidFill>
                  <a:srgbClr val="0000FF"/>
                </a:solidFill>
              </a:rPr>
              <a:t>1) It alters the anatomic relationship between the anterior lens surface and the pupil margin in a manner that leads to pupillary block and subsequent angle closure; and </a:t>
            </a:r>
          </a:p>
          <a:p>
            <a:r>
              <a:rPr lang="en-US" sz="1400" dirty="0"/>
              <a:t>2) it pushes the peripheral iris forward, narrowing the angle, thereby reducing the magnitude of the PC-AC pressure gradient needed to induce angle closure</a:t>
            </a:r>
          </a:p>
        </p:txBody>
      </p:sp>
    </p:spTree>
    <p:extLst>
      <p:ext uri="{BB962C8B-B14F-4D97-AF65-F5344CB8AC3E}">
        <p14:creationId xmlns:p14="http://schemas.microsoft.com/office/powerpoint/2010/main" val="406049355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15B73AF-CED9-4543-88B8-5C5341FB1CA0}"/>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endParaRPr lang="en-US" altLang="en-US" sz="1600" dirty="0">
              <a:solidFill>
                <a:schemeClr val="bg1"/>
              </a:solidFill>
            </a:endParaRPr>
          </a:p>
        </p:txBody>
      </p:sp>
      <p:sp>
        <p:nvSpPr>
          <p:cNvPr id="192514" name="Rectangle 9">
            <a:extLst>
              <a:ext uri="{FF2B5EF4-FFF2-40B4-BE49-F238E27FC236}">
                <a16:creationId xmlns:a16="http://schemas.microsoft.com/office/drawing/2014/main" id="{1705917A-D4EE-4B16-9E9D-8EE017682B36}"/>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2515" name="Rectangle 2">
            <a:extLst>
              <a:ext uri="{FF2B5EF4-FFF2-40B4-BE49-F238E27FC236}">
                <a16:creationId xmlns:a16="http://schemas.microsoft.com/office/drawing/2014/main" id="{AD6AED62-DDE4-4353-AECC-573C1FB6250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2516" name="Rectangle 3">
            <a:extLst>
              <a:ext uri="{FF2B5EF4-FFF2-40B4-BE49-F238E27FC236}">
                <a16:creationId xmlns:a16="http://schemas.microsoft.com/office/drawing/2014/main" id="{1D4CFE1F-B8AD-49EA-BF7D-B275AA48C238}"/>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2517" name="Rectangle 4">
            <a:extLst>
              <a:ext uri="{FF2B5EF4-FFF2-40B4-BE49-F238E27FC236}">
                <a16:creationId xmlns:a16="http://schemas.microsoft.com/office/drawing/2014/main" id="{D23405CB-0B40-4DB1-8715-5D76E9D7E5B0}"/>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2518" name="Rectangle 5">
            <a:extLst>
              <a:ext uri="{FF2B5EF4-FFF2-40B4-BE49-F238E27FC236}">
                <a16:creationId xmlns:a16="http://schemas.microsoft.com/office/drawing/2014/main" id="{EA8BE543-E9FB-4AA6-B1B6-83A4E42AC4EC}"/>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2519" name="Text Box 10">
            <a:extLst>
              <a:ext uri="{FF2B5EF4-FFF2-40B4-BE49-F238E27FC236}">
                <a16:creationId xmlns:a16="http://schemas.microsoft.com/office/drawing/2014/main" id="{1297604D-326E-4431-A845-077A29067F42}"/>
              </a:ext>
            </a:extLst>
          </p:cNvPr>
          <p:cNvSpPr txBox="1">
            <a:spLocks noChangeArrowheads="1"/>
          </p:cNvSpPr>
          <p:nvPr/>
        </p:nvSpPr>
        <p:spPr bwMode="auto">
          <a:xfrm>
            <a:off x="390525" y="869950"/>
            <a:ext cx="514596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dirty="0"/>
              <a:t>--Secondary glaucoma</a:t>
            </a:r>
          </a:p>
          <a:p>
            <a:pPr eaLnBrk="1" hangingPunct="1">
              <a:spcBef>
                <a:spcPct val="0"/>
              </a:spcBef>
              <a:buClrTx/>
              <a:buSzTx/>
              <a:buFontTx/>
              <a:buNone/>
            </a:pPr>
            <a:r>
              <a:rPr lang="en-US" altLang="en-US" sz="1600" dirty="0">
                <a:solidFill>
                  <a:srgbClr val="B2B2B2"/>
                </a:solidFill>
              </a:rPr>
              <a:t>	</a:t>
            </a:r>
            <a:r>
              <a:rPr lang="en-US" altLang="en-US" sz="1600" dirty="0"/>
              <a:t>--</a:t>
            </a:r>
            <a:r>
              <a:rPr lang="en-US" altLang="en-US" sz="1600" b="1" dirty="0">
                <a:solidFill>
                  <a:srgbClr val="0000FF"/>
                </a:solidFill>
              </a:rPr>
              <a:t>Lens-related: </a:t>
            </a:r>
            <a:r>
              <a:rPr lang="en-US" altLang="en-US" sz="1600" b="1" dirty="0" err="1">
                <a:solidFill>
                  <a:srgbClr val="0000FF"/>
                </a:solidFill>
              </a:rPr>
              <a:t>Phacolytic</a:t>
            </a:r>
            <a:r>
              <a:rPr lang="en-US" altLang="en-US" sz="1600" b="1" dirty="0">
                <a:solidFill>
                  <a:srgbClr val="0000FF"/>
                </a:solidFill>
              </a:rPr>
              <a:t>, phacomorphic</a:t>
            </a:r>
          </a:p>
          <a:p>
            <a:pPr eaLnBrk="1" hangingPunct="1">
              <a:spcBef>
                <a:spcPct val="0"/>
              </a:spcBef>
              <a:buClrTx/>
              <a:buSzTx/>
              <a:buFontTx/>
              <a:buNone/>
            </a:pPr>
            <a:r>
              <a:rPr lang="en-US" altLang="en-US" sz="1600" dirty="0"/>
              <a:t>	</a:t>
            </a:r>
            <a:r>
              <a:rPr lang="en-US" altLang="en-US" sz="1600" dirty="0">
                <a:solidFill>
                  <a:srgbClr val="B2B2B2"/>
                </a:solidFill>
              </a:rPr>
              <a:t>--PXS</a:t>
            </a:r>
          </a:p>
          <a:p>
            <a:pPr eaLnBrk="1" hangingPunct="1">
              <a:spcBef>
                <a:spcPct val="0"/>
              </a:spcBef>
              <a:buClrTx/>
              <a:buSzTx/>
              <a:buFontTx/>
              <a:buNone/>
            </a:pPr>
            <a:r>
              <a:rPr lang="en-US" altLang="en-US" sz="1600" dirty="0">
                <a:solidFill>
                  <a:srgbClr val="B2B2B2"/>
                </a:solidFill>
              </a:rPr>
              <a:t>	--PDS</a:t>
            </a:r>
            <a:endParaRPr lang="en-US" altLang="en-US" sz="1600" b="1" dirty="0">
              <a:solidFill>
                <a:schemeClr val="bg1"/>
              </a:solidFill>
            </a:endParaRPr>
          </a:p>
        </p:txBody>
      </p:sp>
      <p:sp>
        <p:nvSpPr>
          <p:cNvPr id="192520" name="Text Box 11">
            <a:extLst>
              <a:ext uri="{FF2B5EF4-FFF2-40B4-BE49-F238E27FC236}">
                <a16:creationId xmlns:a16="http://schemas.microsoft.com/office/drawing/2014/main" id="{D178426C-AD47-4F6D-9EC2-3882AC2B395D}"/>
              </a:ext>
            </a:extLst>
          </p:cNvPr>
          <p:cNvSpPr txBox="1">
            <a:spLocks noChangeArrowheads="1"/>
          </p:cNvSpPr>
          <p:nvPr/>
        </p:nvSpPr>
        <p:spPr bwMode="auto">
          <a:xfrm>
            <a:off x="5530850" y="4876800"/>
            <a:ext cx="3339376" cy="73866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is the status of the lens capsule in</a:t>
            </a:r>
          </a:p>
          <a:p>
            <a:pPr eaLnBrk="1" hangingPunct="1">
              <a:spcBef>
                <a:spcPct val="0"/>
              </a:spcBef>
              <a:buClrTx/>
              <a:buSzTx/>
              <a:buFontTx/>
              <a:buNone/>
            </a:pPr>
            <a:r>
              <a:rPr lang="en-US" altLang="en-US" sz="1400" i="1">
                <a:solidFill>
                  <a:srgbClr val="0000FF"/>
                </a:solidFill>
              </a:rPr>
              <a:t>these conditions?</a:t>
            </a:r>
            <a:endParaRPr lang="en-US" altLang="en-US" sz="1400">
              <a:solidFill>
                <a:srgbClr val="0000FF"/>
              </a:solidFill>
            </a:endParaRPr>
          </a:p>
          <a:p>
            <a:pPr eaLnBrk="1" hangingPunct="1">
              <a:spcBef>
                <a:spcPct val="0"/>
              </a:spcBef>
              <a:buClrTx/>
              <a:buSzTx/>
              <a:buFontTx/>
              <a:buNone/>
            </a:pPr>
            <a:r>
              <a:rPr lang="en-US" altLang="en-US" sz="1400" b="1">
                <a:solidFill>
                  <a:srgbClr val="FFFF99"/>
                </a:solidFill>
              </a:rPr>
              <a:t>By definition, intact</a:t>
            </a:r>
          </a:p>
        </p:txBody>
      </p:sp>
      <p:sp>
        <p:nvSpPr>
          <p:cNvPr id="192521" name="Rectangle 2">
            <a:extLst>
              <a:ext uri="{FF2B5EF4-FFF2-40B4-BE49-F238E27FC236}">
                <a16:creationId xmlns:a16="http://schemas.microsoft.com/office/drawing/2014/main" id="{FA00FFF9-A683-4897-A50B-370F46EACAC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92522" name="Slide Number Placeholder 1">
            <a:extLst>
              <a:ext uri="{FF2B5EF4-FFF2-40B4-BE49-F238E27FC236}">
                <a16:creationId xmlns:a16="http://schemas.microsoft.com/office/drawing/2014/main" id="{630B9C4A-7E3D-4D99-BE29-32FBEA4D180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4FFC3B5-5F2A-48B9-974E-221473EFABF7}" type="slidenum">
              <a:rPr lang="en-US" altLang="en-US" sz="1000" smtClean="0"/>
              <a:pPr>
                <a:spcBef>
                  <a:spcPct val="0"/>
                </a:spcBef>
                <a:buClrTx/>
                <a:buSzTx/>
                <a:buFontTx/>
                <a:buNone/>
              </a:pPr>
              <a:t>245</a:t>
            </a:fld>
            <a:endParaRPr lang="en-US" altLang="en-US" sz="100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807A6990-791F-4E06-9A3F-91D366D05F0F}"/>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a:t>
            </a:r>
          </a:p>
        </p:txBody>
      </p:sp>
      <p:sp>
        <p:nvSpPr>
          <p:cNvPr id="193538" name="Rectangle 9">
            <a:extLst>
              <a:ext uri="{FF2B5EF4-FFF2-40B4-BE49-F238E27FC236}">
                <a16:creationId xmlns:a16="http://schemas.microsoft.com/office/drawing/2014/main" id="{DADAD4DB-55DF-41C9-AF0B-6FA13A669F63}"/>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3539" name="Rectangle 2">
            <a:extLst>
              <a:ext uri="{FF2B5EF4-FFF2-40B4-BE49-F238E27FC236}">
                <a16:creationId xmlns:a16="http://schemas.microsoft.com/office/drawing/2014/main" id="{FAE0A49C-DF7B-4EFE-8C64-65D583526BC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3540" name="Rectangle 3">
            <a:extLst>
              <a:ext uri="{FF2B5EF4-FFF2-40B4-BE49-F238E27FC236}">
                <a16:creationId xmlns:a16="http://schemas.microsoft.com/office/drawing/2014/main" id="{540F9FB8-85E4-4577-B9DB-34793E6AF9E7}"/>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3541" name="Rectangle 4">
            <a:extLst>
              <a:ext uri="{FF2B5EF4-FFF2-40B4-BE49-F238E27FC236}">
                <a16:creationId xmlns:a16="http://schemas.microsoft.com/office/drawing/2014/main" id="{D6CE75EE-6F00-4ADE-8086-6635FE5FFEA7}"/>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3542" name="Rectangle 5">
            <a:extLst>
              <a:ext uri="{FF2B5EF4-FFF2-40B4-BE49-F238E27FC236}">
                <a16:creationId xmlns:a16="http://schemas.microsoft.com/office/drawing/2014/main" id="{352BBDA9-6D82-48C0-BB02-A44D1DF6C158}"/>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3543" name="Text Box 10">
            <a:extLst>
              <a:ext uri="{FF2B5EF4-FFF2-40B4-BE49-F238E27FC236}">
                <a16:creationId xmlns:a16="http://schemas.microsoft.com/office/drawing/2014/main" id="{800CF547-4E29-4E5C-9A86-AAABC025009B}"/>
              </a:ext>
            </a:extLst>
          </p:cNvPr>
          <p:cNvSpPr txBox="1">
            <a:spLocks noChangeArrowheads="1"/>
          </p:cNvSpPr>
          <p:nvPr/>
        </p:nvSpPr>
        <p:spPr bwMode="auto">
          <a:xfrm>
            <a:off x="390525" y="869950"/>
            <a:ext cx="51466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dirty="0"/>
              <a:t>--Secondary glaucoma</a:t>
            </a:r>
          </a:p>
          <a:p>
            <a:pPr eaLnBrk="1" hangingPunct="1">
              <a:spcBef>
                <a:spcPct val="0"/>
              </a:spcBef>
              <a:buClrTx/>
              <a:buSzTx/>
              <a:buFontTx/>
              <a:buNone/>
            </a:pPr>
            <a:r>
              <a:rPr lang="en-US" altLang="en-US" sz="1600" dirty="0">
                <a:solidFill>
                  <a:srgbClr val="B2B2B2"/>
                </a:solidFill>
              </a:rPr>
              <a:t>	</a:t>
            </a:r>
            <a:r>
              <a:rPr lang="en-US" altLang="en-US" sz="1600" dirty="0"/>
              <a:t>--</a:t>
            </a:r>
            <a:r>
              <a:rPr lang="en-US" altLang="en-US" sz="1600" b="1" dirty="0">
                <a:solidFill>
                  <a:srgbClr val="0000FF"/>
                </a:solidFill>
              </a:rPr>
              <a:t>Lens-related: </a:t>
            </a:r>
            <a:r>
              <a:rPr lang="en-US" altLang="en-US" sz="1600" b="1" dirty="0" err="1">
                <a:solidFill>
                  <a:srgbClr val="0000FF"/>
                </a:solidFill>
              </a:rPr>
              <a:t>Phacolytic</a:t>
            </a:r>
            <a:r>
              <a:rPr lang="en-US" altLang="en-US" sz="1600" b="1" dirty="0">
                <a:solidFill>
                  <a:srgbClr val="0000FF"/>
                </a:solidFill>
              </a:rPr>
              <a:t>, phacomorphic</a:t>
            </a:r>
          </a:p>
          <a:p>
            <a:pPr eaLnBrk="1" hangingPunct="1">
              <a:spcBef>
                <a:spcPct val="0"/>
              </a:spcBef>
              <a:buClrTx/>
              <a:buSzTx/>
              <a:buFontTx/>
              <a:buNone/>
            </a:pPr>
            <a:r>
              <a:rPr lang="en-US" altLang="en-US" sz="1600" dirty="0"/>
              <a:t>	</a:t>
            </a:r>
            <a:r>
              <a:rPr lang="en-US" altLang="en-US" sz="1600" dirty="0">
                <a:solidFill>
                  <a:srgbClr val="B2B2B2"/>
                </a:solidFill>
              </a:rPr>
              <a:t>--PXS</a:t>
            </a:r>
          </a:p>
          <a:p>
            <a:pPr eaLnBrk="1" hangingPunct="1">
              <a:spcBef>
                <a:spcPct val="0"/>
              </a:spcBef>
              <a:buClrTx/>
              <a:buSzTx/>
              <a:buFontTx/>
              <a:buNone/>
            </a:pPr>
            <a:r>
              <a:rPr lang="en-US" altLang="en-US" sz="1600" dirty="0">
                <a:solidFill>
                  <a:srgbClr val="B2B2B2"/>
                </a:solidFill>
              </a:rPr>
              <a:t>	--PDS</a:t>
            </a:r>
          </a:p>
        </p:txBody>
      </p:sp>
      <p:sp>
        <p:nvSpPr>
          <p:cNvPr id="193544" name="Text Box 11">
            <a:extLst>
              <a:ext uri="{FF2B5EF4-FFF2-40B4-BE49-F238E27FC236}">
                <a16:creationId xmlns:a16="http://schemas.microsoft.com/office/drawing/2014/main" id="{FDFE7B60-AA47-4330-BC72-8AF3E644D479}"/>
              </a:ext>
            </a:extLst>
          </p:cNvPr>
          <p:cNvSpPr txBox="1">
            <a:spLocks noChangeArrowheads="1"/>
          </p:cNvSpPr>
          <p:nvPr/>
        </p:nvSpPr>
        <p:spPr bwMode="auto">
          <a:xfrm>
            <a:off x="5530850" y="4876800"/>
            <a:ext cx="3339376" cy="73866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is the status of the lens capsule in</a:t>
            </a:r>
          </a:p>
          <a:p>
            <a:pPr eaLnBrk="1" hangingPunct="1">
              <a:spcBef>
                <a:spcPct val="0"/>
              </a:spcBef>
              <a:buClrTx/>
              <a:buSzTx/>
              <a:buFontTx/>
              <a:buNone/>
            </a:pPr>
            <a:r>
              <a:rPr lang="en-US" altLang="en-US" sz="1400" i="1">
                <a:solidFill>
                  <a:srgbClr val="0000FF"/>
                </a:solidFill>
              </a:rPr>
              <a:t>these conditions?</a:t>
            </a:r>
            <a:endParaRPr lang="en-US" altLang="en-US" sz="1400">
              <a:solidFill>
                <a:srgbClr val="0000FF"/>
              </a:solidFill>
            </a:endParaRPr>
          </a:p>
          <a:p>
            <a:pPr eaLnBrk="1" hangingPunct="1">
              <a:spcBef>
                <a:spcPct val="0"/>
              </a:spcBef>
              <a:buClrTx/>
              <a:buSzTx/>
              <a:buFontTx/>
              <a:buNone/>
            </a:pPr>
            <a:r>
              <a:rPr lang="en-US" altLang="en-US" sz="1400">
                <a:solidFill>
                  <a:srgbClr val="0000FF"/>
                </a:solidFill>
              </a:rPr>
              <a:t>By definition,</a:t>
            </a:r>
            <a:r>
              <a:rPr lang="en-US" altLang="en-US" sz="1400" b="1">
                <a:solidFill>
                  <a:srgbClr val="0000FF"/>
                </a:solidFill>
              </a:rPr>
              <a:t> intact</a:t>
            </a:r>
          </a:p>
        </p:txBody>
      </p:sp>
      <p:sp>
        <p:nvSpPr>
          <p:cNvPr id="193545" name="Rectangle 2">
            <a:extLst>
              <a:ext uri="{FF2B5EF4-FFF2-40B4-BE49-F238E27FC236}">
                <a16:creationId xmlns:a16="http://schemas.microsoft.com/office/drawing/2014/main" id="{BC4588CE-273E-417E-8047-1DC99096BF9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93546" name="Slide Number Placeholder 1">
            <a:extLst>
              <a:ext uri="{FF2B5EF4-FFF2-40B4-BE49-F238E27FC236}">
                <a16:creationId xmlns:a16="http://schemas.microsoft.com/office/drawing/2014/main" id="{FDD77DCA-8602-43BB-A1EB-435759E6AAE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3F560B-AAFA-4139-AC00-B3DE210C43F9}" type="slidenum">
              <a:rPr lang="en-US" altLang="en-US" sz="1000" smtClean="0"/>
              <a:pPr>
                <a:spcBef>
                  <a:spcPct val="0"/>
                </a:spcBef>
                <a:buClrTx/>
                <a:buSzTx/>
                <a:buFontTx/>
                <a:buNone/>
              </a:pPr>
              <a:t>246</a:t>
            </a:fld>
            <a:endParaRPr lang="en-US" altLang="en-US" sz="1000"/>
          </a:p>
        </p:txBody>
      </p:sp>
      <p:sp>
        <p:nvSpPr>
          <p:cNvPr id="12" name="Text Box 13">
            <a:extLst>
              <a:ext uri="{FF2B5EF4-FFF2-40B4-BE49-F238E27FC236}">
                <a16:creationId xmlns:a16="http://schemas.microsoft.com/office/drawing/2014/main" id="{3131A198-AB85-4B68-B2E1-55BF21E52D68}"/>
              </a:ext>
            </a:extLst>
          </p:cNvPr>
          <p:cNvSpPr txBox="1">
            <a:spLocks noChangeArrowheads="1"/>
          </p:cNvSpPr>
          <p:nvPr/>
        </p:nvSpPr>
        <p:spPr bwMode="auto">
          <a:xfrm>
            <a:off x="2743200" y="2667000"/>
            <a:ext cx="1057275" cy="23082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defRPr/>
            </a:pPr>
            <a:r>
              <a:rPr lang="en-US">
                <a:solidFill>
                  <a:schemeClr val="bg1">
                    <a:lumMod val="50000"/>
                  </a:schemeClr>
                </a:solidFill>
              </a:rPr>
              <a:t>P</a:t>
            </a:r>
            <a:endParaRPr lang="en-US" b="1">
              <a:solidFill>
                <a:schemeClr val="bg1">
                  <a:lumMod val="50000"/>
                </a:schemeClr>
              </a:solidFill>
            </a:endParaRPr>
          </a:p>
          <a:p>
            <a:pPr eaLnBrk="1" hangingPunct="1">
              <a:lnSpc>
                <a:spcPct val="80000"/>
              </a:lnSpc>
              <a:defRPr/>
            </a:pPr>
            <a:r>
              <a:rPr lang="en-US" b="1">
                <a:solidFill>
                  <a:schemeClr val="bg1">
                    <a:lumMod val="50000"/>
                  </a:schemeClr>
                </a:solidFill>
              </a:rPr>
              <a:t>h</a:t>
            </a:r>
          </a:p>
          <a:p>
            <a:pPr eaLnBrk="1" hangingPunct="1">
              <a:lnSpc>
                <a:spcPct val="80000"/>
              </a:lnSpc>
              <a:defRPr/>
            </a:pPr>
            <a:r>
              <a:rPr lang="en-US" b="1">
                <a:solidFill>
                  <a:schemeClr val="bg1">
                    <a:lumMod val="50000"/>
                  </a:schemeClr>
                </a:solidFill>
              </a:rPr>
              <a:t>a</a:t>
            </a:r>
          </a:p>
          <a:p>
            <a:pPr eaLnBrk="1" hangingPunct="1">
              <a:lnSpc>
                <a:spcPct val="80000"/>
              </a:lnSpc>
              <a:defRPr/>
            </a:pPr>
            <a:r>
              <a:rPr lang="en-US" b="1">
                <a:solidFill>
                  <a:schemeClr val="bg1">
                    <a:lumMod val="50000"/>
                  </a:schemeClr>
                </a:solidFill>
              </a:rPr>
              <a:t>c</a:t>
            </a:r>
          </a:p>
          <a:p>
            <a:pPr eaLnBrk="1" hangingPunct="1">
              <a:lnSpc>
                <a:spcPct val="80000"/>
              </a:lnSpc>
              <a:defRPr/>
            </a:pPr>
            <a:r>
              <a:rPr lang="en-US" b="1">
                <a:solidFill>
                  <a:schemeClr val="bg1">
                    <a:lumMod val="50000"/>
                  </a:schemeClr>
                </a:solidFill>
              </a:rPr>
              <a:t>o</a:t>
            </a:r>
          </a:p>
          <a:p>
            <a:pPr eaLnBrk="1" hangingPunct="1">
              <a:lnSpc>
                <a:spcPct val="80000"/>
              </a:lnSpc>
              <a:defRPr/>
            </a:pPr>
            <a:r>
              <a:rPr lang="en-US" b="1">
                <a:solidFill>
                  <a:schemeClr val="bg1">
                    <a:lumMod val="50000"/>
                  </a:schemeClr>
                </a:solidFill>
              </a:rPr>
              <a:t>l</a:t>
            </a:r>
          </a:p>
          <a:p>
            <a:pPr eaLnBrk="1" hangingPunct="1">
              <a:lnSpc>
                <a:spcPct val="80000"/>
              </a:lnSpc>
              <a:defRPr/>
            </a:pPr>
            <a:r>
              <a:rPr lang="en-US" b="1">
                <a:solidFill>
                  <a:schemeClr val="bg1">
                    <a:lumMod val="50000"/>
                  </a:schemeClr>
                </a:solidFill>
              </a:rPr>
              <a:t>y</a:t>
            </a:r>
          </a:p>
          <a:p>
            <a:pPr eaLnBrk="1" hangingPunct="1">
              <a:lnSpc>
                <a:spcPct val="80000"/>
              </a:lnSpc>
              <a:defRPr/>
            </a:pPr>
            <a:r>
              <a:rPr lang="en-US" b="1">
                <a:solidFill>
                  <a:schemeClr val="bg1">
                    <a:lumMod val="50000"/>
                  </a:schemeClr>
                </a:solidFill>
              </a:rPr>
              <a:t>through</a:t>
            </a:r>
          </a:p>
          <a:p>
            <a:pPr eaLnBrk="1" hangingPunct="1">
              <a:lnSpc>
                <a:spcPct val="80000"/>
              </a:lnSpc>
              <a:defRPr/>
            </a:pPr>
            <a:r>
              <a:rPr lang="en-US" b="1">
                <a:solidFill>
                  <a:schemeClr val="bg1">
                    <a:lumMod val="50000"/>
                  </a:schemeClr>
                </a:solidFill>
              </a:rPr>
              <a:t>intact</a:t>
            </a:r>
          </a:p>
          <a:p>
            <a:pPr eaLnBrk="1" hangingPunct="1">
              <a:lnSpc>
                <a:spcPct val="80000"/>
              </a:lnSpc>
              <a:defRPr/>
            </a:pPr>
            <a:r>
              <a:rPr lang="en-US" b="1">
                <a:solidFill>
                  <a:schemeClr val="bg1">
                    <a:lumMod val="50000"/>
                  </a:schemeClr>
                </a:solidFill>
              </a:rPr>
              <a:t>capsule</a:t>
            </a:r>
          </a:p>
        </p:txBody>
      </p:sp>
      <p:sp>
        <p:nvSpPr>
          <p:cNvPr id="193548" name="Text Box 12">
            <a:extLst>
              <a:ext uri="{FF2B5EF4-FFF2-40B4-BE49-F238E27FC236}">
                <a16:creationId xmlns:a16="http://schemas.microsoft.com/office/drawing/2014/main" id="{601A3873-E964-49C1-AED3-62F7B63441ED}"/>
              </a:ext>
            </a:extLst>
          </p:cNvPr>
          <p:cNvSpPr txBox="1">
            <a:spLocks noChangeArrowheads="1"/>
          </p:cNvSpPr>
          <p:nvPr/>
        </p:nvSpPr>
        <p:spPr bwMode="auto">
          <a:xfrm>
            <a:off x="2743200" y="2667000"/>
            <a:ext cx="1047750" cy="22828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rgbClr val="0000FF"/>
                </a:solidFill>
              </a:rPr>
              <a:t>P</a:t>
            </a:r>
            <a:endParaRPr lang="en-US" altLang="en-US" sz="1800" b="1">
              <a:solidFill>
                <a:srgbClr val="0000FF"/>
              </a:solidFill>
            </a:endParaRPr>
          </a:p>
          <a:p>
            <a:pPr eaLnBrk="1" hangingPunct="1">
              <a:lnSpc>
                <a:spcPct val="80000"/>
              </a:lnSpc>
              <a:spcBef>
                <a:spcPct val="0"/>
              </a:spcBef>
              <a:buClrTx/>
              <a:buSzTx/>
              <a:buFontTx/>
              <a:buNone/>
            </a:pPr>
            <a:r>
              <a:rPr lang="en-US" altLang="en-US" sz="1800" b="1">
                <a:solidFill>
                  <a:srgbClr val="0000FF"/>
                </a:solidFill>
              </a:rPr>
              <a:t>h</a:t>
            </a:r>
          </a:p>
          <a:p>
            <a:pPr eaLnBrk="1" hangingPunct="1">
              <a:lnSpc>
                <a:spcPct val="80000"/>
              </a:lnSpc>
              <a:spcBef>
                <a:spcPct val="0"/>
              </a:spcBef>
              <a:buClrTx/>
              <a:buSzTx/>
              <a:buFontTx/>
              <a:buNone/>
            </a:pPr>
            <a:r>
              <a:rPr lang="en-US" altLang="en-US" sz="1800" b="1">
                <a:solidFill>
                  <a:srgbClr val="0000FF"/>
                </a:solidFill>
              </a:rPr>
              <a:t>a</a:t>
            </a:r>
          </a:p>
          <a:p>
            <a:pPr eaLnBrk="1" hangingPunct="1">
              <a:lnSpc>
                <a:spcPct val="80000"/>
              </a:lnSpc>
              <a:spcBef>
                <a:spcPct val="0"/>
              </a:spcBef>
              <a:buClrTx/>
              <a:buSzTx/>
              <a:buFontTx/>
              <a:buNone/>
            </a:pPr>
            <a:r>
              <a:rPr lang="en-US" altLang="en-US" sz="1800" b="1">
                <a:solidFill>
                  <a:srgbClr val="0000FF"/>
                </a:solidFill>
              </a:rPr>
              <a:t>c</a:t>
            </a:r>
          </a:p>
          <a:p>
            <a:pPr eaLnBrk="1" hangingPunct="1">
              <a:lnSpc>
                <a:spcPct val="80000"/>
              </a:lnSpc>
              <a:spcBef>
                <a:spcPct val="0"/>
              </a:spcBef>
              <a:buClrTx/>
              <a:buSzTx/>
              <a:buFontTx/>
              <a:buNone/>
            </a:pPr>
            <a:r>
              <a:rPr lang="en-US" altLang="en-US" sz="1800" b="1">
                <a:solidFill>
                  <a:srgbClr val="0000FF"/>
                </a:solidFill>
              </a:rPr>
              <a:t>o</a:t>
            </a:r>
          </a:p>
          <a:p>
            <a:pPr eaLnBrk="1" hangingPunct="1">
              <a:lnSpc>
                <a:spcPct val="80000"/>
              </a:lnSpc>
              <a:spcBef>
                <a:spcPct val="0"/>
              </a:spcBef>
              <a:buClrTx/>
              <a:buSzTx/>
              <a:buFontTx/>
              <a:buNone/>
            </a:pPr>
            <a:r>
              <a:rPr lang="en-US" altLang="en-US" sz="1800" b="1">
                <a:solidFill>
                  <a:srgbClr val="0000FF"/>
                </a:solidFill>
              </a:rPr>
              <a:t>l</a:t>
            </a:r>
          </a:p>
          <a:p>
            <a:pPr eaLnBrk="1" hangingPunct="1">
              <a:lnSpc>
                <a:spcPct val="80000"/>
              </a:lnSpc>
              <a:spcBef>
                <a:spcPct val="0"/>
              </a:spcBef>
              <a:buClrTx/>
              <a:buSzTx/>
              <a:buFontTx/>
              <a:buNone/>
            </a:pPr>
            <a:r>
              <a:rPr lang="en-US" altLang="en-US" sz="1800" b="1">
                <a:solidFill>
                  <a:srgbClr val="0000FF"/>
                </a:solidFill>
              </a:rPr>
              <a:t>y</a:t>
            </a:r>
          </a:p>
          <a:p>
            <a:pPr eaLnBrk="1" hangingPunct="1">
              <a:lnSpc>
                <a:spcPct val="80000"/>
              </a:lnSpc>
              <a:spcBef>
                <a:spcPct val="0"/>
              </a:spcBef>
              <a:buClrTx/>
              <a:buSzTx/>
              <a:buFontTx/>
              <a:buNone/>
            </a:pPr>
            <a:r>
              <a:rPr lang="en-US" altLang="en-US" sz="1800" b="1">
                <a:solidFill>
                  <a:srgbClr val="0000FF"/>
                </a:solidFill>
              </a:rPr>
              <a:t>t</a:t>
            </a:r>
            <a:r>
              <a:rPr lang="en-US" altLang="en-US" sz="1800" b="1">
                <a:solidFill>
                  <a:srgbClr val="FF0000"/>
                </a:solidFill>
              </a:rPr>
              <a:t>hrough</a:t>
            </a:r>
          </a:p>
          <a:p>
            <a:pPr eaLnBrk="1" hangingPunct="1">
              <a:lnSpc>
                <a:spcPct val="80000"/>
              </a:lnSpc>
              <a:spcBef>
                <a:spcPct val="0"/>
              </a:spcBef>
              <a:buClrTx/>
              <a:buSzTx/>
              <a:buFontTx/>
              <a:buNone/>
            </a:pPr>
            <a:r>
              <a:rPr lang="en-US" altLang="en-US" sz="1800" b="1">
                <a:solidFill>
                  <a:srgbClr val="0000FF"/>
                </a:solidFill>
              </a:rPr>
              <a:t>i</a:t>
            </a:r>
            <a:r>
              <a:rPr lang="en-US" altLang="en-US" sz="1800" b="1">
                <a:solidFill>
                  <a:srgbClr val="FF0000"/>
                </a:solidFill>
              </a:rPr>
              <a:t>ntact</a:t>
            </a:r>
          </a:p>
          <a:p>
            <a:pPr eaLnBrk="1" hangingPunct="1">
              <a:lnSpc>
                <a:spcPct val="80000"/>
              </a:lnSpc>
              <a:spcBef>
                <a:spcPct val="0"/>
              </a:spcBef>
              <a:buClrTx/>
              <a:buSzTx/>
              <a:buFontTx/>
              <a:buNone/>
            </a:pPr>
            <a:r>
              <a:rPr lang="en-US" altLang="en-US" sz="1800" b="1">
                <a:solidFill>
                  <a:srgbClr val="0000FF"/>
                </a:solidFill>
              </a:rPr>
              <a:t>c</a:t>
            </a:r>
            <a:r>
              <a:rPr lang="en-US" altLang="en-US" sz="1800" b="1">
                <a:solidFill>
                  <a:srgbClr val="FF0000"/>
                </a:solidFill>
              </a:rPr>
              <a:t>apsule</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36D062A2-6E55-43B4-AD72-33DFA26AAC68}"/>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94562" name="Rectangle 9">
            <a:extLst>
              <a:ext uri="{FF2B5EF4-FFF2-40B4-BE49-F238E27FC236}">
                <a16:creationId xmlns:a16="http://schemas.microsoft.com/office/drawing/2014/main" id="{C978A6CE-E0CA-48B6-8A6C-216EF66C40B7}"/>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563" name="Rectangle 2">
            <a:extLst>
              <a:ext uri="{FF2B5EF4-FFF2-40B4-BE49-F238E27FC236}">
                <a16:creationId xmlns:a16="http://schemas.microsoft.com/office/drawing/2014/main" id="{2A1E2BC0-CF66-43EC-891D-0077B3268BB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564" name="Rectangle 3">
            <a:extLst>
              <a:ext uri="{FF2B5EF4-FFF2-40B4-BE49-F238E27FC236}">
                <a16:creationId xmlns:a16="http://schemas.microsoft.com/office/drawing/2014/main" id="{823395BB-3AA2-4B38-A974-7694C2A2E2CD}"/>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565" name="Rectangle 4">
            <a:extLst>
              <a:ext uri="{FF2B5EF4-FFF2-40B4-BE49-F238E27FC236}">
                <a16:creationId xmlns:a16="http://schemas.microsoft.com/office/drawing/2014/main" id="{2EDC0891-9663-4F04-8842-3F52FC30211E}"/>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566" name="Rectangle 5">
            <a:extLst>
              <a:ext uri="{FF2B5EF4-FFF2-40B4-BE49-F238E27FC236}">
                <a16:creationId xmlns:a16="http://schemas.microsoft.com/office/drawing/2014/main" id="{2B7DD007-4D60-4BBB-843B-837A32A93A98}"/>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567" name="Text Box 10">
            <a:extLst>
              <a:ext uri="{FF2B5EF4-FFF2-40B4-BE49-F238E27FC236}">
                <a16:creationId xmlns:a16="http://schemas.microsoft.com/office/drawing/2014/main" id="{B9369D7A-7F2E-4C86-B425-92B07CD34060}"/>
              </a:ext>
            </a:extLst>
          </p:cNvPr>
          <p:cNvSpPr txBox="1">
            <a:spLocks noChangeArrowheads="1"/>
          </p:cNvSpPr>
          <p:nvPr/>
        </p:nvSpPr>
        <p:spPr bwMode="auto">
          <a:xfrm>
            <a:off x="390525" y="869950"/>
            <a:ext cx="4837113"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solidFill>
                  <a:schemeClr val="bg1">
                    <a:lumMod val="75000"/>
                  </a:schemeClr>
                </a:solidFill>
              </a:rPr>
              <a:t>--Secondary glaucoma</a:t>
            </a:r>
          </a:p>
          <a:p>
            <a:pPr eaLnBrk="1" hangingPunct="1">
              <a:spcBef>
                <a:spcPct val="0"/>
              </a:spcBef>
              <a:buClrTx/>
              <a:buSzTx/>
              <a:buFontTx/>
              <a:buNone/>
            </a:pPr>
            <a:r>
              <a:rPr lang="en-US" altLang="en-US" sz="1600" dirty="0">
                <a:solidFill>
                  <a:schemeClr val="bg1">
                    <a:lumMod val="75000"/>
                  </a:schemeClr>
                </a:solidFill>
              </a:rPr>
              <a:t>	--Lens-related: </a:t>
            </a:r>
            <a:r>
              <a:rPr lang="en-US" altLang="en-US" sz="1600" dirty="0" err="1">
                <a:solidFill>
                  <a:schemeClr val="bg1">
                    <a:lumMod val="75000"/>
                  </a:schemeClr>
                </a:solidFill>
              </a:rPr>
              <a:t>Phacolytic</a:t>
            </a:r>
            <a:r>
              <a:rPr lang="en-US" altLang="en-US" sz="1600" dirty="0">
                <a:solidFill>
                  <a:schemeClr val="bg1">
                    <a:lumMod val="75000"/>
                  </a:schemeClr>
                </a:solidFill>
              </a:rPr>
              <a:t>, phacomorphic</a:t>
            </a:r>
          </a:p>
          <a:p>
            <a:pPr eaLnBrk="1" hangingPunct="1">
              <a:spcBef>
                <a:spcPct val="0"/>
              </a:spcBef>
              <a:buClrTx/>
              <a:buSzTx/>
              <a:buFontTx/>
              <a:buNone/>
            </a:pPr>
            <a:r>
              <a:rPr lang="en-US" altLang="en-US" sz="1600" dirty="0">
                <a:solidFill>
                  <a:schemeClr val="bg1">
                    <a:lumMod val="75000"/>
                  </a:schemeClr>
                </a:solidFill>
              </a:rPr>
              <a:t>	--PXS</a:t>
            </a:r>
          </a:p>
          <a:p>
            <a:pPr eaLnBrk="1" hangingPunct="1">
              <a:spcBef>
                <a:spcPct val="0"/>
              </a:spcBef>
              <a:buClrTx/>
              <a:buSzTx/>
              <a:buFontTx/>
              <a:buNone/>
            </a:pPr>
            <a:r>
              <a:rPr lang="en-US" altLang="en-US" sz="1600" dirty="0">
                <a:solidFill>
                  <a:schemeClr val="bg1">
                    <a:lumMod val="75000"/>
                  </a:schemeClr>
                </a:solidFill>
              </a:rPr>
              <a:t>	--PDS</a:t>
            </a:r>
          </a:p>
        </p:txBody>
      </p:sp>
      <p:sp>
        <p:nvSpPr>
          <p:cNvPr id="194568" name="Text Box 11">
            <a:extLst>
              <a:ext uri="{FF2B5EF4-FFF2-40B4-BE49-F238E27FC236}">
                <a16:creationId xmlns:a16="http://schemas.microsoft.com/office/drawing/2014/main" id="{FB0FCEF0-8FE2-4BC8-AE17-90E8F2A534AD}"/>
              </a:ext>
            </a:extLst>
          </p:cNvPr>
          <p:cNvSpPr txBox="1">
            <a:spLocks noChangeArrowheads="1"/>
          </p:cNvSpPr>
          <p:nvPr/>
        </p:nvSpPr>
        <p:spPr bwMode="auto">
          <a:xfrm>
            <a:off x="5243513" y="3711575"/>
            <a:ext cx="3629520" cy="95410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lens condition associated with uveitis </a:t>
            </a:r>
          </a:p>
          <a:p>
            <a:pPr eaLnBrk="1" hangingPunct="1">
              <a:spcBef>
                <a:spcPct val="0"/>
              </a:spcBef>
              <a:buClrTx/>
              <a:buSzTx/>
              <a:buFontTx/>
              <a:buNone/>
            </a:pPr>
            <a:r>
              <a:rPr lang="en-US" altLang="en-US" sz="1400" i="1">
                <a:solidFill>
                  <a:srgbClr val="0000FF"/>
                </a:solidFill>
              </a:rPr>
              <a:t>has, by definition, a capsule that </a:t>
            </a:r>
            <a:r>
              <a:rPr lang="en-US" altLang="en-US" sz="1400" b="1" i="1">
                <a:solidFill>
                  <a:srgbClr val="0000FF"/>
                </a:solidFill>
              </a:rPr>
              <a:t>has</a:t>
            </a:r>
            <a:r>
              <a:rPr lang="en-US" altLang="en-US" sz="1400" i="1">
                <a:solidFill>
                  <a:srgbClr val="0000FF"/>
                </a:solidFill>
              </a:rPr>
              <a:t> been </a:t>
            </a:r>
          </a:p>
          <a:p>
            <a:pPr eaLnBrk="1" hangingPunct="1">
              <a:spcBef>
                <a:spcPct val="0"/>
              </a:spcBef>
              <a:buClrTx/>
              <a:buSzTx/>
              <a:buFontTx/>
              <a:buNone/>
            </a:pPr>
            <a:r>
              <a:rPr lang="en-US" altLang="en-US" sz="1400" i="1">
                <a:solidFill>
                  <a:srgbClr val="0000FF"/>
                </a:solidFill>
              </a:rPr>
              <a:t>traumatically or surgically breached?</a:t>
            </a:r>
            <a:endParaRPr lang="en-US" altLang="en-US" sz="1400" b="1">
              <a:solidFill>
                <a:srgbClr val="0000FF"/>
              </a:solidFill>
            </a:endParaRPr>
          </a:p>
          <a:p>
            <a:pPr eaLnBrk="1" hangingPunct="1">
              <a:spcBef>
                <a:spcPct val="0"/>
              </a:spcBef>
              <a:buClrTx/>
              <a:buSzTx/>
              <a:buFontTx/>
              <a:buNone/>
            </a:pPr>
            <a:r>
              <a:rPr lang="en-US" altLang="en-US" sz="1400" b="1">
                <a:solidFill>
                  <a:srgbClr val="FFFF99"/>
                </a:solidFill>
              </a:rPr>
              <a:t>Phacoantigenic uveitis</a:t>
            </a:r>
          </a:p>
        </p:txBody>
      </p:sp>
      <p:sp>
        <p:nvSpPr>
          <p:cNvPr id="194569" name="Text Box 12">
            <a:extLst>
              <a:ext uri="{FF2B5EF4-FFF2-40B4-BE49-F238E27FC236}">
                <a16:creationId xmlns:a16="http://schemas.microsoft.com/office/drawing/2014/main" id="{92B15748-19B6-492E-B9F5-806910B49F52}"/>
              </a:ext>
            </a:extLst>
          </p:cNvPr>
          <p:cNvSpPr txBox="1">
            <a:spLocks noChangeArrowheads="1"/>
          </p:cNvSpPr>
          <p:nvPr/>
        </p:nvSpPr>
        <p:spPr bwMode="auto">
          <a:xfrm>
            <a:off x="5530850" y="4876800"/>
            <a:ext cx="3339376" cy="73866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B2B2B2"/>
                </a:solidFill>
              </a:rPr>
              <a:t>What is the status of the lens capsule in</a:t>
            </a:r>
          </a:p>
          <a:p>
            <a:pPr eaLnBrk="1" hangingPunct="1">
              <a:spcBef>
                <a:spcPct val="0"/>
              </a:spcBef>
              <a:buClrTx/>
              <a:buSzTx/>
              <a:buFontTx/>
              <a:buNone/>
            </a:pPr>
            <a:r>
              <a:rPr lang="en-US" altLang="en-US" sz="1400" i="1">
                <a:solidFill>
                  <a:srgbClr val="B2B2B2"/>
                </a:solidFill>
              </a:rPr>
              <a:t>these conditions?</a:t>
            </a:r>
            <a:endParaRPr lang="en-US" altLang="en-US" sz="1400">
              <a:solidFill>
                <a:srgbClr val="B2B2B2"/>
              </a:solidFill>
            </a:endParaRPr>
          </a:p>
          <a:p>
            <a:pPr eaLnBrk="1" hangingPunct="1">
              <a:spcBef>
                <a:spcPct val="0"/>
              </a:spcBef>
              <a:buClrTx/>
              <a:buSzTx/>
              <a:buFontTx/>
              <a:buNone/>
            </a:pPr>
            <a:r>
              <a:rPr lang="en-US" altLang="en-US" sz="1400">
                <a:solidFill>
                  <a:srgbClr val="B2B2B2"/>
                </a:solidFill>
              </a:rPr>
              <a:t>By definition,</a:t>
            </a:r>
            <a:r>
              <a:rPr lang="en-US" altLang="en-US" sz="1400" b="1">
                <a:solidFill>
                  <a:srgbClr val="B2B2B2"/>
                </a:solidFill>
              </a:rPr>
              <a:t> intact</a:t>
            </a:r>
          </a:p>
        </p:txBody>
      </p:sp>
      <p:sp>
        <p:nvSpPr>
          <p:cNvPr id="70666" name="Text Box 13">
            <a:extLst>
              <a:ext uri="{FF2B5EF4-FFF2-40B4-BE49-F238E27FC236}">
                <a16:creationId xmlns:a16="http://schemas.microsoft.com/office/drawing/2014/main" id="{94938590-1CF2-4DA9-845B-634503835113}"/>
              </a:ext>
            </a:extLst>
          </p:cNvPr>
          <p:cNvSpPr txBox="1">
            <a:spLocks noChangeArrowheads="1"/>
          </p:cNvSpPr>
          <p:nvPr/>
        </p:nvSpPr>
        <p:spPr bwMode="auto">
          <a:xfrm>
            <a:off x="2743200" y="2667000"/>
            <a:ext cx="1057275" cy="23082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defRPr/>
            </a:pPr>
            <a:r>
              <a:rPr lang="en-US">
                <a:solidFill>
                  <a:schemeClr val="tx1">
                    <a:lumMod val="75000"/>
                    <a:lumOff val="25000"/>
                  </a:schemeClr>
                </a:solidFill>
              </a:rPr>
              <a:t>P</a:t>
            </a:r>
            <a:endParaRPr lang="en-US" b="1">
              <a:solidFill>
                <a:schemeClr val="tx1">
                  <a:lumMod val="75000"/>
                  <a:lumOff val="25000"/>
                </a:schemeClr>
              </a:solidFill>
            </a:endParaRPr>
          </a:p>
          <a:p>
            <a:pPr eaLnBrk="1" hangingPunct="1">
              <a:lnSpc>
                <a:spcPct val="80000"/>
              </a:lnSpc>
              <a:defRPr/>
            </a:pPr>
            <a:r>
              <a:rPr lang="en-US" b="1">
                <a:solidFill>
                  <a:schemeClr val="tx1">
                    <a:lumMod val="75000"/>
                    <a:lumOff val="25000"/>
                  </a:schemeClr>
                </a:solidFill>
              </a:rPr>
              <a:t>h</a:t>
            </a:r>
          </a:p>
          <a:p>
            <a:pPr eaLnBrk="1" hangingPunct="1">
              <a:lnSpc>
                <a:spcPct val="80000"/>
              </a:lnSpc>
              <a:defRPr/>
            </a:pPr>
            <a:r>
              <a:rPr lang="en-US" b="1">
                <a:solidFill>
                  <a:schemeClr val="tx1">
                    <a:lumMod val="75000"/>
                    <a:lumOff val="25000"/>
                  </a:schemeClr>
                </a:solidFill>
              </a:rPr>
              <a:t>a</a:t>
            </a:r>
          </a:p>
          <a:p>
            <a:pPr eaLnBrk="1" hangingPunct="1">
              <a:lnSpc>
                <a:spcPct val="80000"/>
              </a:lnSpc>
              <a:defRPr/>
            </a:pPr>
            <a:r>
              <a:rPr lang="en-US" b="1">
                <a:solidFill>
                  <a:schemeClr val="tx1">
                    <a:lumMod val="75000"/>
                    <a:lumOff val="25000"/>
                  </a:schemeClr>
                </a:solidFill>
              </a:rPr>
              <a:t>c</a:t>
            </a:r>
          </a:p>
          <a:p>
            <a:pPr eaLnBrk="1" hangingPunct="1">
              <a:lnSpc>
                <a:spcPct val="80000"/>
              </a:lnSpc>
              <a:defRPr/>
            </a:pPr>
            <a:r>
              <a:rPr lang="en-US" b="1">
                <a:solidFill>
                  <a:schemeClr val="tx1">
                    <a:lumMod val="75000"/>
                    <a:lumOff val="25000"/>
                  </a:schemeClr>
                </a:solidFill>
              </a:rPr>
              <a:t>o</a:t>
            </a:r>
          </a:p>
          <a:p>
            <a:pPr eaLnBrk="1" hangingPunct="1">
              <a:lnSpc>
                <a:spcPct val="80000"/>
              </a:lnSpc>
              <a:defRPr/>
            </a:pPr>
            <a:r>
              <a:rPr lang="en-US" b="1">
                <a:solidFill>
                  <a:schemeClr val="tx1">
                    <a:lumMod val="75000"/>
                    <a:lumOff val="25000"/>
                  </a:schemeClr>
                </a:solidFill>
              </a:rPr>
              <a:t>l</a:t>
            </a:r>
          </a:p>
          <a:p>
            <a:pPr eaLnBrk="1" hangingPunct="1">
              <a:lnSpc>
                <a:spcPct val="80000"/>
              </a:lnSpc>
              <a:defRPr/>
            </a:pPr>
            <a:r>
              <a:rPr lang="en-US" b="1">
                <a:solidFill>
                  <a:schemeClr val="tx1">
                    <a:lumMod val="75000"/>
                    <a:lumOff val="25000"/>
                  </a:schemeClr>
                </a:solidFill>
              </a:rPr>
              <a:t>y</a:t>
            </a:r>
          </a:p>
          <a:p>
            <a:pPr eaLnBrk="1" hangingPunct="1">
              <a:lnSpc>
                <a:spcPct val="80000"/>
              </a:lnSpc>
              <a:defRPr/>
            </a:pPr>
            <a:r>
              <a:rPr lang="en-US" b="1">
                <a:solidFill>
                  <a:schemeClr val="tx1">
                    <a:lumMod val="75000"/>
                    <a:lumOff val="25000"/>
                  </a:schemeClr>
                </a:solidFill>
              </a:rPr>
              <a:t>through</a:t>
            </a:r>
          </a:p>
          <a:p>
            <a:pPr eaLnBrk="1" hangingPunct="1">
              <a:lnSpc>
                <a:spcPct val="80000"/>
              </a:lnSpc>
              <a:defRPr/>
            </a:pPr>
            <a:r>
              <a:rPr lang="en-US" b="1">
                <a:solidFill>
                  <a:schemeClr val="tx1">
                    <a:lumMod val="75000"/>
                    <a:lumOff val="25000"/>
                  </a:schemeClr>
                </a:solidFill>
              </a:rPr>
              <a:t>intact</a:t>
            </a:r>
          </a:p>
          <a:p>
            <a:pPr eaLnBrk="1" hangingPunct="1">
              <a:lnSpc>
                <a:spcPct val="80000"/>
              </a:lnSpc>
              <a:defRPr/>
            </a:pPr>
            <a:r>
              <a:rPr lang="en-US" b="1">
                <a:solidFill>
                  <a:schemeClr val="tx1">
                    <a:lumMod val="75000"/>
                    <a:lumOff val="25000"/>
                  </a:schemeClr>
                </a:solidFill>
              </a:rPr>
              <a:t>capsule</a:t>
            </a:r>
          </a:p>
        </p:txBody>
      </p:sp>
      <p:sp>
        <p:nvSpPr>
          <p:cNvPr id="194571" name="Rectangle 2">
            <a:extLst>
              <a:ext uri="{FF2B5EF4-FFF2-40B4-BE49-F238E27FC236}">
                <a16:creationId xmlns:a16="http://schemas.microsoft.com/office/drawing/2014/main" id="{BC9C6F6C-CCB2-4017-80C2-BB760388FE6A}"/>
              </a:ext>
            </a:extLst>
          </p:cNvPr>
          <p:cNvSpPr>
            <a:spLocks noGrp="1" noChangeArrowheads="1"/>
          </p:cNvSpPr>
          <p:nvPr>
            <p:ph type="title"/>
          </p:nvPr>
        </p:nvSpPr>
        <p:spPr>
          <a:xfrm>
            <a:off x="457200" y="122238"/>
            <a:ext cx="7543800" cy="639762"/>
          </a:xfrm>
        </p:spPr>
        <p:txBody>
          <a:bodyPr/>
          <a:lstStyle/>
          <a:p>
            <a:pPr eaLnBrk="1" hangingPunct="1"/>
            <a:r>
              <a:rPr lang="en-US" altLang="en-US" sz="3500" b="0" dirty="0"/>
              <a:t>Unilateral </a:t>
            </a:r>
            <a:r>
              <a:rPr lang="en-US" altLang="en-US" sz="3500" b="0" dirty="0">
                <a:cs typeface="Arial" panose="020B0604020202020204" pitchFamily="34" charset="0"/>
              </a:rPr>
              <a:t>↑</a:t>
            </a:r>
            <a:r>
              <a:rPr lang="en-US" altLang="en-US" sz="3500" b="0" dirty="0"/>
              <a:t> IOP associated with:</a:t>
            </a:r>
          </a:p>
        </p:txBody>
      </p:sp>
      <p:sp>
        <p:nvSpPr>
          <p:cNvPr id="194572" name="Slide Number Placeholder 1">
            <a:extLst>
              <a:ext uri="{FF2B5EF4-FFF2-40B4-BE49-F238E27FC236}">
                <a16:creationId xmlns:a16="http://schemas.microsoft.com/office/drawing/2014/main" id="{A3E85A67-7AE0-496D-A6A3-FAC23DEBACD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5892048-9B41-4FB3-8A7E-8ABAD62B89CE}" type="slidenum">
              <a:rPr lang="en-US" altLang="en-US" sz="1000" smtClean="0"/>
              <a:pPr>
                <a:spcBef>
                  <a:spcPct val="0"/>
                </a:spcBef>
                <a:buClrTx/>
                <a:buSzTx/>
                <a:buFontTx/>
                <a:buNone/>
              </a:pPr>
              <a:t>247</a:t>
            </a:fld>
            <a:endParaRPr lang="en-US" altLang="en-US" sz="100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A77E24AD-8D3D-4C34-AF0B-591887533FB8}"/>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95586" name="Rectangle 9">
            <a:extLst>
              <a:ext uri="{FF2B5EF4-FFF2-40B4-BE49-F238E27FC236}">
                <a16:creationId xmlns:a16="http://schemas.microsoft.com/office/drawing/2014/main" id="{0B38C0D0-907C-48F9-BE8F-700E771C2389}"/>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5587" name="Rectangle 2">
            <a:extLst>
              <a:ext uri="{FF2B5EF4-FFF2-40B4-BE49-F238E27FC236}">
                <a16:creationId xmlns:a16="http://schemas.microsoft.com/office/drawing/2014/main" id="{CBFDCB4B-7053-4C83-9CD0-5CE9969024E1}"/>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5588" name="Rectangle 3">
            <a:extLst>
              <a:ext uri="{FF2B5EF4-FFF2-40B4-BE49-F238E27FC236}">
                <a16:creationId xmlns:a16="http://schemas.microsoft.com/office/drawing/2014/main" id="{D95F5558-FA66-48C1-93C3-04BB34D8F80A}"/>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5589" name="Rectangle 4">
            <a:extLst>
              <a:ext uri="{FF2B5EF4-FFF2-40B4-BE49-F238E27FC236}">
                <a16:creationId xmlns:a16="http://schemas.microsoft.com/office/drawing/2014/main" id="{7CEC60BD-B646-4223-90EC-D130B7D85141}"/>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5590" name="Rectangle 5">
            <a:extLst>
              <a:ext uri="{FF2B5EF4-FFF2-40B4-BE49-F238E27FC236}">
                <a16:creationId xmlns:a16="http://schemas.microsoft.com/office/drawing/2014/main" id="{8E6FE80C-1860-499A-827B-38CDFADB040A}"/>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5591" name="Text Box 10">
            <a:extLst>
              <a:ext uri="{FF2B5EF4-FFF2-40B4-BE49-F238E27FC236}">
                <a16:creationId xmlns:a16="http://schemas.microsoft.com/office/drawing/2014/main" id="{B7508C86-0F44-4191-B834-C59BAFCEFF59}"/>
              </a:ext>
            </a:extLst>
          </p:cNvPr>
          <p:cNvSpPr txBox="1">
            <a:spLocks noChangeArrowheads="1"/>
          </p:cNvSpPr>
          <p:nvPr/>
        </p:nvSpPr>
        <p:spPr bwMode="auto">
          <a:xfrm>
            <a:off x="390525" y="869950"/>
            <a:ext cx="4837113"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solidFill>
                  <a:schemeClr val="bg1">
                    <a:lumMod val="75000"/>
                  </a:schemeClr>
                </a:solidFill>
              </a:rPr>
              <a:t>--Secondary glaucoma</a:t>
            </a:r>
          </a:p>
          <a:p>
            <a:pPr eaLnBrk="1" hangingPunct="1">
              <a:spcBef>
                <a:spcPct val="0"/>
              </a:spcBef>
              <a:buClrTx/>
              <a:buSzTx/>
              <a:buFontTx/>
              <a:buNone/>
            </a:pPr>
            <a:r>
              <a:rPr lang="en-US" altLang="en-US" sz="1600" dirty="0">
                <a:solidFill>
                  <a:schemeClr val="bg1">
                    <a:lumMod val="75000"/>
                  </a:schemeClr>
                </a:solidFill>
              </a:rPr>
              <a:t>	--Lens-related: </a:t>
            </a:r>
            <a:r>
              <a:rPr lang="en-US" altLang="en-US" sz="1600" dirty="0" err="1">
                <a:solidFill>
                  <a:schemeClr val="bg1">
                    <a:lumMod val="75000"/>
                  </a:schemeClr>
                </a:solidFill>
              </a:rPr>
              <a:t>Phacolytic</a:t>
            </a:r>
            <a:r>
              <a:rPr lang="en-US" altLang="en-US" sz="1600" dirty="0">
                <a:solidFill>
                  <a:schemeClr val="bg1">
                    <a:lumMod val="75000"/>
                  </a:schemeClr>
                </a:solidFill>
              </a:rPr>
              <a:t>, phacomorphic</a:t>
            </a:r>
          </a:p>
          <a:p>
            <a:pPr eaLnBrk="1" hangingPunct="1">
              <a:spcBef>
                <a:spcPct val="0"/>
              </a:spcBef>
              <a:buClrTx/>
              <a:buSzTx/>
              <a:buFontTx/>
              <a:buNone/>
            </a:pPr>
            <a:r>
              <a:rPr lang="en-US" altLang="en-US" sz="1600" dirty="0">
                <a:solidFill>
                  <a:schemeClr val="bg1">
                    <a:lumMod val="75000"/>
                  </a:schemeClr>
                </a:solidFill>
              </a:rPr>
              <a:t>	--PXS</a:t>
            </a:r>
          </a:p>
          <a:p>
            <a:pPr eaLnBrk="1" hangingPunct="1">
              <a:spcBef>
                <a:spcPct val="0"/>
              </a:spcBef>
              <a:buClrTx/>
              <a:buSzTx/>
              <a:buFontTx/>
              <a:buNone/>
            </a:pPr>
            <a:r>
              <a:rPr lang="en-US" altLang="en-US" sz="1600" dirty="0">
                <a:solidFill>
                  <a:schemeClr val="bg1">
                    <a:lumMod val="75000"/>
                  </a:schemeClr>
                </a:solidFill>
              </a:rPr>
              <a:t>	--PDS</a:t>
            </a:r>
          </a:p>
        </p:txBody>
      </p:sp>
      <p:sp>
        <p:nvSpPr>
          <p:cNvPr id="195592" name="Text Box 11">
            <a:extLst>
              <a:ext uri="{FF2B5EF4-FFF2-40B4-BE49-F238E27FC236}">
                <a16:creationId xmlns:a16="http://schemas.microsoft.com/office/drawing/2014/main" id="{51B13D70-6BEC-4662-B931-92717F890B5E}"/>
              </a:ext>
            </a:extLst>
          </p:cNvPr>
          <p:cNvSpPr txBox="1">
            <a:spLocks noChangeArrowheads="1"/>
          </p:cNvSpPr>
          <p:nvPr/>
        </p:nvSpPr>
        <p:spPr bwMode="auto">
          <a:xfrm>
            <a:off x="5243513" y="3711575"/>
            <a:ext cx="3629520" cy="95410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lens condition associated with uveitis </a:t>
            </a:r>
          </a:p>
          <a:p>
            <a:pPr eaLnBrk="1" hangingPunct="1">
              <a:spcBef>
                <a:spcPct val="0"/>
              </a:spcBef>
              <a:buClrTx/>
              <a:buSzTx/>
              <a:buFontTx/>
              <a:buNone/>
            </a:pPr>
            <a:r>
              <a:rPr lang="en-US" altLang="en-US" sz="1400" i="1">
                <a:solidFill>
                  <a:srgbClr val="0000FF"/>
                </a:solidFill>
              </a:rPr>
              <a:t>has, by definition, a capsule that </a:t>
            </a:r>
            <a:r>
              <a:rPr lang="en-US" altLang="en-US" sz="1400" b="1" i="1">
                <a:solidFill>
                  <a:srgbClr val="0000FF"/>
                </a:solidFill>
              </a:rPr>
              <a:t>has</a:t>
            </a:r>
            <a:r>
              <a:rPr lang="en-US" altLang="en-US" sz="1400" i="1">
                <a:solidFill>
                  <a:srgbClr val="0000FF"/>
                </a:solidFill>
              </a:rPr>
              <a:t> been </a:t>
            </a:r>
          </a:p>
          <a:p>
            <a:pPr eaLnBrk="1" hangingPunct="1">
              <a:spcBef>
                <a:spcPct val="0"/>
              </a:spcBef>
              <a:buClrTx/>
              <a:buSzTx/>
              <a:buFontTx/>
              <a:buNone/>
            </a:pPr>
            <a:r>
              <a:rPr lang="en-US" altLang="en-US" sz="1400" i="1">
                <a:solidFill>
                  <a:srgbClr val="0000FF"/>
                </a:solidFill>
              </a:rPr>
              <a:t>traumatically or surgically breached?</a:t>
            </a:r>
            <a:endParaRPr lang="en-US" altLang="en-US" sz="1400" b="1">
              <a:solidFill>
                <a:srgbClr val="0000FF"/>
              </a:solidFill>
            </a:endParaRPr>
          </a:p>
          <a:p>
            <a:pPr eaLnBrk="1" hangingPunct="1">
              <a:spcBef>
                <a:spcPct val="0"/>
              </a:spcBef>
              <a:buClrTx/>
              <a:buSzTx/>
              <a:buFontTx/>
              <a:buNone/>
            </a:pPr>
            <a:r>
              <a:rPr lang="en-US" altLang="en-US" sz="1400" b="1">
                <a:solidFill>
                  <a:srgbClr val="0000FF"/>
                </a:solidFill>
              </a:rPr>
              <a:t>Phacoantigenic uveitis</a:t>
            </a:r>
          </a:p>
        </p:txBody>
      </p:sp>
      <p:sp>
        <p:nvSpPr>
          <p:cNvPr id="195593" name="Text Box 12">
            <a:extLst>
              <a:ext uri="{FF2B5EF4-FFF2-40B4-BE49-F238E27FC236}">
                <a16:creationId xmlns:a16="http://schemas.microsoft.com/office/drawing/2014/main" id="{6EC09384-94BD-458E-AECF-DA30836BDF78}"/>
              </a:ext>
            </a:extLst>
          </p:cNvPr>
          <p:cNvSpPr txBox="1">
            <a:spLocks noChangeArrowheads="1"/>
          </p:cNvSpPr>
          <p:nvPr/>
        </p:nvSpPr>
        <p:spPr bwMode="auto">
          <a:xfrm>
            <a:off x="5530850" y="4876800"/>
            <a:ext cx="3339376" cy="73866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B2B2B2"/>
                </a:solidFill>
              </a:rPr>
              <a:t>What is the status of the lens capsule in</a:t>
            </a:r>
          </a:p>
          <a:p>
            <a:pPr eaLnBrk="1" hangingPunct="1">
              <a:spcBef>
                <a:spcPct val="0"/>
              </a:spcBef>
              <a:buClrTx/>
              <a:buSzTx/>
              <a:buFontTx/>
              <a:buNone/>
            </a:pPr>
            <a:r>
              <a:rPr lang="en-US" altLang="en-US" sz="1400" i="1">
                <a:solidFill>
                  <a:srgbClr val="B2B2B2"/>
                </a:solidFill>
              </a:rPr>
              <a:t>these conditions?</a:t>
            </a:r>
            <a:endParaRPr lang="en-US" altLang="en-US" sz="1400">
              <a:solidFill>
                <a:srgbClr val="B2B2B2"/>
              </a:solidFill>
            </a:endParaRPr>
          </a:p>
          <a:p>
            <a:pPr eaLnBrk="1" hangingPunct="1">
              <a:spcBef>
                <a:spcPct val="0"/>
              </a:spcBef>
              <a:buClrTx/>
              <a:buSzTx/>
              <a:buFontTx/>
              <a:buNone/>
            </a:pPr>
            <a:r>
              <a:rPr lang="en-US" altLang="en-US" sz="1400">
                <a:solidFill>
                  <a:srgbClr val="B2B2B2"/>
                </a:solidFill>
              </a:rPr>
              <a:t>By definition,</a:t>
            </a:r>
            <a:r>
              <a:rPr lang="en-US" altLang="en-US" sz="1400" b="1">
                <a:solidFill>
                  <a:srgbClr val="B2B2B2"/>
                </a:solidFill>
              </a:rPr>
              <a:t> intact</a:t>
            </a:r>
          </a:p>
        </p:txBody>
      </p:sp>
      <p:sp>
        <p:nvSpPr>
          <p:cNvPr id="195594" name="Text Box 14">
            <a:extLst>
              <a:ext uri="{FF2B5EF4-FFF2-40B4-BE49-F238E27FC236}">
                <a16:creationId xmlns:a16="http://schemas.microsoft.com/office/drawing/2014/main" id="{FFD3710F-A3D5-4690-8578-6D3FC2E74C09}"/>
              </a:ext>
            </a:extLst>
          </p:cNvPr>
          <p:cNvSpPr txBox="1">
            <a:spLocks noChangeArrowheads="1"/>
          </p:cNvSpPr>
          <p:nvPr/>
        </p:nvSpPr>
        <p:spPr bwMode="auto">
          <a:xfrm>
            <a:off x="4044950" y="2012950"/>
            <a:ext cx="1035050" cy="29400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800">
                <a:solidFill>
                  <a:srgbClr val="0000FF"/>
                </a:solidFill>
              </a:rPr>
              <a:t>P</a:t>
            </a:r>
            <a:endParaRPr lang="en-US" altLang="en-US" sz="1800" b="1">
              <a:solidFill>
                <a:srgbClr val="0000FF"/>
              </a:solidFill>
            </a:endParaRPr>
          </a:p>
          <a:p>
            <a:pPr eaLnBrk="1" hangingPunct="1">
              <a:lnSpc>
                <a:spcPct val="80000"/>
              </a:lnSpc>
              <a:spcBef>
                <a:spcPct val="0"/>
              </a:spcBef>
              <a:buClrTx/>
              <a:buSzTx/>
              <a:buFontTx/>
              <a:buNone/>
            </a:pPr>
            <a:r>
              <a:rPr lang="en-US" altLang="en-US" sz="1800" b="1">
                <a:solidFill>
                  <a:srgbClr val="0000FF"/>
                </a:solidFill>
              </a:rPr>
              <a:t>h</a:t>
            </a:r>
          </a:p>
          <a:p>
            <a:pPr eaLnBrk="1" hangingPunct="1">
              <a:lnSpc>
                <a:spcPct val="80000"/>
              </a:lnSpc>
              <a:spcBef>
                <a:spcPct val="0"/>
              </a:spcBef>
              <a:buClrTx/>
              <a:buSzTx/>
              <a:buFontTx/>
              <a:buNone/>
            </a:pPr>
            <a:r>
              <a:rPr lang="en-US" altLang="en-US" sz="1800" b="1">
                <a:solidFill>
                  <a:srgbClr val="0000FF"/>
                </a:solidFill>
              </a:rPr>
              <a:t>a</a:t>
            </a:r>
          </a:p>
          <a:p>
            <a:pPr eaLnBrk="1" hangingPunct="1">
              <a:lnSpc>
                <a:spcPct val="80000"/>
              </a:lnSpc>
              <a:spcBef>
                <a:spcPct val="0"/>
              </a:spcBef>
              <a:buClrTx/>
              <a:buSzTx/>
              <a:buFontTx/>
              <a:buNone/>
            </a:pPr>
            <a:r>
              <a:rPr lang="en-US" altLang="en-US" sz="1800" b="1">
                <a:solidFill>
                  <a:srgbClr val="0000FF"/>
                </a:solidFill>
              </a:rPr>
              <a:t>c</a:t>
            </a:r>
          </a:p>
          <a:p>
            <a:pPr eaLnBrk="1" hangingPunct="1">
              <a:lnSpc>
                <a:spcPct val="80000"/>
              </a:lnSpc>
              <a:spcBef>
                <a:spcPct val="0"/>
              </a:spcBef>
              <a:buClrTx/>
              <a:buSzTx/>
              <a:buFontTx/>
              <a:buNone/>
            </a:pPr>
            <a:r>
              <a:rPr lang="en-US" altLang="en-US" sz="1800" b="1">
                <a:solidFill>
                  <a:srgbClr val="0000FF"/>
                </a:solidFill>
              </a:rPr>
              <a:t>o</a:t>
            </a:r>
          </a:p>
          <a:p>
            <a:pPr eaLnBrk="1" hangingPunct="1">
              <a:lnSpc>
                <a:spcPct val="80000"/>
              </a:lnSpc>
              <a:spcBef>
                <a:spcPct val="0"/>
              </a:spcBef>
              <a:buClrTx/>
              <a:buSzTx/>
              <a:buFontTx/>
              <a:buNone/>
            </a:pPr>
            <a:r>
              <a:rPr lang="en-US" altLang="en-US" sz="1800" b="1">
                <a:solidFill>
                  <a:srgbClr val="0000FF"/>
                </a:solidFill>
              </a:rPr>
              <a:t>a</a:t>
            </a:r>
          </a:p>
          <a:p>
            <a:pPr eaLnBrk="1" hangingPunct="1">
              <a:lnSpc>
                <a:spcPct val="80000"/>
              </a:lnSpc>
              <a:spcBef>
                <a:spcPct val="0"/>
              </a:spcBef>
              <a:buClrTx/>
              <a:buSzTx/>
              <a:buFontTx/>
              <a:buNone/>
            </a:pPr>
            <a:r>
              <a:rPr lang="en-US" altLang="en-US" sz="1800" b="1">
                <a:solidFill>
                  <a:srgbClr val="0000FF"/>
                </a:solidFill>
              </a:rPr>
              <a:t>n</a:t>
            </a:r>
          </a:p>
          <a:p>
            <a:pPr eaLnBrk="1" hangingPunct="1">
              <a:lnSpc>
                <a:spcPct val="80000"/>
              </a:lnSpc>
              <a:spcBef>
                <a:spcPct val="0"/>
              </a:spcBef>
              <a:buClrTx/>
              <a:buSzTx/>
              <a:buFontTx/>
              <a:buNone/>
            </a:pPr>
            <a:r>
              <a:rPr lang="en-US" altLang="en-US" sz="1800" b="1">
                <a:solidFill>
                  <a:srgbClr val="0000FF"/>
                </a:solidFill>
              </a:rPr>
              <a:t>t</a:t>
            </a:r>
          </a:p>
          <a:p>
            <a:pPr eaLnBrk="1" hangingPunct="1">
              <a:lnSpc>
                <a:spcPct val="80000"/>
              </a:lnSpc>
              <a:spcBef>
                <a:spcPct val="0"/>
              </a:spcBef>
              <a:buClrTx/>
              <a:buSzTx/>
              <a:buFontTx/>
              <a:buNone/>
            </a:pPr>
            <a:r>
              <a:rPr lang="en-US" altLang="en-US" sz="1800" b="1">
                <a:solidFill>
                  <a:srgbClr val="0000FF"/>
                </a:solidFill>
              </a:rPr>
              <a:t>g</a:t>
            </a:r>
          </a:p>
          <a:p>
            <a:pPr eaLnBrk="1" hangingPunct="1">
              <a:lnSpc>
                <a:spcPct val="80000"/>
              </a:lnSpc>
              <a:spcBef>
                <a:spcPct val="0"/>
              </a:spcBef>
              <a:buClrTx/>
              <a:buSzTx/>
              <a:buFontTx/>
              <a:buNone/>
            </a:pPr>
            <a:r>
              <a:rPr lang="en-US" altLang="en-US" sz="1800" b="1">
                <a:solidFill>
                  <a:srgbClr val="0000FF"/>
                </a:solidFill>
              </a:rPr>
              <a:t>e</a:t>
            </a:r>
          </a:p>
          <a:p>
            <a:pPr eaLnBrk="1" hangingPunct="1">
              <a:lnSpc>
                <a:spcPct val="80000"/>
              </a:lnSpc>
              <a:spcBef>
                <a:spcPct val="0"/>
              </a:spcBef>
              <a:buClrTx/>
              <a:buSzTx/>
              <a:buFontTx/>
              <a:buNone/>
            </a:pPr>
            <a:r>
              <a:rPr lang="en-US" altLang="en-US" sz="1800" b="1">
                <a:solidFill>
                  <a:srgbClr val="0000FF"/>
                </a:solidFill>
              </a:rPr>
              <a:t>n</a:t>
            </a:r>
            <a:r>
              <a:rPr lang="en-US" altLang="en-US" sz="1800" b="1">
                <a:solidFill>
                  <a:srgbClr val="FF0000"/>
                </a:solidFill>
              </a:rPr>
              <a:t>ot</a:t>
            </a:r>
          </a:p>
          <a:p>
            <a:pPr eaLnBrk="1" hangingPunct="1">
              <a:lnSpc>
                <a:spcPct val="80000"/>
              </a:lnSpc>
              <a:spcBef>
                <a:spcPct val="0"/>
              </a:spcBef>
              <a:buClrTx/>
              <a:buSzTx/>
              <a:buFontTx/>
              <a:buNone/>
            </a:pPr>
            <a:r>
              <a:rPr lang="en-US" altLang="en-US" sz="1800" b="1">
                <a:solidFill>
                  <a:srgbClr val="0000FF"/>
                </a:solidFill>
              </a:rPr>
              <a:t>i</a:t>
            </a:r>
            <a:r>
              <a:rPr lang="en-US" altLang="en-US" sz="1800" b="1">
                <a:solidFill>
                  <a:srgbClr val="FF0000"/>
                </a:solidFill>
              </a:rPr>
              <a:t>ntact</a:t>
            </a:r>
          </a:p>
          <a:p>
            <a:pPr eaLnBrk="1" hangingPunct="1">
              <a:lnSpc>
                <a:spcPct val="80000"/>
              </a:lnSpc>
              <a:spcBef>
                <a:spcPct val="0"/>
              </a:spcBef>
              <a:buClrTx/>
              <a:buSzTx/>
              <a:buFontTx/>
              <a:buNone/>
            </a:pPr>
            <a:r>
              <a:rPr lang="en-US" altLang="en-US" sz="1800" b="1">
                <a:solidFill>
                  <a:srgbClr val="0000FF"/>
                </a:solidFill>
              </a:rPr>
              <a:t>c</a:t>
            </a:r>
            <a:r>
              <a:rPr lang="en-US" altLang="en-US" sz="1800" b="1">
                <a:solidFill>
                  <a:srgbClr val="FF0000"/>
                </a:solidFill>
              </a:rPr>
              <a:t>apsule</a:t>
            </a:r>
          </a:p>
        </p:txBody>
      </p:sp>
      <p:sp>
        <p:nvSpPr>
          <p:cNvPr id="195595" name="Rectangle 2">
            <a:extLst>
              <a:ext uri="{FF2B5EF4-FFF2-40B4-BE49-F238E27FC236}">
                <a16:creationId xmlns:a16="http://schemas.microsoft.com/office/drawing/2014/main" id="{F919129B-9E7B-41E2-8469-53AE39F0AC0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3" name="Text Box 13">
            <a:extLst>
              <a:ext uri="{FF2B5EF4-FFF2-40B4-BE49-F238E27FC236}">
                <a16:creationId xmlns:a16="http://schemas.microsoft.com/office/drawing/2014/main" id="{A67B9AFF-7D75-4DA0-BEE9-AEC7531FC0F6}"/>
              </a:ext>
            </a:extLst>
          </p:cNvPr>
          <p:cNvSpPr txBox="1">
            <a:spLocks noChangeArrowheads="1"/>
          </p:cNvSpPr>
          <p:nvPr/>
        </p:nvSpPr>
        <p:spPr bwMode="auto">
          <a:xfrm>
            <a:off x="2743200" y="2667000"/>
            <a:ext cx="1057275" cy="23082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defRPr/>
            </a:pPr>
            <a:r>
              <a:rPr lang="en-US">
                <a:solidFill>
                  <a:schemeClr val="tx1">
                    <a:lumMod val="75000"/>
                    <a:lumOff val="25000"/>
                  </a:schemeClr>
                </a:solidFill>
              </a:rPr>
              <a:t>P</a:t>
            </a:r>
            <a:endParaRPr lang="en-US" b="1">
              <a:solidFill>
                <a:schemeClr val="tx1">
                  <a:lumMod val="75000"/>
                  <a:lumOff val="25000"/>
                </a:schemeClr>
              </a:solidFill>
            </a:endParaRPr>
          </a:p>
          <a:p>
            <a:pPr eaLnBrk="1" hangingPunct="1">
              <a:lnSpc>
                <a:spcPct val="80000"/>
              </a:lnSpc>
              <a:defRPr/>
            </a:pPr>
            <a:r>
              <a:rPr lang="en-US" b="1">
                <a:solidFill>
                  <a:schemeClr val="tx1">
                    <a:lumMod val="75000"/>
                    <a:lumOff val="25000"/>
                  </a:schemeClr>
                </a:solidFill>
              </a:rPr>
              <a:t>h</a:t>
            </a:r>
          </a:p>
          <a:p>
            <a:pPr eaLnBrk="1" hangingPunct="1">
              <a:lnSpc>
                <a:spcPct val="80000"/>
              </a:lnSpc>
              <a:defRPr/>
            </a:pPr>
            <a:r>
              <a:rPr lang="en-US" b="1">
                <a:solidFill>
                  <a:schemeClr val="tx1">
                    <a:lumMod val="75000"/>
                    <a:lumOff val="25000"/>
                  </a:schemeClr>
                </a:solidFill>
              </a:rPr>
              <a:t>a</a:t>
            </a:r>
          </a:p>
          <a:p>
            <a:pPr eaLnBrk="1" hangingPunct="1">
              <a:lnSpc>
                <a:spcPct val="80000"/>
              </a:lnSpc>
              <a:defRPr/>
            </a:pPr>
            <a:r>
              <a:rPr lang="en-US" b="1">
                <a:solidFill>
                  <a:schemeClr val="tx1">
                    <a:lumMod val="75000"/>
                    <a:lumOff val="25000"/>
                  </a:schemeClr>
                </a:solidFill>
              </a:rPr>
              <a:t>c</a:t>
            </a:r>
          </a:p>
          <a:p>
            <a:pPr eaLnBrk="1" hangingPunct="1">
              <a:lnSpc>
                <a:spcPct val="80000"/>
              </a:lnSpc>
              <a:defRPr/>
            </a:pPr>
            <a:r>
              <a:rPr lang="en-US" b="1">
                <a:solidFill>
                  <a:schemeClr val="tx1">
                    <a:lumMod val="75000"/>
                    <a:lumOff val="25000"/>
                  </a:schemeClr>
                </a:solidFill>
              </a:rPr>
              <a:t>o</a:t>
            </a:r>
          </a:p>
          <a:p>
            <a:pPr eaLnBrk="1" hangingPunct="1">
              <a:lnSpc>
                <a:spcPct val="80000"/>
              </a:lnSpc>
              <a:defRPr/>
            </a:pPr>
            <a:r>
              <a:rPr lang="en-US" b="1">
                <a:solidFill>
                  <a:schemeClr val="tx1">
                    <a:lumMod val="75000"/>
                    <a:lumOff val="25000"/>
                  </a:schemeClr>
                </a:solidFill>
              </a:rPr>
              <a:t>l</a:t>
            </a:r>
          </a:p>
          <a:p>
            <a:pPr eaLnBrk="1" hangingPunct="1">
              <a:lnSpc>
                <a:spcPct val="80000"/>
              </a:lnSpc>
              <a:defRPr/>
            </a:pPr>
            <a:r>
              <a:rPr lang="en-US" b="1">
                <a:solidFill>
                  <a:schemeClr val="tx1">
                    <a:lumMod val="75000"/>
                    <a:lumOff val="25000"/>
                  </a:schemeClr>
                </a:solidFill>
              </a:rPr>
              <a:t>y</a:t>
            </a:r>
          </a:p>
          <a:p>
            <a:pPr eaLnBrk="1" hangingPunct="1">
              <a:lnSpc>
                <a:spcPct val="80000"/>
              </a:lnSpc>
              <a:defRPr/>
            </a:pPr>
            <a:r>
              <a:rPr lang="en-US" b="1">
                <a:solidFill>
                  <a:schemeClr val="tx1">
                    <a:lumMod val="75000"/>
                    <a:lumOff val="25000"/>
                  </a:schemeClr>
                </a:solidFill>
              </a:rPr>
              <a:t>through</a:t>
            </a:r>
          </a:p>
          <a:p>
            <a:pPr eaLnBrk="1" hangingPunct="1">
              <a:lnSpc>
                <a:spcPct val="80000"/>
              </a:lnSpc>
              <a:defRPr/>
            </a:pPr>
            <a:r>
              <a:rPr lang="en-US" b="1">
                <a:solidFill>
                  <a:schemeClr val="tx1">
                    <a:lumMod val="75000"/>
                    <a:lumOff val="25000"/>
                  </a:schemeClr>
                </a:solidFill>
              </a:rPr>
              <a:t>intact</a:t>
            </a:r>
          </a:p>
          <a:p>
            <a:pPr eaLnBrk="1" hangingPunct="1">
              <a:lnSpc>
                <a:spcPct val="80000"/>
              </a:lnSpc>
              <a:defRPr/>
            </a:pPr>
            <a:r>
              <a:rPr lang="en-US" b="1">
                <a:solidFill>
                  <a:schemeClr val="tx1">
                    <a:lumMod val="75000"/>
                    <a:lumOff val="25000"/>
                  </a:schemeClr>
                </a:solidFill>
              </a:rPr>
              <a:t>capsule</a:t>
            </a:r>
          </a:p>
        </p:txBody>
      </p:sp>
      <p:sp>
        <p:nvSpPr>
          <p:cNvPr id="195597" name="Slide Number Placeholder 1">
            <a:extLst>
              <a:ext uri="{FF2B5EF4-FFF2-40B4-BE49-F238E27FC236}">
                <a16:creationId xmlns:a16="http://schemas.microsoft.com/office/drawing/2014/main" id="{C4091AB3-7AB4-4F67-954F-0BACC4BFDB1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D5A1A93-0E19-47D1-9406-5B59D91F025C}" type="slidenum">
              <a:rPr lang="en-US" altLang="en-US" sz="1000" smtClean="0"/>
              <a:pPr>
                <a:spcBef>
                  <a:spcPct val="0"/>
                </a:spcBef>
                <a:buClrTx/>
                <a:buSzTx/>
                <a:buFontTx/>
                <a:buNone/>
              </a:pPr>
              <a:t>248</a:t>
            </a:fld>
            <a:endParaRPr lang="en-US" altLang="en-US" sz="100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86A9D92D-9529-4EDD-819E-E9197D42CDE7}"/>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99682" name="Rectangle 9">
            <a:extLst>
              <a:ext uri="{FF2B5EF4-FFF2-40B4-BE49-F238E27FC236}">
                <a16:creationId xmlns:a16="http://schemas.microsoft.com/office/drawing/2014/main" id="{B112CFA7-70E0-495E-B28A-30638662738E}"/>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3" name="Rectangle 2">
            <a:extLst>
              <a:ext uri="{FF2B5EF4-FFF2-40B4-BE49-F238E27FC236}">
                <a16:creationId xmlns:a16="http://schemas.microsoft.com/office/drawing/2014/main" id="{F856ACAF-1291-45B7-8A45-AC76E8DE610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4" name="Rectangle 3">
            <a:extLst>
              <a:ext uri="{FF2B5EF4-FFF2-40B4-BE49-F238E27FC236}">
                <a16:creationId xmlns:a16="http://schemas.microsoft.com/office/drawing/2014/main" id="{1DA950F1-8313-44E2-B999-DB921AFD6257}"/>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5" name="Rectangle 4">
            <a:extLst>
              <a:ext uri="{FF2B5EF4-FFF2-40B4-BE49-F238E27FC236}">
                <a16:creationId xmlns:a16="http://schemas.microsoft.com/office/drawing/2014/main" id="{6BC5D480-0D72-4E86-A4A3-7B0D7102CDD9}"/>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6" name="Rectangle 5">
            <a:extLst>
              <a:ext uri="{FF2B5EF4-FFF2-40B4-BE49-F238E27FC236}">
                <a16:creationId xmlns:a16="http://schemas.microsoft.com/office/drawing/2014/main" id="{9CC11AE3-474B-43BF-8B81-73A1AABEA74E}"/>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7" name="Text Box 10">
            <a:extLst>
              <a:ext uri="{FF2B5EF4-FFF2-40B4-BE49-F238E27FC236}">
                <a16:creationId xmlns:a16="http://schemas.microsoft.com/office/drawing/2014/main" id="{76288E63-11B0-4F5F-9403-63181C104F90}"/>
              </a:ext>
            </a:extLst>
          </p:cNvPr>
          <p:cNvSpPr txBox="1">
            <a:spLocks noChangeArrowheads="1"/>
          </p:cNvSpPr>
          <p:nvPr/>
        </p:nvSpPr>
        <p:spPr bwMode="auto">
          <a:xfrm>
            <a:off x="390525" y="869950"/>
            <a:ext cx="4837113"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solidFill>
                  <a:srgbClr val="B2B2B2"/>
                </a:solidFill>
              </a:rPr>
              <a:t>	--Lens-related: </a:t>
            </a:r>
            <a:r>
              <a:rPr lang="en-US" altLang="en-US" sz="1600" dirty="0" err="1">
                <a:solidFill>
                  <a:srgbClr val="B2B2B2"/>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a:t>
            </a:r>
            <a:r>
              <a:rPr lang="en-US" altLang="en-US" sz="1600" b="1" dirty="0">
                <a:solidFill>
                  <a:srgbClr val="0000FF"/>
                </a:solidFill>
              </a:rPr>
              <a:t>--PXS</a:t>
            </a:r>
          </a:p>
          <a:p>
            <a:pPr eaLnBrk="1" hangingPunct="1">
              <a:spcBef>
                <a:spcPct val="0"/>
              </a:spcBef>
              <a:buClrTx/>
              <a:buSzTx/>
              <a:buFontTx/>
              <a:buNone/>
            </a:pPr>
            <a:r>
              <a:rPr lang="en-US" altLang="en-US" sz="1600" b="1" dirty="0">
                <a:solidFill>
                  <a:srgbClr val="0000FF"/>
                </a:solidFill>
              </a:rPr>
              <a:t>	--PDS</a:t>
            </a:r>
          </a:p>
        </p:txBody>
      </p:sp>
      <p:sp>
        <p:nvSpPr>
          <p:cNvPr id="199692" name="Rectangle 2">
            <a:extLst>
              <a:ext uri="{FF2B5EF4-FFF2-40B4-BE49-F238E27FC236}">
                <a16:creationId xmlns:a16="http://schemas.microsoft.com/office/drawing/2014/main" id="{22C7EC62-37E1-4990-909B-479CEAE844B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99695" name="Slide Number Placeholder 1">
            <a:extLst>
              <a:ext uri="{FF2B5EF4-FFF2-40B4-BE49-F238E27FC236}">
                <a16:creationId xmlns:a16="http://schemas.microsoft.com/office/drawing/2014/main" id="{D0B1EA0E-ED4D-46FC-90CF-171D1075500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B57EAFF-033D-499F-8C1D-96E104EC5FA5}" type="slidenum">
              <a:rPr lang="en-US" altLang="en-US" sz="1000" smtClean="0"/>
              <a:pPr>
                <a:spcBef>
                  <a:spcPct val="0"/>
                </a:spcBef>
                <a:buClrTx/>
                <a:buSzTx/>
                <a:buFontTx/>
                <a:buNone/>
              </a:pPr>
              <a:t>249</a:t>
            </a:fld>
            <a:endParaRPr lang="en-US" altLang="en-US" sz="1000"/>
          </a:p>
        </p:txBody>
      </p:sp>
      <p:sp>
        <p:nvSpPr>
          <p:cNvPr id="2" name="TextBox 1">
            <a:extLst>
              <a:ext uri="{FF2B5EF4-FFF2-40B4-BE49-F238E27FC236}">
                <a16:creationId xmlns:a16="http://schemas.microsoft.com/office/drawing/2014/main" id="{68C28AD4-D35B-4577-AAE3-5DA095B3743A}"/>
              </a:ext>
            </a:extLst>
          </p:cNvPr>
          <p:cNvSpPr txBox="1"/>
          <p:nvPr/>
        </p:nvSpPr>
        <p:spPr>
          <a:xfrm>
            <a:off x="2334256" y="5094093"/>
            <a:ext cx="5627205" cy="954107"/>
          </a:xfrm>
          <a:prstGeom prst="rect">
            <a:avLst/>
          </a:prstGeom>
          <a:solidFill>
            <a:schemeClr val="accent6">
              <a:lumMod val="20000"/>
              <a:lumOff val="80000"/>
            </a:schemeClr>
          </a:solidFill>
          <a:ln>
            <a:solidFill>
              <a:schemeClr val="tx1"/>
            </a:solidFill>
          </a:ln>
        </p:spPr>
        <p:txBody>
          <a:bodyPr wrap="square" rtlCol="0">
            <a:spAutoFit/>
          </a:bodyPr>
          <a:lstStyle/>
          <a:p>
            <a:r>
              <a:rPr lang="en-US" sz="2800" i="1" dirty="0">
                <a:effectLst>
                  <a:outerShdw blurRad="38100" dist="38100" dir="2700000" algn="tl">
                    <a:srgbClr val="000000">
                      <a:alpha val="43137"/>
                    </a:srgbClr>
                  </a:outerShdw>
                </a:effectLst>
              </a:rPr>
              <a:t>PXS and PDS are compared and contrasted in detail in slide-set </a:t>
            </a:r>
            <a:r>
              <a:rPr lang="en-US" sz="2800" dirty="0">
                <a:effectLst>
                  <a:outerShdw blurRad="38100" dist="38100" dir="2700000" algn="tl">
                    <a:srgbClr val="000000">
                      <a:alpha val="43137"/>
                    </a:srgbClr>
                  </a:outerShdw>
                </a:effectLst>
              </a:rPr>
              <a:t>G4</a:t>
            </a:r>
          </a:p>
        </p:txBody>
      </p:sp>
    </p:spTree>
    <p:extLst>
      <p:ext uri="{BB962C8B-B14F-4D97-AF65-F5344CB8AC3E}">
        <p14:creationId xmlns:p14="http://schemas.microsoft.com/office/powerpoint/2010/main" val="221567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36BE02CF-72F1-4CA7-9854-53E4C3A742B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5602" name="Rectangle 2">
            <a:extLst>
              <a:ext uri="{FF2B5EF4-FFF2-40B4-BE49-F238E27FC236}">
                <a16:creationId xmlns:a16="http://schemas.microsoft.com/office/drawing/2014/main" id="{B38B209A-F123-46F9-93EC-AD34BF44C56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5603" name="Rectangle 2">
            <a:extLst>
              <a:ext uri="{FF2B5EF4-FFF2-40B4-BE49-F238E27FC236}">
                <a16:creationId xmlns:a16="http://schemas.microsoft.com/office/drawing/2014/main" id="{E167CAA3-1191-4AFC-926C-DD8358F0DC8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4" name="Text Box 4">
            <a:extLst>
              <a:ext uri="{FF2B5EF4-FFF2-40B4-BE49-F238E27FC236}">
                <a16:creationId xmlns:a16="http://schemas.microsoft.com/office/drawing/2014/main" id="{4EAC0852-DE72-431C-9E0B-F0A0C5F4EC34}"/>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t>--Intraocular inflammation</a:t>
            </a:r>
          </a:p>
          <a:p>
            <a:pPr eaLnBrk="1" hangingPunct="1">
              <a:defRPr/>
            </a:pPr>
            <a:r>
              <a:rPr lang="en-US" sz="1600" dirty="0"/>
              <a:t>	--</a:t>
            </a:r>
            <a:r>
              <a:rPr lang="en-US" sz="1600" b="1" dirty="0">
                <a:solidFill>
                  <a:srgbClr val="0000FF"/>
                </a:solidFill>
              </a:rPr>
              <a:t>Anterior uveitis</a:t>
            </a:r>
          </a:p>
          <a:p>
            <a:pPr eaLnBrk="1" hangingPunct="1">
              <a:defRPr/>
            </a:pPr>
            <a:r>
              <a:rPr lang="en-US" sz="1600" dirty="0">
                <a:solidFill>
                  <a:schemeClr val="bg1">
                    <a:lumMod val="75000"/>
                  </a:schemeClr>
                </a:solidFill>
              </a:rPr>
              <a:t>	--</a:t>
            </a:r>
            <a:r>
              <a:rPr lang="en-US" sz="1600" dirty="0" err="1">
                <a:solidFill>
                  <a:schemeClr val="bg1">
                    <a:lumMod val="75000"/>
                  </a:schemeClr>
                </a:solidFill>
              </a:rPr>
              <a:t>Trabeculitis</a:t>
            </a:r>
            <a:endParaRPr lang="en-US" sz="1600" dirty="0">
              <a:solidFill>
                <a:schemeClr val="bg1">
                  <a:lumMod val="75000"/>
                </a:schemeClr>
              </a:solidFill>
            </a:endParaRPr>
          </a:p>
          <a:p>
            <a:pPr eaLnBrk="1" hangingPunct="1">
              <a:defRPr/>
            </a:pPr>
            <a:r>
              <a:rPr lang="en-US" sz="1600" dirty="0">
                <a:solidFill>
                  <a:srgbClr val="B2B2B2"/>
                </a:solidFill>
              </a:rPr>
              <a:t>	--Fuchs </a:t>
            </a:r>
            <a:r>
              <a:rPr lang="en-US" sz="1600" dirty="0" err="1">
                <a:solidFill>
                  <a:srgbClr val="B2B2B2"/>
                </a:solidFill>
              </a:rPr>
              <a:t>heterochromic</a:t>
            </a:r>
            <a:r>
              <a:rPr lang="en-US" sz="1600" dirty="0">
                <a:solidFill>
                  <a:srgbClr val="B2B2B2"/>
                </a:solidFill>
              </a:rPr>
              <a:t> </a:t>
            </a:r>
            <a:r>
              <a:rPr lang="en-US" sz="1600" dirty="0" err="1">
                <a:solidFill>
                  <a:srgbClr val="B2B2B2"/>
                </a:solidFill>
              </a:rPr>
              <a:t>iridocyclitis</a:t>
            </a:r>
            <a:endParaRPr lang="en-US" sz="1600" dirty="0">
              <a:solidFill>
                <a:srgbClr val="B2B2B2"/>
              </a:solidFill>
            </a:endParaRPr>
          </a:p>
          <a:p>
            <a:pPr eaLnBrk="1" hangingPunct="1">
              <a:defRPr/>
            </a:pPr>
            <a:r>
              <a:rPr lang="en-US" sz="1600" dirty="0">
                <a:solidFill>
                  <a:srgbClr val="B2B2B2"/>
                </a:solidFill>
              </a:rPr>
              <a:t>	--Posner-</a:t>
            </a:r>
            <a:r>
              <a:rPr lang="en-US" sz="1600" dirty="0" err="1">
                <a:solidFill>
                  <a:srgbClr val="B2B2B2"/>
                </a:solidFill>
              </a:rPr>
              <a:t>Schlossman</a:t>
            </a:r>
            <a:endParaRPr lang="en-US" sz="1600" b="1" dirty="0">
              <a:solidFill>
                <a:schemeClr val="bg1"/>
              </a:solidFill>
            </a:endParaRPr>
          </a:p>
        </p:txBody>
      </p:sp>
      <p:sp>
        <p:nvSpPr>
          <p:cNvPr id="25605" name="Text Box 5">
            <a:extLst>
              <a:ext uri="{FF2B5EF4-FFF2-40B4-BE49-F238E27FC236}">
                <a16:creationId xmlns:a16="http://schemas.microsoft.com/office/drawing/2014/main" id="{1F025F55-A8DC-45A9-AF4C-1ADEB67B99D6}"/>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four anterior uveitis etiologies are notorious for elevating IOP?</a:t>
            </a:r>
            <a:endParaRPr lang="en-US" altLang="en-US" sz="1400">
              <a:solidFill>
                <a:srgbClr val="0000FF"/>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 Toxoplasmosis</a:t>
            </a:r>
          </a:p>
          <a:p>
            <a:pPr eaLnBrk="1" hangingPunct="1">
              <a:lnSpc>
                <a:spcPct val="90000"/>
              </a:lnSpc>
              <a:spcBef>
                <a:spcPct val="0"/>
              </a:spcBef>
              <a:buClrTx/>
              <a:buSzTx/>
              <a:buFontTx/>
              <a:buNone/>
            </a:pPr>
            <a:r>
              <a:rPr lang="en-US" altLang="en-US" sz="1400" b="1">
                <a:solidFill>
                  <a:srgbClr val="0000FF"/>
                </a:solidFill>
              </a:rPr>
              <a:t>3) Sarcoidosis</a:t>
            </a:r>
          </a:p>
          <a:p>
            <a:pPr eaLnBrk="1" hangingPunct="1">
              <a:lnSpc>
                <a:spcPct val="90000"/>
              </a:lnSpc>
              <a:spcBef>
                <a:spcPct val="0"/>
              </a:spcBef>
              <a:buClrTx/>
              <a:buSzTx/>
              <a:buFontTx/>
              <a:buNone/>
            </a:pPr>
            <a:r>
              <a:rPr lang="en-US" altLang="en-US" sz="1400" b="1">
                <a:solidFill>
                  <a:srgbClr val="0000FF"/>
                </a:solidFill>
              </a:rPr>
              <a:t>4) Syphilis</a:t>
            </a:r>
          </a:p>
        </p:txBody>
      </p:sp>
      <p:sp>
        <p:nvSpPr>
          <p:cNvPr id="25606" name="AutoShape 6">
            <a:extLst>
              <a:ext uri="{FF2B5EF4-FFF2-40B4-BE49-F238E27FC236}">
                <a16:creationId xmlns:a16="http://schemas.microsoft.com/office/drawing/2014/main" id="{E36B5653-2924-4490-A69C-0FD44755549E}"/>
              </a:ext>
            </a:extLst>
          </p:cNvPr>
          <p:cNvSpPr>
            <a:spLocks/>
          </p:cNvSpPr>
          <p:nvPr/>
        </p:nvSpPr>
        <p:spPr bwMode="auto">
          <a:xfrm>
            <a:off x="5562600" y="762000"/>
            <a:ext cx="304800" cy="838200"/>
          </a:xfrm>
          <a:prstGeom prst="rightBrace">
            <a:avLst>
              <a:gd name="adj1" fmla="val 2291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8" name="Slide Number Placeholder 1">
            <a:extLst>
              <a:ext uri="{FF2B5EF4-FFF2-40B4-BE49-F238E27FC236}">
                <a16:creationId xmlns:a16="http://schemas.microsoft.com/office/drawing/2014/main" id="{3C6BAA35-5481-49F5-AF23-49E60F9F3ED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80A5467-90C6-4A67-81E4-A13402C8E45F}" type="slidenum">
              <a:rPr lang="en-US" altLang="en-US" sz="1000" smtClean="0"/>
              <a:pPr>
                <a:spcBef>
                  <a:spcPct val="0"/>
                </a:spcBef>
                <a:buClrTx/>
                <a:buSzTx/>
                <a:buFontTx/>
                <a:buNone/>
              </a:pPr>
              <a:t>25</a:t>
            </a:fld>
            <a:endParaRPr lang="en-US" altLang="en-US" sz="1000"/>
          </a:p>
        </p:txBody>
      </p:sp>
      <p:sp>
        <p:nvSpPr>
          <p:cNvPr id="4" name="Text Box 13">
            <a:extLst>
              <a:ext uri="{FF2B5EF4-FFF2-40B4-BE49-F238E27FC236}">
                <a16:creationId xmlns:a16="http://schemas.microsoft.com/office/drawing/2014/main" id="{2C830282-C82F-4A52-88DF-2E9324A1143B}"/>
              </a:ext>
            </a:extLst>
          </p:cNvPr>
          <p:cNvSpPr txBox="1">
            <a:spLocks noChangeArrowheads="1"/>
          </p:cNvSpPr>
          <p:nvPr/>
        </p:nvSpPr>
        <p:spPr bwMode="auto">
          <a:xfrm>
            <a:off x="5913784" y="638949"/>
            <a:ext cx="2239616" cy="954107"/>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Which can present with </a:t>
            </a:r>
            <a:r>
              <a:rPr lang="en-US" altLang="en-US" sz="1400" b="1" dirty="0">
                <a:solidFill>
                  <a:srgbClr val="0000FF"/>
                </a:solidFill>
              </a:rPr>
              <a:t>stellate </a:t>
            </a:r>
            <a:r>
              <a:rPr lang="en-US" altLang="en-US" sz="1400" i="1" dirty="0">
                <a:solidFill>
                  <a:srgbClr val="0000FF"/>
                </a:solidFill>
              </a:rPr>
              <a:t>KP?</a:t>
            </a:r>
            <a:endParaRPr lang="en-US" altLang="en-US" sz="1400" i="1" dirty="0">
              <a:solidFill>
                <a:srgbClr val="B2B2B2"/>
              </a:solidFill>
            </a:endParaRPr>
          </a:p>
          <a:p>
            <a:pPr eaLnBrk="1" hangingPunct="1">
              <a:spcBef>
                <a:spcPct val="0"/>
              </a:spcBef>
              <a:buClrTx/>
              <a:buSzTx/>
              <a:buFontTx/>
              <a:buNone/>
            </a:pPr>
            <a:r>
              <a:rPr lang="en-US" altLang="en-US" sz="1400" dirty="0">
                <a:solidFill>
                  <a:srgbClr val="B2B2B2"/>
                </a:solidFill>
              </a:rPr>
              <a:t>All but sarcoid (and don’t forget about FHI)</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86A9D92D-9529-4EDD-819E-E9197D42CDE7}"/>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199682" name="Rectangle 9">
            <a:extLst>
              <a:ext uri="{FF2B5EF4-FFF2-40B4-BE49-F238E27FC236}">
                <a16:creationId xmlns:a16="http://schemas.microsoft.com/office/drawing/2014/main" id="{B112CFA7-70E0-495E-B28A-30638662738E}"/>
              </a:ext>
            </a:extLst>
          </p:cNvPr>
          <p:cNvSpPr>
            <a:spLocks noChangeArrowheads="1"/>
          </p:cNvSpPr>
          <p:nvPr/>
        </p:nvSpPr>
        <p:spPr bwMode="auto">
          <a:xfrm>
            <a:off x="1524000" y="5029200"/>
            <a:ext cx="3581400" cy="762000"/>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3" name="Rectangle 2">
            <a:extLst>
              <a:ext uri="{FF2B5EF4-FFF2-40B4-BE49-F238E27FC236}">
                <a16:creationId xmlns:a16="http://schemas.microsoft.com/office/drawing/2014/main" id="{F856ACAF-1291-45B7-8A45-AC76E8DE610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4" name="Rectangle 3">
            <a:extLst>
              <a:ext uri="{FF2B5EF4-FFF2-40B4-BE49-F238E27FC236}">
                <a16:creationId xmlns:a16="http://schemas.microsoft.com/office/drawing/2014/main" id="{1DA950F1-8313-44E2-B999-DB921AFD6257}"/>
              </a:ext>
            </a:extLst>
          </p:cNvPr>
          <p:cNvSpPr>
            <a:spLocks noChangeArrowheads="1"/>
          </p:cNvSpPr>
          <p:nvPr/>
        </p:nvSpPr>
        <p:spPr bwMode="auto">
          <a:xfrm>
            <a:off x="1524000" y="2362200"/>
            <a:ext cx="1371600" cy="4572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5" name="Rectangle 4">
            <a:extLst>
              <a:ext uri="{FF2B5EF4-FFF2-40B4-BE49-F238E27FC236}">
                <a16:creationId xmlns:a16="http://schemas.microsoft.com/office/drawing/2014/main" id="{6BC5D480-0D72-4E86-A4A3-7B0D7102CDD9}"/>
              </a:ext>
            </a:extLst>
          </p:cNvPr>
          <p:cNvSpPr>
            <a:spLocks noChangeArrowheads="1"/>
          </p:cNvSpPr>
          <p:nvPr/>
        </p:nvSpPr>
        <p:spPr bwMode="auto">
          <a:xfrm>
            <a:off x="1524000" y="3124200"/>
            <a:ext cx="2133600" cy="16764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6" name="Rectangle 5">
            <a:extLst>
              <a:ext uri="{FF2B5EF4-FFF2-40B4-BE49-F238E27FC236}">
                <a16:creationId xmlns:a16="http://schemas.microsoft.com/office/drawing/2014/main" id="{9CC11AE3-474B-43BF-8B81-73A1AABEA74E}"/>
              </a:ext>
            </a:extLst>
          </p:cNvPr>
          <p:cNvSpPr>
            <a:spLocks noChangeArrowheads="1"/>
          </p:cNvSpPr>
          <p:nvPr/>
        </p:nvSpPr>
        <p:spPr bwMode="auto">
          <a:xfrm>
            <a:off x="1524000" y="5105400"/>
            <a:ext cx="3581400" cy="6858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9687" name="Text Box 10">
            <a:extLst>
              <a:ext uri="{FF2B5EF4-FFF2-40B4-BE49-F238E27FC236}">
                <a16:creationId xmlns:a16="http://schemas.microsoft.com/office/drawing/2014/main" id="{76288E63-11B0-4F5F-9403-63181C104F90}"/>
              </a:ext>
            </a:extLst>
          </p:cNvPr>
          <p:cNvSpPr txBox="1">
            <a:spLocks noChangeArrowheads="1"/>
          </p:cNvSpPr>
          <p:nvPr/>
        </p:nvSpPr>
        <p:spPr bwMode="auto">
          <a:xfrm>
            <a:off x="390525" y="869950"/>
            <a:ext cx="4837113"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solidFill>
                  <a:schemeClr val="bg1">
                    <a:lumMod val="75000"/>
                  </a:schemeClr>
                </a:solidFill>
              </a:rPr>
              <a:t>--Intraocular inflammation</a:t>
            </a:r>
          </a:p>
          <a:p>
            <a:pPr eaLnBrk="1" hangingPunct="1">
              <a:spcBef>
                <a:spcPct val="0"/>
              </a:spcBef>
              <a:buClrTx/>
              <a:buSzTx/>
              <a:buFontTx/>
              <a:buNone/>
            </a:pPr>
            <a:r>
              <a:rPr lang="en-US" altLang="en-US" sz="1600" dirty="0">
                <a:solidFill>
                  <a:schemeClr val="bg1">
                    <a:lumMod val="75000"/>
                  </a:schemeClr>
                </a:solidFill>
              </a:rPr>
              <a:t>	--Anterior uveitis</a:t>
            </a:r>
          </a:p>
          <a:p>
            <a:pPr eaLnBrk="1" hangingPunct="1">
              <a:spcBef>
                <a:spcPct val="0"/>
              </a:spcBef>
              <a:buClrTx/>
              <a:buSzTx/>
              <a:buFontTx/>
              <a:buNone/>
            </a:pPr>
            <a:r>
              <a:rPr lang="en-US" altLang="en-US" sz="1600" dirty="0">
                <a:solidFill>
                  <a:schemeClr val="bg1">
                    <a:lumMod val="75000"/>
                  </a:schemeClr>
                </a:solidFill>
              </a:rPr>
              <a:t>	--Trabeculitis</a:t>
            </a:r>
          </a:p>
          <a:p>
            <a:pPr eaLnBrk="1" hangingPunct="1">
              <a:spcBef>
                <a:spcPct val="0"/>
              </a:spcBef>
              <a:buClrTx/>
              <a:buSzTx/>
              <a:buFontTx/>
              <a:buNone/>
            </a:pPr>
            <a:r>
              <a:rPr lang="en-US" altLang="en-US" sz="1600" dirty="0">
                <a:solidFill>
                  <a:schemeClr val="bg1">
                    <a:lumMod val="75000"/>
                  </a:schemeClr>
                </a:solidFill>
              </a:rPr>
              <a:t>	--Fuchs </a:t>
            </a:r>
            <a:r>
              <a:rPr lang="en-US" altLang="en-US" sz="1600" dirty="0" err="1">
                <a:solidFill>
                  <a:schemeClr val="bg1">
                    <a:lumMod val="75000"/>
                  </a:schemeClr>
                </a:solidFill>
              </a:rPr>
              <a:t>heterochromic</a:t>
            </a:r>
            <a:r>
              <a:rPr lang="en-US" altLang="en-US" sz="1600" dirty="0">
                <a:solidFill>
                  <a:schemeClr val="bg1">
                    <a:lumMod val="75000"/>
                  </a:schemeClr>
                </a:solidFill>
              </a:rPr>
              <a:t> iridocyclitis</a:t>
            </a:r>
          </a:p>
          <a:p>
            <a:pPr eaLnBrk="1" hangingPunct="1">
              <a:spcBef>
                <a:spcPct val="0"/>
              </a:spcBef>
              <a:buClrTx/>
              <a:buSzTx/>
              <a:buFontTx/>
              <a:buNone/>
            </a:pPr>
            <a:r>
              <a:rPr lang="en-US" altLang="en-US" sz="1600" dirty="0">
                <a:solidFill>
                  <a:schemeClr val="bg1">
                    <a:lumMod val="75000"/>
                  </a:schemeClr>
                </a:solidFill>
              </a:rPr>
              <a:t>	--Posner-</a:t>
            </a:r>
            <a:r>
              <a:rPr lang="en-US" altLang="en-US" sz="1600" dirty="0" err="1">
                <a:solidFill>
                  <a:schemeClr val="bg1">
                    <a:lumMod val="75000"/>
                  </a:schemeClr>
                </a:solidFill>
              </a:rPr>
              <a:t>Schlossman</a:t>
            </a:r>
            <a:endParaRPr lang="en-US" altLang="en-US" sz="1600" dirty="0">
              <a:solidFill>
                <a:schemeClr val="bg1">
                  <a:lumMod val="75000"/>
                </a:schemeClr>
              </a:solidFill>
            </a:endParaRPr>
          </a:p>
          <a:p>
            <a:pPr eaLnBrk="1" hangingPunct="1">
              <a:spcBef>
                <a:spcPct val="0"/>
              </a:spcBef>
              <a:buClrTx/>
              <a:buSzTx/>
              <a:buFontTx/>
              <a:buNone/>
            </a:pPr>
            <a:r>
              <a:rPr lang="en-US" altLang="en-US" sz="1600" b="1"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lumMod val="75000"/>
                  </a:schemeClr>
                </a:solidFill>
              </a:rPr>
              <a:t>	--PPMD</a:t>
            </a:r>
          </a:p>
          <a:p>
            <a:pPr eaLnBrk="1" hangingPunct="1">
              <a:spcBef>
                <a:spcPct val="0"/>
              </a:spcBef>
              <a:buClrTx/>
              <a:buSzTx/>
              <a:buFontTx/>
              <a:buNone/>
            </a:pPr>
            <a:r>
              <a:rPr lang="en-US" altLang="en-US" sz="1600" dirty="0">
                <a:solidFill>
                  <a:schemeClr val="bg1">
                    <a:lumMod val="75000"/>
                  </a:schemeClr>
                </a:solidFill>
              </a:rPr>
              <a:t>	--ICE</a:t>
            </a:r>
          </a:p>
          <a:p>
            <a:pPr eaLnBrk="1" hangingPunct="1">
              <a:spcBef>
                <a:spcPct val="0"/>
              </a:spcBef>
              <a:buClrTx/>
              <a:buSzTx/>
              <a:buFontTx/>
              <a:buNone/>
            </a:pPr>
            <a:r>
              <a:rPr lang="en-US" altLang="en-US" sz="1600" b="1" dirty="0">
                <a:solidFill>
                  <a:schemeClr val="bg1">
                    <a:lumMod val="75000"/>
                  </a:schemeClr>
                </a:solidFill>
              </a:rPr>
              <a:t>--Increased episcleral venous pressure</a:t>
            </a:r>
          </a:p>
          <a:p>
            <a:pPr eaLnBrk="1" hangingPunct="1">
              <a:spcBef>
                <a:spcPct val="0"/>
              </a:spcBef>
              <a:buClrTx/>
              <a:buSzTx/>
              <a:buFontTx/>
              <a:buNone/>
            </a:pPr>
            <a:r>
              <a:rPr lang="en-US" altLang="en-US" sz="1600" dirty="0">
                <a:solidFill>
                  <a:schemeClr val="bg1">
                    <a:lumMod val="75000"/>
                  </a:schemeClr>
                </a:solidFill>
              </a:rPr>
              <a:t>	--CCF</a:t>
            </a:r>
          </a:p>
          <a:p>
            <a:pPr eaLnBrk="1" hangingPunct="1">
              <a:spcBef>
                <a:spcPct val="0"/>
              </a:spcBef>
              <a:buClrTx/>
              <a:buSzTx/>
              <a:buFontTx/>
              <a:buNone/>
            </a:pPr>
            <a:r>
              <a:rPr lang="en-US" altLang="en-US" sz="1600" dirty="0">
                <a:solidFill>
                  <a:schemeClr val="bg1">
                    <a:lumMod val="75000"/>
                  </a:schemeClr>
                </a:solidFill>
              </a:rPr>
              <a:t>	--SVC syndrome</a:t>
            </a:r>
          </a:p>
          <a:p>
            <a:pPr eaLnBrk="1" hangingPunct="1">
              <a:spcBef>
                <a:spcPct val="0"/>
              </a:spcBef>
              <a:buClrTx/>
              <a:buSzTx/>
              <a:buFontTx/>
              <a:buNone/>
            </a:pPr>
            <a:r>
              <a:rPr lang="en-US" altLang="en-US" sz="1600" dirty="0">
                <a:solidFill>
                  <a:schemeClr val="bg1">
                    <a:lumMod val="75000"/>
                  </a:schemeClr>
                </a:solidFill>
              </a:rPr>
              <a:t>	--Sturge-Weber</a:t>
            </a:r>
          </a:p>
          <a:p>
            <a:pPr eaLnBrk="1" hangingPunct="1">
              <a:spcBef>
                <a:spcPct val="0"/>
              </a:spcBef>
              <a:buClrTx/>
              <a:buSzTx/>
              <a:buFontTx/>
              <a:buNone/>
            </a:pPr>
            <a:r>
              <a:rPr lang="en-US" altLang="en-US" sz="1600" dirty="0">
                <a:solidFill>
                  <a:schemeClr val="bg1">
                    <a:lumMod val="75000"/>
                  </a:schemeClr>
                </a:solidFill>
              </a:rPr>
              <a:t>	--Orbital inflammation </a:t>
            </a:r>
          </a:p>
          <a:p>
            <a:pPr eaLnBrk="1" hangingPunct="1">
              <a:spcBef>
                <a:spcPct val="0"/>
              </a:spcBef>
              <a:buClrTx/>
              <a:buSzTx/>
              <a:buFontTx/>
              <a:buNone/>
            </a:pPr>
            <a:r>
              <a:rPr lang="en-US" altLang="en-US" sz="1600" dirty="0">
                <a:solidFill>
                  <a:schemeClr val="bg1">
                    <a:lumMod val="75000"/>
                  </a:schemeClr>
                </a:solidFill>
              </a:rPr>
              <a:t>		--cellulitis</a:t>
            </a:r>
          </a:p>
          <a:p>
            <a:pPr eaLnBrk="1" hangingPunct="1">
              <a:spcBef>
                <a:spcPct val="0"/>
              </a:spcBef>
              <a:buClrTx/>
              <a:buSzTx/>
              <a:buFontTx/>
              <a:buNone/>
            </a:pPr>
            <a:r>
              <a:rPr lang="en-US" altLang="en-US" sz="1600" dirty="0">
                <a:solidFill>
                  <a:schemeClr val="bg1">
                    <a:lumMod val="75000"/>
                  </a:schemeClr>
                </a:solidFill>
              </a:rPr>
              <a:t>		--pseudotumor</a:t>
            </a:r>
          </a:p>
          <a:p>
            <a:pPr eaLnBrk="1" hangingPunct="1">
              <a:spcBef>
                <a:spcPct val="0"/>
              </a:spcBef>
              <a:buClrTx/>
              <a:buSzTx/>
              <a:buFontTx/>
              <a:buNone/>
            </a:pPr>
            <a:r>
              <a:rPr lang="en-US" altLang="en-US" sz="1600" dirty="0">
                <a:solidFill>
                  <a:schemeClr val="bg1">
                    <a:lumMod val="75000"/>
                  </a:schemeClr>
                </a:solidFill>
              </a:rPr>
              <a:t>		--TED</a:t>
            </a:r>
          </a:p>
          <a:p>
            <a:pPr eaLnBrk="1" hangingPunct="1">
              <a:spcBef>
                <a:spcPct val="0"/>
              </a:spcBef>
              <a:buClrTx/>
              <a:buSzTx/>
              <a:buFontTx/>
              <a:buNone/>
            </a:pPr>
            <a:r>
              <a:rPr lang="en-US" altLang="en-US" sz="1600" b="1" dirty="0"/>
              <a:t>--Secondary glaucoma</a:t>
            </a:r>
          </a:p>
          <a:p>
            <a:pPr eaLnBrk="1" hangingPunct="1">
              <a:spcBef>
                <a:spcPct val="0"/>
              </a:spcBef>
              <a:buClrTx/>
              <a:buSzTx/>
              <a:buFontTx/>
              <a:buNone/>
            </a:pPr>
            <a:r>
              <a:rPr lang="en-US" altLang="en-US" sz="1600" dirty="0">
                <a:solidFill>
                  <a:srgbClr val="B2B2B2"/>
                </a:solidFill>
              </a:rPr>
              <a:t>	--Lens-related: </a:t>
            </a:r>
            <a:r>
              <a:rPr lang="en-US" altLang="en-US" sz="1600" dirty="0" err="1">
                <a:solidFill>
                  <a:srgbClr val="B2B2B2"/>
                </a:solidFill>
              </a:rPr>
              <a:t>Phacolytic</a:t>
            </a:r>
            <a:r>
              <a:rPr lang="en-US" altLang="en-US" sz="1600" dirty="0">
                <a:solidFill>
                  <a:srgbClr val="B2B2B2"/>
                </a:solidFill>
              </a:rPr>
              <a:t>, phacomorphic</a:t>
            </a:r>
          </a:p>
          <a:p>
            <a:pPr eaLnBrk="1" hangingPunct="1">
              <a:spcBef>
                <a:spcPct val="0"/>
              </a:spcBef>
              <a:buClrTx/>
              <a:buSzTx/>
              <a:buFontTx/>
              <a:buNone/>
            </a:pPr>
            <a:r>
              <a:rPr lang="en-US" altLang="en-US" sz="1600" dirty="0">
                <a:solidFill>
                  <a:srgbClr val="B2B2B2"/>
                </a:solidFill>
              </a:rPr>
              <a:t>	--PXS</a:t>
            </a:r>
          </a:p>
          <a:p>
            <a:pPr eaLnBrk="1" hangingPunct="1">
              <a:spcBef>
                <a:spcPct val="0"/>
              </a:spcBef>
              <a:buClrTx/>
              <a:buSzTx/>
              <a:buFontTx/>
              <a:buNone/>
            </a:pPr>
            <a:r>
              <a:rPr lang="en-US" altLang="en-US" sz="1600" dirty="0">
                <a:solidFill>
                  <a:srgbClr val="B2B2B2"/>
                </a:solidFill>
              </a:rPr>
              <a:t>	--PDS</a:t>
            </a:r>
          </a:p>
        </p:txBody>
      </p:sp>
      <p:sp>
        <p:nvSpPr>
          <p:cNvPr id="199692" name="Rectangle 2">
            <a:extLst>
              <a:ext uri="{FF2B5EF4-FFF2-40B4-BE49-F238E27FC236}">
                <a16:creationId xmlns:a16="http://schemas.microsoft.com/office/drawing/2014/main" id="{22C7EC62-37E1-4990-909B-479CEAE844B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99695" name="Slide Number Placeholder 1">
            <a:extLst>
              <a:ext uri="{FF2B5EF4-FFF2-40B4-BE49-F238E27FC236}">
                <a16:creationId xmlns:a16="http://schemas.microsoft.com/office/drawing/2014/main" id="{D0B1EA0E-ED4D-46FC-90CF-171D1075500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B57EAFF-033D-499F-8C1D-96E104EC5FA5}" type="slidenum">
              <a:rPr lang="en-US" altLang="en-US" sz="1000" smtClean="0"/>
              <a:pPr>
                <a:spcBef>
                  <a:spcPct val="0"/>
                </a:spcBef>
                <a:buClrTx/>
                <a:buSzTx/>
                <a:buFontTx/>
                <a:buNone/>
              </a:pPr>
              <a:t>250</a:t>
            </a:fld>
            <a:endParaRPr lang="en-US" altLang="en-US" sz="1000"/>
          </a:p>
        </p:txBody>
      </p:sp>
      <p:sp>
        <p:nvSpPr>
          <p:cNvPr id="4" name="TextBox 3">
            <a:extLst>
              <a:ext uri="{FF2B5EF4-FFF2-40B4-BE49-F238E27FC236}">
                <a16:creationId xmlns:a16="http://schemas.microsoft.com/office/drawing/2014/main" id="{A784EAED-592D-47B6-AD59-37E8307ADCA7}"/>
              </a:ext>
            </a:extLst>
          </p:cNvPr>
          <p:cNvSpPr txBox="1"/>
          <p:nvPr/>
        </p:nvSpPr>
        <p:spPr>
          <a:xfrm>
            <a:off x="373243" y="3859135"/>
            <a:ext cx="8389757" cy="707886"/>
          </a:xfrm>
          <a:prstGeom prst="rect">
            <a:avLst/>
          </a:prstGeom>
          <a:solidFill>
            <a:schemeClr val="accent6">
              <a:lumMod val="20000"/>
              <a:lumOff val="80000"/>
            </a:schemeClr>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There are </a:t>
            </a:r>
            <a:r>
              <a:rPr lang="en-US" sz="2000" b="1" dirty="0">
                <a:effectLst>
                  <a:outerShdw blurRad="38100" dist="38100" dir="2700000" algn="tl">
                    <a:srgbClr val="000000">
                      <a:alpha val="43137"/>
                    </a:srgbClr>
                  </a:outerShdw>
                </a:effectLst>
              </a:rPr>
              <a:t>many</a:t>
            </a:r>
            <a:r>
              <a:rPr lang="en-US" sz="2000" i="1" dirty="0">
                <a:effectLst>
                  <a:outerShdw blurRad="38100" dist="38100" dir="2700000" algn="tl">
                    <a:srgbClr val="000000">
                      <a:alpha val="43137"/>
                    </a:srgbClr>
                  </a:outerShdw>
                </a:effectLst>
              </a:rPr>
              <a:t> other causes of secondary glaucoma—see both </a:t>
            </a:r>
            <a:r>
              <a:rPr lang="en-US" sz="2000" dirty="0">
                <a:effectLst>
                  <a:outerShdw blurRad="38100" dist="38100" dir="2700000" algn="tl">
                    <a:srgbClr val="000000">
                      <a:alpha val="43137"/>
                    </a:srgbClr>
                  </a:outerShdw>
                </a:effectLst>
              </a:rPr>
              <a:t>G13</a:t>
            </a:r>
            <a:r>
              <a:rPr lang="en-US" sz="2000" i="1" dirty="0">
                <a:effectLst>
                  <a:outerShdw blurRad="38100" dist="38100" dir="2700000" algn="tl">
                    <a:srgbClr val="000000">
                      <a:alpha val="43137"/>
                    </a:srgbClr>
                  </a:outerShdw>
                </a:effectLst>
              </a:rPr>
              <a:t>         (2ndry </a:t>
            </a:r>
            <a:r>
              <a:rPr lang="en-US" sz="2000" b="1" i="1" dirty="0">
                <a:effectLst>
                  <a:outerShdw blurRad="38100" dist="38100" dir="2700000" algn="tl">
                    <a:srgbClr val="000000">
                      <a:alpha val="43137"/>
                    </a:srgbClr>
                  </a:outerShdw>
                </a:effectLst>
              </a:rPr>
              <a:t>open</a:t>
            </a:r>
            <a:r>
              <a:rPr lang="en-US" sz="2000" i="1" dirty="0">
                <a:effectLst>
                  <a:outerShdw blurRad="38100" dist="38100" dir="2700000" algn="tl">
                    <a:srgbClr val="000000">
                      <a:alpha val="43137"/>
                    </a:srgbClr>
                  </a:outerShdw>
                </a:effectLst>
              </a:rPr>
              <a:t>-angle</a:t>
            </a:r>
            <a:r>
              <a:rPr lang="en-US" sz="2000" b="1" i="1" dirty="0">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glaucoma) and </a:t>
            </a:r>
            <a:r>
              <a:rPr lang="en-US" sz="2000" dirty="0">
                <a:effectLst>
                  <a:outerShdw blurRad="38100" dist="38100" dir="2700000" algn="tl">
                    <a:srgbClr val="000000">
                      <a:alpha val="43137"/>
                    </a:srgbClr>
                  </a:outerShdw>
                </a:effectLst>
              </a:rPr>
              <a:t>G16</a:t>
            </a:r>
            <a:r>
              <a:rPr lang="en-US" sz="2000" i="1" dirty="0">
                <a:effectLst>
                  <a:outerShdw blurRad="38100" dist="38100" dir="2700000" algn="tl">
                    <a:srgbClr val="000000">
                      <a:alpha val="43137"/>
                    </a:srgbClr>
                  </a:outerShdw>
                </a:effectLst>
              </a:rPr>
              <a:t> (2ndry angle-</a:t>
            </a:r>
            <a:r>
              <a:rPr lang="en-US" sz="2000" b="1" i="1" dirty="0">
                <a:effectLst>
                  <a:outerShdw blurRad="38100" dist="38100" dir="2700000" algn="tl">
                    <a:srgbClr val="000000">
                      <a:alpha val="43137"/>
                    </a:srgbClr>
                  </a:outerShdw>
                </a:effectLst>
              </a:rPr>
              <a:t>closure</a:t>
            </a:r>
            <a:r>
              <a:rPr lang="en-US" sz="2000" i="1" dirty="0">
                <a:effectLst>
                  <a:outerShdw blurRad="38100" dist="38100" dir="2700000" algn="tl">
                    <a:srgbClr val="000000">
                      <a:alpha val="43137"/>
                    </a:srgbClr>
                  </a:outerShdw>
                </a:effectLst>
              </a:rPr>
              <a:t> glaucoma)</a:t>
            </a:r>
          </a:p>
        </p:txBody>
      </p:sp>
    </p:spTree>
    <p:extLst>
      <p:ext uri="{BB962C8B-B14F-4D97-AF65-F5344CB8AC3E}">
        <p14:creationId xmlns:p14="http://schemas.microsoft.com/office/powerpoint/2010/main" val="386597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63F167CF-5BFB-4FB2-93A4-52F247FE1CE2}"/>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6626" name="Rectangle 2">
            <a:extLst>
              <a:ext uri="{FF2B5EF4-FFF2-40B4-BE49-F238E27FC236}">
                <a16:creationId xmlns:a16="http://schemas.microsoft.com/office/drawing/2014/main" id="{9536F2CF-AA08-4AFD-AC44-B069E1370D3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6627" name="Rectangle 2">
            <a:extLst>
              <a:ext uri="{FF2B5EF4-FFF2-40B4-BE49-F238E27FC236}">
                <a16:creationId xmlns:a16="http://schemas.microsoft.com/office/drawing/2014/main" id="{4EA23B9B-6E44-4FB0-84E1-CD06B90641F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28" name="Text Box 4">
            <a:extLst>
              <a:ext uri="{FF2B5EF4-FFF2-40B4-BE49-F238E27FC236}">
                <a16:creationId xmlns:a16="http://schemas.microsoft.com/office/drawing/2014/main" id="{5E962BF0-DD95-4517-A0DA-0749AC9E933F}"/>
              </a:ext>
            </a:extLst>
          </p:cNvPr>
          <p:cNvSpPr txBox="1">
            <a:spLocks noChangeArrowheads="1"/>
          </p:cNvSpPr>
          <p:nvPr/>
        </p:nvSpPr>
        <p:spPr bwMode="auto">
          <a:xfrm>
            <a:off x="390525" y="869950"/>
            <a:ext cx="45320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b="1" dirty="0">
                <a:solidFill>
                  <a:srgbClr val="0000FF"/>
                </a:solidFill>
              </a:rPr>
              <a:t>Anterior uveitis</a:t>
            </a:r>
          </a:p>
          <a:p>
            <a:pPr eaLnBrk="1" hangingPunct="1">
              <a:spcBef>
                <a:spcPct val="0"/>
              </a:spcBef>
              <a:buClrTx/>
              <a:buSzTx/>
              <a:buFontTx/>
              <a:buNone/>
            </a:pPr>
            <a:r>
              <a:rPr lang="en-US" altLang="en-US" sz="1600" dirty="0"/>
              <a:t>	--</a:t>
            </a:r>
            <a:r>
              <a:rPr lang="en-US" altLang="en-US" sz="1600" b="1" dirty="0">
                <a:solidFill>
                  <a:srgbClr val="0000FF"/>
                </a:solidFill>
              </a:rPr>
              <a:t>Trabeculitis</a:t>
            </a:r>
          </a:p>
          <a:p>
            <a:pPr eaLnBrk="1" hangingPunct="1">
              <a:spcBef>
                <a:spcPct val="0"/>
              </a:spcBef>
              <a:buClrTx/>
              <a:buSzTx/>
              <a:buFontTx/>
              <a:buNone/>
            </a:pPr>
            <a:r>
              <a:rPr lang="en-US" altLang="en-US" sz="1600" dirty="0">
                <a:solidFill>
                  <a:srgbClr val="B2B2B2"/>
                </a:solidFill>
              </a:rPr>
              <a:t>	--</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b="1" dirty="0">
              <a:solidFill>
                <a:schemeClr val="bg1"/>
              </a:solidFill>
            </a:endParaRPr>
          </a:p>
        </p:txBody>
      </p:sp>
      <p:sp>
        <p:nvSpPr>
          <p:cNvPr id="26629" name="Text Box 8">
            <a:extLst>
              <a:ext uri="{FF2B5EF4-FFF2-40B4-BE49-F238E27FC236}">
                <a16:creationId xmlns:a16="http://schemas.microsoft.com/office/drawing/2014/main" id="{1FDCEE11-3A90-41D3-9097-223910DBB141}"/>
              </a:ext>
            </a:extLst>
          </p:cNvPr>
          <p:cNvSpPr txBox="1">
            <a:spLocks noChangeArrowheads="1"/>
          </p:cNvSpPr>
          <p:nvPr/>
        </p:nvSpPr>
        <p:spPr bwMode="auto">
          <a:xfrm>
            <a:off x="3276600" y="533400"/>
            <a:ext cx="5503863" cy="1052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B2B2B2"/>
                </a:solidFill>
              </a:rPr>
              <a:t>What four anterior uveitis etiologies are notorious for elevating IOP?</a:t>
            </a:r>
            <a:endParaRPr lang="en-US" altLang="en-US" sz="1400">
              <a:solidFill>
                <a:srgbClr val="B2B2B2"/>
              </a:solidFill>
            </a:endParaRPr>
          </a:p>
          <a:p>
            <a:pPr eaLnBrk="1" hangingPunct="1">
              <a:lnSpc>
                <a:spcPct val="90000"/>
              </a:lnSpc>
              <a:spcBef>
                <a:spcPct val="0"/>
              </a:spcBef>
              <a:buClrTx/>
              <a:buSzTx/>
              <a:buFontTx/>
              <a:buNone/>
            </a:pPr>
            <a:r>
              <a:rPr lang="en-US" altLang="en-US" sz="1400" b="1">
                <a:solidFill>
                  <a:srgbClr val="0000FF"/>
                </a:solidFill>
              </a:rPr>
              <a:t>1) Herpesvirus (all forms)</a:t>
            </a:r>
          </a:p>
          <a:p>
            <a:pPr eaLnBrk="1" hangingPunct="1">
              <a:lnSpc>
                <a:spcPct val="90000"/>
              </a:lnSpc>
              <a:spcBef>
                <a:spcPct val="0"/>
              </a:spcBef>
              <a:buClrTx/>
              <a:buSzTx/>
              <a:buFontTx/>
              <a:buNone/>
            </a:pPr>
            <a:r>
              <a:rPr lang="en-US" altLang="en-US" sz="1400" b="1">
                <a:solidFill>
                  <a:srgbClr val="0000FF"/>
                </a:solidFill>
              </a:rPr>
              <a:t>2) Toxoplasmosis</a:t>
            </a:r>
          </a:p>
          <a:p>
            <a:pPr eaLnBrk="1" hangingPunct="1">
              <a:lnSpc>
                <a:spcPct val="90000"/>
              </a:lnSpc>
              <a:spcBef>
                <a:spcPct val="0"/>
              </a:spcBef>
              <a:buClrTx/>
              <a:buSzTx/>
              <a:buFontTx/>
              <a:buNone/>
            </a:pPr>
            <a:r>
              <a:rPr lang="en-US" altLang="en-US" sz="1400" b="1">
                <a:solidFill>
                  <a:srgbClr val="0000FF"/>
                </a:solidFill>
              </a:rPr>
              <a:t>3) Syphilis</a:t>
            </a:r>
          </a:p>
          <a:p>
            <a:pPr eaLnBrk="1" hangingPunct="1">
              <a:lnSpc>
                <a:spcPct val="90000"/>
              </a:lnSpc>
              <a:spcBef>
                <a:spcPct val="0"/>
              </a:spcBef>
              <a:buClrTx/>
              <a:buSzTx/>
              <a:buFontTx/>
              <a:buNone/>
            </a:pPr>
            <a:r>
              <a:rPr lang="en-US" altLang="en-US" sz="1400" b="1">
                <a:solidFill>
                  <a:srgbClr val="B2B2B2"/>
                </a:solidFill>
              </a:rPr>
              <a:t>4) Sarcoidosis</a:t>
            </a:r>
          </a:p>
        </p:txBody>
      </p:sp>
      <p:sp>
        <p:nvSpPr>
          <p:cNvPr id="26630" name="AutoShape 9">
            <a:extLst>
              <a:ext uri="{FF2B5EF4-FFF2-40B4-BE49-F238E27FC236}">
                <a16:creationId xmlns:a16="http://schemas.microsoft.com/office/drawing/2014/main" id="{A2ED1053-EE72-4BAF-848B-C3416F82881B}"/>
              </a:ext>
            </a:extLst>
          </p:cNvPr>
          <p:cNvSpPr>
            <a:spLocks/>
          </p:cNvSpPr>
          <p:nvPr/>
        </p:nvSpPr>
        <p:spPr bwMode="auto">
          <a:xfrm>
            <a:off x="5562600" y="762000"/>
            <a:ext cx="304800" cy="838200"/>
          </a:xfrm>
          <a:prstGeom prst="rightBrace">
            <a:avLst>
              <a:gd name="adj1" fmla="val 22917"/>
              <a:gd name="adj2" fmla="val 50000"/>
            </a:avLst>
          </a:prstGeom>
          <a:noFill/>
          <a:ln w="2857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1" name="AutoShape 10">
            <a:extLst>
              <a:ext uri="{FF2B5EF4-FFF2-40B4-BE49-F238E27FC236}">
                <a16:creationId xmlns:a16="http://schemas.microsoft.com/office/drawing/2014/main" id="{C3665F2D-2B52-44B6-B9F0-DF666B12395B}"/>
              </a:ext>
            </a:extLst>
          </p:cNvPr>
          <p:cNvSpPr>
            <a:spLocks/>
          </p:cNvSpPr>
          <p:nvPr/>
        </p:nvSpPr>
        <p:spPr bwMode="auto">
          <a:xfrm>
            <a:off x="5562600" y="762000"/>
            <a:ext cx="304800" cy="533400"/>
          </a:xfrm>
          <a:prstGeom prst="rightBrace">
            <a:avLst>
              <a:gd name="adj1" fmla="val 14583"/>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3" name="Text Box 13">
            <a:extLst>
              <a:ext uri="{FF2B5EF4-FFF2-40B4-BE49-F238E27FC236}">
                <a16:creationId xmlns:a16="http://schemas.microsoft.com/office/drawing/2014/main" id="{5A3CC1F7-0B0C-44D0-8EBB-187A6B2DB15F}"/>
              </a:ext>
            </a:extLst>
          </p:cNvPr>
          <p:cNvSpPr txBox="1">
            <a:spLocks noChangeArrowheads="1"/>
          </p:cNvSpPr>
          <p:nvPr/>
        </p:nvSpPr>
        <p:spPr bwMode="auto">
          <a:xfrm>
            <a:off x="5913784" y="638949"/>
            <a:ext cx="2239616" cy="954107"/>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Which can present with </a:t>
            </a:r>
            <a:r>
              <a:rPr lang="en-US" altLang="en-US" sz="1400" b="1" dirty="0">
                <a:solidFill>
                  <a:srgbClr val="0000FF"/>
                </a:solidFill>
              </a:rPr>
              <a:t>stellate </a:t>
            </a:r>
            <a:r>
              <a:rPr lang="en-US" altLang="en-US" sz="1400" i="1" dirty="0">
                <a:solidFill>
                  <a:srgbClr val="0000FF"/>
                </a:solidFill>
              </a:rPr>
              <a:t>KP?</a:t>
            </a:r>
          </a:p>
          <a:p>
            <a:pPr eaLnBrk="1" hangingPunct="1">
              <a:spcBef>
                <a:spcPct val="0"/>
              </a:spcBef>
              <a:buClrTx/>
              <a:buSzTx/>
              <a:buFontTx/>
              <a:buNone/>
            </a:pPr>
            <a:r>
              <a:rPr lang="en-US" altLang="en-US" sz="1400" dirty="0">
                <a:solidFill>
                  <a:schemeClr val="bg1"/>
                </a:solidFill>
              </a:rPr>
              <a:t>All but sarcoid (and don’t forget about FHI)</a:t>
            </a:r>
          </a:p>
        </p:txBody>
      </p:sp>
      <p:sp>
        <p:nvSpPr>
          <p:cNvPr id="26634" name="Slide Number Placeholder 1">
            <a:extLst>
              <a:ext uri="{FF2B5EF4-FFF2-40B4-BE49-F238E27FC236}">
                <a16:creationId xmlns:a16="http://schemas.microsoft.com/office/drawing/2014/main" id="{1CE429F7-4535-4FA8-B274-6FAA8991C45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A878AC7-82D6-423E-8B7F-5372BAAD9A02}" type="slidenum">
              <a:rPr lang="en-US" altLang="en-US" sz="1000" smtClean="0"/>
              <a:pPr>
                <a:spcBef>
                  <a:spcPct val="0"/>
                </a:spcBef>
                <a:buClrTx/>
                <a:buSzTx/>
                <a:buFontTx/>
                <a:buNone/>
              </a:pPr>
              <a:t>26</a:t>
            </a:fld>
            <a:endParaRPr lang="en-US" altLang="en-US" sz="1000"/>
          </a:p>
        </p:txBody>
      </p:sp>
      <p:sp>
        <p:nvSpPr>
          <p:cNvPr id="2" name="TextBox 1">
            <a:extLst>
              <a:ext uri="{FF2B5EF4-FFF2-40B4-BE49-F238E27FC236}">
                <a16:creationId xmlns:a16="http://schemas.microsoft.com/office/drawing/2014/main" id="{55568669-F1D5-4195-9DEB-7CCAA159723C}"/>
              </a:ext>
            </a:extLst>
          </p:cNvPr>
          <p:cNvSpPr txBox="1"/>
          <p:nvPr/>
        </p:nvSpPr>
        <p:spPr>
          <a:xfrm>
            <a:off x="4843831" y="1628086"/>
            <a:ext cx="2289153" cy="307777"/>
          </a:xfrm>
          <a:prstGeom prst="rect">
            <a:avLst/>
          </a:prstGeom>
          <a:noFill/>
        </p:spPr>
        <p:txBody>
          <a:bodyPr wrap="none" rtlCol="0">
            <a:spAutoFit/>
          </a:bodyPr>
          <a:lstStyle/>
          <a:p>
            <a:r>
              <a:rPr lang="en-US" sz="1400" i="1" dirty="0"/>
              <a:t>FHI causes stellate KP too</a:t>
            </a:r>
          </a:p>
        </p:txBody>
      </p:sp>
      <p:sp>
        <p:nvSpPr>
          <p:cNvPr id="3" name="AutoShape 10">
            <a:extLst>
              <a:ext uri="{FF2B5EF4-FFF2-40B4-BE49-F238E27FC236}">
                <a16:creationId xmlns:a16="http://schemas.microsoft.com/office/drawing/2014/main" id="{72F97D23-C4F8-4D20-8D44-3E67281D5784}"/>
              </a:ext>
            </a:extLst>
          </p:cNvPr>
          <p:cNvSpPr>
            <a:spLocks/>
          </p:cNvSpPr>
          <p:nvPr/>
        </p:nvSpPr>
        <p:spPr bwMode="auto">
          <a:xfrm>
            <a:off x="4770135" y="1676400"/>
            <a:ext cx="152400" cy="205488"/>
          </a:xfrm>
          <a:prstGeom prst="rightBrace">
            <a:avLst>
              <a:gd name="adj1" fmla="val 14583"/>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F2E72F85-E614-4276-B105-86B930D9F2AD}"/>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7650" name="Rectangle 2">
            <a:extLst>
              <a:ext uri="{FF2B5EF4-FFF2-40B4-BE49-F238E27FC236}">
                <a16:creationId xmlns:a16="http://schemas.microsoft.com/office/drawing/2014/main" id="{B6BC9FB0-33B5-48E0-B5EB-9E88911B1F29}"/>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7651" name="Rectangle 2">
            <a:extLst>
              <a:ext uri="{FF2B5EF4-FFF2-40B4-BE49-F238E27FC236}">
                <a16:creationId xmlns:a16="http://schemas.microsoft.com/office/drawing/2014/main" id="{23E2870D-6ECB-41B1-B64D-5A6AD601EEE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3" name="Text Box 10">
            <a:extLst>
              <a:ext uri="{FF2B5EF4-FFF2-40B4-BE49-F238E27FC236}">
                <a16:creationId xmlns:a16="http://schemas.microsoft.com/office/drawing/2014/main" id="{FC68E071-96C8-4583-B96C-4DF62F9D02FD}"/>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is the usual treatment regimen for anterior uveitis</a:t>
            </a:r>
          </a:p>
          <a:p>
            <a:pPr eaLnBrk="1" hangingPunct="1">
              <a:spcBef>
                <a:spcPct val="0"/>
              </a:spcBef>
              <a:buClrTx/>
              <a:buSzTx/>
              <a:buFontTx/>
              <a:buNone/>
            </a:pPr>
            <a:r>
              <a:rPr lang="en-US" altLang="en-US" sz="1600" i="1">
                <a:solidFill>
                  <a:srgbClr val="0000FF"/>
                </a:solidFill>
              </a:rPr>
              <a:t>accompanied by increased IOP?</a:t>
            </a:r>
          </a:p>
          <a:p>
            <a:pPr eaLnBrk="1" hangingPunct="1">
              <a:spcBef>
                <a:spcPct val="0"/>
              </a:spcBef>
              <a:buClrTx/>
              <a:buSzTx/>
              <a:buFontTx/>
              <a:buNone/>
            </a:pPr>
            <a:r>
              <a:rPr lang="en-US" altLang="en-US" sz="1600">
                <a:solidFill>
                  <a:srgbClr val="0000FF"/>
                </a:solidFill>
              </a:rPr>
              <a:t>--</a:t>
            </a:r>
            <a:r>
              <a:rPr lang="en-US" altLang="en-US" sz="1600">
                <a:solidFill>
                  <a:srgbClr val="FFCCFF"/>
                </a:solidFill>
              </a:rPr>
              <a:t>Topical steroids</a:t>
            </a:r>
          </a:p>
          <a:p>
            <a:pPr eaLnBrk="1" hangingPunct="1">
              <a:spcBef>
                <a:spcPct val="0"/>
              </a:spcBef>
              <a:buClrTx/>
              <a:buSzTx/>
              <a:buFontTx/>
              <a:buNone/>
            </a:pPr>
            <a:r>
              <a:rPr lang="en-US" altLang="en-US" sz="1600">
                <a:solidFill>
                  <a:srgbClr val="0000FF"/>
                </a:solidFill>
              </a:rPr>
              <a:t>--</a:t>
            </a:r>
            <a:r>
              <a:rPr lang="en-US" altLang="en-US" sz="1600">
                <a:solidFill>
                  <a:srgbClr val="FFCCFF"/>
                </a:solidFill>
              </a:rPr>
              <a:t>Cycloplegia</a:t>
            </a:r>
          </a:p>
          <a:p>
            <a:pPr eaLnBrk="1" hangingPunct="1">
              <a:spcBef>
                <a:spcPct val="0"/>
              </a:spcBef>
              <a:buClrTx/>
              <a:buSzTx/>
              <a:buFontTx/>
              <a:buNone/>
            </a:pPr>
            <a:r>
              <a:rPr lang="en-US" altLang="en-US" sz="1600">
                <a:solidFill>
                  <a:srgbClr val="0000FF"/>
                </a:solidFill>
              </a:rPr>
              <a:t>--</a:t>
            </a:r>
            <a:r>
              <a:rPr lang="en-US" altLang="en-US" sz="1600">
                <a:solidFill>
                  <a:srgbClr val="FFCCFF"/>
                </a:solidFill>
              </a:rPr>
              <a:t>Anti-infectives if bug is known</a:t>
            </a:r>
          </a:p>
          <a:p>
            <a:pPr eaLnBrk="1" hangingPunct="1">
              <a:spcBef>
                <a:spcPct val="0"/>
              </a:spcBef>
              <a:buClrTx/>
              <a:buSzTx/>
              <a:buFontTx/>
              <a:buNone/>
            </a:pPr>
            <a:r>
              <a:rPr lang="en-US" altLang="en-US" sz="1600">
                <a:solidFill>
                  <a:srgbClr val="0000FF"/>
                </a:solidFill>
              </a:rPr>
              <a:t>-- </a:t>
            </a:r>
            <a:r>
              <a:rPr lang="en-US" altLang="en-US" sz="1600">
                <a:solidFill>
                  <a:srgbClr val="FFCCFF"/>
                </a:solidFill>
              </a:rPr>
              <a:t>+/- ocular hypotensives</a:t>
            </a:r>
          </a:p>
        </p:txBody>
      </p:sp>
      <p:sp>
        <p:nvSpPr>
          <p:cNvPr id="27654" name="Slide Number Placeholder 1">
            <a:extLst>
              <a:ext uri="{FF2B5EF4-FFF2-40B4-BE49-F238E27FC236}">
                <a16:creationId xmlns:a16="http://schemas.microsoft.com/office/drawing/2014/main" id="{FD60680F-AF7E-4569-913E-C5612FDFA7B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80BC3A8-7AC4-4366-B095-D31F971ADB86}" type="slidenum">
              <a:rPr lang="en-US" altLang="en-US" sz="1000" smtClean="0"/>
              <a:pPr>
                <a:spcBef>
                  <a:spcPct val="0"/>
                </a:spcBef>
                <a:buClrTx/>
                <a:buSzTx/>
                <a:buFontTx/>
                <a:buNone/>
              </a:pPr>
              <a:t>27</a:t>
            </a:fld>
            <a:endParaRPr lang="en-US" altLang="en-US" sz="1000"/>
          </a:p>
        </p:txBody>
      </p:sp>
      <p:sp>
        <p:nvSpPr>
          <p:cNvPr id="3" name="Text Box 4">
            <a:extLst>
              <a:ext uri="{FF2B5EF4-FFF2-40B4-BE49-F238E27FC236}">
                <a16:creationId xmlns:a16="http://schemas.microsoft.com/office/drawing/2014/main" id="{182228B3-CF70-40F5-A4B9-C62C123ECCFD}"/>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a:t>
            </a:r>
            <a:endParaRPr lang="en-US" altLang="en-US" sz="1600"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8DCF0DD-1BC6-43CC-B7FB-C7B111AEDEF4}"/>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8674" name="Rectangle 2">
            <a:extLst>
              <a:ext uri="{FF2B5EF4-FFF2-40B4-BE49-F238E27FC236}">
                <a16:creationId xmlns:a16="http://schemas.microsoft.com/office/drawing/2014/main" id="{9821E67A-65E6-481C-B0E3-C9149BF86054}"/>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75" name="Text Box 4">
            <a:extLst>
              <a:ext uri="{FF2B5EF4-FFF2-40B4-BE49-F238E27FC236}">
                <a16:creationId xmlns:a16="http://schemas.microsoft.com/office/drawing/2014/main" id="{0F72A6C9-B35E-42E4-8595-4B3AF1C87D8C}"/>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28676" name="Text Box 5">
            <a:extLst>
              <a:ext uri="{FF2B5EF4-FFF2-40B4-BE49-F238E27FC236}">
                <a16:creationId xmlns:a16="http://schemas.microsoft.com/office/drawing/2014/main" id="{0A6D17EF-2514-4ED5-A4F8-8EF1716A461E}"/>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is the usual treatment regimen for anterior uveitis</a:t>
            </a:r>
          </a:p>
          <a:p>
            <a:pPr eaLnBrk="1" hangingPunct="1">
              <a:spcBef>
                <a:spcPct val="0"/>
              </a:spcBef>
              <a:buClrTx/>
              <a:buSzTx/>
              <a:buFontTx/>
              <a:buNone/>
            </a:pPr>
            <a:r>
              <a:rPr lang="en-US" altLang="en-US" sz="1600" i="1">
                <a:solidFill>
                  <a:srgbClr val="0000FF"/>
                </a:solidFill>
              </a:rPr>
              <a:t>accompanied by increased IOP?</a:t>
            </a:r>
          </a:p>
          <a:p>
            <a:pPr eaLnBrk="1" hangingPunct="1">
              <a:spcBef>
                <a:spcPct val="0"/>
              </a:spcBef>
              <a:buClrTx/>
              <a:buSzTx/>
              <a:buFontTx/>
              <a:buNone/>
            </a:pPr>
            <a:r>
              <a:rPr lang="en-US" altLang="en-US" sz="1600">
                <a:solidFill>
                  <a:srgbClr val="0000FF"/>
                </a:solidFill>
              </a:rPr>
              <a:t>--Topical steroids</a:t>
            </a:r>
          </a:p>
          <a:p>
            <a:pPr eaLnBrk="1" hangingPunct="1">
              <a:spcBef>
                <a:spcPct val="0"/>
              </a:spcBef>
              <a:buClrTx/>
              <a:buSzTx/>
              <a:buFontTx/>
              <a:buNone/>
            </a:pPr>
            <a:r>
              <a:rPr lang="en-US" altLang="en-US" sz="1600">
                <a:solidFill>
                  <a:srgbClr val="0000FF"/>
                </a:solidFill>
              </a:rPr>
              <a:t>--Cycloplegia</a:t>
            </a:r>
          </a:p>
          <a:p>
            <a:pPr eaLnBrk="1" hangingPunct="1">
              <a:spcBef>
                <a:spcPct val="0"/>
              </a:spcBef>
              <a:buClrTx/>
              <a:buSzTx/>
              <a:buFontTx/>
              <a:buNone/>
            </a:pPr>
            <a:r>
              <a:rPr lang="en-US" altLang="en-US" sz="1600">
                <a:solidFill>
                  <a:srgbClr val="0000FF"/>
                </a:solidFill>
              </a:rPr>
              <a:t>--Anti-infectives if bug is known</a:t>
            </a:r>
          </a:p>
          <a:p>
            <a:pPr eaLnBrk="1" hangingPunct="1">
              <a:spcBef>
                <a:spcPct val="0"/>
              </a:spcBef>
              <a:buClrTx/>
              <a:buSzTx/>
              <a:buFontTx/>
              <a:buNone/>
            </a:pPr>
            <a:r>
              <a:rPr lang="en-US" altLang="en-US" sz="1600">
                <a:solidFill>
                  <a:srgbClr val="0000FF"/>
                </a:solidFill>
              </a:rPr>
              <a:t>-- +/- ocular hypotensives</a:t>
            </a:r>
          </a:p>
        </p:txBody>
      </p:sp>
      <p:sp>
        <p:nvSpPr>
          <p:cNvPr id="28677" name="Rectangle 2">
            <a:extLst>
              <a:ext uri="{FF2B5EF4-FFF2-40B4-BE49-F238E27FC236}">
                <a16:creationId xmlns:a16="http://schemas.microsoft.com/office/drawing/2014/main" id="{35AD4257-1A77-47BC-B0CE-6C8362E31C8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8678" name="Slide Number Placeholder 1">
            <a:extLst>
              <a:ext uri="{FF2B5EF4-FFF2-40B4-BE49-F238E27FC236}">
                <a16:creationId xmlns:a16="http://schemas.microsoft.com/office/drawing/2014/main" id="{7AFB2D29-77AF-46C9-9DBF-1FFA895F36D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43DD0A-2F1A-41CD-A700-D30B248050C7}" type="slidenum">
              <a:rPr lang="en-US" altLang="en-US" sz="1000" smtClean="0"/>
              <a:pPr>
                <a:spcBef>
                  <a:spcPct val="0"/>
                </a:spcBef>
                <a:buClrTx/>
                <a:buSzTx/>
                <a:buFontTx/>
                <a:buNone/>
              </a:pPr>
              <a:t>28</a:t>
            </a:fld>
            <a:endParaRPr lang="en-US" altLang="en-US"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B13C002-BC69-4C4B-8642-D9192575F56D}"/>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29698" name="Rectangle 2">
            <a:extLst>
              <a:ext uri="{FF2B5EF4-FFF2-40B4-BE49-F238E27FC236}">
                <a16:creationId xmlns:a16="http://schemas.microsoft.com/office/drawing/2014/main" id="{D6F57FBD-6D6B-41A7-A9A8-6EA5FF1AB54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699" name="Text Box 4">
            <a:extLst>
              <a:ext uri="{FF2B5EF4-FFF2-40B4-BE49-F238E27FC236}">
                <a16:creationId xmlns:a16="http://schemas.microsoft.com/office/drawing/2014/main" id="{24CF619C-0537-4D30-9D97-0ACFC579B685}"/>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29700" name="Text Box 5">
            <a:extLst>
              <a:ext uri="{FF2B5EF4-FFF2-40B4-BE49-F238E27FC236}">
                <a16:creationId xmlns:a16="http://schemas.microsoft.com/office/drawing/2014/main" id="{718727FF-F33A-49B8-9D96-EFF0D03C4FAB}"/>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0000FF"/>
                </a:solidFill>
              </a:rPr>
              <a:t>-- </a:t>
            </a:r>
            <a:r>
              <a:rPr lang="en-US" altLang="en-US" sz="1600" b="1">
                <a:solidFill>
                  <a:srgbClr val="0000FF"/>
                </a:solidFill>
              </a:rPr>
              <a:t>+/- ocular hypotensives</a:t>
            </a:r>
          </a:p>
        </p:txBody>
      </p:sp>
      <p:sp>
        <p:nvSpPr>
          <p:cNvPr id="29701" name="Text Box 6">
            <a:extLst>
              <a:ext uri="{FF2B5EF4-FFF2-40B4-BE49-F238E27FC236}">
                <a16:creationId xmlns:a16="http://schemas.microsoft.com/office/drawing/2014/main" id="{5B1C1613-65EE-4A16-822C-BEFE8AEE3DB0}"/>
              </a:ext>
            </a:extLst>
          </p:cNvPr>
          <p:cNvSpPr txBox="1">
            <a:spLocks noChangeArrowheads="1"/>
          </p:cNvSpPr>
          <p:nvPr/>
        </p:nvSpPr>
        <p:spPr bwMode="auto">
          <a:xfrm>
            <a:off x="2971800" y="2260600"/>
            <a:ext cx="5777544" cy="138499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two classes of topical hypotensives should probably be avoided?</a:t>
            </a:r>
          </a:p>
          <a:p>
            <a:pPr eaLnBrk="1" hangingPunct="1">
              <a:spcBef>
                <a:spcPct val="0"/>
              </a:spcBef>
              <a:buClrTx/>
              <a:buSzTx/>
              <a:buFontTx/>
              <a:buNone/>
            </a:pPr>
            <a:r>
              <a:rPr lang="en-US" altLang="en-US" sz="1400">
                <a:solidFill>
                  <a:srgbClr val="0000FF"/>
                </a:solidFill>
              </a:rPr>
              <a:t>--</a:t>
            </a:r>
            <a:r>
              <a:rPr lang="en-US" altLang="en-US" sz="1400">
                <a:solidFill>
                  <a:srgbClr val="FFFF66"/>
                </a:solidFill>
              </a:rPr>
              <a:t>Miotics</a:t>
            </a:r>
          </a:p>
          <a:p>
            <a:pPr eaLnBrk="1" hangingPunct="1">
              <a:spcBef>
                <a:spcPct val="0"/>
              </a:spcBef>
              <a:buClrTx/>
              <a:buSzTx/>
              <a:buFontTx/>
              <a:buNone/>
            </a:pPr>
            <a:r>
              <a:rPr lang="en-US" altLang="en-US" sz="1400">
                <a:solidFill>
                  <a:srgbClr val="0000FF"/>
                </a:solidFill>
              </a:rPr>
              <a:t>--</a:t>
            </a:r>
            <a:r>
              <a:rPr lang="en-US" altLang="en-US" sz="1400">
                <a:solidFill>
                  <a:srgbClr val="FFFF66"/>
                </a:solidFill>
              </a:rPr>
              <a:t>Prostaglandin analogues/prostamides</a:t>
            </a:r>
          </a:p>
          <a:p>
            <a:pPr eaLnBrk="1" hangingPunct="1">
              <a:spcBef>
                <a:spcPct val="0"/>
              </a:spcBef>
              <a:buClrTx/>
              <a:buSzTx/>
              <a:buFontTx/>
              <a:buNone/>
            </a:pPr>
            <a:endParaRPr lang="en-US" altLang="en-US" sz="1400">
              <a:solidFill>
                <a:srgbClr val="FFFF66"/>
              </a:solidFill>
            </a:endParaRPr>
          </a:p>
          <a:p>
            <a:pPr eaLnBrk="1" hangingPunct="1">
              <a:spcBef>
                <a:spcPct val="0"/>
              </a:spcBef>
              <a:buClrTx/>
              <a:buSzTx/>
              <a:buFontTx/>
              <a:buNone/>
            </a:pPr>
            <a:r>
              <a:rPr lang="en-US" altLang="en-US" sz="1400" i="1">
                <a:solidFill>
                  <a:srgbClr val="FFFF66"/>
                </a:solidFill>
              </a:rPr>
              <a:t>Why should these be avoided?</a:t>
            </a:r>
          </a:p>
          <a:p>
            <a:pPr eaLnBrk="1" hangingPunct="1">
              <a:spcBef>
                <a:spcPct val="0"/>
              </a:spcBef>
              <a:buClrTx/>
              <a:buSzTx/>
              <a:buFontTx/>
              <a:buNone/>
            </a:pPr>
            <a:r>
              <a:rPr lang="en-US" altLang="en-US" sz="1400">
                <a:solidFill>
                  <a:srgbClr val="FFFF66"/>
                </a:solidFill>
              </a:rPr>
              <a:t>Both are potentially inflammogenic</a:t>
            </a:r>
          </a:p>
        </p:txBody>
      </p:sp>
      <p:sp>
        <p:nvSpPr>
          <p:cNvPr id="29702" name="Rectangle 2">
            <a:extLst>
              <a:ext uri="{FF2B5EF4-FFF2-40B4-BE49-F238E27FC236}">
                <a16:creationId xmlns:a16="http://schemas.microsoft.com/office/drawing/2014/main" id="{63A43B68-7E1C-47D6-B131-8FFF26C7291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29703" name="Slide Number Placeholder 1">
            <a:extLst>
              <a:ext uri="{FF2B5EF4-FFF2-40B4-BE49-F238E27FC236}">
                <a16:creationId xmlns:a16="http://schemas.microsoft.com/office/drawing/2014/main" id="{A8E0CC14-EB8E-48F2-9A67-200248D0B8D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A7FA1D-4917-4D95-9F93-68254CBEB6BD}" type="slidenum">
              <a:rPr lang="en-US" altLang="en-US" sz="1000" smtClean="0"/>
              <a:pPr>
                <a:spcBef>
                  <a:spcPct val="0"/>
                </a:spcBef>
                <a:buClrTx/>
                <a:buSzTx/>
                <a:buFontTx/>
                <a:buNone/>
              </a:pPr>
              <a:t>29</a:t>
            </a:fld>
            <a:endParaRPr lang="en-US" altLang="en-US"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B143BB6-EB65-43D7-9B33-4BCD9B62E9A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7170" name="Text Box 4">
            <a:extLst>
              <a:ext uri="{FF2B5EF4-FFF2-40B4-BE49-F238E27FC236}">
                <a16:creationId xmlns:a16="http://schemas.microsoft.com/office/drawing/2014/main" id="{5D71D156-16BD-4621-AA09-1A32B0EAB3EE}"/>
              </a:ext>
            </a:extLst>
          </p:cNvPr>
          <p:cNvSpPr txBox="1">
            <a:spLocks noChangeArrowheads="1"/>
          </p:cNvSpPr>
          <p:nvPr/>
        </p:nvSpPr>
        <p:spPr bwMode="auto">
          <a:xfrm>
            <a:off x="390525" y="869950"/>
            <a:ext cx="27206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endParaRPr lang="en-US" altLang="en-US" sz="1600" b="1" dirty="0">
              <a:solidFill>
                <a:schemeClr val="bg1"/>
              </a:solidFill>
            </a:endParaRPr>
          </a:p>
        </p:txBody>
      </p:sp>
      <p:sp>
        <p:nvSpPr>
          <p:cNvPr id="7171" name="Rectangle 2">
            <a:extLst>
              <a:ext uri="{FF2B5EF4-FFF2-40B4-BE49-F238E27FC236}">
                <a16:creationId xmlns:a16="http://schemas.microsoft.com/office/drawing/2014/main" id="{4A5D9753-2B92-4CFD-8ADD-2493E7DE824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172" name="Slide Number Placeholder 1">
            <a:extLst>
              <a:ext uri="{FF2B5EF4-FFF2-40B4-BE49-F238E27FC236}">
                <a16:creationId xmlns:a16="http://schemas.microsoft.com/office/drawing/2014/main" id="{41AB4C87-58C3-4039-A9A9-996FCE50DDB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B23122-46EE-46DE-97F6-BF1ED2A75F59}" type="slidenum">
              <a:rPr lang="en-US" altLang="en-US" sz="1000" smtClean="0"/>
              <a:pPr>
                <a:spcBef>
                  <a:spcPct val="0"/>
                </a:spcBef>
                <a:buClrTx/>
                <a:buSzTx/>
                <a:buFontTx/>
                <a:buNone/>
              </a:pPr>
              <a:t>3</a:t>
            </a:fld>
            <a:endParaRPr lang="en-US" altLang="en-US" sz="1000"/>
          </a:p>
        </p:txBody>
      </p:sp>
      <p:sp>
        <p:nvSpPr>
          <p:cNvPr id="7173" name="Text Box 5">
            <a:extLst>
              <a:ext uri="{FF2B5EF4-FFF2-40B4-BE49-F238E27FC236}">
                <a16:creationId xmlns:a16="http://schemas.microsoft.com/office/drawing/2014/main" id="{147862FE-2321-4C4A-9D4F-D03EE9F9FDF2}"/>
              </a:ext>
            </a:extLst>
          </p:cNvPr>
          <p:cNvSpPr txBox="1">
            <a:spLocks noChangeArrowheads="1"/>
          </p:cNvSpPr>
          <p:nvPr/>
        </p:nvSpPr>
        <p:spPr bwMode="auto">
          <a:xfrm>
            <a:off x="990600" y="1295400"/>
            <a:ext cx="5791200" cy="2031325"/>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Generally speaking, do you expect an inflamed eye to be </a:t>
            </a:r>
            <a:r>
              <a:rPr lang="en-US" altLang="en-US" sz="1400" b="1" dirty="0">
                <a:solidFill>
                  <a:srgbClr val="0000FF"/>
                </a:solidFill>
              </a:rPr>
              <a:t>hyper</a:t>
            </a:r>
            <a:r>
              <a:rPr lang="en-US" altLang="en-US" sz="1400" i="1" dirty="0">
                <a:solidFill>
                  <a:srgbClr val="0000FF"/>
                </a:solidFill>
              </a:rPr>
              <a:t>tensive, or </a:t>
            </a:r>
            <a:r>
              <a:rPr lang="en-US" altLang="en-US" sz="1400" b="1" dirty="0">
                <a:solidFill>
                  <a:srgbClr val="0000FF"/>
                </a:solidFill>
              </a:rPr>
              <a:t>hypo</a:t>
            </a:r>
            <a:r>
              <a:rPr lang="en-US" altLang="en-US" sz="1400" i="1" dirty="0">
                <a:solidFill>
                  <a:srgbClr val="0000FF"/>
                </a:solidFill>
              </a:rPr>
              <a:t>tensive?</a:t>
            </a:r>
            <a:endParaRPr lang="en-US" altLang="en-US" sz="1400" dirty="0">
              <a:solidFill>
                <a:srgbClr val="0000FF"/>
              </a:solidFill>
            </a:endParaRPr>
          </a:p>
          <a:p>
            <a:pPr eaLnBrk="1" hangingPunct="1">
              <a:spcBef>
                <a:spcPct val="0"/>
              </a:spcBef>
              <a:buClrTx/>
              <a:buSzTx/>
              <a:buFontTx/>
              <a:buNone/>
            </a:pPr>
            <a:r>
              <a:rPr lang="en-US" altLang="en-US" sz="1400" b="1" dirty="0">
                <a:solidFill>
                  <a:srgbClr val="0000FF"/>
                </a:solidFill>
              </a:rPr>
              <a:t>Hypotensive</a:t>
            </a: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Why hypotensive?</a:t>
            </a:r>
          </a:p>
          <a:p>
            <a:pPr eaLnBrk="1" hangingPunct="1">
              <a:spcBef>
                <a:spcPct val="0"/>
              </a:spcBef>
              <a:buClrTx/>
              <a:buSzTx/>
              <a:buFontTx/>
              <a:buNone/>
            </a:pPr>
            <a:r>
              <a:rPr lang="en-US" altLang="en-US" sz="1400" dirty="0">
                <a:solidFill>
                  <a:schemeClr val="accent1">
                    <a:lumMod val="40000"/>
                    <a:lumOff val="60000"/>
                  </a:schemeClr>
                </a:solidFill>
              </a:rPr>
              <a:t>Ciliary-body inflammation leads to decreased aqueous production,   with subsequent low IOP. That said, certain </a:t>
            </a:r>
            <a:r>
              <a:rPr lang="en-US" altLang="en-US" sz="1400" dirty="0" err="1">
                <a:solidFill>
                  <a:schemeClr val="accent1">
                    <a:lumMod val="40000"/>
                    <a:lumOff val="60000"/>
                  </a:schemeClr>
                </a:solidFill>
              </a:rPr>
              <a:t>uveitic</a:t>
            </a:r>
            <a:r>
              <a:rPr lang="en-US" altLang="en-US" sz="1400" dirty="0">
                <a:solidFill>
                  <a:schemeClr val="accent1">
                    <a:lumMod val="40000"/>
                    <a:lumOff val="60000"/>
                  </a:schemeClr>
                </a:solidFill>
              </a:rPr>
              <a:t> entities are notorious for </a:t>
            </a:r>
            <a:r>
              <a:rPr lang="en-US" altLang="en-US" sz="1400" i="1" dirty="0">
                <a:solidFill>
                  <a:schemeClr val="accent1">
                    <a:lumMod val="40000"/>
                    <a:lumOff val="60000"/>
                  </a:schemeClr>
                </a:solidFill>
              </a:rPr>
              <a:t>elevated</a:t>
            </a:r>
            <a:r>
              <a:rPr lang="en-US" altLang="en-US" sz="1400" dirty="0">
                <a:solidFill>
                  <a:schemeClr val="accent1">
                    <a:lumMod val="40000"/>
                    <a:lumOff val="60000"/>
                  </a:schemeClr>
                </a:solidFill>
              </a:rPr>
              <a:t> IOP, thus rendering it an important clue re the etiology of the inflammation.</a:t>
            </a:r>
          </a:p>
        </p:txBody>
      </p:sp>
    </p:spTree>
    <p:extLst>
      <p:ext uri="{BB962C8B-B14F-4D97-AF65-F5344CB8AC3E}">
        <p14:creationId xmlns:p14="http://schemas.microsoft.com/office/powerpoint/2010/main" val="2314928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8795AF0C-CB17-4094-8A0B-FD1A552A855A}"/>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0722" name="Rectangle 2">
            <a:extLst>
              <a:ext uri="{FF2B5EF4-FFF2-40B4-BE49-F238E27FC236}">
                <a16:creationId xmlns:a16="http://schemas.microsoft.com/office/drawing/2014/main" id="{985D45EE-E897-413C-B9E1-5837B505DC0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23" name="Text Box 4">
            <a:extLst>
              <a:ext uri="{FF2B5EF4-FFF2-40B4-BE49-F238E27FC236}">
                <a16:creationId xmlns:a16="http://schemas.microsoft.com/office/drawing/2014/main" id="{2FB21E2C-C853-429A-8ECD-86CF66C2CBA9}"/>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0724" name="Text Box 5">
            <a:extLst>
              <a:ext uri="{FF2B5EF4-FFF2-40B4-BE49-F238E27FC236}">
                <a16:creationId xmlns:a16="http://schemas.microsoft.com/office/drawing/2014/main" id="{A3202A56-6166-49F4-AFF2-1C4E1DAA42D7}"/>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0000FF"/>
                </a:solidFill>
              </a:rPr>
              <a:t>-- </a:t>
            </a:r>
            <a:r>
              <a:rPr lang="en-US" altLang="en-US" sz="1600" b="1">
                <a:solidFill>
                  <a:srgbClr val="0000FF"/>
                </a:solidFill>
              </a:rPr>
              <a:t>+/- ocular hypotensives</a:t>
            </a:r>
          </a:p>
        </p:txBody>
      </p:sp>
      <p:sp>
        <p:nvSpPr>
          <p:cNvPr id="30725" name="Text Box 6">
            <a:extLst>
              <a:ext uri="{FF2B5EF4-FFF2-40B4-BE49-F238E27FC236}">
                <a16:creationId xmlns:a16="http://schemas.microsoft.com/office/drawing/2014/main" id="{AEB6CF81-5AE6-41D2-9C19-1070616F5879}"/>
              </a:ext>
            </a:extLst>
          </p:cNvPr>
          <p:cNvSpPr txBox="1">
            <a:spLocks noChangeArrowheads="1"/>
          </p:cNvSpPr>
          <p:nvPr/>
        </p:nvSpPr>
        <p:spPr bwMode="auto">
          <a:xfrm>
            <a:off x="2971800" y="2260600"/>
            <a:ext cx="5777544" cy="138499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two classes of topical </a:t>
            </a:r>
            <a:r>
              <a:rPr lang="en-US" altLang="en-US" sz="1400" i="1" dirty="0" err="1">
                <a:solidFill>
                  <a:srgbClr val="0000FF"/>
                </a:solidFill>
              </a:rPr>
              <a:t>hypotensives</a:t>
            </a:r>
            <a:r>
              <a:rPr lang="en-US" altLang="en-US" sz="1400" i="1" dirty="0">
                <a:solidFill>
                  <a:srgbClr val="0000FF"/>
                </a:solidFill>
              </a:rPr>
              <a:t> should probably be avoided?</a:t>
            </a:r>
          </a:p>
          <a:p>
            <a:pPr eaLnBrk="1" hangingPunct="1">
              <a:spcBef>
                <a:spcPct val="0"/>
              </a:spcBef>
              <a:buClrTx/>
              <a:buSzTx/>
              <a:buFontTx/>
              <a:buNone/>
            </a:pPr>
            <a:r>
              <a:rPr lang="en-US" altLang="en-US" sz="1400" dirty="0">
                <a:solidFill>
                  <a:srgbClr val="0000FF"/>
                </a:solidFill>
              </a:rPr>
              <a:t>--</a:t>
            </a:r>
            <a:r>
              <a:rPr lang="en-US" altLang="en-US" sz="1400" dirty="0" err="1">
                <a:solidFill>
                  <a:srgbClr val="0000FF"/>
                </a:solidFill>
              </a:rPr>
              <a:t>Miotics</a:t>
            </a:r>
            <a:endParaRPr lang="en-US" altLang="en-US" sz="1400" dirty="0">
              <a:solidFill>
                <a:srgbClr val="0000FF"/>
              </a:solidFill>
            </a:endParaRPr>
          </a:p>
          <a:p>
            <a:pPr eaLnBrk="1" hangingPunct="1">
              <a:spcBef>
                <a:spcPct val="0"/>
              </a:spcBef>
              <a:buClrTx/>
              <a:buSzTx/>
              <a:buFontTx/>
              <a:buNone/>
            </a:pPr>
            <a:r>
              <a:rPr lang="en-US" altLang="en-US" sz="1400" dirty="0">
                <a:solidFill>
                  <a:srgbClr val="0000FF"/>
                </a:solidFill>
              </a:rPr>
              <a:t>--Prostaglandin analogues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FFFF66"/>
                </a:solidFill>
              </a:rPr>
              <a:t>Why should these be avoided?</a:t>
            </a:r>
          </a:p>
          <a:p>
            <a:pPr eaLnBrk="1" hangingPunct="1">
              <a:spcBef>
                <a:spcPct val="0"/>
              </a:spcBef>
              <a:buClrTx/>
              <a:buSzTx/>
              <a:buFontTx/>
              <a:buNone/>
            </a:pPr>
            <a:r>
              <a:rPr lang="en-US" altLang="en-US" sz="1400" dirty="0">
                <a:solidFill>
                  <a:srgbClr val="FFFF66"/>
                </a:solidFill>
              </a:rPr>
              <a:t>Both are potentially </a:t>
            </a:r>
            <a:r>
              <a:rPr lang="en-US" altLang="en-US" sz="1400" dirty="0" err="1">
                <a:solidFill>
                  <a:srgbClr val="FFFF66"/>
                </a:solidFill>
              </a:rPr>
              <a:t>inflammogenic</a:t>
            </a:r>
            <a:endParaRPr lang="en-US" altLang="en-US" sz="1400" dirty="0">
              <a:solidFill>
                <a:srgbClr val="FFFF66"/>
              </a:solidFill>
            </a:endParaRPr>
          </a:p>
        </p:txBody>
      </p:sp>
      <p:sp>
        <p:nvSpPr>
          <p:cNvPr id="30726" name="Rectangle 2">
            <a:extLst>
              <a:ext uri="{FF2B5EF4-FFF2-40B4-BE49-F238E27FC236}">
                <a16:creationId xmlns:a16="http://schemas.microsoft.com/office/drawing/2014/main" id="{61E5B61E-881E-4DC6-AC8F-E527398BB326}"/>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0727" name="Slide Number Placeholder 1">
            <a:extLst>
              <a:ext uri="{FF2B5EF4-FFF2-40B4-BE49-F238E27FC236}">
                <a16:creationId xmlns:a16="http://schemas.microsoft.com/office/drawing/2014/main" id="{341238A3-76E6-40BF-B821-BCEAF9958DD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5D1867-F933-49AE-A481-0847A23E7F21}" type="slidenum">
              <a:rPr lang="en-US" altLang="en-US" sz="1000" smtClean="0"/>
              <a:pPr>
                <a:spcBef>
                  <a:spcPct val="0"/>
                </a:spcBef>
                <a:buClrTx/>
                <a:buSzTx/>
                <a:buFontTx/>
                <a:buNone/>
              </a:pPr>
              <a:t>30</a:t>
            </a:fld>
            <a:endParaRPr lang="en-US" altLang="en-US"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B51ED56-2D6C-4B62-BE47-FADC00EA421D}"/>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1746" name="Rectangle 2">
            <a:extLst>
              <a:ext uri="{FF2B5EF4-FFF2-40B4-BE49-F238E27FC236}">
                <a16:creationId xmlns:a16="http://schemas.microsoft.com/office/drawing/2014/main" id="{4CB633A3-F999-4B9E-BFB8-91D19FC10EA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747" name="Text Box 4">
            <a:extLst>
              <a:ext uri="{FF2B5EF4-FFF2-40B4-BE49-F238E27FC236}">
                <a16:creationId xmlns:a16="http://schemas.microsoft.com/office/drawing/2014/main" id="{032BDED5-1BBB-4F98-B628-C0FBB8DC5F1A}"/>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1748" name="Text Box 5">
            <a:extLst>
              <a:ext uri="{FF2B5EF4-FFF2-40B4-BE49-F238E27FC236}">
                <a16:creationId xmlns:a16="http://schemas.microsoft.com/office/drawing/2014/main" id="{10A60A01-F893-496B-ABE7-178FF7A58B08}"/>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B2B2B2"/>
                </a:solidFill>
              </a:rPr>
              <a:t>What is the usual treatment regimen for anterior uveitis</a:t>
            </a:r>
          </a:p>
          <a:p>
            <a:pPr eaLnBrk="1" hangingPunct="1">
              <a:spcBef>
                <a:spcPct val="0"/>
              </a:spcBef>
              <a:buClrTx/>
              <a:buSzTx/>
              <a:buFontTx/>
              <a:buNone/>
            </a:pPr>
            <a:r>
              <a:rPr lang="en-US" altLang="en-US" sz="1600" i="1" dirty="0">
                <a:solidFill>
                  <a:srgbClr val="B2B2B2"/>
                </a:solidFill>
              </a:rPr>
              <a:t>accompanied by increased IOP?</a:t>
            </a:r>
          </a:p>
          <a:p>
            <a:pPr eaLnBrk="1" hangingPunct="1">
              <a:spcBef>
                <a:spcPct val="0"/>
              </a:spcBef>
              <a:buClrTx/>
              <a:buSzTx/>
              <a:buFontTx/>
              <a:buNone/>
            </a:pPr>
            <a:r>
              <a:rPr lang="en-US" altLang="en-US" sz="1600" dirty="0">
                <a:solidFill>
                  <a:srgbClr val="B2B2B2"/>
                </a:solidFill>
              </a:rPr>
              <a:t>--Topical steroids</a:t>
            </a:r>
          </a:p>
          <a:p>
            <a:pPr eaLnBrk="1" hangingPunct="1">
              <a:spcBef>
                <a:spcPct val="0"/>
              </a:spcBef>
              <a:buClrTx/>
              <a:buSzTx/>
              <a:buFontTx/>
              <a:buNone/>
            </a:pPr>
            <a:r>
              <a:rPr lang="en-US" altLang="en-US" sz="1600" dirty="0">
                <a:solidFill>
                  <a:srgbClr val="B2B2B2"/>
                </a:solidFill>
              </a:rPr>
              <a:t>--Cycloplegia</a:t>
            </a:r>
          </a:p>
          <a:p>
            <a:pPr eaLnBrk="1" hangingPunct="1">
              <a:spcBef>
                <a:spcPct val="0"/>
              </a:spcBef>
              <a:buClrTx/>
              <a:buSzTx/>
              <a:buFontTx/>
              <a:buNone/>
            </a:pPr>
            <a:r>
              <a:rPr lang="en-US" altLang="en-US" sz="1600" dirty="0">
                <a:solidFill>
                  <a:srgbClr val="B2B2B2"/>
                </a:solidFill>
              </a:rPr>
              <a:t>--Anti-infectives if bug is known</a:t>
            </a:r>
          </a:p>
          <a:p>
            <a:pPr eaLnBrk="1" hangingPunct="1">
              <a:spcBef>
                <a:spcPct val="0"/>
              </a:spcBef>
              <a:buClrTx/>
              <a:buSzTx/>
              <a:buFontTx/>
              <a:buNone/>
            </a:pPr>
            <a:r>
              <a:rPr lang="en-US" altLang="en-US" sz="1600" dirty="0">
                <a:solidFill>
                  <a:srgbClr val="0000FF"/>
                </a:solidFill>
              </a:rPr>
              <a:t>-- </a:t>
            </a:r>
            <a:r>
              <a:rPr lang="en-US" altLang="en-US" sz="1600" b="1" dirty="0">
                <a:solidFill>
                  <a:srgbClr val="0000FF"/>
                </a:solidFill>
              </a:rPr>
              <a:t>+/- ocular </a:t>
            </a:r>
            <a:r>
              <a:rPr lang="en-US" altLang="en-US" sz="1600" b="1" dirty="0" err="1">
                <a:solidFill>
                  <a:srgbClr val="0000FF"/>
                </a:solidFill>
              </a:rPr>
              <a:t>hypotensives</a:t>
            </a:r>
            <a:endParaRPr lang="en-US" altLang="en-US" sz="1600" b="1" dirty="0">
              <a:solidFill>
                <a:srgbClr val="0000FF"/>
              </a:solidFill>
            </a:endParaRPr>
          </a:p>
        </p:txBody>
      </p:sp>
      <p:sp>
        <p:nvSpPr>
          <p:cNvPr id="31749" name="Text Box 6">
            <a:extLst>
              <a:ext uri="{FF2B5EF4-FFF2-40B4-BE49-F238E27FC236}">
                <a16:creationId xmlns:a16="http://schemas.microsoft.com/office/drawing/2014/main" id="{73E62074-8E56-4509-A49A-463644305BA0}"/>
              </a:ext>
            </a:extLst>
          </p:cNvPr>
          <p:cNvSpPr txBox="1">
            <a:spLocks noChangeArrowheads="1"/>
          </p:cNvSpPr>
          <p:nvPr/>
        </p:nvSpPr>
        <p:spPr bwMode="auto">
          <a:xfrm>
            <a:off x="2971800" y="2260600"/>
            <a:ext cx="5777544" cy="138499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two classes of topical </a:t>
            </a:r>
            <a:r>
              <a:rPr lang="en-US" altLang="en-US" sz="1400" i="1" dirty="0" err="1">
                <a:solidFill>
                  <a:srgbClr val="0000FF"/>
                </a:solidFill>
              </a:rPr>
              <a:t>hypotensives</a:t>
            </a:r>
            <a:r>
              <a:rPr lang="en-US" altLang="en-US" sz="1400" i="1" dirty="0">
                <a:solidFill>
                  <a:srgbClr val="0000FF"/>
                </a:solidFill>
              </a:rPr>
              <a:t> should probably be avoided?</a:t>
            </a:r>
          </a:p>
          <a:p>
            <a:pPr eaLnBrk="1" hangingPunct="1">
              <a:spcBef>
                <a:spcPct val="0"/>
              </a:spcBef>
              <a:buClrTx/>
              <a:buSzTx/>
              <a:buFontTx/>
              <a:buNone/>
            </a:pPr>
            <a:r>
              <a:rPr lang="en-US" altLang="en-US" sz="1400" dirty="0">
                <a:solidFill>
                  <a:srgbClr val="0000FF"/>
                </a:solidFill>
              </a:rPr>
              <a:t>--</a:t>
            </a:r>
            <a:r>
              <a:rPr lang="en-US" altLang="en-US" sz="1400" dirty="0" err="1">
                <a:solidFill>
                  <a:srgbClr val="0000FF"/>
                </a:solidFill>
              </a:rPr>
              <a:t>Miotics</a:t>
            </a:r>
            <a:endParaRPr lang="en-US" altLang="en-US" sz="1400" dirty="0">
              <a:solidFill>
                <a:srgbClr val="0000FF"/>
              </a:solidFill>
            </a:endParaRPr>
          </a:p>
          <a:p>
            <a:pPr eaLnBrk="1" hangingPunct="1">
              <a:spcBef>
                <a:spcPct val="0"/>
              </a:spcBef>
              <a:buClrTx/>
              <a:buSzTx/>
              <a:buFontTx/>
              <a:buNone/>
            </a:pPr>
            <a:r>
              <a:rPr lang="en-US" altLang="en-US" sz="1400" dirty="0">
                <a:solidFill>
                  <a:srgbClr val="0000FF"/>
                </a:solidFill>
              </a:rPr>
              <a:t>--Prostaglandin analogues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Why should these be avoided?</a:t>
            </a:r>
          </a:p>
          <a:p>
            <a:pPr eaLnBrk="1" hangingPunct="1">
              <a:spcBef>
                <a:spcPct val="0"/>
              </a:spcBef>
              <a:buClrTx/>
              <a:buSzTx/>
              <a:buFontTx/>
              <a:buNone/>
            </a:pPr>
            <a:r>
              <a:rPr lang="en-US" altLang="en-US" sz="1400" dirty="0">
                <a:solidFill>
                  <a:srgbClr val="FFFF66"/>
                </a:solidFill>
              </a:rPr>
              <a:t>Both are potentially </a:t>
            </a:r>
            <a:r>
              <a:rPr lang="en-US" altLang="en-US" sz="1400" dirty="0" err="1">
                <a:solidFill>
                  <a:srgbClr val="FFFF66"/>
                </a:solidFill>
              </a:rPr>
              <a:t>inflammogenic</a:t>
            </a:r>
            <a:endParaRPr lang="en-US" altLang="en-US" sz="1400" dirty="0">
              <a:solidFill>
                <a:srgbClr val="FFFF66"/>
              </a:solidFill>
            </a:endParaRPr>
          </a:p>
        </p:txBody>
      </p:sp>
      <p:sp>
        <p:nvSpPr>
          <p:cNvPr id="31750" name="Rectangle 2">
            <a:extLst>
              <a:ext uri="{FF2B5EF4-FFF2-40B4-BE49-F238E27FC236}">
                <a16:creationId xmlns:a16="http://schemas.microsoft.com/office/drawing/2014/main" id="{976812C4-F3B0-4C05-B3DE-9840C936B37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1751" name="Slide Number Placeholder 1">
            <a:extLst>
              <a:ext uri="{FF2B5EF4-FFF2-40B4-BE49-F238E27FC236}">
                <a16:creationId xmlns:a16="http://schemas.microsoft.com/office/drawing/2014/main" id="{C1B60CDF-1816-410E-9058-F68E234D7CC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6827C05-1080-4ADC-80FD-68F63F5AA10F}" type="slidenum">
              <a:rPr lang="en-US" altLang="en-US" sz="1000" smtClean="0"/>
              <a:pPr>
                <a:spcBef>
                  <a:spcPct val="0"/>
                </a:spcBef>
                <a:buClrTx/>
                <a:buSzTx/>
                <a:buFontTx/>
                <a:buNone/>
              </a:pPr>
              <a:t>31</a:t>
            </a:fld>
            <a:endParaRPr lang="en-US" altLang="en-US" sz="1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4B09D86-A6B3-4776-88CB-F17FC65FC620}"/>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2770" name="Rectangle 2">
            <a:extLst>
              <a:ext uri="{FF2B5EF4-FFF2-40B4-BE49-F238E27FC236}">
                <a16:creationId xmlns:a16="http://schemas.microsoft.com/office/drawing/2014/main" id="{B90D24EB-84F0-47B8-B34F-EB34E3A1B874}"/>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71" name="Text Box 4">
            <a:extLst>
              <a:ext uri="{FF2B5EF4-FFF2-40B4-BE49-F238E27FC236}">
                <a16:creationId xmlns:a16="http://schemas.microsoft.com/office/drawing/2014/main" id="{D9F4578B-5709-4C9F-9564-EE869FA5EE42}"/>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2772" name="Text Box 5">
            <a:extLst>
              <a:ext uri="{FF2B5EF4-FFF2-40B4-BE49-F238E27FC236}">
                <a16:creationId xmlns:a16="http://schemas.microsoft.com/office/drawing/2014/main" id="{B0F68ADE-CECF-4C21-9C62-E020B678CE7C}"/>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0000FF"/>
                </a:solidFill>
              </a:rPr>
              <a:t>-- </a:t>
            </a:r>
            <a:r>
              <a:rPr lang="en-US" altLang="en-US" sz="1600" b="1">
                <a:solidFill>
                  <a:srgbClr val="0000FF"/>
                </a:solidFill>
              </a:rPr>
              <a:t>+/- ocular hypotensives</a:t>
            </a:r>
          </a:p>
        </p:txBody>
      </p:sp>
      <p:sp>
        <p:nvSpPr>
          <p:cNvPr id="32773" name="Text Box 6">
            <a:extLst>
              <a:ext uri="{FF2B5EF4-FFF2-40B4-BE49-F238E27FC236}">
                <a16:creationId xmlns:a16="http://schemas.microsoft.com/office/drawing/2014/main" id="{F0AD2B10-DA39-42B9-8027-E36E15DF7B3A}"/>
              </a:ext>
            </a:extLst>
          </p:cNvPr>
          <p:cNvSpPr txBox="1">
            <a:spLocks noChangeArrowheads="1"/>
          </p:cNvSpPr>
          <p:nvPr/>
        </p:nvSpPr>
        <p:spPr bwMode="auto">
          <a:xfrm>
            <a:off x="2971800" y="2260600"/>
            <a:ext cx="5777544" cy="138499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two classes of topical </a:t>
            </a:r>
            <a:r>
              <a:rPr lang="en-US" altLang="en-US" sz="1400" i="1" dirty="0" err="1">
                <a:solidFill>
                  <a:srgbClr val="0000FF"/>
                </a:solidFill>
              </a:rPr>
              <a:t>hypotensives</a:t>
            </a:r>
            <a:r>
              <a:rPr lang="en-US" altLang="en-US" sz="1400" i="1" dirty="0">
                <a:solidFill>
                  <a:srgbClr val="0000FF"/>
                </a:solidFill>
              </a:rPr>
              <a:t> should probably be avoided?</a:t>
            </a:r>
          </a:p>
          <a:p>
            <a:pPr eaLnBrk="1" hangingPunct="1">
              <a:spcBef>
                <a:spcPct val="0"/>
              </a:spcBef>
              <a:buClrTx/>
              <a:buSzTx/>
              <a:buFontTx/>
              <a:buNone/>
            </a:pPr>
            <a:r>
              <a:rPr lang="en-US" altLang="en-US" sz="1400" dirty="0">
                <a:solidFill>
                  <a:srgbClr val="0000FF"/>
                </a:solidFill>
              </a:rPr>
              <a:t>--</a:t>
            </a:r>
            <a:r>
              <a:rPr lang="en-US" altLang="en-US" sz="1400" dirty="0" err="1">
                <a:solidFill>
                  <a:srgbClr val="0000FF"/>
                </a:solidFill>
              </a:rPr>
              <a:t>Miotics</a:t>
            </a:r>
            <a:endParaRPr lang="en-US" altLang="en-US" sz="1400" dirty="0">
              <a:solidFill>
                <a:srgbClr val="0000FF"/>
              </a:solidFill>
            </a:endParaRPr>
          </a:p>
          <a:p>
            <a:pPr eaLnBrk="1" hangingPunct="1">
              <a:spcBef>
                <a:spcPct val="0"/>
              </a:spcBef>
              <a:buClrTx/>
              <a:buSzTx/>
              <a:buFontTx/>
              <a:buNone/>
            </a:pPr>
            <a:r>
              <a:rPr lang="en-US" altLang="en-US" sz="1400" dirty="0">
                <a:solidFill>
                  <a:srgbClr val="0000FF"/>
                </a:solidFill>
              </a:rPr>
              <a:t>--Prostaglandin analogues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Why should these be avoided?</a:t>
            </a:r>
          </a:p>
          <a:p>
            <a:pPr eaLnBrk="1" hangingPunct="1">
              <a:spcBef>
                <a:spcPct val="0"/>
              </a:spcBef>
              <a:buClrTx/>
              <a:buSzTx/>
              <a:buFontTx/>
              <a:buNone/>
            </a:pPr>
            <a:r>
              <a:rPr lang="en-US" altLang="en-US" sz="1400" dirty="0">
                <a:solidFill>
                  <a:srgbClr val="0000FF"/>
                </a:solidFill>
              </a:rPr>
              <a:t>Both are potentially </a:t>
            </a:r>
            <a:r>
              <a:rPr lang="en-US" altLang="en-US" sz="1400" dirty="0" err="1">
                <a:solidFill>
                  <a:srgbClr val="0000FF"/>
                </a:solidFill>
              </a:rPr>
              <a:t>inflammogenic</a:t>
            </a:r>
            <a:endParaRPr lang="en-US" altLang="en-US" sz="1400" dirty="0">
              <a:solidFill>
                <a:srgbClr val="0000FF"/>
              </a:solidFill>
            </a:endParaRPr>
          </a:p>
        </p:txBody>
      </p:sp>
      <p:sp>
        <p:nvSpPr>
          <p:cNvPr id="32774" name="Rectangle 2">
            <a:extLst>
              <a:ext uri="{FF2B5EF4-FFF2-40B4-BE49-F238E27FC236}">
                <a16:creationId xmlns:a16="http://schemas.microsoft.com/office/drawing/2014/main" id="{02080CA8-ADEC-43E2-A55A-BE67BDEA6E9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2775" name="Slide Number Placeholder 1">
            <a:extLst>
              <a:ext uri="{FF2B5EF4-FFF2-40B4-BE49-F238E27FC236}">
                <a16:creationId xmlns:a16="http://schemas.microsoft.com/office/drawing/2014/main" id="{4995E24F-BB6C-45FB-91BB-D06C84E5E85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0AEB11F-3168-4AAA-9AC9-83FBD3B5B325}" type="slidenum">
              <a:rPr lang="en-US" altLang="en-US" sz="1000" smtClean="0"/>
              <a:pPr>
                <a:spcBef>
                  <a:spcPct val="0"/>
                </a:spcBef>
                <a:buClrTx/>
                <a:buSzTx/>
                <a:buFontTx/>
                <a:buNone/>
              </a:pPr>
              <a:t>32</a:t>
            </a:fld>
            <a:endParaRPr lang="en-US" altLang="en-US"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C45E94B-943B-43A4-90F2-6A40C39F9AEB}"/>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3794" name="Rectangle 2">
            <a:extLst>
              <a:ext uri="{FF2B5EF4-FFF2-40B4-BE49-F238E27FC236}">
                <a16:creationId xmlns:a16="http://schemas.microsoft.com/office/drawing/2014/main" id="{405CDEB2-6CC1-4D27-95C6-66A0D504CB9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5" name="Text Box 4">
            <a:extLst>
              <a:ext uri="{FF2B5EF4-FFF2-40B4-BE49-F238E27FC236}">
                <a16:creationId xmlns:a16="http://schemas.microsoft.com/office/drawing/2014/main" id="{6E1DF699-BB11-4035-9155-0D47D29AC8B2}"/>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3796" name="Text Box 5">
            <a:extLst>
              <a:ext uri="{FF2B5EF4-FFF2-40B4-BE49-F238E27FC236}">
                <a16:creationId xmlns:a16="http://schemas.microsoft.com/office/drawing/2014/main" id="{261B04A4-7D03-4FA7-8458-78EC0D125CEA}"/>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a:t>
            </a:r>
            <a:r>
              <a:rPr lang="en-US" altLang="en-US" sz="1600" b="1">
                <a:solidFill>
                  <a:srgbClr val="0000FF"/>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B2B2B2"/>
                </a:solidFill>
              </a:rPr>
              <a:t>-- +/- ocular hypotensives</a:t>
            </a:r>
          </a:p>
        </p:txBody>
      </p:sp>
      <p:sp>
        <p:nvSpPr>
          <p:cNvPr id="33797" name="Text Box 7">
            <a:extLst>
              <a:ext uri="{FF2B5EF4-FFF2-40B4-BE49-F238E27FC236}">
                <a16:creationId xmlns:a16="http://schemas.microsoft.com/office/drawing/2014/main" id="{FF527080-B56A-4F09-AA80-235F030158C2}"/>
              </a:ext>
            </a:extLst>
          </p:cNvPr>
          <p:cNvSpPr txBox="1">
            <a:spLocks noChangeArrowheads="1"/>
          </p:cNvSpPr>
          <p:nvPr/>
        </p:nvSpPr>
        <p:spPr bwMode="auto">
          <a:xfrm>
            <a:off x="3870325" y="1476375"/>
            <a:ext cx="5008563" cy="2032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In what way might steroid therapy complicate the IOP issue?</a:t>
            </a:r>
          </a:p>
          <a:p>
            <a:pPr eaLnBrk="1" hangingPunct="1">
              <a:spcBef>
                <a:spcPct val="0"/>
              </a:spcBef>
              <a:buClrTx/>
              <a:buSzTx/>
              <a:buFontTx/>
              <a:buNone/>
            </a:pPr>
            <a:r>
              <a:rPr lang="en-US" altLang="en-US" sz="1400">
                <a:solidFill>
                  <a:srgbClr val="C0C0C0"/>
                </a:solidFill>
              </a:rPr>
              <a:t>Recall that some pts are </a:t>
            </a:r>
            <a:r>
              <a:rPr lang="en-US" altLang="en-US" sz="1400" b="1">
                <a:solidFill>
                  <a:srgbClr val="C0C0C0"/>
                </a:solidFill>
              </a:rPr>
              <a:t>steroid responders</a:t>
            </a:r>
            <a:r>
              <a:rPr lang="en-US" altLang="en-US" sz="1400">
                <a:solidFill>
                  <a:srgbClr val="C0C0C0"/>
                </a:solidFill>
              </a:rPr>
              <a:t>, meaning their</a:t>
            </a:r>
          </a:p>
          <a:p>
            <a:pPr eaLnBrk="1" hangingPunct="1">
              <a:spcBef>
                <a:spcPct val="0"/>
              </a:spcBef>
              <a:buClrTx/>
              <a:buSzTx/>
              <a:buFontTx/>
              <a:buNone/>
            </a:pPr>
            <a:r>
              <a:rPr lang="en-US" altLang="en-US" sz="1400">
                <a:solidFill>
                  <a:srgbClr val="C0C0C0"/>
                </a:solidFill>
              </a:rPr>
              <a:t>IOP increases secondary to steroid therapy. Thus, when a </a:t>
            </a:r>
          </a:p>
          <a:p>
            <a:pPr eaLnBrk="1" hangingPunct="1">
              <a:spcBef>
                <a:spcPct val="0"/>
              </a:spcBef>
              <a:buClrTx/>
              <a:buSzTx/>
              <a:buFontTx/>
              <a:buNone/>
            </a:pPr>
            <a:r>
              <a:rPr lang="en-US" altLang="en-US" sz="1400">
                <a:solidFill>
                  <a:srgbClr val="C0C0C0"/>
                </a:solidFill>
              </a:rPr>
              <a:t>uveitis pt (under treatment) develops increased IOP, it could</a:t>
            </a:r>
          </a:p>
          <a:p>
            <a:pPr eaLnBrk="1" hangingPunct="1">
              <a:spcBef>
                <a:spcPct val="0"/>
              </a:spcBef>
              <a:buClrTx/>
              <a:buSzTx/>
              <a:buFontTx/>
              <a:buNone/>
            </a:pPr>
            <a:r>
              <a:rPr lang="en-US" altLang="en-US" sz="1400">
                <a:solidFill>
                  <a:srgbClr val="C0C0C0"/>
                </a:solidFill>
              </a:rPr>
              <a:t>mean either:</a:t>
            </a:r>
          </a:p>
          <a:p>
            <a:pPr eaLnBrk="1" hangingPunct="1">
              <a:spcBef>
                <a:spcPct val="0"/>
              </a:spcBef>
              <a:buClrTx/>
              <a:buSzTx/>
              <a:buFontTx/>
              <a:buNone/>
            </a:pPr>
            <a:r>
              <a:rPr lang="en-US" altLang="en-US" sz="1400">
                <a:solidFill>
                  <a:srgbClr val="C0C0C0"/>
                </a:solidFill>
              </a:rPr>
              <a:t>a) their uveitis is not well controlled, and therefore the steroid</a:t>
            </a:r>
          </a:p>
          <a:p>
            <a:pPr eaLnBrk="1" hangingPunct="1">
              <a:spcBef>
                <a:spcPct val="0"/>
              </a:spcBef>
              <a:buClrTx/>
              <a:buSzTx/>
              <a:buFontTx/>
              <a:buNone/>
            </a:pPr>
            <a:r>
              <a:rPr lang="en-US" altLang="en-US" sz="1400">
                <a:solidFill>
                  <a:srgbClr val="C0C0C0"/>
                </a:solidFill>
              </a:rPr>
              <a:t>should be </a:t>
            </a:r>
            <a:r>
              <a:rPr lang="en-US" altLang="en-US" sz="1400" b="1">
                <a:solidFill>
                  <a:srgbClr val="C0C0C0"/>
                </a:solidFill>
              </a:rPr>
              <a:t>increased</a:t>
            </a:r>
            <a:r>
              <a:rPr lang="en-US" altLang="en-US" sz="1400">
                <a:solidFill>
                  <a:srgbClr val="C0C0C0"/>
                </a:solidFill>
              </a:rPr>
              <a:t>; or</a:t>
            </a:r>
          </a:p>
          <a:p>
            <a:pPr eaLnBrk="1" hangingPunct="1">
              <a:spcBef>
                <a:spcPct val="0"/>
              </a:spcBef>
              <a:buClrTx/>
              <a:buSzTx/>
              <a:buFontTx/>
              <a:buNone/>
            </a:pPr>
            <a:r>
              <a:rPr lang="en-US" altLang="en-US" sz="1400">
                <a:solidFill>
                  <a:srgbClr val="C0C0C0"/>
                </a:solidFill>
              </a:rPr>
              <a:t>b) they are a steroid responder, and their steroid should be</a:t>
            </a:r>
          </a:p>
          <a:p>
            <a:pPr eaLnBrk="1" hangingPunct="1">
              <a:spcBef>
                <a:spcPct val="0"/>
              </a:spcBef>
              <a:buClrTx/>
              <a:buSzTx/>
              <a:buFontTx/>
              <a:buNone/>
            </a:pPr>
            <a:r>
              <a:rPr lang="en-US" altLang="en-US" sz="1400" b="1">
                <a:solidFill>
                  <a:srgbClr val="C0C0C0"/>
                </a:solidFill>
              </a:rPr>
              <a:t>decreased</a:t>
            </a:r>
            <a:r>
              <a:rPr lang="en-US" altLang="en-US" sz="1400">
                <a:solidFill>
                  <a:srgbClr val="C0C0C0"/>
                </a:solidFill>
              </a:rPr>
              <a:t> (or stopped)</a:t>
            </a:r>
          </a:p>
        </p:txBody>
      </p:sp>
      <p:sp>
        <p:nvSpPr>
          <p:cNvPr id="33798" name="Rectangle 2">
            <a:extLst>
              <a:ext uri="{FF2B5EF4-FFF2-40B4-BE49-F238E27FC236}">
                <a16:creationId xmlns:a16="http://schemas.microsoft.com/office/drawing/2014/main" id="{0893A8BE-79DB-4E48-B26E-D0E19A6E68C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3799" name="Slide Number Placeholder 1">
            <a:extLst>
              <a:ext uri="{FF2B5EF4-FFF2-40B4-BE49-F238E27FC236}">
                <a16:creationId xmlns:a16="http://schemas.microsoft.com/office/drawing/2014/main" id="{57A0B106-9192-4322-80DD-F2B3B5CAD2D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3E69580-D4B1-4121-8DAD-DE4FEFF53F14}" type="slidenum">
              <a:rPr lang="en-US" altLang="en-US" sz="1000" smtClean="0"/>
              <a:pPr>
                <a:spcBef>
                  <a:spcPct val="0"/>
                </a:spcBef>
                <a:buClrTx/>
                <a:buSzTx/>
                <a:buFontTx/>
                <a:buNone/>
              </a:pPr>
              <a:t>33</a:t>
            </a:fld>
            <a:endParaRPr lang="en-US" altLang="en-US"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9676501-0A94-4C2C-AAEA-7C5D9CCCB969}"/>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4818" name="Rectangle 2">
            <a:extLst>
              <a:ext uri="{FF2B5EF4-FFF2-40B4-BE49-F238E27FC236}">
                <a16:creationId xmlns:a16="http://schemas.microsoft.com/office/drawing/2014/main" id="{3B8EFD27-9F5F-4151-9437-E18FD5EF112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19" name="Text Box 4">
            <a:extLst>
              <a:ext uri="{FF2B5EF4-FFF2-40B4-BE49-F238E27FC236}">
                <a16:creationId xmlns:a16="http://schemas.microsoft.com/office/drawing/2014/main" id="{17B69E2A-9783-4646-882F-A35DCA3EA95B}"/>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4820" name="Text Box 5">
            <a:extLst>
              <a:ext uri="{FF2B5EF4-FFF2-40B4-BE49-F238E27FC236}">
                <a16:creationId xmlns:a16="http://schemas.microsoft.com/office/drawing/2014/main" id="{B56A23B6-E2CF-4E8A-8E18-CF919D633521}"/>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a:t>
            </a:r>
            <a:r>
              <a:rPr lang="en-US" altLang="en-US" sz="1600" b="1">
                <a:solidFill>
                  <a:srgbClr val="0000FF"/>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B2B2B2"/>
                </a:solidFill>
              </a:rPr>
              <a:t>-- +/- ocular hypotensives</a:t>
            </a:r>
          </a:p>
        </p:txBody>
      </p:sp>
      <p:sp>
        <p:nvSpPr>
          <p:cNvPr id="79878" name="Text Box 6">
            <a:extLst>
              <a:ext uri="{FF2B5EF4-FFF2-40B4-BE49-F238E27FC236}">
                <a16:creationId xmlns:a16="http://schemas.microsoft.com/office/drawing/2014/main" id="{825D64A8-F9D0-48A1-BF47-2D61141484CA}"/>
              </a:ext>
            </a:extLst>
          </p:cNvPr>
          <p:cNvSpPr txBox="1">
            <a:spLocks noChangeArrowheads="1"/>
          </p:cNvSpPr>
          <p:nvPr/>
        </p:nvSpPr>
        <p:spPr bwMode="auto">
          <a:xfrm>
            <a:off x="3870325" y="1476375"/>
            <a:ext cx="5008563" cy="2032000"/>
          </a:xfrm>
          <a:prstGeom prst="rect">
            <a:avLst/>
          </a:prstGeom>
          <a:solidFill>
            <a:srgbClr val="C0C0C0"/>
          </a:solidFill>
          <a:ln>
            <a:noFill/>
          </a:ln>
          <a:effectLst/>
        </p:spPr>
        <p:txBody>
          <a:bodyPr wrap="none">
            <a:spAutoFit/>
          </a:bodyPr>
          <a:lstStyle/>
          <a:p>
            <a:pPr eaLnBrk="1" hangingPunct="1">
              <a:defRPr/>
            </a:pPr>
            <a:r>
              <a:rPr lang="en-US" sz="1400" i="1" dirty="0">
                <a:solidFill>
                  <a:srgbClr val="0000FF"/>
                </a:solidFill>
              </a:rPr>
              <a:t>In what way might steroid therapy complicate the IOP issue?</a:t>
            </a:r>
          </a:p>
          <a:p>
            <a:pPr eaLnBrk="1" hangingPunct="1">
              <a:defRPr/>
            </a:pPr>
            <a:r>
              <a:rPr lang="en-US" sz="1400" dirty="0">
                <a:solidFill>
                  <a:srgbClr val="0000FF"/>
                </a:solidFill>
              </a:rPr>
              <a:t>Recall that some </a:t>
            </a:r>
            <a:r>
              <a:rPr lang="en-US" sz="1400" dirty="0" err="1">
                <a:solidFill>
                  <a:srgbClr val="0000FF"/>
                </a:solidFill>
              </a:rPr>
              <a:t>pts</a:t>
            </a:r>
            <a:r>
              <a:rPr lang="en-US" sz="1400" dirty="0">
                <a:solidFill>
                  <a:srgbClr val="0000FF"/>
                </a:solidFill>
              </a:rPr>
              <a:t> are </a:t>
            </a:r>
            <a:r>
              <a:rPr lang="en-US" sz="1400" b="1" dirty="0">
                <a:solidFill>
                  <a:srgbClr val="0000FF"/>
                </a:solidFill>
              </a:rPr>
              <a:t>steroid responders</a:t>
            </a:r>
            <a:r>
              <a:rPr lang="en-US" sz="1400" dirty="0">
                <a:solidFill>
                  <a:srgbClr val="0000FF"/>
                </a:solidFill>
              </a:rPr>
              <a:t>, meaning their</a:t>
            </a:r>
          </a:p>
          <a:p>
            <a:pPr eaLnBrk="1" hangingPunct="1">
              <a:defRPr/>
            </a:pPr>
            <a:r>
              <a:rPr lang="en-US" sz="1400" dirty="0">
                <a:solidFill>
                  <a:srgbClr val="0000FF"/>
                </a:solidFill>
              </a:rPr>
              <a:t>IOP increases secondary to steroid therapy. Thus, when a </a:t>
            </a:r>
          </a:p>
          <a:p>
            <a:pPr eaLnBrk="1" hangingPunct="1">
              <a:defRPr/>
            </a:pPr>
            <a:r>
              <a:rPr lang="en-US" sz="1400" dirty="0">
                <a:solidFill>
                  <a:srgbClr val="0000FF"/>
                </a:solidFill>
              </a:rPr>
              <a:t>uveitis </a:t>
            </a:r>
            <a:r>
              <a:rPr lang="en-US" sz="1400" dirty="0" err="1">
                <a:solidFill>
                  <a:srgbClr val="0000FF"/>
                </a:solidFill>
              </a:rPr>
              <a:t>pt</a:t>
            </a:r>
            <a:r>
              <a:rPr lang="en-US" sz="1400" dirty="0">
                <a:solidFill>
                  <a:srgbClr val="0000FF"/>
                </a:solidFill>
              </a:rPr>
              <a:t> (under treatment) develops increased IOP, it could</a:t>
            </a:r>
          </a:p>
          <a:p>
            <a:pPr eaLnBrk="1" hangingPunct="1">
              <a:defRPr/>
            </a:pPr>
            <a:r>
              <a:rPr lang="en-US" sz="1400" dirty="0">
                <a:solidFill>
                  <a:srgbClr val="0000FF"/>
                </a:solidFill>
              </a:rPr>
              <a:t>mean either:</a:t>
            </a:r>
          </a:p>
          <a:p>
            <a:pPr eaLnBrk="1" hangingPunct="1">
              <a:defRPr/>
            </a:pPr>
            <a:r>
              <a:rPr lang="en-US" sz="1400" dirty="0">
                <a:solidFill>
                  <a:srgbClr val="0000FF"/>
                </a:solidFill>
              </a:rPr>
              <a:t>a) </a:t>
            </a:r>
            <a:r>
              <a:rPr lang="en-US" sz="1400" dirty="0">
                <a:solidFill>
                  <a:srgbClr val="C0C0C0"/>
                </a:solidFill>
              </a:rPr>
              <a:t>their uveitis is not well controlled, and therefore the steroid</a:t>
            </a:r>
          </a:p>
          <a:p>
            <a:pPr eaLnBrk="1" hangingPunct="1">
              <a:defRPr/>
            </a:pPr>
            <a:r>
              <a:rPr lang="en-US" sz="1400" dirty="0">
                <a:solidFill>
                  <a:srgbClr val="C0C0C0"/>
                </a:solidFill>
              </a:rPr>
              <a:t>should be </a:t>
            </a:r>
            <a:r>
              <a:rPr lang="en-US" sz="1400" b="1" dirty="0">
                <a:solidFill>
                  <a:srgbClr val="C0C0C0"/>
                </a:solidFill>
              </a:rPr>
              <a:t>increased</a:t>
            </a:r>
            <a:r>
              <a:rPr lang="en-US" sz="1400" dirty="0">
                <a:solidFill>
                  <a:srgbClr val="C0C0C0"/>
                </a:solidFill>
              </a:rPr>
              <a:t>;</a:t>
            </a:r>
            <a:r>
              <a:rPr lang="en-US" sz="1400" dirty="0">
                <a:solidFill>
                  <a:srgbClr val="0000FF"/>
                </a:solidFill>
              </a:rPr>
              <a:t> </a:t>
            </a:r>
            <a:r>
              <a:rPr lang="en-US" sz="1400" dirty="0">
                <a:solidFill>
                  <a:schemeClr val="bg1">
                    <a:lumMod val="75000"/>
                  </a:schemeClr>
                </a:solidFill>
              </a:rPr>
              <a:t>or</a:t>
            </a:r>
          </a:p>
          <a:p>
            <a:pPr eaLnBrk="1" hangingPunct="1">
              <a:defRPr/>
            </a:pPr>
            <a:r>
              <a:rPr lang="en-US" sz="1400" dirty="0">
                <a:solidFill>
                  <a:srgbClr val="0000FF"/>
                </a:solidFill>
              </a:rPr>
              <a:t>b) </a:t>
            </a:r>
            <a:r>
              <a:rPr lang="en-US" sz="1400" dirty="0">
                <a:solidFill>
                  <a:srgbClr val="C0C0C0"/>
                </a:solidFill>
              </a:rPr>
              <a:t>they are a steroid responder, and their steroid should be</a:t>
            </a:r>
          </a:p>
          <a:p>
            <a:pPr eaLnBrk="1" hangingPunct="1">
              <a:defRPr/>
            </a:pPr>
            <a:r>
              <a:rPr lang="en-US" sz="1400" b="1" dirty="0">
                <a:solidFill>
                  <a:srgbClr val="C0C0C0"/>
                </a:solidFill>
              </a:rPr>
              <a:t>decreased</a:t>
            </a:r>
            <a:r>
              <a:rPr lang="en-US" sz="1400" dirty="0">
                <a:solidFill>
                  <a:srgbClr val="C0C0C0"/>
                </a:solidFill>
              </a:rPr>
              <a:t> (or stopped)</a:t>
            </a:r>
          </a:p>
        </p:txBody>
      </p:sp>
      <p:sp>
        <p:nvSpPr>
          <p:cNvPr id="34822" name="Rectangle 2">
            <a:extLst>
              <a:ext uri="{FF2B5EF4-FFF2-40B4-BE49-F238E27FC236}">
                <a16:creationId xmlns:a16="http://schemas.microsoft.com/office/drawing/2014/main" id="{5794EB72-A296-428F-B54C-2A2F2A58A879}"/>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4823" name="Slide Number Placeholder 1">
            <a:extLst>
              <a:ext uri="{FF2B5EF4-FFF2-40B4-BE49-F238E27FC236}">
                <a16:creationId xmlns:a16="http://schemas.microsoft.com/office/drawing/2014/main" id="{1ABB4C2B-38D3-48ED-B5D5-31B13FC00AE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EDD8FCE-A11F-40D4-B1A2-B753E18DC281}" type="slidenum">
              <a:rPr lang="en-US" altLang="en-US" sz="1000" smtClean="0"/>
              <a:pPr>
                <a:spcBef>
                  <a:spcPct val="0"/>
                </a:spcBef>
                <a:buClrTx/>
                <a:buSzTx/>
                <a:buFontTx/>
                <a:buNone/>
              </a:pPr>
              <a:t>34</a:t>
            </a:fld>
            <a:endParaRPr lang="en-US" altLang="en-US"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9B5A077B-BB3A-473C-853C-DF6D057E5BB5}"/>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5842" name="Rectangle 2">
            <a:extLst>
              <a:ext uri="{FF2B5EF4-FFF2-40B4-BE49-F238E27FC236}">
                <a16:creationId xmlns:a16="http://schemas.microsoft.com/office/drawing/2014/main" id="{F74D88AD-29DD-4331-987B-EAA8B50AC4C0}"/>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3" name="Text Box 4">
            <a:extLst>
              <a:ext uri="{FF2B5EF4-FFF2-40B4-BE49-F238E27FC236}">
                <a16:creationId xmlns:a16="http://schemas.microsoft.com/office/drawing/2014/main" id="{6F43311C-8CAC-4A04-B69C-DAAB96A1A151}"/>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5844" name="Text Box 5">
            <a:extLst>
              <a:ext uri="{FF2B5EF4-FFF2-40B4-BE49-F238E27FC236}">
                <a16:creationId xmlns:a16="http://schemas.microsoft.com/office/drawing/2014/main" id="{36326EBF-1F21-435B-8BC8-347CCD7F0FBF}"/>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a:t>
            </a:r>
            <a:r>
              <a:rPr lang="en-US" altLang="en-US" sz="1600" b="1">
                <a:solidFill>
                  <a:srgbClr val="0000FF"/>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B2B2B2"/>
                </a:solidFill>
              </a:rPr>
              <a:t>-- +/- ocular hypotensives</a:t>
            </a:r>
          </a:p>
        </p:txBody>
      </p:sp>
      <p:sp>
        <p:nvSpPr>
          <p:cNvPr id="78854" name="Text Box 6">
            <a:extLst>
              <a:ext uri="{FF2B5EF4-FFF2-40B4-BE49-F238E27FC236}">
                <a16:creationId xmlns:a16="http://schemas.microsoft.com/office/drawing/2014/main" id="{AC76B321-6003-47D6-B282-E36259ADDAD0}"/>
              </a:ext>
            </a:extLst>
          </p:cNvPr>
          <p:cNvSpPr txBox="1">
            <a:spLocks noChangeArrowheads="1"/>
          </p:cNvSpPr>
          <p:nvPr/>
        </p:nvSpPr>
        <p:spPr bwMode="auto">
          <a:xfrm>
            <a:off x="3870325" y="1476375"/>
            <a:ext cx="5008563" cy="2032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1400" i="1" dirty="0">
                <a:solidFill>
                  <a:srgbClr val="0000FF"/>
                </a:solidFill>
              </a:rPr>
              <a:t>In what way might steroid therapy complicate the IOP issue?</a:t>
            </a:r>
          </a:p>
          <a:p>
            <a:pPr eaLnBrk="1" hangingPunct="1">
              <a:defRPr/>
            </a:pPr>
            <a:r>
              <a:rPr lang="en-US" sz="1400" dirty="0">
                <a:solidFill>
                  <a:srgbClr val="0000FF"/>
                </a:solidFill>
              </a:rPr>
              <a:t>Recall that some </a:t>
            </a:r>
            <a:r>
              <a:rPr lang="en-US" sz="1400" dirty="0" err="1">
                <a:solidFill>
                  <a:srgbClr val="0000FF"/>
                </a:solidFill>
              </a:rPr>
              <a:t>pts</a:t>
            </a:r>
            <a:r>
              <a:rPr lang="en-US" sz="1400" dirty="0">
                <a:solidFill>
                  <a:srgbClr val="0000FF"/>
                </a:solidFill>
              </a:rPr>
              <a:t> are </a:t>
            </a:r>
            <a:r>
              <a:rPr lang="en-US" sz="1400" b="1" dirty="0">
                <a:solidFill>
                  <a:srgbClr val="0000FF"/>
                </a:solidFill>
              </a:rPr>
              <a:t>steroid responders</a:t>
            </a:r>
            <a:r>
              <a:rPr lang="en-US" sz="1400" dirty="0">
                <a:solidFill>
                  <a:srgbClr val="0000FF"/>
                </a:solidFill>
              </a:rPr>
              <a:t>, meaning their</a:t>
            </a:r>
          </a:p>
          <a:p>
            <a:pPr eaLnBrk="1" hangingPunct="1">
              <a:defRPr/>
            </a:pPr>
            <a:r>
              <a:rPr lang="en-US" sz="1400" dirty="0">
                <a:solidFill>
                  <a:srgbClr val="0000FF"/>
                </a:solidFill>
              </a:rPr>
              <a:t>IOP increases secondary to steroid therapy. Thus, when a </a:t>
            </a:r>
          </a:p>
          <a:p>
            <a:pPr eaLnBrk="1" hangingPunct="1">
              <a:defRPr/>
            </a:pPr>
            <a:r>
              <a:rPr lang="en-US" sz="1400" dirty="0">
                <a:solidFill>
                  <a:srgbClr val="0000FF"/>
                </a:solidFill>
              </a:rPr>
              <a:t>uveitis </a:t>
            </a:r>
            <a:r>
              <a:rPr lang="en-US" sz="1400" dirty="0" err="1">
                <a:solidFill>
                  <a:srgbClr val="0000FF"/>
                </a:solidFill>
              </a:rPr>
              <a:t>pt</a:t>
            </a:r>
            <a:r>
              <a:rPr lang="en-US" sz="1400" dirty="0">
                <a:solidFill>
                  <a:srgbClr val="0000FF"/>
                </a:solidFill>
              </a:rPr>
              <a:t> (under treatment) develops increased IOP, it could</a:t>
            </a:r>
          </a:p>
          <a:p>
            <a:pPr eaLnBrk="1" hangingPunct="1">
              <a:defRPr/>
            </a:pPr>
            <a:r>
              <a:rPr lang="en-US" sz="1400" dirty="0">
                <a:solidFill>
                  <a:srgbClr val="0000FF"/>
                </a:solidFill>
              </a:rPr>
              <a:t>mean either:</a:t>
            </a:r>
          </a:p>
          <a:p>
            <a:pPr eaLnBrk="1" hangingPunct="1">
              <a:defRPr/>
            </a:pPr>
            <a:r>
              <a:rPr lang="en-US" sz="1400" dirty="0">
                <a:solidFill>
                  <a:srgbClr val="0000FF"/>
                </a:solidFill>
              </a:rPr>
              <a:t>a) </a:t>
            </a:r>
            <a:r>
              <a:rPr lang="en-US" sz="1400" dirty="0">
                <a:solidFill>
                  <a:schemeClr val="bg1"/>
                </a:solidFill>
              </a:rPr>
              <a:t>their uveitis is not well controlled, and therefore the steroid</a:t>
            </a:r>
          </a:p>
          <a:p>
            <a:pPr eaLnBrk="1" hangingPunct="1">
              <a:defRPr/>
            </a:pPr>
            <a:r>
              <a:rPr lang="en-US" sz="1400" dirty="0">
                <a:solidFill>
                  <a:schemeClr val="bg1"/>
                </a:solidFill>
              </a:rPr>
              <a:t>should be </a:t>
            </a:r>
            <a:r>
              <a:rPr lang="en-US" sz="1400" b="1" dirty="0">
                <a:solidFill>
                  <a:schemeClr val="bg1"/>
                </a:solidFill>
              </a:rPr>
              <a:t>increased</a:t>
            </a:r>
            <a:r>
              <a:rPr lang="en-US" sz="1400" dirty="0">
                <a:solidFill>
                  <a:schemeClr val="bg1"/>
                </a:solidFill>
              </a:rPr>
              <a:t>; </a:t>
            </a:r>
            <a:r>
              <a:rPr lang="en-US" sz="1400" i="1" dirty="0">
                <a:solidFill>
                  <a:schemeClr val="bg1"/>
                </a:solidFill>
              </a:rPr>
              <a:t>or</a:t>
            </a:r>
          </a:p>
          <a:p>
            <a:pPr eaLnBrk="1" hangingPunct="1">
              <a:defRPr/>
            </a:pPr>
            <a:r>
              <a:rPr lang="en-US" sz="1400" dirty="0">
                <a:solidFill>
                  <a:srgbClr val="0000FF"/>
                </a:solidFill>
              </a:rPr>
              <a:t>b) </a:t>
            </a:r>
            <a:r>
              <a:rPr lang="en-US" sz="1400" dirty="0">
                <a:solidFill>
                  <a:schemeClr val="bg1">
                    <a:lumMod val="75000"/>
                  </a:schemeClr>
                </a:solidFill>
              </a:rPr>
              <a:t>they are a steroid responder, and their steroid should be</a:t>
            </a:r>
          </a:p>
          <a:p>
            <a:pPr eaLnBrk="1" hangingPunct="1">
              <a:defRPr/>
            </a:pPr>
            <a:r>
              <a:rPr lang="en-US" sz="1400" b="1" dirty="0">
                <a:solidFill>
                  <a:schemeClr val="bg1">
                    <a:lumMod val="75000"/>
                  </a:schemeClr>
                </a:solidFill>
              </a:rPr>
              <a:t>decreased</a:t>
            </a:r>
            <a:r>
              <a:rPr lang="en-US" sz="1400" dirty="0">
                <a:solidFill>
                  <a:schemeClr val="bg1">
                    <a:lumMod val="75000"/>
                  </a:schemeClr>
                </a:solidFill>
              </a:rPr>
              <a:t> (or stopped)</a:t>
            </a:r>
          </a:p>
        </p:txBody>
      </p:sp>
      <p:sp>
        <p:nvSpPr>
          <p:cNvPr id="35846" name="Rectangle 2">
            <a:extLst>
              <a:ext uri="{FF2B5EF4-FFF2-40B4-BE49-F238E27FC236}">
                <a16:creationId xmlns:a16="http://schemas.microsoft.com/office/drawing/2014/main" id="{2C6BACC9-7216-46CA-BFB2-0C966F055DE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5847" name="Slide Number Placeholder 1">
            <a:extLst>
              <a:ext uri="{FF2B5EF4-FFF2-40B4-BE49-F238E27FC236}">
                <a16:creationId xmlns:a16="http://schemas.microsoft.com/office/drawing/2014/main" id="{BB5DC14C-6A43-4C1D-ABC8-23634FFF635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60DF41-44E3-4DCC-BCFD-B217CB4DD23E}" type="slidenum">
              <a:rPr lang="en-US" altLang="en-US" sz="1000" smtClean="0"/>
              <a:pPr>
                <a:spcBef>
                  <a:spcPct val="0"/>
                </a:spcBef>
                <a:buClrTx/>
                <a:buSzTx/>
                <a:buFontTx/>
                <a:buNone/>
              </a:pPr>
              <a:t>35</a:t>
            </a:fld>
            <a:endParaRPr lang="en-US" altLang="en-US" sz="1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14B5684-219B-457F-B63F-95ECC5FA9E72}"/>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6866" name="Rectangle 2">
            <a:extLst>
              <a:ext uri="{FF2B5EF4-FFF2-40B4-BE49-F238E27FC236}">
                <a16:creationId xmlns:a16="http://schemas.microsoft.com/office/drawing/2014/main" id="{7AA3F930-5C72-48AB-8B6B-5F563291609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67" name="Text Box 4">
            <a:extLst>
              <a:ext uri="{FF2B5EF4-FFF2-40B4-BE49-F238E27FC236}">
                <a16:creationId xmlns:a16="http://schemas.microsoft.com/office/drawing/2014/main" id="{F11B1309-36C4-443F-BBB3-F21E953CC67F}"/>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6868" name="Text Box 5">
            <a:extLst>
              <a:ext uri="{FF2B5EF4-FFF2-40B4-BE49-F238E27FC236}">
                <a16:creationId xmlns:a16="http://schemas.microsoft.com/office/drawing/2014/main" id="{EDBA7E15-AC3C-46DB-9562-28B656E6CD93}"/>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a:t>
            </a:r>
            <a:r>
              <a:rPr lang="en-US" altLang="en-US" sz="1600" b="1">
                <a:solidFill>
                  <a:srgbClr val="0000FF"/>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B2B2B2"/>
                </a:solidFill>
              </a:rPr>
              <a:t>-- +/- ocular hypotensives</a:t>
            </a:r>
          </a:p>
        </p:txBody>
      </p:sp>
      <p:sp>
        <p:nvSpPr>
          <p:cNvPr id="36869" name="Text Box 6">
            <a:extLst>
              <a:ext uri="{FF2B5EF4-FFF2-40B4-BE49-F238E27FC236}">
                <a16:creationId xmlns:a16="http://schemas.microsoft.com/office/drawing/2014/main" id="{EF9CC9F3-0408-4C17-A091-CA2C8CA77C56}"/>
              </a:ext>
            </a:extLst>
          </p:cNvPr>
          <p:cNvSpPr txBox="1">
            <a:spLocks noChangeArrowheads="1"/>
          </p:cNvSpPr>
          <p:nvPr/>
        </p:nvSpPr>
        <p:spPr bwMode="auto">
          <a:xfrm>
            <a:off x="3870325" y="1476375"/>
            <a:ext cx="5008563" cy="2032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what way might steroid therapy complicate the IOP issue?</a:t>
            </a:r>
          </a:p>
          <a:p>
            <a:pPr eaLnBrk="1" hangingPunct="1">
              <a:spcBef>
                <a:spcPct val="0"/>
              </a:spcBef>
              <a:buClrTx/>
              <a:buSzTx/>
              <a:buFontTx/>
              <a:buNone/>
            </a:pPr>
            <a:r>
              <a:rPr lang="en-US" altLang="en-US" sz="1400" dirty="0">
                <a:solidFill>
                  <a:srgbClr val="0000FF"/>
                </a:solidFill>
              </a:rPr>
              <a:t>Recall that some pts are </a:t>
            </a:r>
            <a:r>
              <a:rPr lang="en-US" altLang="en-US" sz="1400" b="1" dirty="0">
                <a:solidFill>
                  <a:srgbClr val="0000FF"/>
                </a:solidFill>
              </a:rPr>
              <a:t>steroid responders</a:t>
            </a:r>
            <a:r>
              <a:rPr lang="en-US" altLang="en-US" sz="1400" dirty="0">
                <a:solidFill>
                  <a:srgbClr val="0000FF"/>
                </a:solidFill>
              </a:rPr>
              <a:t>, meaning their</a:t>
            </a:r>
          </a:p>
          <a:p>
            <a:pPr eaLnBrk="1" hangingPunct="1">
              <a:spcBef>
                <a:spcPct val="0"/>
              </a:spcBef>
              <a:buClrTx/>
              <a:buSzTx/>
              <a:buFontTx/>
              <a:buNone/>
            </a:pPr>
            <a:r>
              <a:rPr lang="en-US" altLang="en-US" sz="1400" dirty="0">
                <a:solidFill>
                  <a:srgbClr val="0000FF"/>
                </a:solidFill>
              </a:rPr>
              <a:t>IOP increases secondary to steroid therapy. Thus, when a </a:t>
            </a:r>
          </a:p>
          <a:p>
            <a:pPr eaLnBrk="1" hangingPunct="1">
              <a:spcBef>
                <a:spcPct val="0"/>
              </a:spcBef>
              <a:buClrTx/>
              <a:buSzTx/>
              <a:buFontTx/>
              <a:buNone/>
            </a:pPr>
            <a:r>
              <a:rPr lang="en-US" altLang="en-US" sz="1400" dirty="0">
                <a:solidFill>
                  <a:srgbClr val="0000FF"/>
                </a:solidFill>
              </a:rPr>
              <a:t>uveitis </a:t>
            </a:r>
            <a:r>
              <a:rPr lang="en-US" altLang="en-US" sz="1400" dirty="0" err="1">
                <a:solidFill>
                  <a:srgbClr val="0000FF"/>
                </a:solidFill>
              </a:rPr>
              <a:t>pt</a:t>
            </a:r>
            <a:r>
              <a:rPr lang="en-US" altLang="en-US" sz="1400" dirty="0">
                <a:solidFill>
                  <a:srgbClr val="0000FF"/>
                </a:solidFill>
              </a:rPr>
              <a:t> (under treatment) develops increased IOP, it could</a:t>
            </a:r>
          </a:p>
          <a:p>
            <a:pPr eaLnBrk="1" hangingPunct="1">
              <a:spcBef>
                <a:spcPct val="0"/>
              </a:spcBef>
              <a:buClrTx/>
              <a:buSzTx/>
              <a:buFontTx/>
              <a:buNone/>
            </a:pPr>
            <a:r>
              <a:rPr lang="en-US" altLang="en-US" sz="1400" dirty="0">
                <a:solidFill>
                  <a:srgbClr val="0000FF"/>
                </a:solidFill>
              </a:rPr>
              <a:t>mean either:</a:t>
            </a:r>
          </a:p>
          <a:p>
            <a:pPr eaLnBrk="1" hangingPunct="1">
              <a:spcBef>
                <a:spcPct val="0"/>
              </a:spcBef>
              <a:buClrTx/>
              <a:buSzTx/>
              <a:buFontTx/>
              <a:buNone/>
            </a:pPr>
            <a:r>
              <a:rPr lang="en-US" altLang="en-US" sz="1400" dirty="0">
                <a:solidFill>
                  <a:srgbClr val="0000FF"/>
                </a:solidFill>
              </a:rPr>
              <a:t>a) </a:t>
            </a:r>
            <a:r>
              <a:rPr lang="en-US" altLang="en-US" sz="1400" dirty="0">
                <a:solidFill>
                  <a:schemeClr val="bg1"/>
                </a:solidFill>
              </a:rPr>
              <a:t>their uveitis is not well controlled, and therefore the steroid</a:t>
            </a:r>
          </a:p>
          <a:p>
            <a:pPr eaLnBrk="1" hangingPunct="1">
              <a:spcBef>
                <a:spcPct val="0"/>
              </a:spcBef>
              <a:buClrTx/>
              <a:buSzTx/>
              <a:buFontTx/>
              <a:buNone/>
            </a:pPr>
            <a:r>
              <a:rPr lang="en-US" altLang="en-US" sz="1400" dirty="0">
                <a:solidFill>
                  <a:schemeClr val="bg1"/>
                </a:solidFill>
              </a:rPr>
              <a:t>should be </a:t>
            </a:r>
            <a:r>
              <a:rPr lang="en-US" altLang="en-US" sz="1400" b="1" dirty="0">
                <a:solidFill>
                  <a:schemeClr val="bg1"/>
                </a:solidFill>
              </a:rPr>
              <a:t>increased</a:t>
            </a:r>
            <a:r>
              <a:rPr lang="en-US" altLang="en-US" sz="1400" dirty="0">
                <a:solidFill>
                  <a:schemeClr val="bg1"/>
                </a:solidFill>
              </a:rPr>
              <a:t>; </a:t>
            </a:r>
            <a:r>
              <a:rPr lang="en-US" altLang="en-US" sz="1400" i="1" dirty="0">
                <a:solidFill>
                  <a:schemeClr val="bg1"/>
                </a:solidFill>
              </a:rPr>
              <a:t>or</a:t>
            </a:r>
          </a:p>
          <a:p>
            <a:pPr eaLnBrk="1" hangingPunct="1">
              <a:spcBef>
                <a:spcPct val="0"/>
              </a:spcBef>
              <a:buClrTx/>
              <a:buSzTx/>
              <a:buFontTx/>
              <a:buNone/>
            </a:pPr>
            <a:r>
              <a:rPr lang="en-US" altLang="en-US" sz="1400" dirty="0">
                <a:solidFill>
                  <a:srgbClr val="0000FF"/>
                </a:solidFill>
              </a:rPr>
              <a:t>b) </a:t>
            </a:r>
            <a:r>
              <a:rPr lang="en-US" altLang="en-US" sz="1400" dirty="0">
                <a:solidFill>
                  <a:schemeClr val="bg1"/>
                </a:solidFill>
              </a:rPr>
              <a:t>they are a steroid responder, and their steroid should be</a:t>
            </a:r>
          </a:p>
          <a:p>
            <a:pPr eaLnBrk="1" hangingPunct="1">
              <a:spcBef>
                <a:spcPct val="0"/>
              </a:spcBef>
              <a:buClrTx/>
              <a:buSzTx/>
              <a:buFontTx/>
              <a:buNone/>
            </a:pPr>
            <a:r>
              <a:rPr lang="en-US" altLang="en-US" sz="1400" b="1" dirty="0">
                <a:solidFill>
                  <a:schemeClr val="bg1"/>
                </a:solidFill>
              </a:rPr>
              <a:t>decreased</a:t>
            </a:r>
            <a:r>
              <a:rPr lang="en-US" altLang="en-US" sz="1400" dirty="0">
                <a:solidFill>
                  <a:schemeClr val="bg1"/>
                </a:solidFill>
              </a:rPr>
              <a:t> (or even stopped)</a:t>
            </a:r>
          </a:p>
        </p:txBody>
      </p:sp>
      <p:sp>
        <p:nvSpPr>
          <p:cNvPr id="36870" name="Rectangle 2">
            <a:extLst>
              <a:ext uri="{FF2B5EF4-FFF2-40B4-BE49-F238E27FC236}">
                <a16:creationId xmlns:a16="http://schemas.microsoft.com/office/drawing/2014/main" id="{32A2AC4A-C1C1-4566-BD31-CE4E8F1A549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6871" name="Slide Number Placeholder 1">
            <a:extLst>
              <a:ext uri="{FF2B5EF4-FFF2-40B4-BE49-F238E27FC236}">
                <a16:creationId xmlns:a16="http://schemas.microsoft.com/office/drawing/2014/main" id="{D429654D-39D2-4C33-886D-305A0E516C7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B842DA7-7D98-4348-8E28-3A50A3347B3C}" type="slidenum">
              <a:rPr lang="en-US" altLang="en-US" sz="1000" smtClean="0"/>
              <a:pPr>
                <a:spcBef>
                  <a:spcPct val="0"/>
                </a:spcBef>
                <a:buClrTx/>
                <a:buSzTx/>
                <a:buFontTx/>
                <a:buNone/>
              </a:pPr>
              <a:t>36</a:t>
            </a:fld>
            <a:endParaRPr lang="en-US" altLang="en-US" sz="1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BB9F00E2-ED15-4A34-A5A7-0CF86CC0DA3C}"/>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8914" name="Rectangle 2">
            <a:extLst>
              <a:ext uri="{FF2B5EF4-FFF2-40B4-BE49-F238E27FC236}">
                <a16:creationId xmlns:a16="http://schemas.microsoft.com/office/drawing/2014/main" id="{88272B45-B59E-44F0-805B-F7F047FA679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15" name="Text Box 4">
            <a:extLst>
              <a:ext uri="{FF2B5EF4-FFF2-40B4-BE49-F238E27FC236}">
                <a16:creationId xmlns:a16="http://schemas.microsoft.com/office/drawing/2014/main" id="{972572FA-795F-4BBA-9ED9-D3F0D898B1ED}"/>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8916" name="Text Box 5">
            <a:extLst>
              <a:ext uri="{FF2B5EF4-FFF2-40B4-BE49-F238E27FC236}">
                <a16:creationId xmlns:a16="http://schemas.microsoft.com/office/drawing/2014/main" id="{F577C981-9544-4A4B-AA35-F538117D09A9}"/>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a:t>
            </a:r>
            <a:r>
              <a:rPr lang="en-US" altLang="en-US" sz="1600" b="1">
                <a:solidFill>
                  <a:srgbClr val="0000FF"/>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B2B2B2"/>
                </a:solidFill>
              </a:rPr>
              <a:t>-- +/- ocular hypotensives</a:t>
            </a:r>
          </a:p>
        </p:txBody>
      </p:sp>
      <p:sp>
        <p:nvSpPr>
          <p:cNvPr id="38917" name="Text Box 6">
            <a:extLst>
              <a:ext uri="{FF2B5EF4-FFF2-40B4-BE49-F238E27FC236}">
                <a16:creationId xmlns:a16="http://schemas.microsoft.com/office/drawing/2014/main" id="{6550A5D1-B6B9-4C88-9B64-9AF7D7783ECD}"/>
              </a:ext>
            </a:extLst>
          </p:cNvPr>
          <p:cNvSpPr txBox="1">
            <a:spLocks noChangeArrowheads="1"/>
          </p:cNvSpPr>
          <p:nvPr/>
        </p:nvSpPr>
        <p:spPr bwMode="auto">
          <a:xfrm>
            <a:off x="3870325" y="1476375"/>
            <a:ext cx="5008563" cy="2032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what way might steroid therapy complicate the IOP issue?</a:t>
            </a:r>
          </a:p>
          <a:p>
            <a:pPr eaLnBrk="1" hangingPunct="1">
              <a:spcBef>
                <a:spcPct val="0"/>
              </a:spcBef>
              <a:buClrTx/>
              <a:buSzTx/>
              <a:buFontTx/>
              <a:buNone/>
            </a:pPr>
            <a:r>
              <a:rPr lang="en-US" altLang="en-US" sz="1400" dirty="0">
                <a:solidFill>
                  <a:srgbClr val="0000FF"/>
                </a:solidFill>
              </a:rPr>
              <a:t>Recall that some pts are </a:t>
            </a:r>
            <a:r>
              <a:rPr lang="en-US" altLang="en-US" sz="1400" b="1" dirty="0">
                <a:solidFill>
                  <a:srgbClr val="0000FF"/>
                </a:solidFill>
              </a:rPr>
              <a:t>steroid responders</a:t>
            </a:r>
            <a:r>
              <a:rPr lang="en-US" altLang="en-US" sz="1400" dirty="0">
                <a:solidFill>
                  <a:srgbClr val="0000FF"/>
                </a:solidFill>
              </a:rPr>
              <a:t>, meaning their</a:t>
            </a:r>
          </a:p>
          <a:p>
            <a:pPr eaLnBrk="1" hangingPunct="1">
              <a:spcBef>
                <a:spcPct val="0"/>
              </a:spcBef>
              <a:buClrTx/>
              <a:buSzTx/>
              <a:buFontTx/>
              <a:buNone/>
            </a:pPr>
            <a:r>
              <a:rPr lang="en-US" altLang="en-US" sz="1400" dirty="0">
                <a:solidFill>
                  <a:srgbClr val="0000FF"/>
                </a:solidFill>
              </a:rPr>
              <a:t>IOP increases secondary to steroid therapy. Thus, when a </a:t>
            </a:r>
          </a:p>
          <a:p>
            <a:pPr eaLnBrk="1" hangingPunct="1">
              <a:spcBef>
                <a:spcPct val="0"/>
              </a:spcBef>
              <a:buClrTx/>
              <a:buSzTx/>
              <a:buFontTx/>
              <a:buNone/>
            </a:pPr>
            <a:r>
              <a:rPr lang="en-US" altLang="en-US" sz="1400" dirty="0">
                <a:solidFill>
                  <a:srgbClr val="0000FF"/>
                </a:solidFill>
              </a:rPr>
              <a:t>uveitis </a:t>
            </a:r>
            <a:r>
              <a:rPr lang="en-US" altLang="en-US" sz="1400" dirty="0" err="1">
                <a:solidFill>
                  <a:srgbClr val="0000FF"/>
                </a:solidFill>
              </a:rPr>
              <a:t>pt</a:t>
            </a:r>
            <a:r>
              <a:rPr lang="en-US" altLang="en-US" sz="1400" dirty="0">
                <a:solidFill>
                  <a:srgbClr val="0000FF"/>
                </a:solidFill>
              </a:rPr>
              <a:t> (under treatment) develops increased IOP, it could</a:t>
            </a:r>
          </a:p>
          <a:p>
            <a:pPr eaLnBrk="1" hangingPunct="1">
              <a:spcBef>
                <a:spcPct val="0"/>
              </a:spcBef>
              <a:buClrTx/>
              <a:buSzTx/>
              <a:buFontTx/>
              <a:buNone/>
            </a:pPr>
            <a:r>
              <a:rPr lang="en-US" altLang="en-US" sz="1400" dirty="0">
                <a:solidFill>
                  <a:srgbClr val="0000FF"/>
                </a:solidFill>
              </a:rPr>
              <a:t>mean either:</a:t>
            </a:r>
          </a:p>
          <a:p>
            <a:pPr eaLnBrk="1" hangingPunct="1">
              <a:spcBef>
                <a:spcPct val="0"/>
              </a:spcBef>
              <a:buClrTx/>
              <a:buSzTx/>
              <a:buFontTx/>
              <a:buNone/>
            </a:pPr>
            <a:r>
              <a:rPr lang="en-US" altLang="en-US" sz="1400" dirty="0">
                <a:solidFill>
                  <a:srgbClr val="0000FF"/>
                </a:solidFill>
              </a:rPr>
              <a:t>a) </a:t>
            </a:r>
            <a:r>
              <a:rPr lang="en-US" altLang="en-US" sz="1400" dirty="0">
                <a:solidFill>
                  <a:schemeClr val="bg1"/>
                </a:solidFill>
              </a:rPr>
              <a:t>their uveitis is not well controlled, and therefore the steroid</a:t>
            </a:r>
          </a:p>
          <a:p>
            <a:pPr eaLnBrk="1" hangingPunct="1">
              <a:spcBef>
                <a:spcPct val="0"/>
              </a:spcBef>
              <a:buClrTx/>
              <a:buSzTx/>
              <a:buFontTx/>
              <a:buNone/>
            </a:pPr>
            <a:r>
              <a:rPr lang="en-US" altLang="en-US" sz="1400" dirty="0">
                <a:solidFill>
                  <a:schemeClr val="bg1"/>
                </a:solidFill>
              </a:rPr>
              <a:t>should be </a:t>
            </a:r>
            <a:r>
              <a:rPr lang="en-US" altLang="en-US" sz="1400" b="1" dirty="0">
                <a:solidFill>
                  <a:schemeClr val="bg1"/>
                </a:solidFill>
              </a:rPr>
              <a:t>increased</a:t>
            </a:r>
            <a:r>
              <a:rPr lang="en-US" altLang="en-US" sz="1400" dirty="0">
                <a:solidFill>
                  <a:schemeClr val="bg1"/>
                </a:solidFill>
              </a:rPr>
              <a:t>; </a:t>
            </a:r>
            <a:r>
              <a:rPr lang="en-US" altLang="en-US" sz="1400" i="1" dirty="0">
                <a:solidFill>
                  <a:schemeClr val="bg1"/>
                </a:solidFill>
              </a:rPr>
              <a:t>or</a:t>
            </a:r>
          </a:p>
          <a:p>
            <a:pPr eaLnBrk="1" hangingPunct="1">
              <a:spcBef>
                <a:spcPct val="0"/>
              </a:spcBef>
              <a:buClrTx/>
              <a:buSzTx/>
              <a:buFontTx/>
              <a:buNone/>
            </a:pPr>
            <a:r>
              <a:rPr lang="en-US" altLang="en-US" sz="1400" dirty="0">
                <a:solidFill>
                  <a:srgbClr val="0000FF"/>
                </a:solidFill>
              </a:rPr>
              <a:t>b) </a:t>
            </a:r>
            <a:r>
              <a:rPr lang="en-US" altLang="en-US" sz="1400" dirty="0">
                <a:solidFill>
                  <a:schemeClr val="bg1"/>
                </a:solidFill>
              </a:rPr>
              <a:t>they are a steroid responder, and their steroid should be</a:t>
            </a:r>
          </a:p>
          <a:p>
            <a:pPr eaLnBrk="1" hangingPunct="1">
              <a:spcBef>
                <a:spcPct val="0"/>
              </a:spcBef>
              <a:buClrTx/>
              <a:buSzTx/>
              <a:buFontTx/>
              <a:buNone/>
            </a:pPr>
            <a:r>
              <a:rPr lang="en-US" altLang="en-US" sz="1400" b="1" dirty="0">
                <a:solidFill>
                  <a:schemeClr val="bg1"/>
                </a:solidFill>
              </a:rPr>
              <a:t>decreased</a:t>
            </a:r>
            <a:r>
              <a:rPr lang="en-US" altLang="en-US" sz="1400" dirty="0">
                <a:solidFill>
                  <a:schemeClr val="bg1"/>
                </a:solidFill>
              </a:rPr>
              <a:t> (or even stopped)</a:t>
            </a:r>
          </a:p>
        </p:txBody>
      </p:sp>
      <p:sp>
        <p:nvSpPr>
          <p:cNvPr id="38918" name="Rectangle 2">
            <a:extLst>
              <a:ext uri="{FF2B5EF4-FFF2-40B4-BE49-F238E27FC236}">
                <a16:creationId xmlns:a16="http://schemas.microsoft.com/office/drawing/2014/main" id="{B519730B-BF39-4439-9006-635633EB13A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8919" name="Slide Number Placeholder 1">
            <a:extLst>
              <a:ext uri="{FF2B5EF4-FFF2-40B4-BE49-F238E27FC236}">
                <a16:creationId xmlns:a16="http://schemas.microsoft.com/office/drawing/2014/main" id="{F87B551D-4C15-4ABE-B9BE-7BB752BF660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EB9718E-7DDF-4CEB-BA61-E1943D3C757B}" type="slidenum">
              <a:rPr lang="en-US" altLang="en-US" sz="1000" smtClean="0"/>
              <a:pPr>
                <a:spcBef>
                  <a:spcPct val="0"/>
                </a:spcBef>
                <a:buClrTx/>
                <a:buSzTx/>
                <a:buFontTx/>
                <a:buNone/>
              </a:pPr>
              <a:t>37</a:t>
            </a:fld>
            <a:endParaRPr lang="en-US" altLang="en-US" sz="1000"/>
          </a:p>
        </p:txBody>
      </p:sp>
      <p:sp>
        <p:nvSpPr>
          <p:cNvPr id="38920" name="TextBox 1">
            <a:extLst>
              <a:ext uri="{FF2B5EF4-FFF2-40B4-BE49-F238E27FC236}">
                <a16:creationId xmlns:a16="http://schemas.microsoft.com/office/drawing/2014/main" id="{002D0F86-D18E-4CD6-903B-B4C3C56D8A69}"/>
              </a:ext>
            </a:extLst>
          </p:cNvPr>
          <p:cNvSpPr txBox="1">
            <a:spLocks noChangeArrowheads="1"/>
          </p:cNvSpPr>
          <p:nvPr/>
        </p:nvSpPr>
        <p:spPr bwMode="auto">
          <a:xfrm>
            <a:off x="1028700" y="3708738"/>
            <a:ext cx="5981700" cy="2031325"/>
          </a:xfrm>
          <a:prstGeom prst="rect">
            <a:avLst/>
          </a:prstGeom>
          <a:solidFill>
            <a:schemeClr val="accent5">
              <a:lumMod val="60000"/>
              <a:lumOff val="4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So how do you know whether steroids are the solution to, or the cause of, ocular hypertension in uveitis?</a:t>
            </a:r>
            <a:endParaRPr lang="en-US" altLang="en-US" sz="1400" i="1" dirty="0">
              <a:solidFill>
                <a:schemeClr val="accent5">
                  <a:lumMod val="60000"/>
                  <a:lumOff val="40000"/>
                </a:schemeClr>
              </a:solidFill>
            </a:endParaRPr>
          </a:p>
          <a:p>
            <a:r>
              <a:rPr lang="en-US" altLang="en-US" sz="1400" dirty="0">
                <a:solidFill>
                  <a:schemeClr val="accent5">
                    <a:lumMod val="60000"/>
                    <a:lumOff val="40000"/>
                  </a:schemeClr>
                </a:solidFill>
              </a:rPr>
              <a:t>As a rule, it takes at least 3 weeks before steroid-induced ocular hypertension occurs. Thus, elevated IOP within this time frame indicates inadequate uveitis control, and the steroid dose should be increased. </a:t>
            </a:r>
          </a:p>
          <a:p>
            <a:endParaRPr lang="en-US" altLang="en-US" sz="1400" dirty="0">
              <a:solidFill>
                <a:schemeClr val="accent5">
                  <a:lumMod val="60000"/>
                  <a:lumOff val="40000"/>
                </a:schemeClr>
              </a:solidFill>
            </a:endParaRPr>
          </a:p>
          <a:p>
            <a:r>
              <a:rPr lang="en-US" altLang="en-US" sz="1400" dirty="0">
                <a:solidFill>
                  <a:schemeClr val="accent5">
                    <a:lumMod val="60000"/>
                    <a:lumOff val="40000"/>
                  </a:schemeClr>
                </a:solidFill>
              </a:rPr>
              <a:t>On the other hand, if IOP spikes </a:t>
            </a:r>
            <a:r>
              <a:rPr lang="en-US" altLang="en-US" sz="1400" b="1" i="1" dirty="0">
                <a:solidFill>
                  <a:schemeClr val="accent5">
                    <a:lumMod val="60000"/>
                    <a:lumOff val="40000"/>
                  </a:schemeClr>
                </a:solidFill>
              </a:rPr>
              <a:t>after</a:t>
            </a:r>
            <a:r>
              <a:rPr lang="en-US" altLang="en-US" sz="1400" dirty="0">
                <a:solidFill>
                  <a:schemeClr val="accent5">
                    <a:lumMod val="60000"/>
                    <a:lumOff val="40000"/>
                  </a:schemeClr>
                </a:solidFill>
              </a:rPr>
              <a:t> the uveitis is controlled, consideration should be given to tapering the steroid and/or adding an aqueous suppressant to the treatment regimen.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5324CBF-125C-415C-B600-DE99B01EC5DC}"/>
              </a:ext>
            </a:extLst>
          </p:cNvPr>
          <p:cNvSpPr txBox="1">
            <a:spLocks noChangeArrowheads="1"/>
          </p:cNvSpPr>
          <p:nvPr/>
        </p:nvSpPr>
        <p:spPr bwMode="auto">
          <a:xfrm>
            <a:off x="390525" y="869950"/>
            <a:ext cx="420820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endParaRPr lang="en-US" altLang="en-US" sz="1600" dirty="0">
              <a:solidFill>
                <a:schemeClr val="bg1">
                  <a:lumMod val="75000"/>
                </a:schemeClr>
              </a:solidFill>
            </a:endParaRPr>
          </a:p>
        </p:txBody>
      </p:sp>
      <p:sp>
        <p:nvSpPr>
          <p:cNvPr id="38914" name="Rectangle 2">
            <a:extLst>
              <a:ext uri="{FF2B5EF4-FFF2-40B4-BE49-F238E27FC236}">
                <a16:creationId xmlns:a16="http://schemas.microsoft.com/office/drawing/2014/main" id="{88272B45-B59E-44F0-805B-F7F047FA679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15" name="Text Box 4">
            <a:extLst>
              <a:ext uri="{FF2B5EF4-FFF2-40B4-BE49-F238E27FC236}">
                <a16:creationId xmlns:a16="http://schemas.microsoft.com/office/drawing/2014/main" id="{972572FA-795F-4BBA-9ED9-D3F0D898B1ED}"/>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8916" name="Text Box 5">
            <a:extLst>
              <a:ext uri="{FF2B5EF4-FFF2-40B4-BE49-F238E27FC236}">
                <a16:creationId xmlns:a16="http://schemas.microsoft.com/office/drawing/2014/main" id="{F577C981-9544-4A4B-AA35-F538117D09A9}"/>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a:t>
            </a:r>
            <a:r>
              <a:rPr lang="en-US" altLang="en-US" sz="1600" b="1">
                <a:solidFill>
                  <a:srgbClr val="0000FF"/>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B2B2B2"/>
                </a:solidFill>
              </a:rPr>
              <a:t>-- +/- ocular hypotensives</a:t>
            </a:r>
          </a:p>
        </p:txBody>
      </p:sp>
      <p:sp>
        <p:nvSpPr>
          <p:cNvPr id="38917" name="Text Box 6">
            <a:extLst>
              <a:ext uri="{FF2B5EF4-FFF2-40B4-BE49-F238E27FC236}">
                <a16:creationId xmlns:a16="http://schemas.microsoft.com/office/drawing/2014/main" id="{6550A5D1-B6B9-4C88-9B64-9AF7D7783ECD}"/>
              </a:ext>
            </a:extLst>
          </p:cNvPr>
          <p:cNvSpPr txBox="1">
            <a:spLocks noChangeArrowheads="1"/>
          </p:cNvSpPr>
          <p:nvPr/>
        </p:nvSpPr>
        <p:spPr bwMode="auto">
          <a:xfrm>
            <a:off x="3870325" y="1476375"/>
            <a:ext cx="5008563" cy="2032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what way might steroid therapy complicate the IOP issue?</a:t>
            </a:r>
          </a:p>
          <a:p>
            <a:pPr eaLnBrk="1" hangingPunct="1">
              <a:spcBef>
                <a:spcPct val="0"/>
              </a:spcBef>
              <a:buClrTx/>
              <a:buSzTx/>
              <a:buFontTx/>
              <a:buNone/>
            </a:pPr>
            <a:r>
              <a:rPr lang="en-US" altLang="en-US" sz="1400" dirty="0">
                <a:solidFill>
                  <a:srgbClr val="0000FF"/>
                </a:solidFill>
              </a:rPr>
              <a:t>Recall that some pts are </a:t>
            </a:r>
            <a:r>
              <a:rPr lang="en-US" altLang="en-US" sz="1400" b="1" dirty="0">
                <a:solidFill>
                  <a:srgbClr val="0000FF"/>
                </a:solidFill>
              </a:rPr>
              <a:t>steroid responders</a:t>
            </a:r>
            <a:r>
              <a:rPr lang="en-US" altLang="en-US" sz="1400" dirty="0">
                <a:solidFill>
                  <a:srgbClr val="0000FF"/>
                </a:solidFill>
              </a:rPr>
              <a:t>, meaning their</a:t>
            </a:r>
          </a:p>
          <a:p>
            <a:pPr eaLnBrk="1" hangingPunct="1">
              <a:spcBef>
                <a:spcPct val="0"/>
              </a:spcBef>
              <a:buClrTx/>
              <a:buSzTx/>
              <a:buFontTx/>
              <a:buNone/>
            </a:pPr>
            <a:r>
              <a:rPr lang="en-US" altLang="en-US" sz="1400" dirty="0">
                <a:solidFill>
                  <a:srgbClr val="0000FF"/>
                </a:solidFill>
              </a:rPr>
              <a:t>IOP increases secondary to steroid therapy. Thus, when a </a:t>
            </a:r>
          </a:p>
          <a:p>
            <a:pPr eaLnBrk="1" hangingPunct="1">
              <a:spcBef>
                <a:spcPct val="0"/>
              </a:spcBef>
              <a:buClrTx/>
              <a:buSzTx/>
              <a:buFontTx/>
              <a:buNone/>
            </a:pPr>
            <a:r>
              <a:rPr lang="en-US" altLang="en-US" sz="1400" dirty="0">
                <a:solidFill>
                  <a:srgbClr val="0000FF"/>
                </a:solidFill>
              </a:rPr>
              <a:t>uveitis </a:t>
            </a:r>
            <a:r>
              <a:rPr lang="en-US" altLang="en-US" sz="1400" dirty="0" err="1">
                <a:solidFill>
                  <a:srgbClr val="0000FF"/>
                </a:solidFill>
              </a:rPr>
              <a:t>pt</a:t>
            </a:r>
            <a:r>
              <a:rPr lang="en-US" altLang="en-US" sz="1400" dirty="0">
                <a:solidFill>
                  <a:srgbClr val="0000FF"/>
                </a:solidFill>
              </a:rPr>
              <a:t> (under treatment) develops increased IOP, it could</a:t>
            </a:r>
          </a:p>
          <a:p>
            <a:pPr eaLnBrk="1" hangingPunct="1">
              <a:spcBef>
                <a:spcPct val="0"/>
              </a:spcBef>
              <a:buClrTx/>
              <a:buSzTx/>
              <a:buFontTx/>
              <a:buNone/>
            </a:pPr>
            <a:r>
              <a:rPr lang="en-US" altLang="en-US" sz="1400" dirty="0">
                <a:solidFill>
                  <a:srgbClr val="0000FF"/>
                </a:solidFill>
              </a:rPr>
              <a:t>mean either:</a:t>
            </a:r>
          </a:p>
          <a:p>
            <a:pPr eaLnBrk="1" hangingPunct="1">
              <a:spcBef>
                <a:spcPct val="0"/>
              </a:spcBef>
              <a:buClrTx/>
              <a:buSzTx/>
              <a:buFontTx/>
              <a:buNone/>
            </a:pPr>
            <a:r>
              <a:rPr lang="en-US" altLang="en-US" sz="1400" dirty="0">
                <a:solidFill>
                  <a:srgbClr val="0000FF"/>
                </a:solidFill>
              </a:rPr>
              <a:t>a) </a:t>
            </a:r>
            <a:r>
              <a:rPr lang="en-US" altLang="en-US" sz="1400" dirty="0">
                <a:solidFill>
                  <a:schemeClr val="bg1"/>
                </a:solidFill>
              </a:rPr>
              <a:t>their uveitis is not well controlled, and therefore the steroid</a:t>
            </a:r>
          </a:p>
          <a:p>
            <a:pPr eaLnBrk="1" hangingPunct="1">
              <a:spcBef>
                <a:spcPct val="0"/>
              </a:spcBef>
              <a:buClrTx/>
              <a:buSzTx/>
              <a:buFontTx/>
              <a:buNone/>
            </a:pPr>
            <a:r>
              <a:rPr lang="en-US" altLang="en-US" sz="1400" dirty="0">
                <a:solidFill>
                  <a:schemeClr val="bg1"/>
                </a:solidFill>
              </a:rPr>
              <a:t>should be </a:t>
            </a:r>
            <a:r>
              <a:rPr lang="en-US" altLang="en-US" sz="1400" b="1" dirty="0">
                <a:solidFill>
                  <a:schemeClr val="bg1"/>
                </a:solidFill>
              </a:rPr>
              <a:t>increased</a:t>
            </a:r>
            <a:r>
              <a:rPr lang="en-US" altLang="en-US" sz="1400" dirty="0">
                <a:solidFill>
                  <a:schemeClr val="bg1"/>
                </a:solidFill>
              </a:rPr>
              <a:t>; </a:t>
            </a:r>
            <a:r>
              <a:rPr lang="en-US" altLang="en-US" sz="1400" i="1" dirty="0">
                <a:solidFill>
                  <a:schemeClr val="bg1"/>
                </a:solidFill>
              </a:rPr>
              <a:t>or</a:t>
            </a:r>
          </a:p>
          <a:p>
            <a:pPr eaLnBrk="1" hangingPunct="1">
              <a:spcBef>
                <a:spcPct val="0"/>
              </a:spcBef>
              <a:buClrTx/>
              <a:buSzTx/>
              <a:buFontTx/>
              <a:buNone/>
            </a:pPr>
            <a:r>
              <a:rPr lang="en-US" altLang="en-US" sz="1400" dirty="0">
                <a:solidFill>
                  <a:srgbClr val="0000FF"/>
                </a:solidFill>
              </a:rPr>
              <a:t>b) </a:t>
            </a:r>
            <a:r>
              <a:rPr lang="en-US" altLang="en-US" sz="1400" dirty="0">
                <a:solidFill>
                  <a:schemeClr val="bg1"/>
                </a:solidFill>
              </a:rPr>
              <a:t>they are a steroid responder, and their steroid should be</a:t>
            </a:r>
          </a:p>
          <a:p>
            <a:pPr eaLnBrk="1" hangingPunct="1">
              <a:spcBef>
                <a:spcPct val="0"/>
              </a:spcBef>
              <a:buClrTx/>
              <a:buSzTx/>
              <a:buFontTx/>
              <a:buNone/>
            </a:pPr>
            <a:r>
              <a:rPr lang="en-US" altLang="en-US" sz="1400" b="1" dirty="0">
                <a:solidFill>
                  <a:schemeClr val="bg1"/>
                </a:solidFill>
              </a:rPr>
              <a:t>decreased</a:t>
            </a:r>
            <a:r>
              <a:rPr lang="en-US" altLang="en-US" sz="1400" dirty="0">
                <a:solidFill>
                  <a:schemeClr val="bg1"/>
                </a:solidFill>
              </a:rPr>
              <a:t> (or even stopped)</a:t>
            </a:r>
          </a:p>
        </p:txBody>
      </p:sp>
      <p:sp>
        <p:nvSpPr>
          <p:cNvPr id="38918" name="Rectangle 2">
            <a:extLst>
              <a:ext uri="{FF2B5EF4-FFF2-40B4-BE49-F238E27FC236}">
                <a16:creationId xmlns:a16="http://schemas.microsoft.com/office/drawing/2014/main" id="{B519730B-BF39-4439-9006-635633EB13A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8919" name="Slide Number Placeholder 1">
            <a:extLst>
              <a:ext uri="{FF2B5EF4-FFF2-40B4-BE49-F238E27FC236}">
                <a16:creationId xmlns:a16="http://schemas.microsoft.com/office/drawing/2014/main" id="{F87B551D-4C15-4ABE-B9BE-7BB752BF660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EB9718E-7DDF-4CEB-BA61-E1943D3C757B}" type="slidenum">
              <a:rPr lang="en-US" altLang="en-US" sz="1000" smtClean="0"/>
              <a:pPr>
                <a:spcBef>
                  <a:spcPct val="0"/>
                </a:spcBef>
                <a:buClrTx/>
                <a:buSzTx/>
                <a:buFontTx/>
                <a:buNone/>
              </a:pPr>
              <a:t>38</a:t>
            </a:fld>
            <a:endParaRPr lang="en-US" altLang="en-US" sz="1000"/>
          </a:p>
        </p:txBody>
      </p:sp>
      <p:sp>
        <p:nvSpPr>
          <p:cNvPr id="38920" name="TextBox 1">
            <a:extLst>
              <a:ext uri="{FF2B5EF4-FFF2-40B4-BE49-F238E27FC236}">
                <a16:creationId xmlns:a16="http://schemas.microsoft.com/office/drawing/2014/main" id="{002D0F86-D18E-4CD6-903B-B4C3C56D8A69}"/>
              </a:ext>
            </a:extLst>
          </p:cNvPr>
          <p:cNvSpPr txBox="1">
            <a:spLocks noChangeArrowheads="1"/>
          </p:cNvSpPr>
          <p:nvPr/>
        </p:nvSpPr>
        <p:spPr bwMode="auto">
          <a:xfrm>
            <a:off x="1028700" y="3708738"/>
            <a:ext cx="5981700" cy="2031325"/>
          </a:xfrm>
          <a:prstGeom prst="rect">
            <a:avLst/>
          </a:prstGeom>
          <a:solidFill>
            <a:schemeClr val="accent5">
              <a:lumMod val="60000"/>
              <a:lumOff val="4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So how do you know whether steroids are the solution to, or the cause of, ocular hypertension in uveitis?</a:t>
            </a:r>
          </a:p>
          <a:p>
            <a:r>
              <a:rPr lang="en-US" altLang="en-US" sz="1400" dirty="0">
                <a:solidFill>
                  <a:srgbClr val="0000FF"/>
                </a:solidFill>
              </a:rPr>
              <a:t>As a rule, it takes at least 2 weeks before steroid-induced ocular hypertension occurs. Thus, elevated IOP within this time frame indicates inadequate uveitis control, and the steroid dose should be increased. </a:t>
            </a:r>
            <a:endParaRPr lang="en-US" altLang="en-US" sz="1400" dirty="0">
              <a:solidFill>
                <a:schemeClr val="accent5">
                  <a:lumMod val="60000"/>
                  <a:lumOff val="40000"/>
                </a:schemeClr>
              </a:solidFill>
            </a:endParaRPr>
          </a:p>
          <a:p>
            <a:endParaRPr lang="en-US" altLang="en-US" sz="1400" dirty="0">
              <a:solidFill>
                <a:schemeClr val="accent5">
                  <a:lumMod val="60000"/>
                  <a:lumOff val="40000"/>
                </a:schemeClr>
              </a:solidFill>
            </a:endParaRPr>
          </a:p>
          <a:p>
            <a:r>
              <a:rPr lang="en-US" altLang="en-US" sz="1400" dirty="0">
                <a:solidFill>
                  <a:schemeClr val="accent5">
                    <a:lumMod val="60000"/>
                    <a:lumOff val="40000"/>
                  </a:schemeClr>
                </a:solidFill>
              </a:rPr>
              <a:t>On the other hand, if IOP spikes </a:t>
            </a:r>
            <a:r>
              <a:rPr lang="en-US" altLang="en-US" sz="1400" b="1" i="1" dirty="0">
                <a:solidFill>
                  <a:schemeClr val="accent5">
                    <a:lumMod val="60000"/>
                    <a:lumOff val="40000"/>
                  </a:schemeClr>
                </a:solidFill>
              </a:rPr>
              <a:t>after</a:t>
            </a:r>
            <a:r>
              <a:rPr lang="en-US" altLang="en-US" sz="1400" dirty="0">
                <a:solidFill>
                  <a:schemeClr val="accent5">
                    <a:lumMod val="60000"/>
                    <a:lumOff val="40000"/>
                  </a:schemeClr>
                </a:solidFill>
              </a:rPr>
              <a:t> the uveitis is controlled, consideration should be given to tapering the steroid and/or adding an aqueous suppressant to the treatment regimen.</a:t>
            </a:r>
          </a:p>
        </p:txBody>
      </p:sp>
    </p:spTree>
    <p:extLst>
      <p:ext uri="{BB962C8B-B14F-4D97-AF65-F5344CB8AC3E}">
        <p14:creationId xmlns:p14="http://schemas.microsoft.com/office/powerpoint/2010/main" val="3706216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5C50B1C-18F6-4B2D-BA21-5C605B3D0A9C}"/>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38914" name="Rectangle 2">
            <a:extLst>
              <a:ext uri="{FF2B5EF4-FFF2-40B4-BE49-F238E27FC236}">
                <a16:creationId xmlns:a16="http://schemas.microsoft.com/office/drawing/2014/main" id="{88272B45-B59E-44F0-805B-F7F047FA679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15" name="Text Box 4">
            <a:extLst>
              <a:ext uri="{FF2B5EF4-FFF2-40B4-BE49-F238E27FC236}">
                <a16:creationId xmlns:a16="http://schemas.microsoft.com/office/drawing/2014/main" id="{972572FA-795F-4BBA-9ED9-D3F0D898B1ED}"/>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solidFill>
                  <a:srgbClr val="0000FF"/>
                </a:solidFill>
              </a:rPr>
              <a:t>	--Trabeculitis</a:t>
            </a:r>
          </a:p>
          <a:p>
            <a:pPr eaLnBrk="1" hangingPunct="1">
              <a:spcBef>
                <a:spcPct val="0"/>
              </a:spcBef>
              <a:buClrTx/>
              <a:buSzTx/>
              <a:buFontTx/>
              <a:buNone/>
            </a:pPr>
            <a:r>
              <a:rPr lang="en-US" altLang="en-US" sz="1600" dirty="0">
                <a:solidFill>
                  <a:srgbClr val="0000FF"/>
                </a:solidFill>
              </a:rPr>
              <a:t>	--Fuchs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solidFill>
                  <a:srgbClr val="0000FF"/>
                </a:solidFill>
              </a:rPr>
              <a:t>	--Posner-</a:t>
            </a:r>
            <a:r>
              <a:rPr lang="en-US" altLang="en-US" sz="1600" dirty="0" err="1">
                <a:solidFill>
                  <a:srgbClr val="0000FF"/>
                </a:solidFill>
              </a:rPr>
              <a:t>Schlossman</a:t>
            </a:r>
            <a:endParaRPr lang="en-US" altLang="en-US" sz="1600"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38916" name="Text Box 5">
            <a:extLst>
              <a:ext uri="{FF2B5EF4-FFF2-40B4-BE49-F238E27FC236}">
                <a16:creationId xmlns:a16="http://schemas.microsoft.com/office/drawing/2014/main" id="{F577C981-9544-4A4B-AA35-F538117D09A9}"/>
              </a:ext>
            </a:extLst>
          </p:cNvPr>
          <p:cNvSpPr txBox="1">
            <a:spLocks noChangeArrowheads="1"/>
          </p:cNvSpPr>
          <p:nvPr/>
        </p:nvSpPr>
        <p:spPr bwMode="auto">
          <a:xfrm>
            <a:off x="3276600" y="660400"/>
            <a:ext cx="5173211"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usual treatment regimen for anterior uveitis</a:t>
            </a:r>
          </a:p>
          <a:p>
            <a:pPr eaLnBrk="1" hangingPunct="1">
              <a:spcBef>
                <a:spcPct val="0"/>
              </a:spcBef>
              <a:buClrTx/>
              <a:buSzTx/>
              <a:buFontTx/>
              <a:buNone/>
            </a:pPr>
            <a:r>
              <a:rPr lang="en-US" altLang="en-US" sz="1600" i="1">
                <a:solidFill>
                  <a:srgbClr val="B2B2B2"/>
                </a:solidFill>
              </a:rPr>
              <a:t>accompanied by increased IOP?</a:t>
            </a:r>
          </a:p>
          <a:p>
            <a:pPr eaLnBrk="1" hangingPunct="1">
              <a:spcBef>
                <a:spcPct val="0"/>
              </a:spcBef>
              <a:buClrTx/>
              <a:buSzTx/>
              <a:buFontTx/>
              <a:buNone/>
            </a:pPr>
            <a:r>
              <a:rPr lang="en-US" altLang="en-US" sz="1600">
                <a:solidFill>
                  <a:srgbClr val="B2B2B2"/>
                </a:solidFill>
              </a:rPr>
              <a:t>--</a:t>
            </a:r>
            <a:r>
              <a:rPr lang="en-US" altLang="en-US" sz="1600" b="1">
                <a:solidFill>
                  <a:srgbClr val="0000FF"/>
                </a:solidFill>
              </a:rPr>
              <a:t>Topical steroids</a:t>
            </a:r>
          </a:p>
          <a:p>
            <a:pPr eaLnBrk="1" hangingPunct="1">
              <a:spcBef>
                <a:spcPct val="0"/>
              </a:spcBef>
              <a:buClrTx/>
              <a:buSzTx/>
              <a:buFontTx/>
              <a:buNone/>
            </a:pPr>
            <a:r>
              <a:rPr lang="en-US" altLang="en-US" sz="1600">
                <a:solidFill>
                  <a:srgbClr val="B2B2B2"/>
                </a:solidFill>
              </a:rPr>
              <a:t>--Cycloplegia</a:t>
            </a:r>
          </a:p>
          <a:p>
            <a:pPr eaLnBrk="1" hangingPunct="1">
              <a:spcBef>
                <a:spcPct val="0"/>
              </a:spcBef>
              <a:buClrTx/>
              <a:buSzTx/>
              <a:buFontTx/>
              <a:buNone/>
            </a:pPr>
            <a:r>
              <a:rPr lang="en-US" altLang="en-US" sz="1600">
                <a:solidFill>
                  <a:srgbClr val="B2B2B2"/>
                </a:solidFill>
              </a:rPr>
              <a:t>--Anti-infectives if bug is known</a:t>
            </a:r>
          </a:p>
          <a:p>
            <a:pPr eaLnBrk="1" hangingPunct="1">
              <a:spcBef>
                <a:spcPct val="0"/>
              </a:spcBef>
              <a:buClrTx/>
              <a:buSzTx/>
              <a:buFontTx/>
              <a:buNone/>
            </a:pPr>
            <a:r>
              <a:rPr lang="en-US" altLang="en-US" sz="1600">
                <a:solidFill>
                  <a:srgbClr val="B2B2B2"/>
                </a:solidFill>
              </a:rPr>
              <a:t>-- +/- ocular hypotensives</a:t>
            </a:r>
          </a:p>
        </p:txBody>
      </p:sp>
      <p:sp>
        <p:nvSpPr>
          <p:cNvPr id="38917" name="Text Box 6">
            <a:extLst>
              <a:ext uri="{FF2B5EF4-FFF2-40B4-BE49-F238E27FC236}">
                <a16:creationId xmlns:a16="http://schemas.microsoft.com/office/drawing/2014/main" id="{6550A5D1-B6B9-4C88-9B64-9AF7D7783ECD}"/>
              </a:ext>
            </a:extLst>
          </p:cNvPr>
          <p:cNvSpPr txBox="1">
            <a:spLocks noChangeArrowheads="1"/>
          </p:cNvSpPr>
          <p:nvPr/>
        </p:nvSpPr>
        <p:spPr bwMode="auto">
          <a:xfrm>
            <a:off x="3870325" y="1476375"/>
            <a:ext cx="5008563" cy="2032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what way might steroid therapy complicate the IOP issue?</a:t>
            </a:r>
          </a:p>
          <a:p>
            <a:pPr eaLnBrk="1" hangingPunct="1">
              <a:spcBef>
                <a:spcPct val="0"/>
              </a:spcBef>
              <a:buClrTx/>
              <a:buSzTx/>
              <a:buFontTx/>
              <a:buNone/>
            </a:pPr>
            <a:r>
              <a:rPr lang="en-US" altLang="en-US" sz="1400" dirty="0">
                <a:solidFill>
                  <a:srgbClr val="0000FF"/>
                </a:solidFill>
              </a:rPr>
              <a:t>Recall that some pts are </a:t>
            </a:r>
            <a:r>
              <a:rPr lang="en-US" altLang="en-US" sz="1400" b="1" dirty="0">
                <a:solidFill>
                  <a:srgbClr val="0000FF"/>
                </a:solidFill>
              </a:rPr>
              <a:t>steroid responders</a:t>
            </a:r>
            <a:r>
              <a:rPr lang="en-US" altLang="en-US" sz="1400" dirty="0">
                <a:solidFill>
                  <a:srgbClr val="0000FF"/>
                </a:solidFill>
              </a:rPr>
              <a:t>, meaning their</a:t>
            </a:r>
          </a:p>
          <a:p>
            <a:pPr eaLnBrk="1" hangingPunct="1">
              <a:spcBef>
                <a:spcPct val="0"/>
              </a:spcBef>
              <a:buClrTx/>
              <a:buSzTx/>
              <a:buFontTx/>
              <a:buNone/>
            </a:pPr>
            <a:r>
              <a:rPr lang="en-US" altLang="en-US" sz="1400" dirty="0">
                <a:solidFill>
                  <a:srgbClr val="0000FF"/>
                </a:solidFill>
              </a:rPr>
              <a:t>IOP increases secondary to steroid therapy. Thus, when a </a:t>
            </a:r>
          </a:p>
          <a:p>
            <a:pPr eaLnBrk="1" hangingPunct="1">
              <a:spcBef>
                <a:spcPct val="0"/>
              </a:spcBef>
              <a:buClrTx/>
              <a:buSzTx/>
              <a:buFontTx/>
              <a:buNone/>
            </a:pPr>
            <a:r>
              <a:rPr lang="en-US" altLang="en-US" sz="1400" dirty="0">
                <a:solidFill>
                  <a:srgbClr val="0000FF"/>
                </a:solidFill>
              </a:rPr>
              <a:t>uveitis </a:t>
            </a:r>
            <a:r>
              <a:rPr lang="en-US" altLang="en-US" sz="1400" dirty="0" err="1">
                <a:solidFill>
                  <a:srgbClr val="0000FF"/>
                </a:solidFill>
              </a:rPr>
              <a:t>pt</a:t>
            </a:r>
            <a:r>
              <a:rPr lang="en-US" altLang="en-US" sz="1400" dirty="0">
                <a:solidFill>
                  <a:srgbClr val="0000FF"/>
                </a:solidFill>
              </a:rPr>
              <a:t> (under treatment) develops increased IOP, it could</a:t>
            </a:r>
          </a:p>
          <a:p>
            <a:pPr eaLnBrk="1" hangingPunct="1">
              <a:spcBef>
                <a:spcPct val="0"/>
              </a:spcBef>
              <a:buClrTx/>
              <a:buSzTx/>
              <a:buFontTx/>
              <a:buNone/>
            </a:pPr>
            <a:r>
              <a:rPr lang="en-US" altLang="en-US" sz="1400" dirty="0">
                <a:solidFill>
                  <a:srgbClr val="0000FF"/>
                </a:solidFill>
              </a:rPr>
              <a:t>mean either:</a:t>
            </a:r>
          </a:p>
          <a:p>
            <a:pPr eaLnBrk="1" hangingPunct="1">
              <a:spcBef>
                <a:spcPct val="0"/>
              </a:spcBef>
              <a:buClrTx/>
              <a:buSzTx/>
              <a:buFontTx/>
              <a:buNone/>
            </a:pPr>
            <a:r>
              <a:rPr lang="en-US" altLang="en-US" sz="1400" dirty="0">
                <a:solidFill>
                  <a:srgbClr val="0000FF"/>
                </a:solidFill>
              </a:rPr>
              <a:t>a) </a:t>
            </a:r>
            <a:r>
              <a:rPr lang="en-US" altLang="en-US" sz="1400" dirty="0">
                <a:solidFill>
                  <a:schemeClr val="bg1"/>
                </a:solidFill>
              </a:rPr>
              <a:t>their uveitis is not well controlled, and therefore the steroid</a:t>
            </a:r>
          </a:p>
          <a:p>
            <a:pPr eaLnBrk="1" hangingPunct="1">
              <a:spcBef>
                <a:spcPct val="0"/>
              </a:spcBef>
              <a:buClrTx/>
              <a:buSzTx/>
              <a:buFontTx/>
              <a:buNone/>
            </a:pPr>
            <a:r>
              <a:rPr lang="en-US" altLang="en-US" sz="1400" dirty="0">
                <a:solidFill>
                  <a:schemeClr val="bg1"/>
                </a:solidFill>
              </a:rPr>
              <a:t>should be </a:t>
            </a:r>
            <a:r>
              <a:rPr lang="en-US" altLang="en-US" sz="1400" b="1" dirty="0">
                <a:solidFill>
                  <a:schemeClr val="bg1"/>
                </a:solidFill>
              </a:rPr>
              <a:t>increased</a:t>
            </a:r>
            <a:r>
              <a:rPr lang="en-US" altLang="en-US" sz="1400" dirty="0">
                <a:solidFill>
                  <a:schemeClr val="bg1"/>
                </a:solidFill>
              </a:rPr>
              <a:t>; </a:t>
            </a:r>
            <a:r>
              <a:rPr lang="en-US" altLang="en-US" sz="1400" i="1" dirty="0">
                <a:solidFill>
                  <a:schemeClr val="bg1"/>
                </a:solidFill>
              </a:rPr>
              <a:t>or</a:t>
            </a:r>
          </a:p>
          <a:p>
            <a:pPr eaLnBrk="1" hangingPunct="1">
              <a:spcBef>
                <a:spcPct val="0"/>
              </a:spcBef>
              <a:buClrTx/>
              <a:buSzTx/>
              <a:buFontTx/>
              <a:buNone/>
            </a:pPr>
            <a:r>
              <a:rPr lang="en-US" altLang="en-US" sz="1400" dirty="0">
                <a:solidFill>
                  <a:srgbClr val="0000FF"/>
                </a:solidFill>
              </a:rPr>
              <a:t>b) </a:t>
            </a:r>
            <a:r>
              <a:rPr lang="en-US" altLang="en-US" sz="1400" dirty="0">
                <a:solidFill>
                  <a:schemeClr val="bg1"/>
                </a:solidFill>
              </a:rPr>
              <a:t>they are a steroid responder, and their steroid should be</a:t>
            </a:r>
          </a:p>
          <a:p>
            <a:pPr eaLnBrk="1" hangingPunct="1">
              <a:spcBef>
                <a:spcPct val="0"/>
              </a:spcBef>
              <a:buClrTx/>
              <a:buSzTx/>
              <a:buFontTx/>
              <a:buNone/>
            </a:pPr>
            <a:r>
              <a:rPr lang="en-US" altLang="en-US" sz="1400" b="1" dirty="0">
                <a:solidFill>
                  <a:schemeClr val="bg1"/>
                </a:solidFill>
              </a:rPr>
              <a:t>decreased</a:t>
            </a:r>
            <a:r>
              <a:rPr lang="en-US" altLang="en-US" sz="1400" dirty="0">
                <a:solidFill>
                  <a:schemeClr val="bg1"/>
                </a:solidFill>
              </a:rPr>
              <a:t> (or even stopped)</a:t>
            </a:r>
          </a:p>
        </p:txBody>
      </p:sp>
      <p:sp>
        <p:nvSpPr>
          <p:cNvPr id="38918" name="Rectangle 2">
            <a:extLst>
              <a:ext uri="{FF2B5EF4-FFF2-40B4-BE49-F238E27FC236}">
                <a16:creationId xmlns:a16="http://schemas.microsoft.com/office/drawing/2014/main" id="{B519730B-BF39-4439-9006-635633EB13A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8919" name="Slide Number Placeholder 1">
            <a:extLst>
              <a:ext uri="{FF2B5EF4-FFF2-40B4-BE49-F238E27FC236}">
                <a16:creationId xmlns:a16="http://schemas.microsoft.com/office/drawing/2014/main" id="{F87B551D-4C15-4ABE-B9BE-7BB752BF660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EB9718E-7DDF-4CEB-BA61-E1943D3C757B}" type="slidenum">
              <a:rPr lang="en-US" altLang="en-US" sz="1000" smtClean="0"/>
              <a:pPr>
                <a:spcBef>
                  <a:spcPct val="0"/>
                </a:spcBef>
                <a:buClrTx/>
                <a:buSzTx/>
                <a:buFontTx/>
                <a:buNone/>
              </a:pPr>
              <a:t>39</a:t>
            </a:fld>
            <a:endParaRPr lang="en-US" altLang="en-US" sz="1000"/>
          </a:p>
        </p:txBody>
      </p:sp>
      <p:sp>
        <p:nvSpPr>
          <p:cNvPr id="38920" name="TextBox 1">
            <a:extLst>
              <a:ext uri="{FF2B5EF4-FFF2-40B4-BE49-F238E27FC236}">
                <a16:creationId xmlns:a16="http://schemas.microsoft.com/office/drawing/2014/main" id="{002D0F86-D18E-4CD6-903B-B4C3C56D8A69}"/>
              </a:ext>
            </a:extLst>
          </p:cNvPr>
          <p:cNvSpPr txBox="1">
            <a:spLocks noChangeArrowheads="1"/>
          </p:cNvSpPr>
          <p:nvPr/>
        </p:nvSpPr>
        <p:spPr bwMode="auto">
          <a:xfrm>
            <a:off x="1028700" y="3708738"/>
            <a:ext cx="5981700" cy="2031325"/>
          </a:xfrm>
          <a:prstGeom prst="rect">
            <a:avLst/>
          </a:prstGeom>
          <a:solidFill>
            <a:schemeClr val="accent5">
              <a:lumMod val="60000"/>
              <a:lumOff val="4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So how do you know whether steroids are the solution to, or the cause of, ocular hypertension in uveitis?</a:t>
            </a:r>
          </a:p>
          <a:p>
            <a:r>
              <a:rPr lang="en-US" altLang="en-US" sz="1400" dirty="0">
                <a:solidFill>
                  <a:srgbClr val="0000FF"/>
                </a:solidFill>
              </a:rPr>
              <a:t>As a rule, it takes at least 2 weeks before steroid-induced ocular hypertension occurs. Thus, elevated IOP within this time frame indicates inadequate uveitis control, and the steroid dose should be increased. </a:t>
            </a:r>
          </a:p>
          <a:p>
            <a:endParaRPr lang="en-US" altLang="en-US" sz="1400" dirty="0">
              <a:solidFill>
                <a:srgbClr val="0000FF"/>
              </a:solidFill>
            </a:endParaRPr>
          </a:p>
          <a:p>
            <a:r>
              <a:rPr lang="en-US" altLang="en-US" sz="1400" dirty="0"/>
              <a:t>On the other hand, if IOP spikes </a:t>
            </a:r>
            <a:r>
              <a:rPr lang="en-US" altLang="en-US" sz="1400" b="1" i="1" dirty="0"/>
              <a:t>after</a:t>
            </a:r>
            <a:r>
              <a:rPr lang="en-US" altLang="en-US" sz="1400" dirty="0"/>
              <a:t> the uveitis is controlled, consideration should be given to tapering the steroid and/or adding an aqueous suppressant to the treatment regimen.</a:t>
            </a:r>
          </a:p>
        </p:txBody>
      </p:sp>
    </p:spTree>
    <p:extLst>
      <p:ext uri="{BB962C8B-B14F-4D97-AF65-F5344CB8AC3E}">
        <p14:creationId xmlns:p14="http://schemas.microsoft.com/office/powerpoint/2010/main" val="164225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B143BB6-EB65-43D7-9B33-4BCD9B62E9A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7170" name="Text Box 4">
            <a:extLst>
              <a:ext uri="{FF2B5EF4-FFF2-40B4-BE49-F238E27FC236}">
                <a16:creationId xmlns:a16="http://schemas.microsoft.com/office/drawing/2014/main" id="{5D71D156-16BD-4621-AA09-1A32B0EAB3EE}"/>
              </a:ext>
            </a:extLst>
          </p:cNvPr>
          <p:cNvSpPr txBox="1">
            <a:spLocks noChangeArrowheads="1"/>
          </p:cNvSpPr>
          <p:nvPr/>
        </p:nvSpPr>
        <p:spPr bwMode="auto">
          <a:xfrm>
            <a:off x="390525" y="869950"/>
            <a:ext cx="27206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endParaRPr lang="en-US" altLang="en-US" sz="1600" b="1" dirty="0">
              <a:solidFill>
                <a:schemeClr val="bg1"/>
              </a:solidFill>
            </a:endParaRPr>
          </a:p>
        </p:txBody>
      </p:sp>
      <p:sp>
        <p:nvSpPr>
          <p:cNvPr id="7171" name="Rectangle 2">
            <a:extLst>
              <a:ext uri="{FF2B5EF4-FFF2-40B4-BE49-F238E27FC236}">
                <a16:creationId xmlns:a16="http://schemas.microsoft.com/office/drawing/2014/main" id="{4A5D9753-2B92-4CFD-8ADD-2493E7DE824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172" name="Slide Number Placeholder 1">
            <a:extLst>
              <a:ext uri="{FF2B5EF4-FFF2-40B4-BE49-F238E27FC236}">
                <a16:creationId xmlns:a16="http://schemas.microsoft.com/office/drawing/2014/main" id="{41AB4C87-58C3-4039-A9A9-996FCE50DDB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B23122-46EE-46DE-97F6-BF1ED2A75F59}" type="slidenum">
              <a:rPr lang="en-US" altLang="en-US" sz="1000" smtClean="0"/>
              <a:pPr>
                <a:spcBef>
                  <a:spcPct val="0"/>
                </a:spcBef>
                <a:buClrTx/>
                <a:buSzTx/>
                <a:buFontTx/>
                <a:buNone/>
              </a:pPr>
              <a:t>4</a:t>
            </a:fld>
            <a:endParaRPr lang="en-US" altLang="en-US" sz="1000"/>
          </a:p>
        </p:txBody>
      </p:sp>
      <p:sp>
        <p:nvSpPr>
          <p:cNvPr id="7173" name="Text Box 5">
            <a:extLst>
              <a:ext uri="{FF2B5EF4-FFF2-40B4-BE49-F238E27FC236}">
                <a16:creationId xmlns:a16="http://schemas.microsoft.com/office/drawing/2014/main" id="{147862FE-2321-4C4A-9D4F-D03EE9F9FDF2}"/>
              </a:ext>
            </a:extLst>
          </p:cNvPr>
          <p:cNvSpPr txBox="1">
            <a:spLocks noChangeArrowheads="1"/>
          </p:cNvSpPr>
          <p:nvPr/>
        </p:nvSpPr>
        <p:spPr bwMode="auto">
          <a:xfrm>
            <a:off x="990600" y="1295400"/>
            <a:ext cx="5791200" cy="2031325"/>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Generally speaking, do you expect an inflamed eye to be </a:t>
            </a:r>
            <a:r>
              <a:rPr lang="en-US" altLang="en-US" sz="1400" b="1" dirty="0">
                <a:solidFill>
                  <a:srgbClr val="0000FF"/>
                </a:solidFill>
              </a:rPr>
              <a:t>hyper</a:t>
            </a:r>
            <a:r>
              <a:rPr lang="en-US" altLang="en-US" sz="1400" i="1" dirty="0">
                <a:solidFill>
                  <a:srgbClr val="0000FF"/>
                </a:solidFill>
              </a:rPr>
              <a:t>tensive, or </a:t>
            </a:r>
            <a:r>
              <a:rPr lang="en-US" altLang="en-US" sz="1400" b="1" dirty="0">
                <a:solidFill>
                  <a:srgbClr val="0000FF"/>
                </a:solidFill>
              </a:rPr>
              <a:t>hypo</a:t>
            </a:r>
            <a:r>
              <a:rPr lang="en-US" altLang="en-US" sz="1400" i="1" dirty="0">
                <a:solidFill>
                  <a:srgbClr val="0000FF"/>
                </a:solidFill>
              </a:rPr>
              <a:t>tensive?</a:t>
            </a:r>
            <a:endParaRPr lang="en-US" altLang="en-US" sz="1400" dirty="0">
              <a:solidFill>
                <a:srgbClr val="0000FF"/>
              </a:solidFill>
            </a:endParaRPr>
          </a:p>
          <a:p>
            <a:pPr eaLnBrk="1" hangingPunct="1">
              <a:spcBef>
                <a:spcPct val="0"/>
              </a:spcBef>
              <a:buClrTx/>
              <a:buSzTx/>
              <a:buFontTx/>
              <a:buNone/>
            </a:pPr>
            <a:r>
              <a:rPr lang="en-US" altLang="en-US" sz="1400" b="1" dirty="0">
                <a:solidFill>
                  <a:srgbClr val="0000FF"/>
                </a:solidFill>
              </a:rPr>
              <a:t>Hypotensive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Why hypotensive?</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Ciliary-body inflammation leads to decreased aqueous production,   with subsequent low IOP. That said, certain </a:t>
            </a:r>
            <a:r>
              <a:rPr lang="en-US" altLang="en-US" sz="1400" dirty="0" err="1">
                <a:solidFill>
                  <a:schemeClr val="accent1">
                    <a:lumMod val="40000"/>
                    <a:lumOff val="60000"/>
                  </a:schemeClr>
                </a:solidFill>
              </a:rPr>
              <a:t>uveitic</a:t>
            </a:r>
            <a:r>
              <a:rPr lang="en-US" altLang="en-US" sz="1400" dirty="0">
                <a:solidFill>
                  <a:schemeClr val="accent1">
                    <a:lumMod val="40000"/>
                    <a:lumOff val="60000"/>
                  </a:schemeClr>
                </a:solidFill>
              </a:rPr>
              <a:t> entities are notorious for </a:t>
            </a:r>
            <a:r>
              <a:rPr lang="en-US" altLang="en-US" sz="1400" i="1" dirty="0">
                <a:solidFill>
                  <a:schemeClr val="accent1">
                    <a:lumMod val="40000"/>
                    <a:lumOff val="60000"/>
                  </a:schemeClr>
                </a:solidFill>
              </a:rPr>
              <a:t>elevated</a:t>
            </a:r>
            <a:r>
              <a:rPr lang="en-US" altLang="en-US" sz="1400" dirty="0">
                <a:solidFill>
                  <a:schemeClr val="accent1">
                    <a:lumMod val="40000"/>
                    <a:lumOff val="60000"/>
                  </a:schemeClr>
                </a:solidFill>
              </a:rPr>
              <a:t> IOP, thus rendering it an important clue re the etiology of the inflammation.</a:t>
            </a:r>
          </a:p>
        </p:txBody>
      </p:sp>
    </p:spTree>
    <p:extLst>
      <p:ext uri="{BB962C8B-B14F-4D97-AF65-F5344CB8AC3E}">
        <p14:creationId xmlns:p14="http://schemas.microsoft.com/office/powerpoint/2010/main" val="3917699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9E6AAEAE-337F-4C42-B095-18D08599E6A3}"/>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39938" name="Rectangle 2">
            <a:extLst>
              <a:ext uri="{FF2B5EF4-FFF2-40B4-BE49-F238E27FC236}">
                <a16:creationId xmlns:a16="http://schemas.microsoft.com/office/drawing/2014/main" id="{DC8ACD28-B406-49B7-BFDE-CB7EAF6C537A}"/>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39" name="Text Box 4">
            <a:extLst>
              <a:ext uri="{FF2B5EF4-FFF2-40B4-BE49-F238E27FC236}">
                <a16:creationId xmlns:a16="http://schemas.microsoft.com/office/drawing/2014/main" id="{6C0292CB-F0E2-40FB-897A-C72A129CCADF}"/>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39940" name="Rectangle 2">
            <a:extLst>
              <a:ext uri="{FF2B5EF4-FFF2-40B4-BE49-F238E27FC236}">
                <a16:creationId xmlns:a16="http://schemas.microsoft.com/office/drawing/2014/main" id="{A21A191A-A2CC-4E1A-BAE7-5A181668BC63}"/>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39941" name="Slide Number Placeholder 1">
            <a:extLst>
              <a:ext uri="{FF2B5EF4-FFF2-40B4-BE49-F238E27FC236}">
                <a16:creationId xmlns:a16="http://schemas.microsoft.com/office/drawing/2014/main" id="{A525FE60-EE54-457D-97EF-C2B47B021DE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B02528-C674-47BC-8148-C30B453589BB}" type="slidenum">
              <a:rPr lang="en-US" altLang="en-US" sz="1000" smtClean="0"/>
              <a:pPr>
                <a:spcBef>
                  <a:spcPct val="0"/>
                </a:spcBef>
                <a:buClrTx/>
                <a:buSzTx/>
                <a:buFontTx/>
                <a:buNone/>
              </a:pPr>
              <a:t>40</a:t>
            </a:fld>
            <a:endParaRPr lang="en-US" altLang="en-US" sz="1000"/>
          </a:p>
        </p:txBody>
      </p:sp>
      <p:sp>
        <p:nvSpPr>
          <p:cNvPr id="39942" name="Text Box 12">
            <a:extLst>
              <a:ext uri="{FF2B5EF4-FFF2-40B4-BE49-F238E27FC236}">
                <a16:creationId xmlns:a16="http://schemas.microsoft.com/office/drawing/2014/main" id="{06286B2E-9056-485A-9438-451497287553}"/>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FFCCFF"/>
                </a:solidFill>
              </a:rPr>
              <a:t>Heterochromia iridis, cataract, and stellate KP</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How common is glaucoma in FHI?</a:t>
            </a:r>
          </a:p>
          <a:p>
            <a:pPr eaLnBrk="1" hangingPunct="1">
              <a:spcBef>
                <a:spcPct val="0"/>
              </a:spcBef>
              <a:buClrTx/>
              <a:buSzTx/>
              <a:buFontTx/>
              <a:buNone/>
            </a:pPr>
            <a:r>
              <a:rPr lang="en-US" altLang="en-US" sz="1400" dirty="0">
                <a:solidFill>
                  <a:srgbClr val="FFCCFF"/>
                </a:solidFill>
              </a:rPr>
              <a:t>It develops in about 25-50% of cases</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What is the etiology?</a:t>
            </a:r>
          </a:p>
          <a:p>
            <a:pPr eaLnBrk="1" hangingPunct="1">
              <a:spcBef>
                <a:spcPct val="0"/>
              </a:spcBef>
              <a:buClrTx/>
              <a:buSzTx/>
              <a:buFontTx/>
              <a:buNone/>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pPr>
            <a:r>
              <a:rPr lang="en-US" altLang="en-US" sz="1400" dirty="0">
                <a:solidFill>
                  <a:srgbClr val="FFCCFF"/>
                </a:solidFill>
              </a:rPr>
              <a:t>A middle-aged adult </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Is there a gender predilection?</a:t>
            </a:r>
          </a:p>
          <a:p>
            <a:pPr eaLnBrk="1" hangingPunct="1">
              <a:spcBef>
                <a:spcPct val="0"/>
              </a:spcBef>
              <a:buClrTx/>
              <a:buSzTx/>
              <a:buFontTx/>
              <a:buNone/>
            </a:pPr>
            <a:r>
              <a:rPr lang="en-US" altLang="en-US" sz="1400" dirty="0">
                <a:solidFill>
                  <a:srgbClr val="FFCCFF"/>
                </a:solidFill>
              </a:rPr>
              <a:t>No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02E5794-B6D6-4017-9BA2-7AFF5AC9A38C}"/>
              </a:ext>
            </a:extLst>
          </p:cNvPr>
          <p:cNvSpPr txBox="1">
            <a:spLocks noChangeArrowheads="1"/>
          </p:cNvSpPr>
          <p:nvPr/>
        </p:nvSpPr>
        <p:spPr bwMode="auto">
          <a:xfrm>
            <a:off x="390525" y="869950"/>
            <a:ext cx="483658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a:p>
            <a:pPr eaLnBrk="1" hangingPunct="1">
              <a:spcBef>
                <a:spcPct val="0"/>
              </a:spcBef>
              <a:buClrTx/>
              <a:buSzTx/>
              <a:buFontTx/>
              <a:buNone/>
            </a:pPr>
            <a:endParaRPr lang="en-US" altLang="en-US" sz="1600" dirty="0">
              <a:solidFill>
                <a:schemeClr val="bg1">
                  <a:lumMod val="75000"/>
                </a:schemeClr>
              </a:solidFill>
            </a:endParaRPr>
          </a:p>
        </p:txBody>
      </p:sp>
      <p:sp>
        <p:nvSpPr>
          <p:cNvPr id="40962" name="Rectangle 2">
            <a:extLst>
              <a:ext uri="{FF2B5EF4-FFF2-40B4-BE49-F238E27FC236}">
                <a16:creationId xmlns:a16="http://schemas.microsoft.com/office/drawing/2014/main" id="{332254FC-EEF4-42B9-A7C2-D8F9F8043D7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63" name="Text Box 4">
            <a:extLst>
              <a:ext uri="{FF2B5EF4-FFF2-40B4-BE49-F238E27FC236}">
                <a16:creationId xmlns:a16="http://schemas.microsoft.com/office/drawing/2014/main" id="{4A91CE0D-93B2-4C44-8159-80E0E746A7C2}"/>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0964" name="Rectangle 2">
            <a:extLst>
              <a:ext uri="{FF2B5EF4-FFF2-40B4-BE49-F238E27FC236}">
                <a16:creationId xmlns:a16="http://schemas.microsoft.com/office/drawing/2014/main" id="{253CAA08-51A5-45F7-A45B-8AC9C5DCC71E}"/>
              </a:ext>
            </a:extLst>
          </p:cNvPr>
          <p:cNvSpPr>
            <a:spLocks noGrp="1" noChangeArrowheads="1"/>
          </p:cNvSpPr>
          <p:nvPr>
            <p:ph type="title"/>
          </p:nvPr>
        </p:nvSpPr>
        <p:spPr>
          <a:xfrm>
            <a:off x="457200" y="122238"/>
            <a:ext cx="7543800" cy="639762"/>
          </a:xfrm>
        </p:spPr>
        <p:txBody>
          <a:bodyPr/>
          <a:lstStyle/>
          <a:p>
            <a:pPr eaLnBrk="1" hangingPunct="1"/>
            <a:r>
              <a:rPr lang="en-US" altLang="en-US" sz="3500" b="0" dirty="0"/>
              <a:t>Unilateral </a:t>
            </a:r>
            <a:r>
              <a:rPr lang="en-US" altLang="en-US" sz="3500" b="0" dirty="0">
                <a:cs typeface="Arial" panose="020B0604020202020204" pitchFamily="34" charset="0"/>
              </a:rPr>
              <a:t>↑</a:t>
            </a:r>
            <a:r>
              <a:rPr lang="en-US" altLang="en-US" sz="3500" b="0" dirty="0"/>
              <a:t> IOP associated with:</a:t>
            </a:r>
          </a:p>
        </p:txBody>
      </p:sp>
      <p:sp>
        <p:nvSpPr>
          <p:cNvPr id="40965" name="Slide Number Placeholder 1">
            <a:extLst>
              <a:ext uri="{FF2B5EF4-FFF2-40B4-BE49-F238E27FC236}">
                <a16:creationId xmlns:a16="http://schemas.microsoft.com/office/drawing/2014/main" id="{A4B857F5-A5BD-4919-BA2C-C9FAA5B1171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46C32BF-03D8-4871-8531-6886D454B1F8}" type="slidenum">
              <a:rPr lang="en-US" altLang="en-US" sz="1000" smtClean="0"/>
              <a:pPr>
                <a:spcBef>
                  <a:spcPct val="0"/>
                </a:spcBef>
                <a:buClrTx/>
                <a:buSzTx/>
                <a:buFontTx/>
                <a:buNone/>
              </a:pPr>
              <a:t>41</a:t>
            </a:fld>
            <a:endParaRPr lang="en-US" altLang="en-US" sz="1000"/>
          </a:p>
        </p:txBody>
      </p:sp>
      <p:sp>
        <p:nvSpPr>
          <p:cNvPr id="40966" name="Text Box 12">
            <a:extLst>
              <a:ext uri="{FF2B5EF4-FFF2-40B4-BE49-F238E27FC236}">
                <a16:creationId xmlns:a16="http://schemas.microsoft.com/office/drawing/2014/main" id="{08F6ADFC-31CD-4595-8EC3-9789523D47BE}"/>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0000FF"/>
                </a:solidFill>
              </a:rPr>
              <a:t>Heterochromia iridis, cataract, and stellate KP</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FFCCFF"/>
                </a:solidFill>
              </a:rPr>
              <a:t>How common is glaucoma in FHI?</a:t>
            </a:r>
          </a:p>
          <a:p>
            <a:pPr eaLnBrk="1" hangingPunct="1">
              <a:spcBef>
                <a:spcPct val="0"/>
              </a:spcBef>
              <a:buClrTx/>
              <a:buSzTx/>
              <a:buFontTx/>
              <a:buNone/>
            </a:pPr>
            <a:r>
              <a:rPr lang="en-US" altLang="en-US" sz="1400" dirty="0">
                <a:solidFill>
                  <a:srgbClr val="FFCCFF"/>
                </a:solidFill>
              </a:rPr>
              <a:t>It develops in about 25-50% of cases</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What is the etiology?</a:t>
            </a:r>
          </a:p>
          <a:p>
            <a:pPr eaLnBrk="1" hangingPunct="1">
              <a:spcBef>
                <a:spcPct val="0"/>
              </a:spcBef>
              <a:buClrTx/>
              <a:buSzTx/>
              <a:buFontTx/>
              <a:buNone/>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pPr>
            <a:r>
              <a:rPr lang="en-US" altLang="en-US" sz="1400" dirty="0">
                <a:solidFill>
                  <a:srgbClr val="FFCCFF"/>
                </a:solidFill>
              </a:rPr>
              <a:t>A middle-aged adult </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Is there a gender predilection?</a:t>
            </a:r>
          </a:p>
          <a:p>
            <a:pPr eaLnBrk="1" hangingPunct="1">
              <a:spcBef>
                <a:spcPct val="0"/>
              </a:spcBef>
              <a:buClrTx/>
              <a:buSzTx/>
              <a:buFontTx/>
              <a:buNone/>
            </a:pPr>
            <a:r>
              <a:rPr lang="en-US" altLang="en-US" sz="1400" dirty="0">
                <a:solidFill>
                  <a:srgbClr val="FFCCFF"/>
                </a:solidFill>
              </a:rPr>
              <a:t>No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D182F-6258-4466-88BA-CB88030DE39D}"/>
              </a:ext>
            </a:extLst>
          </p:cNvPr>
          <p:cNvSpPr>
            <a:spLocks noGrp="1"/>
          </p:cNvSpPr>
          <p:nvPr>
            <p:ph type="sldNum" sz="quarter" idx="12"/>
          </p:nvPr>
        </p:nvSpPr>
        <p:spPr/>
        <p:txBody>
          <a:bodyPr/>
          <a:lstStyle/>
          <a:p>
            <a:pPr>
              <a:defRPr/>
            </a:pPr>
            <a:fld id="{0BB887E1-D19B-4909-93B1-7D5653B34270}" type="slidenum">
              <a:rPr lang="en-US" altLang="en-US" smtClean="0"/>
              <a:pPr>
                <a:defRPr/>
              </a:pPr>
              <a:t>42</a:t>
            </a:fld>
            <a:endParaRPr lang="en-US" altLang="en-US"/>
          </a:p>
        </p:txBody>
      </p:sp>
      <p:pic>
        <p:nvPicPr>
          <p:cNvPr id="6" name="Picture 5">
            <a:extLst>
              <a:ext uri="{FF2B5EF4-FFF2-40B4-BE49-F238E27FC236}">
                <a16:creationId xmlns:a16="http://schemas.microsoft.com/office/drawing/2014/main" id="{EC47D695-18D4-4992-83CB-8C0D276A4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937" y="1520150"/>
            <a:ext cx="4772125" cy="3817700"/>
          </a:xfrm>
          <a:prstGeom prst="rect">
            <a:avLst/>
          </a:prstGeom>
        </p:spPr>
      </p:pic>
      <p:sp>
        <p:nvSpPr>
          <p:cNvPr id="8" name="TextBox 7">
            <a:extLst>
              <a:ext uri="{FF2B5EF4-FFF2-40B4-BE49-F238E27FC236}">
                <a16:creationId xmlns:a16="http://schemas.microsoft.com/office/drawing/2014/main" id="{E8FC0E72-B845-4A10-A928-7176414DFEE5}"/>
              </a:ext>
            </a:extLst>
          </p:cNvPr>
          <p:cNvSpPr txBox="1"/>
          <p:nvPr/>
        </p:nvSpPr>
        <p:spPr>
          <a:xfrm>
            <a:off x="3472980" y="6107668"/>
            <a:ext cx="2198038" cy="369332"/>
          </a:xfrm>
          <a:prstGeom prst="rect">
            <a:avLst/>
          </a:prstGeom>
          <a:noFill/>
        </p:spPr>
        <p:txBody>
          <a:bodyPr wrap="none" rtlCol="0">
            <a:spAutoFit/>
          </a:bodyPr>
          <a:lstStyle/>
          <a:p>
            <a:pPr algn="ctr"/>
            <a:r>
              <a:rPr lang="en-US" dirty="0"/>
              <a:t>FHI: Heterochromia</a:t>
            </a:r>
          </a:p>
        </p:txBody>
      </p:sp>
      <p:sp>
        <p:nvSpPr>
          <p:cNvPr id="5" name="Rectangle 2">
            <a:extLst>
              <a:ext uri="{FF2B5EF4-FFF2-40B4-BE49-F238E27FC236}">
                <a16:creationId xmlns:a16="http://schemas.microsoft.com/office/drawing/2014/main" id="{AF68A42E-D7D4-44AA-AF2E-547872389693}"/>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endParaRPr lang="en-US" altLang="en-US" sz="3500" b="0" kern="0" dirty="0"/>
          </a:p>
        </p:txBody>
      </p:sp>
    </p:spTree>
    <p:extLst>
      <p:ext uri="{BB962C8B-B14F-4D97-AF65-F5344CB8AC3E}">
        <p14:creationId xmlns:p14="http://schemas.microsoft.com/office/powerpoint/2010/main" val="4159532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D182F-6258-4466-88BA-CB88030DE39D}"/>
              </a:ext>
            </a:extLst>
          </p:cNvPr>
          <p:cNvSpPr>
            <a:spLocks noGrp="1"/>
          </p:cNvSpPr>
          <p:nvPr>
            <p:ph type="sldNum" sz="quarter" idx="12"/>
          </p:nvPr>
        </p:nvSpPr>
        <p:spPr/>
        <p:txBody>
          <a:bodyPr/>
          <a:lstStyle/>
          <a:p>
            <a:pPr>
              <a:defRPr/>
            </a:pPr>
            <a:fld id="{0BB887E1-D19B-4909-93B1-7D5653B34270}" type="slidenum">
              <a:rPr lang="en-US" altLang="en-US" smtClean="0"/>
              <a:pPr>
                <a:defRPr/>
              </a:pPr>
              <a:t>43</a:t>
            </a:fld>
            <a:endParaRPr lang="en-US" altLang="en-US"/>
          </a:p>
        </p:txBody>
      </p:sp>
      <p:pic>
        <p:nvPicPr>
          <p:cNvPr id="10" name="Picture 5" descr="cataract fuchs heterochromic">
            <a:extLst>
              <a:ext uri="{FF2B5EF4-FFF2-40B4-BE49-F238E27FC236}">
                <a16:creationId xmlns:a16="http://schemas.microsoft.com/office/drawing/2014/main" id="{85BF2082-1183-41B9-919B-86B8B86FC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099" y="1719966"/>
            <a:ext cx="5257800" cy="3418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a:extLst>
              <a:ext uri="{FF2B5EF4-FFF2-40B4-BE49-F238E27FC236}">
                <a16:creationId xmlns:a16="http://schemas.microsoft.com/office/drawing/2014/main" id="{30A81829-CA51-48D2-A80F-D40BFC95E5D5}"/>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endParaRPr lang="en-US" altLang="en-US" sz="3500" b="0" kern="0" dirty="0"/>
          </a:p>
        </p:txBody>
      </p:sp>
      <p:sp>
        <p:nvSpPr>
          <p:cNvPr id="3" name="TextBox 2">
            <a:extLst>
              <a:ext uri="{FF2B5EF4-FFF2-40B4-BE49-F238E27FC236}">
                <a16:creationId xmlns:a16="http://schemas.microsoft.com/office/drawing/2014/main" id="{CEA382C0-AA2C-EBE9-8792-47E9C749DD05}"/>
              </a:ext>
            </a:extLst>
          </p:cNvPr>
          <p:cNvSpPr txBox="1"/>
          <p:nvPr/>
        </p:nvSpPr>
        <p:spPr>
          <a:xfrm>
            <a:off x="3351154" y="6107668"/>
            <a:ext cx="2441695" cy="369332"/>
          </a:xfrm>
          <a:prstGeom prst="rect">
            <a:avLst/>
          </a:prstGeom>
          <a:noFill/>
        </p:spPr>
        <p:txBody>
          <a:bodyPr wrap="none" rtlCol="0">
            <a:spAutoFit/>
          </a:bodyPr>
          <a:lstStyle/>
          <a:p>
            <a:pPr algn="ctr"/>
            <a:r>
              <a:rPr lang="en-US" dirty="0"/>
              <a:t>FHI: Note the cataract</a:t>
            </a:r>
          </a:p>
        </p:txBody>
      </p:sp>
    </p:spTree>
    <p:extLst>
      <p:ext uri="{BB962C8B-B14F-4D97-AF65-F5344CB8AC3E}">
        <p14:creationId xmlns:p14="http://schemas.microsoft.com/office/powerpoint/2010/main" val="1160498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D182F-6258-4466-88BA-CB88030DE39D}"/>
              </a:ext>
            </a:extLst>
          </p:cNvPr>
          <p:cNvSpPr>
            <a:spLocks noGrp="1"/>
          </p:cNvSpPr>
          <p:nvPr>
            <p:ph type="sldNum" sz="quarter" idx="12"/>
          </p:nvPr>
        </p:nvSpPr>
        <p:spPr/>
        <p:txBody>
          <a:bodyPr/>
          <a:lstStyle/>
          <a:p>
            <a:pPr>
              <a:defRPr/>
            </a:pPr>
            <a:fld id="{0BB887E1-D19B-4909-93B1-7D5653B34270}" type="slidenum">
              <a:rPr lang="en-US" altLang="en-US" smtClean="0"/>
              <a:pPr>
                <a:defRPr/>
              </a:pPr>
              <a:t>44</a:t>
            </a:fld>
            <a:endParaRPr lang="en-US" altLang="en-US"/>
          </a:p>
        </p:txBody>
      </p:sp>
      <p:sp>
        <p:nvSpPr>
          <p:cNvPr id="8" name="TextBox 7">
            <a:extLst>
              <a:ext uri="{FF2B5EF4-FFF2-40B4-BE49-F238E27FC236}">
                <a16:creationId xmlns:a16="http://schemas.microsoft.com/office/drawing/2014/main" id="{E8FC0E72-B845-4A10-A928-7176414DFEE5}"/>
              </a:ext>
            </a:extLst>
          </p:cNvPr>
          <p:cNvSpPr txBox="1"/>
          <p:nvPr/>
        </p:nvSpPr>
        <p:spPr>
          <a:xfrm>
            <a:off x="3658935" y="6107668"/>
            <a:ext cx="1826141" cy="369332"/>
          </a:xfrm>
          <a:prstGeom prst="rect">
            <a:avLst/>
          </a:prstGeom>
          <a:noFill/>
        </p:spPr>
        <p:txBody>
          <a:bodyPr wrap="none" rtlCol="0">
            <a:spAutoFit/>
          </a:bodyPr>
          <a:lstStyle/>
          <a:p>
            <a:pPr algn="ctr"/>
            <a:r>
              <a:rPr lang="en-US" dirty="0"/>
              <a:t>FHI: Stellate KP</a:t>
            </a:r>
          </a:p>
        </p:txBody>
      </p:sp>
      <p:pic>
        <p:nvPicPr>
          <p:cNvPr id="3" name="Picture 2">
            <a:extLst>
              <a:ext uri="{FF2B5EF4-FFF2-40B4-BE49-F238E27FC236}">
                <a16:creationId xmlns:a16="http://schemas.microsoft.com/office/drawing/2014/main" id="{D61268B6-A10E-434E-9290-F3619854A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024" y="1195588"/>
            <a:ext cx="5695950" cy="4466824"/>
          </a:xfrm>
          <a:prstGeom prst="rect">
            <a:avLst/>
          </a:prstGeom>
        </p:spPr>
      </p:pic>
      <p:sp>
        <p:nvSpPr>
          <p:cNvPr id="5" name="Rectangle 2">
            <a:extLst>
              <a:ext uri="{FF2B5EF4-FFF2-40B4-BE49-F238E27FC236}">
                <a16:creationId xmlns:a16="http://schemas.microsoft.com/office/drawing/2014/main" id="{5416F2A2-0BE8-4524-BD73-C700B0523E6D}"/>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endParaRPr lang="en-US" altLang="en-US" sz="3500" b="0" kern="0" dirty="0"/>
          </a:p>
        </p:txBody>
      </p:sp>
    </p:spTree>
    <p:extLst>
      <p:ext uri="{BB962C8B-B14F-4D97-AF65-F5344CB8AC3E}">
        <p14:creationId xmlns:p14="http://schemas.microsoft.com/office/powerpoint/2010/main" val="552503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81682194-F749-414B-9BEC-11B033B1237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1986" name="Rectangle 2">
            <a:extLst>
              <a:ext uri="{FF2B5EF4-FFF2-40B4-BE49-F238E27FC236}">
                <a16:creationId xmlns:a16="http://schemas.microsoft.com/office/drawing/2014/main" id="{2F76FAA9-AC39-4109-848E-F5E3C1C93B67}"/>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87" name="Text Box 4">
            <a:extLst>
              <a:ext uri="{FF2B5EF4-FFF2-40B4-BE49-F238E27FC236}">
                <a16:creationId xmlns:a16="http://schemas.microsoft.com/office/drawing/2014/main" id="{F378C3BD-9EE5-4F5B-8C73-2A08F2821F04}"/>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1988" name="Rectangle 2">
            <a:extLst>
              <a:ext uri="{FF2B5EF4-FFF2-40B4-BE49-F238E27FC236}">
                <a16:creationId xmlns:a16="http://schemas.microsoft.com/office/drawing/2014/main" id="{A0377259-C8F3-4BEC-BF66-92993F23E76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1989" name="Slide Number Placeholder 1">
            <a:extLst>
              <a:ext uri="{FF2B5EF4-FFF2-40B4-BE49-F238E27FC236}">
                <a16:creationId xmlns:a16="http://schemas.microsoft.com/office/drawing/2014/main" id="{4F7B5E70-EF86-4551-9375-2D4379E6777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CE3F8B3-C824-4892-814F-352DEBB47ED6}" type="slidenum">
              <a:rPr lang="en-US" altLang="en-US" sz="1000" smtClean="0"/>
              <a:pPr>
                <a:spcBef>
                  <a:spcPct val="0"/>
                </a:spcBef>
                <a:buClrTx/>
                <a:buSzTx/>
                <a:buFontTx/>
                <a:buNone/>
              </a:pPr>
              <a:t>45</a:t>
            </a:fld>
            <a:endParaRPr lang="en-US" altLang="en-US" sz="1000"/>
          </a:p>
        </p:txBody>
      </p:sp>
      <p:sp>
        <p:nvSpPr>
          <p:cNvPr id="37894" name="Text Box 12">
            <a:extLst>
              <a:ext uri="{FF2B5EF4-FFF2-40B4-BE49-F238E27FC236}">
                <a16:creationId xmlns:a16="http://schemas.microsoft.com/office/drawing/2014/main" id="{C5F1506A-B996-4F7A-8EE3-207BAE3E0A4E}"/>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b="1" dirty="0" err="1">
                <a:solidFill>
                  <a:srgbClr val="0000FF"/>
                </a:solidFill>
              </a:rPr>
              <a:t>Heterochromia</a:t>
            </a:r>
            <a:r>
              <a:rPr lang="en-US" altLang="en-US" sz="1400" b="1" dirty="0">
                <a:solidFill>
                  <a:srgbClr val="0000FF"/>
                </a:solidFill>
              </a:rPr>
              <a:t> </a:t>
            </a:r>
            <a:r>
              <a:rPr lang="en-US" altLang="en-US" sz="1400" b="1" dirty="0" err="1">
                <a:solidFill>
                  <a:srgbClr val="0085C3"/>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41991" name="Oval 10">
            <a:extLst>
              <a:ext uri="{FF2B5EF4-FFF2-40B4-BE49-F238E27FC236}">
                <a16:creationId xmlns:a16="http://schemas.microsoft.com/office/drawing/2014/main" id="{DD0C6695-D099-4412-B03C-74C05FD0FEB7}"/>
              </a:ext>
            </a:extLst>
          </p:cNvPr>
          <p:cNvSpPr>
            <a:spLocks noChangeArrowheads="1"/>
          </p:cNvSpPr>
          <p:nvPr/>
        </p:nvSpPr>
        <p:spPr bwMode="auto">
          <a:xfrm>
            <a:off x="18288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2" name="Oval 11">
            <a:extLst>
              <a:ext uri="{FF2B5EF4-FFF2-40B4-BE49-F238E27FC236}">
                <a16:creationId xmlns:a16="http://schemas.microsoft.com/office/drawing/2014/main" id="{8ECDBEEA-0C72-416D-B25D-96A71B209126}"/>
              </a:ext>
            </a:extLst>
          </p:cNvPr>
          <p:cNvSpPr>
            <a:spLocks noChangeArrowheads="1"/>
          </p:cNvSpPr>
          <p:nvPr/>
        </p:nvSpPr>
        <p:spPr bwMode="auto">
          <a:xfrm>
            <a:off x="2362200" y="3733800"/>
            <a:ext cx="762000" cy="7620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3" name="Oval 12">
            <a:extLst>
              <a:ext uri="{FF2B5EF4-FFF2-40B4-BE49-F238E27FC236}">
                <a16:creationId xmlns:a16="http://schemas.microsoft.com/office/drawing/2014/main" id="{F993B529-55F9-4CE9-846D-A93F7A621D3C}"/>
              </a:ext>
            </a:extLst>
          </p:cNvPr>
          <p:cNvSpPr>
            <a:spLocks noChangeArrowheads="1"/>
          </p:cNvSpPr>
          <p:nvPr/>
        </p:nvSpPr>
        <p:spPr bwMode="auto">
          <a:xfrm>
            <a:off x="25908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4" name="Oval 13">
            <a:extLst>
              <a:ext uri="{FF2B5EF4-FFF2-40B4-BE49-F238E27FC236}">
                <a16:creationId xmlns:a16="http://schemas.microsoft.com/office/drawing/2014/main" id="{15DAD3C5-EA44-4BA8-8CF8-7BBF9BC6064E}"/>
              </a:ext>
            </a:extLst>
          </p:cNvPr>
          <p:cNvSpPr>
            <a:spLocks noChangeArrowheads="1"/>
          </p:cNvSpPr>
          <p:nvPr/>
        </p:nvSpPr>
        <p:spPr bwMode="auto">
          <a:xfrm>
            <a:off x="51054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5" name="Oval 14">
            <a:extLst>
              <a:ext uri="{FF2B5EF4-FFF2-40B4-BE49-F238E27FC236}">
                <a16:creationId xmlns:a16="http://schemas.microsoft.com/office/drawing/2014/main" id="{DE781CDC-A802-4D6E-887B-E881B8CD9E4D}"/>
              </a:ext>
            </a:extLst>
          </p:cNvPr>
          <p:cNvSpPr>
            <a:spLocks noChangeArrowheads="1"/>
          </p:cNvSpPr>
          <p:nvPr/>
        </p:nvSpPr>
        <p:spPr bwMode="auto">
          <a:xfrm>
            <a:off x="5638800" y="3733800"/>
            <a:ext cx="762000" cy="762000"/>
          </a:xfrm>
          <a:prstGeom prst="ellipse">
            <a:avLst/>
          </a:prstGeom>
          <a:solidFill>
            <a:srgbClr val="33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6" name="Oval 15">
            <a:extLst>
              <a:ext uri="{FF2B5EF4-FFF2-40B4-BE49-F238E27FC236}">
                <a16:creationId xmlns:a16="http://schemas.microsoft.com/office/drawing/2014/main" id="{320A12D0-26BB-4EAA-A904-0FA70DC7D99F}"/>
              </a:ext>
            </a:extLst>
          </p:cNvPr>
          <p:cNvSpPr>
            <a:spLocks noChangeArrowheads="1"/>
          </p:cNvSpPr>
          <p:nvPr/>
        </p:nvSpPr>
        <p:spPr bwMode="auto">
          <a:xfrm>
            <a:off x="58674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7" name="TextBox 1">
            <a:extLst>
              <a:ext uri="{FF2B5EF4-FFF2-40B4-BE49-F238E27FC236}">
                <a16:creationId xmlns:a16="http://schemas.microsoft.com/office/drawing/2014/main" id="{D2C26EE6-4F8C-4A92-B366-8B671794932C}"/>
              </a:ext>
            </a:extLst>
          </p:cNvPr>
          <p:cNvSpPr txBox="1">
            <a:spLocks noChangeArrowheads="1"/>
          </p:cNvSpPr>
          <p:nvPr/>
        </p:nvSpPr>
        <p:spPr bwMode="auto">
          <a:xfrm>
            <a:off x="2528888" y="31242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41998" name="TextBox 14">
            <a:extLst>
              <a:ext uri="{FF2B5EF4-FFF2-40B4-BE49-F238E27FC236}">
                <a16:creationId xmlns:a16="http://schemas.microsoft.com/office/drawing/2014/main" id="{C88B395E-6175-4B05-A3BA-EAE20DCBC8BB}"/>
              </a:ext>
            </a:extLst>
          </p:cNvPr>
          <p:cNvSpPr txBox="1">
            <a:spLocks noChangeArrowheads="1"/>
          </p:cNvSpPr>
          <p:nvPr/>
        </p:nvSpPr>
        <p:spPr bwMode="auto">
          <a:xfrm>
            <a:off x="5791200" y="31242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41999" name="TextBox 12">
            <a:extLst>
              <a:ext uri="{FF2B5EF4-FFF2-40B4-BE49-F238E27FC236}">
                <a16:creationId xmlns:a16="http://schemas.microsoft.com/office/drawing/2014/main" id="{CE08EF80-BA24-46E1-BF1C-4F1D08EEF610}"/>
              </a:ext>
            </a:extLst>
          </p:cNvPr>
          <p:cNvSpPr txBox="1">
            <a:spLocks noChangeArrowheads="1"/>
          </p:cNvSpPr>
          <p:nvPr/>
        </p:nvSpPr>
        <p:spPr bwMode="auto">
          <a:xfrm>
            <a:off x="2286000" y="4953000"/>
            <a:ext cx="4141788"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a:solidFill>
                  <a:srgbClr val="0000FF"/>
                </a:solidFill>
              </a:rPr>
              <a:t>Is the affected eye the </a:t>
            </a:r>
            <a:r>
              <a:rPr lang="en-US" altLang="en-US" sz="1300" b="1" i="1">
                <a:solidFill>
                  <a:srgbClr val="0000FF"/>
                </a:solidFill>
              </a:rPr>
              <a:t>darker </a:t>
            </a:r>
            <a:r>
              <a:rPr lang="en-US" altLang="en-US" sz="1300" i="1">
                <a:solidFill>
                  <a:srgbClr val="0000FF"/>
                </a:solidFill>
              </a:rPr>
              <a:t>eye or the </a:t>
            </a:r>
            <a:r>
              <a:rPr lang="en-US" altLang="en-US" sz="1300" b="1" i="1">
                <a:solidFill>
                  <a:srgbClr val="0085C3"/>
                </a:solidFill>
              </a:rPr>
              <a:t>lighter </a:t>
            </a:r>
            <a:r>
              <a:rPr lang="en-US" altLang="en-US" sz="1300" i="1">
                <a:solidFill>
                  <a:srgbClr val="0000FF"/>
                </a:solidFill>
              </a:rPr>
              <a:t>eye?</a:t>
            </a:r>
          </a:p>
          <a:p>
            <a:pPr eaLnBrk="1" hangingPunct="1">
              <a:spcBef>
                <a:spcPct val="0"/>
              </a:spcBef>
              <a:buClrTx/>
              <a:buSzTx/>
              <a:buFontTx/>
              <a:buNone/>
            </a:pPr>
            <a:r>
              <a:rPr lang="en-US" altLang="en-US" sz="1300" b="1">
                <a:solidFill>
                  <a:srgbClr val="FFFF00"/>
                </a:solidFill>
              </a:rPr>
              <a:t>The lighter </a:t>
            </a:r>
            <a:r>
              <a:rPr lang="en-US" altLang="en-US" sz="1300">
                <a:solidFill>
                  <a:srgbClr val="FFFF00"/>
                </a:solidFill>
              </a:rPr>
              <a:t>(with one exception)</a:t>
            </a:r>
            <a:endParaRPr lang="en-US" altLang="en-US" sz="1300" b="1">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BADC6EE-4D0F-44E7-9CD4-7562F826E8C3}"/>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3010" name="Rectangle 2">
            <a:extLst>
              <a:ext uri="{FF2B5EF4-FFF2-40B4-BE49-F238E27FC236}">
                <a16:creationId xmlns:a16="http://schemas.microsoft.com/office/drawing/2014/main" id="{95582BDC-C263-4755-B508-01151ACDDE00}"/>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1" name="Text Box 4">
            <a:extLst>
              <a:ext uri="{FF2B5EF4-FFF2-40B4-BE49-F238E27FC236}">
                <a16:creationId xmlns:a16="http://schemas.microsoft.com/office/drawing/2014/main" id="{DD272257-383F-428B-BCB8-03831FCDDB6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3012" name="Rectangle 2">
            <a:extLst>
              <a:ext uri="{FF2B5EF4-FFF2-40B4-BE49-F238E27FC236}">
                <a16:creationId xmlns:a16="http://schemas.microsoft.com/office/drawing/2014/main" id="{2869E708-7104-472B-9553-2FC719FEE257}"/>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3013" name="Slide Number Placeholder 1">
            <a:extLst>
              <a:ext uri="{FF2B5EF4-FFF2-40B4-BE49-F238E27FC236}">
                <a16:creationId xmlns:a16="http://schemas.microsoft.com/office/drawing/2014/main" id="{8002F5A5-97F5-4B11-AEC5-32643A527EE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248DFB1-D7BC-41CC-82C0-83B5E70DDDD0}" type="slidenum">
              <a:rPr lang="en-US" altLang="en-US" sz="1000" smtClean="0"/>
              <a:pPr>
                <a:spcBef>
                  <a:spcPct val="0"/>
                </a:spcBef>
                <a:buClrTx/>
                <a:buSzTx/>
                <a:buFontTx/>
                <a:buNone/>
              </a:pPr>
              <a:t>46</a:t>
            </a:fld>
            <a:endParaRPr lang="en-US" altLang="en-US" sz="1000"/>
          </a:p>
        </p:txBody>
      </p:sp>
      <p:sp>
        <p:nvSpPr>
          <p:cNvPr id="37894" name="Text Box 12">
            <a:extLst>
              <a:ext uri="{FF2B5EF4-FFF2-40B4-BE49-F238E27FC236}">
                <a16:creationId xmlns:a16="http://schemas.microsoft.com/office/drawing/2014/main" id="{DEE04EA4-B777-4D55-ABF1-B309A6F1E900}"/>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b="1" dirty="0" err="1">
                <a:solidFill>
                  <a:srgbClr val="0000FF"/>
                </a:solidFill>
              </a:rPr>
              <a:t>Heterochromia</a:t>
            </a:r>
            <a:r>
              <a:rPr lang="en-US" altLang="en-US" sz="1400" b="1" dirty="0">
                <a:solidFill>
                  <a:srgbClr val="0000FF"/>
                </a:solidFill>
              </a:rPr>
              <a:t> </a:t>
            </a:r>
            <a:r>
              <a:rPr lang="en-US" altLang="en-US" sz="1400" b="1" dirty="0" err="1">
                <a:solidFill>
                  <a:srgbClr val="0085C3"/>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43015" name="Oval 10">
            <a:extLst>
              <a:ext uri="{FF2B5EF4-FFF2-40B4-BE49-F238E27FC236}">
                <a16:creationId xmlns:a16="http://schemas.microsoft.com/office/drawing/2014/main" id="{9A3AB9A6-D645-4FB0-B660-0243E77022C3}"/>
              </a:ext>
            </a:extLst>
          </p:cNvPr>
          <p:cNvSpPr>
            <a:spLocks noChangeArrowheads="1"/>
          </p:cNvSpPr>
          <p:nvPr/>
        </p:nvSpPr>
        <p:spPr bwMode="auto">
          <a:xfrm>
            <a:off x="18288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6" name="Oval 11">
            <a:extLst>
              <a:ext uri="{FF2B5EF4-FFF2-40B4-BE49-F238E27FC236}">
                <a16:creationId xmlns:a16="http://schemas.microsoft.com/office/drawing/2014/main" id="{04F5BB1E-AFBE-4390-A089-069292F3D261}"/>
              </a:ext>
            </a:extLst>
          </p:cNvPr>
          <p:cNvSpPr>
            <a:spLocks noChangeArrowheads="1"/>
          </p:cNvSpPr>
          <p:nvPr/>
        </p:nvSpPr>
        <p:spPr bwMode="auto">
          <a:xfrm>
            <a:off x="2362200" y="3733800"/>
            <a:ext cx="762000" cy="7620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7" name="Oval 12">
            <a:extLst>
              <a:ext uri="{FF2B5EF4-FFF2-40B4-BE49-F238E27FC236}">
                <a16:creationId xmlns:a16="http://schemas.microsoft.com/office/drawing/2014/main" id="{CC3E9CA1-4D79-4675-A04D-E10BA8571DA5}"/>
              </a:ext>
            </a:extLst>
          </p:cNvPr>
          <p:cNvSpPr>
            <a:spLocks noChangeArrowheads="1"/>
          </p:cNvSpPr>
          <p:nvPr/>
        </p:nvSpPr>
        <p:spPr bwMode="auto">
          <a:xfrm>
            <a:off x="25908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8" name="Oval 13">
            <a:extLst>
              <a:ext uri="{FF2B5EF4-FFF2-40B4-BE49-F238E27FC236}">
                <a16:creationId xmlns:a16="http://schemas.microsoft.com/office/drawing/2014/main" id="{5ABBE1C1-FD46-44F1-B7B0-CB52987C68D2}"/>
              </a:ext>
            </a:extLst>
          </p:cNvPr>
          <p:cNvSpPr>
            <a:spLocks noChangeArrowheads="1"/>
          </p:cNvSpPr>
          <p:nvPr/>
        </p:nvSpPr>
        <p:spPr bwMode="auto">
          <a:xfrm>
            <a:off x="51054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9" name="Oval 14">
            <a:extLst>
              <a:ext uri="{FF2B5EF4-FFF2-40B4-BE49-F238E27FC236}">
                <a16:creationId xmlns:a16="http://schemas.microsoft.com/office/drawing/2014/main" id="{A3101DFC-555D-46F4-94BA-A080310C8CDF}"/>
              </a:ext>
            </a:extLst>
          </p:cNvPr>
          <p:cNvSpPr>
            <a:spLocks noChangeArrowheads="1"/>
          </p:cNvSpPr>
          <p:nvPr/>
        </p:nvSpPr>
        <p:spPr bwMode="auto">
          <a:xfrm>
            <a:off x="5638800" y="3733800"/>
            <a:ext cx="762000" cy="762000"/>
          </a:xfrm>
          <a:prstGeom prst="ellipse">
            <a:avLst/>
          </a:prstGeom>
          <a:solidFill>
            <a:srgbClr val="33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20" name="Oval 15">
            <a:extLst>
              <a:ext uri="{FF2B5EF4-FFF2-40B4-BE49-F238E27FC236}">
                <a16:creationId xmlns:a16="http://schemas.microsoft.com/office/drawing/2014/main" id="{8436224A-6998-4FA1-9ECC-71F028A45CDE}"/>
              </a:ext>
            </a:extLst>
          </p:cNvPr>
          <p:cNvSpPr>
            <a:spLocks noChangeArrowheads="1"/>
          </p:cNvSpPr>
          <p:nvPr/>
        </p:nvSpPr>
        <p:spPr bwMode="auto">
          <a:xfrm>
            <a:off x="58674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21" name="TextBox 12">
            <a:extLst>
              <a:ext uri="{FF2B5EF4-FFF2-40B4-BE49-F238E27FC236}">
                <a16:creationId xmlns:a16="http://schemas.microsoft.com/office/drawing/2014/main" id="{E4C7FE21-5B04-482D-ADF5-3E0AB9281CF4}"/>
              </a:ext>
            </a:extLst>
          </p:cNvPr>
          <p:cNvSpPr txBox="1">
            <a:spLocks noChangeArrowheads="1"/>
          </p:cNvSpPr>
          <p:nvPr/>
        </p:nvSpPr>
        <p:spPr bwMode="auto">
          <a:xfrm>
            <a:off x="2286000" y="4953000"/>
            <a:ext cx="4141788"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a:solidFill>
                  <a:srgbClr val="0000FF"/>
                </a:solidFill>
              </a:rPr>
              <a:t>Is the affected eye the </a:t>
            </a:r>
            <a:r>
              <a:rPr lang="en-US" altLang="en-US" sz="1300" b="1" i="1">
                <a:solidFill>
                  <a:srgbClr val="0000FF"/>
                </a:solidFill>
              </a:rPr>
              <a:t>darker </a:t>
            </a:r>
            <a:r>
              <a:rPr lang="en-US" altLang="en-US" sz="1300" i="1">
                <a:solidFill>
                  <a:srgbClr val="0000FF"/>
                </a:solidFill>
              </a:rPr>
              <a:t>eye or the </a:t>
            </a:r>
            <a:r>
              <a:rPr lang="en-US" altLang="en-US" sz="1300" b="1" i="1">
                <a:solidFill>
                  <a:srgbClr val="0085C3"/>
                </a:solidFill>
              </a:rPr>
              <a:t>lighter </a:t>
            </a:r>
            <a:r>
              <a:rPr lang="en-US" altLang="en-US" sz="1300" i="1">
                <a:solidFill>
                  <a:srgbClr val="0000FF"/>
                </a:solidFill>
              </a:rPr>
              <a:t>eye?</a:t>
            </a:r>
          </a:p>
          <a:p>
            <a:pPr eaLnBrk="1" hangingPunct="1">
              <a:spcBef>
                <a:spcPct val="0"/>
              </a:spcBef>
              <a:buClrTx/>
              <a:buSzTx/>
              <a:buFontTx/>
              <a:buNone/>
            </a:pPr>
            <a:r>
              <a:rPr lang="en-US" altLang="en-US" sz="1300" b="1">
                <a:solidFill>
                  <a:srgbClr val="0085C3"/>
                </a:solidFill>
              </a:rPr>
              <a:t>The lighter </a:t>
            </a:r>
            <a:r>
              <a:rPr lang="en-US" altLang="en-US" sz="1300">
                <a:solidFill>
                  <a:srgbClr val="0000FF"/>
                </a:solidFill>
              </a:rPr>
              <a:t>(with one exception)</a:t>
            </a:r>
            <a:endParaRPr lang="en-US" altLang="en-US" sz="1300" b="1">
              <a:solidFill>
                <a:srgbClr val="0000FF"/>
              </a:solidFill>
            </a:endParaRPr>
          </a:p>
        </p:txBody>
      </p:sp>
      <p:pic>
        <p:nvPicPr>
          <p:cNvPr id="43022" name="Picture 5" descr="C:\Users\Steve\AppData\Local\Microsoft\Windows\Temporary Internet Files\Content.IE5\7JNHFBB8\MM900185588[1].gif">
            <a:extLst>
              <a:ext uri="{FF2B5EF4-FFF2-40B4-BE49-F238E27FC236}">
                <a16:creationId xmlns:a16="http://schemas.microsoft.com/office/drawing/2014/main" id="{8BD9B9A2-0557-44F7-BED5-C972A83A612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22538" y="3252788"/>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8A07785-F76D-4FB6-A582-3E79CDB91C35}"/>
              </a:ext>
            </a:extLst>
          </p:cNvPr>
          <p:cNvSpPr txBox="1">
            <a:spLocks noChangeArrowheads="1"/>
          </p:cNvSpPr>
          <p:nvPr/>
        </p:nvSpPr>
        <p:spPr bwMode="auto">
          <a:xfrm>
            <a:off x="390525" y="869950"/>
            <a:ext cx="483658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a:p>
            <a:pPr eaLnBrk="1" hangingPunct="1">
              <a:spcBef>
                <a:spcPct val="0"/>
              </a:spcBef>
              <a:buClrTx/>
              <a:buSzTx/>
              <a:buFontTx/>
              <a:buNone/>
            </a:pPr>
            <a:endParaRPr lang="en-US" altLang="en-US" sz="1600" dirty="0">
              <a:solidFill>
                <a:schemeClr val="bg1">
                  <a:lumMod val="75000"/>
                </a:schemeClr>
              </a:solidFill>
            </a:endParaRPr>
          </a:p>
        </p:txBody>
      </p:sp>
      <p:sp>
        <p:nvSpPr>
          <p:cNvPr id="44034" name="Rectangle 2">
            <a:extLst>
              <a:ext uri="{FF2B5EF4-FFF2-40B4-BE49-F238E27FC236}">
                <a16:creationId xmlns:a16="http://schemas.microsoft.com/office/drawing/2014/main" id="{D6C8DFE8-FBCF-4181-8252-00B52A26708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35" name="Text Box 4">
            <a:extLst>
              <a:ext uri="{FF2B5EF4-FFF2-40B4-BE49-F238E27FC236}">
                <a16:creationId xmlns:a16="http://schemas.microsoft.com/office/drawing/2014/main" id="{E2921D6C-DCC7-4AEA-BF96-47ADDDAB337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4036" name="Rectangle 2">
            <a:extLst>
              <a:ext uri="{FF2B5EF4-FFF2-40B4-BE49-F238E27FC236}">
                <a16:creationId xmlns:a16="http://schemas.microsoft.com/office/drawing/2014/main" id="{26C958F7-45DC-4A06-A8C2-E90413A4227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4037" name="Slide Number Placeholder 1">
            <a:extLst>
              <a:ext uri="{FF2B5EF4-FFF2-40B4-BE49-F238E27FC236}">
                <a16:creationId xmlns:a16="http://schemas.microsoft.com/office/drawing/2014/main" id="{720DC602-4D5C-4242-8153-12A4FDD74D5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2D5B64-91CF-4762-8106-FCA40CCB4DBE}" type="slidenum">
              <a:rPr lang="en-US" altLang="en-US" sz="1000" smtClean="0"/>
              <a:pPr>
                <a:spcBef>
                  <a:spcPct val="0"/>
                </a:spcBef>
                <a:buClrTx/>
                <a:buSzTx/>
                <a:buFontTx/>
                <a:buNone/>
              </a:pPr>
              <a:t>47</a:t>
            </a:fld>
            <a:endParaRPr lang="en-US" altLang="en-US" sz="1000"/>
          </a:p>
        </p:txBody>
      </p:sp>
      <p:sp>
        <p:nvSpPr>
          <p:cNvPr id="37894" name="Text Box 12">
            <a:extLst>
              <a:ext uri="{FF2B5EF4-FFF2-40B4-BE49-F238E27FC236}">
                <a16:creationId xmlns:a16="http://schemas.microsoft.com/office/drawing/2014/main" id="{E2CBD29B-842F-4136-9C10-3B976E5EE89D}"/>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b="1" dirty="0" err="1">
                <a:solidFill>
                  <a:srgbClr val="0000FF"/>
                </a:solidFill>
              </a:rPr>
              <a:t>Heterochromia</a:t>
            </a:r>
            <a:r>
              <a:rPr lang="en-US" altLang="en-US" sz="1400" b="1" dirty="0">
                <a:solidFill>
                  <a:srgbClr val="0000FF"/>
                </a:solidFill>
              </a:rPr>
              <a:t> </a:t>
            </a:r>
            <a:r>
              <a:rPr lang="en-US" altLang="en-US" sz="1400" b="1" dirty="0" err="1">
                <a:solidFill>
                  <a:srgbClr val="0085C3"/>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44039" name="Oval 10">
            <a:extLst>
              <a:ext uri="{FF2B5EF4-FFF2-40B4-BE49-F238E27FC236}">
                <a16:creationId xmlns:a16="http://schemas.microsoft.com/office/drawing/2014/main" id="{E57E326A-6118-48E7-A3B9-E7E26E1BBF6D}"/>
              </a:ext>
            </a:extLst>
          </p:cNvPr>
          <p:cNvSpPr>
            <a:spLocks noChangeArrowheads="1"/>
          </p:cNvSpPr>
          <p:nvPr/>
        </p:nvSpPr>
        <p:spPr bwMode="auto">
          <a:xfrm>
            <a:off x="18288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0" name="Oval 11">
            <a:extLst>
              <a:ext uri="{FF2B5EF4-FFF2-40B4-BE49-F238E27FC236}">
                <a16:creationId xmlns:a16="http://schemas.microsoft.com/office/drawing/2014/main" id="{EC6FB1DD-393C-4E86-9A11-19080C1AEADF}"/>
              </a:ext>
            </a:extLst>
          </p:cNvPr>
          <p:cNvSpPr>
            <a:spLocks noChangeArrowheads="1"/>
          </p:cNvSpPr>
          <p:nvPr/>
        </p:nvSpPr>
        <p:spPr bwMode="auto">
          <a:xfrm>
            <a:off x="2362200" y="3733800"/>
            <a:ext cx="762000" cy="7620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1" name="Oval 12">
            <a:extLst>
              <a:ext uri="{FF2B5EF4-FFF2-40B4-BE49-F238E27FC236}">
                <a16:creationId xmlns:a16="http://schemas.microsoft.com/office/drawing/2014/main" id="{0C085229-42FF-4134-A2C8-6FDA3987B3EF}"/>
              </a:ext>
            </a:extLst>
          </p:cNvPr>
          <p:cNvSpPr>
            <a:spLocks noChangeArrowheads="1"/>
          </p:cNvSpPr>
          <p:nvPr/>
        </p:nvSpPr>
        <p:spPr bwMode="auto">
          <a:xfrm>
            <a:off x="25908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2" name="TextBox 12">
            <a:extLst>
              <a:ext uri="{FF2B5EF4-FFF2-40B4-BE49-F238E27FC236}">
                <a16:creationId xmlns:a16="http://schemas.microsoft.com/office/drawing/2014/main" id="{FD0B491A-199B-4AD2-B941-ADAF7B1963DA}"/>
              </a:ext>
            </a:extLst>
          </p:cNvPr>
          <p:cNvSpPr txBox="1">
            <a:spLocks noChangeArrowheads="1"/>
          </p:cNvSpPr>
          <p:nvPr/>
        </p:nvSpPr>
        <p:spPr bwMode="auto">
          <a:xfrm>
            <a:off x="625475" y="5661025"/>
            <a:ext cx="7462838" cy="692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bg1"/>
                </a:solidFill>
              </a:rPr>
              <a:t>What is the exception; </a:t>
            </a:r>
            <a:r>
              <a:rPr lang="en-US" altLang="en-US" sz="1300" i="1" dirty="0" err="1">
                <a:solidFill>
                  <a:schemeClr val="bg1"/>
                </a:solidFill>
              </a:rPr>
              <a:t>ie</a:t>
            </a:r>
            <a:r>
              <a:rPr lang="en-US" altLang="en-US" sz="1300" i="1" dirty="0">
                <a:solidFill>
                  <a:schemeClr val="bg1"/>
                </a:solidFill>
              </a:rPr>
              <a:t>, under what circumstances is the darker eye the one with FHI?</a:t>
            </a:r>
          </a:p>
          <a:p>
            <a:pPr eaLnBrk="1" hangingPunct="1">
              <a:spcBef>
                <a:spcPct val="0"/>
              </a:spcBef>
              <a:buClrTx/>
              <a:buSzTx/>
              <a:buFontTx/>
              <a:buNone/>
            </a:pPr>
            <a:r>
              <a:rPr lang="en-US" altLang="en-US" sz="1300" dirty="0">
                <a:solidFill>
                  <a:srgbClr val="00CCFF"/>
                </a:solidFill>
              </a:rPr>
              <a:t>In individuals with light-blue eyes…</a:t>
            </a:r>
            <a:r>
              <a:rPr lang="en-US" altLang="en-US" sz="1300" dirty="0"/>
              <a:t>the</a:t>
            </a:r>
            <a:r>
              <a:rPr lang="en-US" altLang="en-US" sz="1300" dirty="0">
                <a:solidFill>
                  <a:srgbClr val="00CCFF"/>
                </a:solidFill>
              </a:rPr>
              <a:t> </a:t>
            </a:r>
            <a:r>
              <a:rPr lang="en-US" altLang="en-US" sz="1300" dirty="0"/>
              <a:t>iris atrophy stemming from the FHI process will make visible the </a:t>
            </a:r>
            <a:r>
              <a:rPr lang="en-US" altLang="en-US" sz="1300" b="1" dirty="0"/>
              <a:t>darkly-pigmented epithelium of the posterior iris, thus making the eye appear darker</a:t>
            </a:r>
          </a:p>
        </p:txBody>
      </p:sp>
      <p:sp>
        <p:nvSpPr>
          <p:cNvPr id="17" name="TextBox 12">
            <a:extLst>
              <a:ext uri="{FF2B5EF4-FFF2-40B4-BE49-F238E27FC236}">
                <a16:creationId xmlns:a16="http://schemas.microsoft.com/office/drawing/2014/main" id="{4433057B-25C2-49E3-B71E-8D9AF5930F89}"/>
              </a:ext>
            </a:extLst>
          </p:cNvPr>
          <p:cNvSpPr txBox="1">
            <a:spLocks noChangeArrowheads="1"/>
          </p:cNvSpPr>
          <p:nvPr/>
        </p:nvSpPr>
        <p:spPr bwMode="auto">
          <a:xfrm>
            <a:off x="2286000" y="4953000"/>
            <a:ext cx="4141788"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300" i="1" dirty="0">
                <a:solidFill>
                  <a:schemeClr val="bg1">
                    <a:lumMod val="65000"/>
                  </a:schemeClr>
                </a:solidFill>
              </a:rPr>
              <a:t>Is the affected eye the </a:t>
            </a:r>
            <a:r>
              <a:rPr lang="en-US" altLang="en-US" sz="1300" b="1" i="1" dirty="0">
                <a:solidFill>
                  <a:schemeClr val="bg1">
                    <a:lumMod val="65000"/>
                  </a:schemeClr>
                </a:solidFill>
              </a:rPr>
              <a:t>darker </a:t>
            </a:r>
            <a:r>
              <a:rPr lang="en-US" altLang="en-US" sz="1300" i="1" dirty="0">
                <a:solidFill>
                  <a:schemeClr val="bg1">
                    <a:lumMod val="65000"/>
                  </a:schemeClr>
                </a:solidFill>
              </a:rPr>
              <a:t>eye or the </a:t>
            </a:r>
            <a:r>
              <a:rPr lang="en-US" altLang="en-US" sz="1300" b="1" i="1" dirty="0">
                <a:solidFill>
                  <a:schemeClr val="bg1">
                    <a:lumMod val="65000"/>
                  </a:schemeClr>
                </a:solidFill>
              </a:rPr>
              <a:t>lighter </a:t>
            </a:r>
            <a:r>
              <a:rPr lang="en-US" altLang="en-US" sz="1300" i="1" dirty="0">
                <a:solidFill>
                  <a:schemeClr val="bg1">
                    <a:lumMod val="65000"/>
                  </a:schemeClr>
                </a:solidFill>
              </a:rPr>
              <a:t>eye?</a:t>
            </a:r>
          </a:p>
          <a:p>
            <a:pPr eaLnBrk="1" hangingPunct="1">
              <a:spcBef>
                <a:spcPct val="0"/>
              </a:spcBef>
              <a:buClrTx/>
              <a:buSzTx/>
              <a:buFontTx/>
              <a:buNone/>
              <a:defRPr/>
            </a:pPr>
            <a:r>
              <a:rPr lang="en-US" altLang="en-US" sz="1300" b="1" dirty="0">
                <a:solidFill>
                  <a:schemeClr val="bg1">
                    <a:lumMod val="65000"/>
                  </a:schemeClr>
                </a:solidFill>
              </a:rPr>
              <a:t>The lighter </a:t>
            </a:r>
            <a:r>
              <a:rPr lang="en-US" altLang="en-US" sz="1300" dirty="0">
                <a:solidFill>
                  <a:srgbClr val="0000FF"/>
                </a:solidFill>
              </a:rPr>
              <a:t>(</a:t>
            </a:r>
            <a:r>
              <a:rPr lang="en-US" altLang="en-US" sz="1300" b="1" dirty="0">
                <a:solidFill>
                  <a:srgbClr val="0000FF"/>
                </a:solidFill>
              </a:rPr>
              <a:t>with one exception</a:t>
            </a:r>
            <a:r>
              <a:rPr lang="en-US" altLang="en-US" sz="1300" dirty="0">
                <a:solidFill>
                  <a:srgbClr val="0000FF"/>
                </a:solidFill>
              </a:rPr>
              <a:t>)</a:t>
            </a:r>
            <a:endParaRPr lang="en-US" altLang="en-US" sz="1300" b="1" dirty="0">
              <a:solidFill>
                <a:srgbClr val="0000FF"/>
              </a:solidFill>
            </a:endParaRPr>
          </a:p>
        </p:txBody>
      </p:sp>
      <p:sp>
        <p:nvSpPr>
          <p:cNvPr id="44044" name="Oval 10">
            <a:extLst>
              <a:ext uri="{FF2B5EF4-FFF2-40B4-BE49-F238E27FC236}">
                <a16:creationId xmlns:a16="http://schemas.microsoft.com/office/drawing/2014/main" id="{7C370009-414A-4BDE-B928-8B0676DCB09E}"/>
              </a:ext>
            </a:extLst>
          </p:cNvPr>
          <p:cNvSpPr>
            <a:spLocks noChangeArrowheads="1"/>
          </p:cNvSpPr>
          <p:nvPr/>
        </p:nvSpPr>
        <p:spPr bwMode="auto">
          <a:xfrm>
            <a:off x="51054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5" name="Oval 11">
            <a:extLst>
              <a:ext uri="{FF2B5EF4-FFF2-40B4-BE49-F238E27FC236}">
                <a16:creationId xmlns:a16="http://schemas.microsoft.com/office/drawing/2014/main" id="{6DBC7304-553C-4874-A3B4-C756EE04D2B4}"/>
              </a:ext>
            </a:extLst>
          </p:cNvPr>
          <p:cNvSpPr>
            <a:spLocks noChangeArrowheads="1"/>
          </p:cNvSpPr>
          <p:nvPr/>
        </p:nvSpPr>
        <p:spPr bwMode="auto">
          <a:xfrm>
            <a:off x="5638800" y="3733800"/>
            <a:ext cx="762000" cy="7620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6" name="Oval 12">
            <a:extLst>
              <a:ext uri="{FF2B5EF4-FFF2-40B4-BE49-F238E27FC236}">
                <a16:creationId xmlns:a16="http://schemas.microsoft.com/office/drawing/2014/main" id="{3E85E003-428F-405B-B325-A06A38AAB77C}"/>
              </a:ext>
            </a:extLst>
          </p:cNvPr>
          <p:cNvSpPr>
            <a:spLocks noChangeArrowheads="1"/>
          </p:cNvSpPr>
          <p:nvPr/>
        </p:nvSpPr>
        <p:spPr bwMode="auto">
          <a:xfrm>
            <a:off x="58674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E5DBD6E-403F-40FF-8C4C-21AD7BB97E36}"/>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5058" name="Rectangle 2">
            <a:extLst>
              <a:ext uri="{FF2B5EF4-FFF2-40B4-BE49-F238E27FC236}">
                <a16:creationId xmlns:a16="http://schemas.microsoft.com/office/drawing/2014/main" id="{5CA2611F-22D8-4CE5-8633-A09B1A6E867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59" name="Text Box 4">
            <a:extLst>
              <a:ext uri="{FF2B5EF4-FFF2-40B4-BE49-F238E27FC236}">
                <a16:creationId xmlns:a16="http://schemas.microsoft.com/office/drawing/2014/main" id="{591D104F-C442-4BB7-BFFE-A952CFC269F2}"/>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5060" name="Rectangle 2">
            <a:extLst>
              <a:ext uri="{FF2B5EF4-FFF2-40B4-BE49-F238E27FC236}">
                <a16:creationId xmlns:a16="http://schemas.microsoft.com/office/drawing/2014/main" id="{B36B134D-A16B-4602-AE1F-63F0B944E11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5061" name="Slide Number Placeholder 1">
            <a:extLst>
              <a:ext uri="{FF2B5EF4-FFF2-40B4-BE49-F238E27FC236}">
                <a16:creationId xmlns:a16="http://schemas.microsoft.com/office/drawing/2014/main" id="{FFD3CC44-4E18-4FC0-9F46-A9B804A3FBA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4191E7-1054-4825-A311-334345383712}" type="slidenum">
              <a:rPr lang="en-US" altLang="en-US" sz="1000" smtClean="0"/>
              <a:pPr>
                <a:spcBef>
                  <a:spcPct val="0"/>
                </a:spcBef>
                <a:buClrTx/>
                <a:buSzTx/>
                <a:buFontTx/>
                <a:buNone/>
              </a:pPr>
              <a:t>48</a:t>
            </a:fld>
            <a:endParaRPr lang="en-US" altLang="en-US" sz="1000"/>
          </a:p>
        </p:txBody>
      </p:sp>
      <p:sp>
        <p:nvSpPr>
          <p:cNvPr id="37894" name="Text Box 12">
            <a:extLst>
              <a:ext uri="{FF2B5EF4-FFF2-40B4-BE49-F238E27FC236}">
                <a16:creationId xmlns:a16="http://schemas.microsoft.com/office/drawing/2014/main" id="{A994C0C1-3240-4866-9C3C-220013916ABE}"/>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b="1" dirty="0" err="1">
                <a:solidFill>
                  <a:srgbClr val="0000FF"/>
                </a:solidFill>
              </a:rPr>
              <a:t>Heterochromia</a:t>
            </a:r>
            <a:r>
              <a:rPr lang="en-US" altLang="en-US" sz="1400" b="1" dirty="0">
                <a:solidFill>
                  <a:srgbClr val="0000FF"/>
                </a:solidFill>
              </a:rPr>
              <a:t> </a:t>
            </a:r>
            <a:r>
              <a:rPr lang="en-US" altLang="en-US" sz="1400" b="1" dirty="0" err="1">
                <a:solidFill>
                  <a:srgbClr val="0085C3"/>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45063" name="Oval 10">
            <a:extLst>
              <a:ext uri="{FF2B5EF4-FFF2-40B4-BE49-F238E27FC236}">
                <a16:creationId xmlns:a16="http://schemas.microsoft.com/office/drawing/2014/main" id="{0125DC89-4581-4F50-9AC3-9116061BB842}"/>
              </a:ext>
            </a:extLst>
          </p:cNvPr>
          <p:cNvSpPr>
            <a:spLocks noChangeArrowheads="1"/>
          </p:cNvSpPr>
          <p:nvPr/>
        </p:nvSpPr>
        <p:spPr bwMode="auto">
          <a:xfrm>
            <a:off x="18288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4" name="Oval 11">
            <a:extLst>
              <a:ext uri="{FF2B5EF4-FFF2-40B4-BE49-F238E27FC236}">
                <a16:creationId xmlns:a16="http://schemas.microsoft.com/office/drawing/2014/main" id="{C62ABBB6-E8A6-4880-8718-C0F51D662702}"/>
              </a:ext>
            </a:extLst>
          </p:cNvPr>
          <p:cNvSpPr>
            <a:spLocks noChangeArrowheads="1"/>
          </p:cNvSpPr>
          <p:nvPr/>
        </p:nvSpPr>
        <p:spPr bwMode="auto">
          <a:xfrm>
            <a:off x="2362200" y="3733800"/>
            <a:ext cx="762000" cy="7620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5" name="Oval 12">
            <a:extLst>
              <a:ext uri="{FF2B5EF4-FFF2-40B4-BE49-F238E27FC236}">
                <a16:creationId xmlns:a16="http://schemas.microsoft.com/office/drawing/2014/main" id="{A6BB4BB2-92B9-44ED-AF2D-048FE09EF588}"/>
              </a:ext>
            </a:extLst>
          </p:cNvPr>
          <p:cNvSpPr>
            <a:spLocks noChangeArrowheads="1"/>
          </p:cNvSpPr>
          <p:nvPr/>
        </p:nvSpPr>
        <p:spPr bwMode="auto">
          <a:xfrm>
            <a:off x="25908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6" name="Oval 13">
            <a:extLst>
              <a:ext uri="{FF2B5EF4-FFF2-40B4-BE49-F238E27FC236}">
                <a16:creationId xmlns:a16="http://schemas.microsoft.com/office/drawing/2014/main" id="{3364F4EF-2A73-4DAA-8A10-9C3DFADAE991}"/>
              </a:ext>
            </a:extLst>
          </p:cNvPr>
          <p:cNvSpPr>
            <a:spLocks noChangeArrowheads="1"/>
          </p:cNvSpPr>
          <p:nvPr/>
        </p:nvSpPr>
        <p:spPr bwMode="auto">
          <a:xfrm>
            <a:off x="51054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7" name="Oval 14">
            <a:extLst>
              <a:ext uri="{FF2B5EF4-FFF2-40B4-BE49-F238E27FC236}">
                <a16:creationId xmlns:a16="http://schemas.microsoft.com/office/drawing/2014/main" id="{955E065D-D157-4164-90EA-55A983EAC739}"/>
              </a:ext>
            </a:extLst>
          </p:cNvPr>
          <p:cNvSpPr>
            <a:spLocks noChangeArrowheads="1"/>
          </p:cNvSpPr>
          <p:nvPr/>
        </p:nvSpPr>
        <p:spPr bwMode="auto">
          <a:xfrm>
            <a:off x="5638800" y="3733800"/>
            <a:ext cx="762000" cy="762000"/>
          </a:xfrm>
          <a:prstGeom prst="ellipse">
            <a:avLst/>
          </a:prstGeom>
          <a:solidFill>
            <a:srgbClr val="33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8" name="Oval 15">
            <a:extLst>
              <a:ext uri="{FF2B5EF4-FFF2-40B4-BE49-F238E27FC236}">
                <a16:creationId xmlns:a16="http://schemas.microsoft.com/office/drawing/2014/main" id="{B86882F2-4863-4228-A64D-6F502A185DA5}"/>
              </a:ext>
            </a:extLst>
          </p:cNvPr>
          <p:cNvSpPr>
            <a:spLocks noChangeArrowheads="1"/>
          </p:cNvSpPr>
          <p:nvPr/>
        </p:nvSpPr>
        <p:spPr bwMode="auto">
          <a:xfrm>
            <a:off x="58674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9" name="TextBox 12">
            <a:extLst>
              <a:ext uri="{FF2B5EF4-FFF2-40B4-BE49-F238E27FC236}">
                <a16:creationId xmlns:a16="http://schemas.microsoft.com/office/drawing/2014/main" id="{D90DF073-810B-4E51-AA6D-DCAA76D66E84}"/>
              </a:ext>
            </a:extLst>
          </p:cNvPr>
          <p:cNvSpPr txBox="1">
            <a:spLocks noChangeArrowheads="1"/>
          </p:cNvSpPr>
          <p:nvPr/>
        </p:nvSpPr>
        <p:spPr bwMode="auto">
          <a:xfrm>
            <a:off x="625475" y="5661025"/>
            <a:ext cx="7462838" cy="692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bg1"/>
                </a:solidFill>
              </a:rPr>
              <a:t>What is the exception; </a:t>
            </a:r>
            <a:r>
              <a:rPr lang="en-US" altLang="en-US" sz="1300" i="1" dirty="0" err="1">
                <a:solidFill>
                  <a:schemeClr val="bg1"/>
                </a:solidFill>
              </a:rPr>
              <a:t>ie</a:t>
            </a:r>
            <a:r>
              <a:rPr lang="en-US" altLang="en-US" sz="1300" i="1" dirty="0">
                <a:solidFill>
                  <a:schemeClr val="bg1"/>
                </a:solidFill>
              </a:rPr>
              <a:t>, under what circumstances is the darker eye the one with FHI?</a:t>
            </a:r>
          </a:p>
          <a:p>
            <a:pPr eaLnBrk="1" hangingPunct="1">
              <a:spcBef>
                <a:spcPct val="0"/>
              </a:spcBef>
              <a:buClrTx/>
              <a:buSzTx/>
              <a:buFontTx/>
              <a:buNone/>
            </a:pPr>
            <a:r>
              <a:rPr lang="en-US" altLang="en-US" sz="1300" dirty="0">
                <a:solidFill>
                  <a:srgbClr val="00CCFF"/>
                </a:solidFill>
              </a:rPr>
              <a:t>In individuals with light-blue eyes…the iris atrophy stemming from the FHI process will make visible the </a:t>
            </a:r>
            <a:r>
              <a:rPr lang="en-US" altLang="en-US" sz="1300" b="1" dirty="0">
                <a:solidFill>
                  <a:srgbClr val="E6002C"/>
                </a:solidFill>
              </a:rPr>
              <a:t>darkly-pigmented epithelium of the posterior iris, thus making the eye appear darker</a:t>
            </a:r>
          </a:p>
        </p:txBody>
      </p:sp>
      <p:sp>
        <p:nvSpPr>
          <p:cNvPr id="17" name="TextBox 12">
            <a:extLst>
              <a:ext uri="{FF2B5EF4-FFF2-40B4-BE49-F238E27FC236}">
                <a16:creationId xmlns:a16="http://schemas.microsoft.com/office/drawing/2014/main" id="{0215BB5B-86EC-41A5-BF61-A692C0382A5D}"/>
              </a:ext>
            </a:extLst>
          </p:cNvPr>
          <p:cNvSpPr txBox="1">
            <a:spLocks noChangeArrowheads="1"/>
          </p:cNvSpPr>
          <p:nvPr/>
        </p:nvSpPr>
        <p:spPr bwMode="auto">
          <a:xfrm>
            <a:off x="2286000" y="4953000"/>
            <a:ext cx="4141788"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300" i="1" dirty="0">
                <a:solidFill>
                  <a:schemeClr val="bg1">
                    <a:lumMod val="65000"/>
                  </a:schemeClr>
                </a:solidFill>
              </a:rPr>
              <a:t>Is the affected eye the </a:t>
            </a:r>
            <a:r>
              <a:rPr lang="en-US" altLang="en-US" sz="1300" b="1" i="1" dirty="0">
                <a:solidFill>
                  <a:schemeClr val="bg1">
                    <a:lumMod val="65000"/>
                  </a:schemeClr>
                </a:solidFill>
              </a:rPr>
              <a:t>darker </a:t>
            </a:r>
            <a:r>
              <a:rPr lang="en-US" altLang="en-US" sz="1300" i="1" dirty="0">
                <a:solidFill>
                  <a:schemeClr val="bg1">
                    <a:lumMod val="65000"/>
                  </a:schemeClr>
                </a:solidFill>
              </a:rPr>
              <a:t>eye or the </a:t>
            </a:r>
            <a:r>
              <a:rPr lang="en-US" altLang="en-US" sz="1300" b="1" i="1" dirty="0">
                <a:solidFill>
                  <a:schemeClr val="bg1">
                    <a:lumMod val="65000"/>
                  </a:schemeClr>
                </a:solidFill>
              </a:rPr>
              <a:t>lighter </a:t>
            </a:r>
            <a:r>
              <a:rPr lang="en-US" altLang="en-US" sz="1300" i="1" dirty="0">
                <a:solidFill>
                  <a:schemeClr val="bg1">
                    <a:lumMod val="65000"/>
                  </a:schemeClr>
                </a:solidFill>
              </a:rPr>
              <a:t>eye?</a:t>
            </a:r>
          </a:p>
          <a:p>
            <a:pPr eaLnBrk="1" hangingPunct="1">
              <a:spcBef>
                <a:spcPct val="0"/>
              </a:spcBef>
              <a:buClrTx/>
              <a:buSzTx/>
              <a:buFontTx/>
              <a:buNone/>
              <a:defRPr/>
            </a:pPr>
            <a:r>
              <a:rPr lang="en-US" altLang="en-US" sz="1300" b="1" dirty="0">
                <a:solidFill>
                  <a:schemeClr val="bg1">
                    <a:lumMod val="65000"/>
                  </a:schemeClr>
                </a:solidFill>
              </a:rPr>
              <a:t>The lighter </a:t>
            </a:r>
            <a:r>
              <a:rPr lang="en-US" altLang="en-US" sz="1300" dirty="0">
                <a:solidFill>
                  <a:srgbClr val="0000FF"/>
                </a:solidFill>
              </a:rPr>
              <a:t>(</a:t>
            </a:r>
            <a:r>
              <a:rPr lang="en-US" altLang="en-US" sz="1300" b="1" dirty="0">
                <a:solidFill>
                  <a:srgbClr val="0000FF"/>
                </a:solidFill>
              </a:rPr>
              <a:t>with one exception</a:t>
            </a:r>
            <a:r>
              <a:rPr lang="en-US" altLang="en-US" sz="1300" dirty="0">
                <a:solidFill>
                  <a:srgbClr val="0000FF"/>
                </a:solidFill>
              </a:rPr>
              <a:t>)</a:t>
            </a:r>
            <a:endParaRPr lang="en-US" altLang="en-US" sz="1300" b="1" dirty="0">
              <a:solidFill>
                <a:srgbClr val="0000FF"/>
              </a:solidFill>
            </a:endParaRPr>
          </a:p>
        </p:txBody>
      </p:sp>
      <p:pic>
        <p:nvPicPr>
          <p:cNvPr id="45071" name="Picture 5" descr="C:\Users\Steve\AppData\Local\Microsoft\Windows\Temporary Internet Files\Content.IE5\7JNHFBB8\MM900185588[1].gif">
            <a:extLst>
              <a:ext uri="{FF2B5EF4-FFF2-40B4-BE49-F238E27FC236}">
                <a16:creationId xmlns:a16="http://schemas.microsoft.com/office/drawing/2014/main" id="{9BEBF57C-A4EC-4A49-94D5-5E8CF62616C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3252788"/>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E5DBD6E-403F-40FF-8C4C-21AD7BB97E36}"/>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5058" name="Rectangle 2">
            <a:extLst>
              <a:ext uri="{FF2B5EF4-FFF2-40B4-BE49-F238E27FC236}">
                <a16:creationId xmlns:a16="http://schemas.microsoft.com/office/drawing/2014/main" id="{5CA2611F-22D8-4CE5-8633-A09B1A6E867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59" name="Text Box 4">
            <a:extLst>
              <a:ext uri="{FF2B5EF4-FFF2-40B4-BE49-F238E27FC236}">
                <a16:creationId xmlns:a16="http://schemas.microsoft.com/office/drawing/2014/main" id="{591D104F-C442-4BB7-BFFE-A952CFC269F2}"/>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5060" name="Rectangle 2">
            <a:extLst>
              <a:ext uri="{FF2B5EF4-FFF2-40B4-BE49-F238E27FC236}">
                <a16:creationId xmlns:a16="http://schemas.microsoft.com/office/drawing/2014/main" id="{B36B134D-A16B-4602-AE1F-63F0B944E11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5061" name="Slide Number Placeholder 1">
            <a:extLst>
              <a:ext uri="{FF2B5EF4-FFF2-40B4-BE49-F238E27FC236}">
                <a16:creationId xmlns:a16="http://schemas.microsoft.com/office/drawing/2014/main" id="{FFD3CC44-4E18-4FC0-9F46-A9B804A3FBA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4191E7-1054-4825-A311-334345383712}" type="slidenum">
              <a:rPr lang="en-US" altLang="en-US" sz="1000" smtClean="0"/>
              <a:pPr>
                <a:spcBef>
                  <a:spcPct val="0"/>
                </a:spcBef>
                <a:buClrTx/>
                <a:buSzTx/>
                <a:buFontTx/>
                <a:buNone/>
              </a:pPr>
              <a:t>49</a:t>
            </a:fld>
            <a:endParaRPr lang="en-US" altLang="en-US" sz="1000"/>
          </a:p>
        </p:txBody>
      </p:sp>
      <p:sp>
        <p:nvSpPr>
          <p:cNvPr id="37894" name="Text Box 12">
            <a:extLst>
              <a:ext uri="{FF2B5EF4-FFF2-40B4-BE49-F238E27FC236}">
                <a16:creationId xmlns:a16="http://schemas.microsoft.com/office/drawing/2014/main" id="{A994C0C1-3240-4866-9C3C-220013916ABE}"/>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b="1" dirty="0" err="1">
                <a:solidFill>
                  <a:schemeClr val="bg1">
                    <a:lumMod val="65000"/>
                  </a:schemeClr>
                </a:solidFill>
              </a:rPr>
              <a:t>Heterochromia</a:t>
            </a:r>
            <a:r>
              <a:rPr lang="en-US" altLang="en-US" sz="1400" b="1" dirty="0">
                <a:solidFill>
                  <a:schemeClr val="bg1">
                    <a:lumMod val="65000"/>
                  </a:schemeClr>
                </a:solidFill>
              </a:rPr>
              <a:t> </a:t>
            </a:r>
            <a:r>
              <a:rPr lang="en-US" altLang="en-US" sz="1400" b="1"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45063" name="Oval 10">
            <a:extLst>
              <a:ext uri="{FF2B5EF4-FFF2-40B4-BE49-F238E27FC236}">
                <a16:creationId xmlns:a16="http://schemas.microsoft.com/office/drawing/2014/main" id="{0125DC89-4581-4F50-9AC3-9116061BB842}"/>
              </a:ext>
            </a:extLst>
          </p:cNvPr>
          <p:cNvSpPr>
            <a:spLocks noChangeArrowheads="1"/>
          </p:cNvSpPr>
          <p:nvPr/>
        </p:nvSpPr>
        <p:spPr bwMode="auto">
          <a:xfrm>
            <a:off x="18288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4" name="Oval 11">
            <a:extLst>
              <a:ext uri="{FF2B5EF4-FFF2-40B4-BE49-F238E27FC236}">
                <a16:creationId xmlns:a16="http://schemas.microsoft.com/office/drawing/2014/main" id="{C62ABBB6-E8A6-4880-8718-C0F51D662702}"/>
              </a:ext>
            </a:extLst>
          </p:cNvPr>
          <p:cNvSpPr>
            <a:spLocks noChangeArrowheads="1"/>
          </p:cNvSpPr>
          <p:nvPr/>
        </p:nvSpPr>
        <p:spPr bwMode="auto">
          <a:xfrm>
            <a:off x="2362200" y="3733800"/>
            <a:ext cx="762000" cy="7620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5" name="Oval 12">
            <a:extLst>
              <a:ext uri="{FF2B5EF4-FFF2-40B4-BE49-F238E27FC236}">
                <a16:creationId xmlns:a16="http://schemas.microsoft.com/office/drawing/2014/main" id="{A6BB4BB2-92B9-44ED-AF2D-048FE09EF588}"/>
              </a:ext>
            </a:extLst>
          </p:cNvPr>
          <p:cNvSpPr>
            <a:spLocks noChangeArrowheads="1"/>
          </p:cNvSpPr>
          <p:nvPr/>
        </p:nvSpPr>
        <p:spPr bwMode="auto">
          <a:xfrm>
            <a:off x="25908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6" name="Oval 13">
            <a:extLst>
              <a:ext uri="{FF2B5EF4-FFF2-40B4-BE49-F238E27FC236}">
                <a16:creationId xmlns:a16="http://schemas.microsoft.com/office/drawing/2014/main" id="{3364F4EF-2A73-4DAA-8A10-9C3DFADAE991}"/>
              </a:ext>
            </a:extLst>
          </p:cNvPr>
          <p:cNvSpPr>
            <a:spLocks noChangeArrowheads="1"/>
          </p:cNvSpPr>
          <p:nvPr/>
        </p:nvSpPr>
        <p:spPr bwMode="auto">
          <a:xfrm>
            <a:off x="51054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7" name="Oval 14">
            <a:extLst>
              <a:ext uri="{FF2B5EF4-FFF2-40B4-BE49-F238E27FC236}">
                <a16:creationId xmlns:a16="http://schemas.microsoft.com/office/drawing/2014/main" id="{955E065D-D157-4164-90EA-55A983EAC739}"/>
              </a:ext>
            </a:extLst>
          </p:cNvPr>
          <p:cNvSpPr>
            <a:spLocks noChangeArrowheads="1"/>
          </p:cNvSpPr>
          <p:nvPr/>
        </p:nvSpPr>
        <p:spPr bwMode="auto">
          <a:xfrm>
            <a:off x="5638800" y="3733800"/>
            <a:ext cx="762000" cy="762000"/>
          </a:xfrm>
          <a:prstGeom prst="ellipse">
            <a:avLst/>
          </a:prstGeom>
          <a:solidFill>
            <a:srgbClr val="33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8" name="Oval 15">
            <a:extLst>
              <a:ext uri="{FF2B5EF4-FFF2-40B4-BE49-F238E27FC236}">
                <a16:creationId xmlns:a16="http://schemas.microsoft.com/office/drawing/2014/main" id="{B86882F2-4863-4228-A64D-6F502A185DA5}"/>
              </a:ext>
            </a:extLst>
          </p:cNvPr>
          <p:cNvSpPr>
            <a:spLocks noChangeArrowheads="1"/>
          </p:cNvSpPr>
          <p:nvPr/>
        </p:nvSpPr>
        <p:spPr bwMode="auto">
          <a:xfrm>
            <a:off x="58674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9" name="TextBox 12">
            <a:extLst>
              <a:ext uri="{FF2B5EF4-FFF2-40B4-BE49-F238E27FC236}">
                <a16:creationId xmlns:a16="http://schemas.microsoft.com/office/drawing/2014/main" id="{D90DF073-810B-4E51-AA6D-DCAA76D66E84}"/>
              </a:ext>
            </a:extLst>
          </p:cNvPr>
          <p:cNvSpPr txBox="1">
            <a:spLocks noChangeArrowheads="1"/>
          </p:cNvSpPr>
          <p:nvPr/>
        </p:nvSpPr>
        <p:spPr bwMode="auto">
          <a:xfrm>
            <a:off x="625474" y="5661025"/>
            <a:ext cx="7527925" cy="6924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tx1">
                    <a:lumMod val="75000"/>
                    <a:lumOff val="25000"/>
                  </a:schemeClr>
                </a:solidFill>
              </a:rPr>
              <a:t>What is the exception; </a:t>
            </a:r>
            <a:r>
              <a:rPr lang="en-US" altLang="en-US" sz="1300" i="1" dirty="0" err="1">
                <a:solidFill>
                  <a:schemeClr val="tx1">
                    <a:lumMod val="75000"/>
                    <a:lumOff val="25000"/>
                  </a:schemeClr>
                </a:solidFill>
              </a:rPr>
              <a:t>ie</a:t>
            </a:r>
            <a:r>
              <a:rPr lang="en-US" altLang="en-US" sz="1300" i="1" dirty="0">
                <a:solidFill>
                  <a:schemeClr val="tx1">
                    <a:lumMod val="75000"/>
                    <a:lumOff val="25000"/>
                  </a:schemeClr>
                </a:solidFill>
              </a:rPr>
              <a:t>, under what circumstances is the darker eye the one with FHI?</a:t>
            </a:r>
          </a:p>
          <a:p>
            <a:pPr eaLnBrk="1" hangingPunct="1">
              <a:spcBef>
                <a:spcPct val="0"/>
              </a:spcBef>
              <a:buClrTx/>
              <a:buSzTx/>
              <a:buFontTx/>
              <a:buNone/>
            </a:pPr>
            <a:r>
              <a:rPr lang="en-US" altLang="en-US" sz="1300" dirty="0">
                <a:solidFill>
                  <a:schemeClr val="tx1">
                    <a:lumMod val="75000"/>
                    <a:lumOff val="25000"/>
                  </a:schemeClr>
                </a:solidFill>
              </a:rPr>
              <a:t>In individuals with light-blue eyes…</a:t>
            </a:r>
            <a:r>
              <a:rPr lang="en-US" altLang="en-US" sz="1300" dirty="0">
                <a:solidFill>
                  <a:srgbClr val="00CCFF"/>
                </a:solidFill>
              </a:rPr>
              <a:t>the </a:t>
            </a:r>
            <a:r>
              <a:rPr lang="en-US" altLang="en-US" sz="1300" b="1" u="sng" dirty="0">
                <a:solidFill>
                  <a:srgbClr val="00CCFF"/>
                </a:solidFill>
              </a:rPr>
              <a:t>iris atrophy </a:t>
            </a:r>
            <a:r>
              <a:rPr lang="en-US" altLang="en-US" sz="1300" dirty="0">
                <a:solidFill>
                  <a:srgbClr val="00CCFF"/>
                </a:solidFill>
              </a:rPr>
              <a:t>stemming from the FHI process </a:t>
            </a:r>
            <a:r>
              <a:rPr lang="en-US" altLang="en-US" sz="1300" dirty="0">
                <a:solidFill>
                  <a:schemeClr val="tx1">
                    <a:lumMod val="75000"/>
                    <a:lumOff val="25000"/>
                  </a:schemeClr>
                </a:solidFill>
              </a:rPr>
              <a:t>will make visible the </a:t>
            </a:r>
            <a:r>
              <a:rPr lang="en-US" altLang="en-US" sz="1300" b="1" dirty="0">
                <a:solidFill>
                  <a:schemeClr val="tx1">
                    <a:lumMod val="75000"/>
                    <a:lumOff val="25000"/>
                  </a:schemeClr>
                </a:solidFill>
              </a:rPr>
              <a:t>darkly-pigmented epithelium of the posterior iris, thus making the eye appear darker</a:t>
            </a:r>
          </a:p>
        </p:txBody>
      </p:sp>
      <p:sp>
        <p:nvSpPr>
          <p:cNvPr id="17" name="TextBox 12">
            <a:extLst>
              <a:ext uri="{FF2B5EF4-FFF2-40B4-BE49-F238E27FC236}">
                <a16:creationId xmlns:a16="http://schemas.microsoft.com/office/drawing/2014/main" id="{0215BB5B-86EC-41A5-BF61-A692C0382A5D}"/>
              </a:ext>
            </a:extLst>
          </p:cNvPr>
          <p:cNvSpPr txBox="1">
            <a:spLocks noChangeArrowheads="1"/>
          </p:cNvSpPr>
          <p:nvPr/>
        </p:nvSpPr>
        <p:spPr bwMode="auto">
          <a:xfrm>
            <a:off x="2286000" y="4953000"/>
            <a:ext cx="4141788"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300" i="1" dirty="0">
                <a:solidFill>
                  <a:schemeClr val="bg1">
                    <a:lumMod val="65000"/>
                  </a:schemeClr>
                </a:solidFill>
              </a:rPr>
              <a:t>Is the affected eye the </a:t>
            </a:r>
            <a:r>
              <a:rPr lang="en-US" altLang="en-US" sz="1300" b="1" i="1" dirty="0">
                <a:solidFill>
                  <a:schemeClr val="bg1">
                    <a:lumMod val="65000"/>
                  </a:schemeClr>
                </a:solidFill>
              </a:rPr>
              <a:t>darker </a:t>
            </a:r>
            <a:r>
              <a:rPr lang="en-US" altLang="en-US" sz="1300" i="1" dirty="0">
                <a:solidFill>
                  <a:schemeClr val="bg1">
                    <a:lumMod val="65000"/>
                  </a:schemeClr>
                </a:solidFill>
              </a:rPr>
              <a:t>eye or the </a:t>
            </a:r>
            <a:r>
              <a:rPr lang="en-US" altLang="en-US" sz="1300" b="1" i="1" dirty="0">
                <a:solidFill>
                  <a:schemeClr val="bg1">
                    <a:lumMod val="65000"/>
                  </a:schemeClr>
                </a:solidFill>
              </a:rPr>
              <a:t>lighter </a:t>
            </a:r>
            <a:r>
              <a:rPr lang="en-US" altLang="en-US" sz="1300" i="1" dirty="0">
                <a:solidFill>
                  <a:schemeClr val="bg1">
                    <a:lumMod val="65000"/>
                  </a:schemeClr>
                </a:solidFill>
              </a:rPr>
              <a:t>eye?</a:t>
            </a:r>
          </a:p>
          <a:p>
            <a:pPr eaLnBrk="1" hangingPunct="1">
              <a:spcBef>
                <a:spcPct val="0"/>
              </a:spcBef>
              <a:buClrTx/>
              <a:buSzTx/>
              <a:buFontTx/>
              <a:buNone/>
              <a:defRPr/>
            </a:pPr>
            <a:r>
              <a:rPr lang="en-US" altLang="en-US" sz="1300" b="1" dirty="0">
                <a:solidFill>
                  <a:schemeClr val="bg1">
                    <a:lumMod val="65000"/>
                  </a:schemeClr>
                </a:solidFill>
              </a:rPr>
              <a:t>The lighter </a:t>
            </a:r>
            <a:r>
              <a:rPr lang="en-US" altLang="en-US" sz="1300" dirty="0">
                <a:solidFill>
                  <a:schemeClr val="bg1">
                    <a:lumMod val="65000"/>
                  </a:schemeClr>
                </a:solidFill>
              </a:rPr>
              <a:t>(</a:t>
            </a:r>
            <a:r>
              <a:rPr lang="en-US" altLang="en-US" sz="1300" b="1" dirty="0">
                <a:solidFill>
                  <a:schemeClr val="bg1">
                    <a:lumMod val="65000"/>
                  </a:schemeClr>
                </a:solidFill>
              </a:rPr>
              <a:t>with one exception</a:t>
            </a:r>
            <a:r>
              <a:rPr lang="en-US" altLang="en-US" sz="1300" dirty="0">
                <a:solidFill>
                  <a:schemeClr val="bg1">
                    <a:lumMod val="65000"/>
                  </a:schemeClr>
                </a:solidFill>
              </a:rPr>
              <a:t>)</a:t>
            </a:r>
            <a:endParaRPr lang="en-US" altLang="en-US" sz="1300" b="1" dirty="0">
              <a:solidFill>
                <a:schemeClr val="bg1">
                  <a:lumMod val="65000"/>
                </a:schemeClr>
              </a:solidFill>
            </a:endParaRPr>
          </a:p>
        </p:txBody>
      </p:sp>
      <p:sp>
        <p:nvSpPr>
          <p:cNvPr id="4" name="Frame 3">
            <a:extLst>
              <a:ext uri="{FF2B5EF4-FFF2-40B4-BE49-F238E27FC236}">
                <a16:creationId xmlns:a16="http://schemas.microsoft.com/office/drawing/2014/main" id="{679D19D7-1FAB-6553-8D55-3DEFC4172A1C}"/>
              </a:ext>
            </a:extLst>
          </p:cNvPr>
          <p:cNvSpPr/>
          <p:nvPr/>
        </p:nvSpPr>
        <p:spPr>
          <a:xfrm>
            <a:off x="3124200" y="5886708"/>
            <a:ext cx="3810000" cy="27305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2E78CEA-D824-3A64-249A-26B12BDE17B0}"/>
              </a:ext>
            </a:extLst>
          </p:cNvPr>
          <p:cNvSpPr txBox="1"/>
          <p:nvPr/>
        </p:nvSpPr>
        <p:spPr>
          <a:xfrm>
            <a:off x="2589663" y="4784328"/>
            <a:ext cx="5411337" cy="954107"/>
          </a:xfrm>
          <a:prstGeom prst="rect">
            <a:avLst/>
          </a:prstGeom>
          <a:solidFill>
            <a:srgbClr val="0070C0"/>
          </a:solidFill>
        </p:spPr>
        <p:txBody>
          <a:bodyPr wrap="square" rtlCol="0">
            <a:spAutoFit/>
          </a:bodyPr>
          <a:lstStyle/>
          <a:p>
            <a:r>
              <a:rPr lang="en-US" sz="1400" i="1" dirty="0">
                <a:solidFill>
                  <a:schemeClr val="bg1"/>
                </a:solidFill>
              </a:rPr>
              <a:t>In addition to heterochromia, the atrophic changes give the iris an appearance that has been likened to damage caused by an insect. What is the two-word description for this appearance?</a:t>
            </a:r>
          </a:p>
          <a:p>
            <a:r>
              <a:rPr lang="en-US" sz="1400" b="1" dirty="0">
                <a:solidFill>
                  <a:srgbClr val="0070C0"/>
                </a:solidFill>
              </a:rPr>
              <a:t>‘Moth eaten’</a:t>
            </a:r>
          </a:p>
        </p:txBody>
      </p:sp>
    </p:spTree>
    <p:extLst>
      <p:ext uri="{BB962C8B-B14F-4D97-AF65-F5344CB8AC3E}">
        <p14:creationId xmlns:p14="http://schemas.microsoft.com/office/powerpoint/2010/main" val="313805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B143BB6-EB65-43D7-9B33-4BCD9B62E9A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7170" name="Text Box 4">
            <a:extLst>
              <a:ext uri="{FF2B5EF4-FFF2-40B4-BE49-F238E27FC236}">
                <a16:creationId xmlns:a16="http://schemas.microsoft.com/office/drawing/2014/main" id="{5D71D156-16BD-4621-AA09-1A32B0EAB3EE}"/>
              </a:ext>
            </a:extLst>
          </p:cNvPr>
          <p:cNvSpPr txBox="1">
            <a:spLocks noChangeArrowheads="1"/>
          </p:cNvSpPr>
          <p:nvPr/>
        </p:nvSpPr>
        <p:spPr bwMode="auto">
          <a:xfrm>
            <a:off x="390525" y="869950"/>
            <a:ext cx="27206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endParaRPr lang="en-US" altLang="en-US" sz="1600" b="1" dirty="0">
              <a:solidFill>
                <a:schemeClr val="bg1"/>
              </a:solidFill>
            </a:endParaRPr>
          </a:p>
        </p:txBody>
      </p:sp>
      <p:sp>
        <p:nvSpPr>
          <p:cNvPr id="7171" name="Rectangle 2">
            <a:extLst>
              <a:ext uri="{FF2B5EF4-FFF2-40B4-BE49-F238E27FC236}">
                <a16:creationId xmlns:a16="http://schemas.microsoft.com/office/drawing/2014/main" id="{4A5D9753-2B92-4CFD-8ADD-2493E7DE824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172" name="Slide Number Placeholder 1">
            <a:extLst>
              <a:ext uri="{FF2B5EF4-FFF2-40B4-BE49-F238E27FC236}">
                <a16:creationId xmlns:a16="http://schemas.microsoft.com/office/drawing/2014/main" id="{41AB4C87-58C3-4039-A9A9-996FCE50DDB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B23122-46EE-46DE-97F6-BF1ED2A75F59}" type="slidenum">
              <a:rPr lang="en-US" altLang="en-US" sz="1000" smtClean="0"/>
              <a:pPr>
                <a:spcBef>
                  <a:spcPct val="0"/>
                </a:spcBef>
                <a:buClrTx/>
                <a:buSzTx/>
                <a:buFontTx/>
                <a:buNone/>
              </a:pPr>
              <a:t>5</a:t>
            </a:fld>
            <a:endParaRPr lang="en-US" altLang="en-US" sz="1000"/>
          </a:p>
        </p:txBody>
      </p:sp>
      <p:sp>
        <p:nvSpPr>
          <p:cNvPr id="7173" name="Text Box 5">
            <a:extLst>
              <a:ext uri="{FF2B5EF4-FFF2-40B4-BE49-F238E27FC236}">
                <a16:creationId xmlns:a16="http://schemas.microsoft.com/office/drawing/2014/main" id="{147862FE-2321-4C4A-9D4F-D03EE9F9FDF2}"/>
              </a:ext>
            </a:extLst>
          </p:cNvPr>
          <p:cNvSpPr txBox="1">
            <a:spLocks noChangeArrowheads="1"/>
          </p:cNvSpPr>
          <p:nvPr/>
        </p:nvSpPr>
        <p:spPr bwMode="auto">
          <a:xfrm>
            <a:off x="990600" y="1295400"/>
            <a:ext cx="5791200" cy="2031325"/>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Generally speaking, do you expect an inflamed eye to be </a:t>
            </a:r>
            <a:r>
              <a:rPr lang="en-US" altLang="en-US" sz="1400" b="1" dirty="0">
                <a:solidFill>
                  <a:srgbClr val="0000FF"/>
                </a:solidFill>
              </a:rPr>
              <a:t>hyper</a:t>
            </a:r>
            <a:r>
              <a:rPr lang="en-US" altLang="en-US" sz="1400" i="1" dirty="0">
                <a:solidFill>
                  <a:srgbClr val="0000FF"/>
                </a:solidFill>
              </a:rPr>
              <a:t>tensive, or </a:t>
            </a:r>
            <a:r>
              <a:rPr lang="en-US" altLang="en-US" sz="1400" b="1" dirty="0">
                <a:solidFill>
                  <a:srgbClr val="0000FF"/>
                </a:solidFill>
              </a:rPr>
              <a:t>hypo</a:t>
            </a:r>
            <a:r>
              <a:rPr lang="en-US" altLang="en-US" sz="1400" i="1" dirty="0">
                <a:solidFill>
                  <a:srgbClr val="0000FF"/>
                </a:solidFill>
              </a:rPr>
              <a:t>tensive?</a:t>
            </a:r>
            <a:endParaRPr lang="en-US" altLang="en-US" sz="1400" dirty="0">
              <a:solidFill>
                <a:srgbClr val="0000FF"/>
              </a:solidFill>
            </a:endParaRPr>
          </a:p>
          <a:p>
            <a:pPr eaLnBrk="1" hangingPunct="1">
              <a:spcBef>
                <a:spcPct val="0"/>
              </a:spcBef>
              <a:buClrTx/>
              <a:buSzTx/>
              <a:buFontTx/>
              <a:buNone/>
            </a:pPr>
            <a:r>
              <a:rPr lang="en-US" altLang="en-US" sz="1400" b="1" dirty="0">
                <a:solidFill>
                  <a:srgbClr val="0000FF"/>
                </a:solidFill>
              </a:rPr>
              <a:t>Hypotensive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Why hypotensive?</a:t>
            </a:r>
          </a:p>
          <a:p>
            <a:pPr eaLnBrk="1" hangingPunct="1">
              <a:spcBef>
                <a:spcPct val="0"/>
              </a:spcBef>
              <a:buClrTx/>
              <a:buSzTx/>
              <a:buFontTx/>
              <a:buNone/>
            </a:pPr>
            <a:r>
              <a:rPr lang="en-US" altLang="en-US" sz="1400" dirty="0">
                <a:solidFill>
                  <a:srgbClr val="0000FF"/>
                </a:solidFill>
              </a:rPr>
              <a:t>Ciliary-body inflammation leads to decreased aqueous production,   with subsequent low IOP. </a:t>
            </a:r>
            <a:r>
              <a:rPr lang="en-US" altLang="en-US" sz="1400" dirty="0">
                <a:solidFill>
                  <a:schemeClr val="accent1">
                    <a:lumMod val="40000"/>
                    <a:lumOff val="60000"/>
                  </a:schemeClr>
                </a:solidFill>
              </a:rPr>
              <a:t>That said, certain </a:t>
            </a:r>
            <a:r>
              <a:rPr lang="en-US" altLang="en-US" sz="1400" dirty="0" err="1">
                <a:solidFill>
                  <a:schemeClr val="accent1">
                    <a:lumMod val="40000"/>
                    <a:lumOff val="60000"/>
                  </a:schemeClr>
                </a:solidFill>
              </a:rPr>
              <a:t>uveitic</a:t>
            </a:r>
            <a:r>
              <a:rPr lang="en-US" altLang="en-US" sz="1400" dirty="0">
                <a:solidFill>
                  <a:schemeClr val="accent1">
                    <a:lumMod val="40000"/>
                    <a:lumOff val="60000"/>
                  </a:schemeClr>
                </a:solidFill>
              </a:rPr>
              <a:t> entities are notorious for </a:t>
            </a:r>
            <a:r>
              <a:rPr lang="en-US" altLang="en-US" sz="1400" i="1" dirty="0">
                <a:solidFill>
                  <a:schemeClr val="accent1">
                    <a:lumMod val="40000"/>
                    <a:lumOff val="60000"/>
                  </a:schemeClr>
                </a:solidFill>
              </a:rPr>
              <a:t>elevated</a:t>
            </a:r>
            <a:r>
              <a:rPr lang="en-US" altLang="en-US" sz="1400" dirty="0">
                <a:solidFill>
                  <a:schemeClr val="accent1">
                    <a:lumMod val="40000"/>
                    <a:lumOff val="60000"/>
                  </a:schemeClr>
                </a:solidFill>
              </a:rPr>
              <a:t> IOP, thus rendering it an important clue re the etiology of the inflammation.</a:t>
            </a:r>
          </a:p>
        </p:txBody>
      </p:sp>
    </p:spTree>
    <p:extLst>
      <p:ext uri="{BB962C8B-B14F-4D97-AF65-F5344CB8AC3E}">
        <p14:creationId xmlns:p14="http://schemas.microsoft.com/office/powerpoint/2010/main" val="1527682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E5DBD6E-403F-40FF-8C4C-21AD7BB97E36}"/>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5058" name="Rectangle 2">
            <a:extLst>
              <a:ext uri="{FF2B5EF4-FFF2-40B4-BE49-F238E27FC236}">
                <a16:creationId xmlns:a16="http://schemas.microsoft.com/office/drawing/2014/main" id="{5CA2611F-22D8-4CE5-8633-A09B1A6E8678}"/>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59" name="Text Box 4">
            <a:extLst>
              <a:ext uri="{FF2B5EF4-FFF2-40B4-BE49-F238E27FC236}">
                <a16:creationId xmlns:a16="http://schemas.microsoft.com/office/drawing/2014/main" id="{591D104F-C442-4BB7-BFFE-A952CFC269F2}"/>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5060" name="Rectangle 2">
            <a:extLst>
              <a:ext uri="{FF2B5EF4-FFF2-40B4-BE49-F238E27FC236}">
                <a16:creationId xmlns:a16="http://schemas.microsoft.com/office/drawing/2014/main" id="{B36B134D-A16B-4602-AE1F-63F0B944E11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5061" name="Slide Number Placeholder 1">
            <a:extLst>
              <a:ext uri="{FF2B5EF4-FFF2-40B4-BE49-F238E27FC236}">
                <a16:creationId xmlns:a16="http://schemas.microsoft.com/office/drawing/2014/main" id="{FFD3CC44-4E18-4FC0-9F46-A9B804A3FBA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4191E7-1054-4825-A311-334345383712}" type="slidenum">
              <a:rPr lang="en-US" altLang="en-US" sz="1000" smtClean="0"/>
              <a:pPr>
                <a:spcBef>
                  <a:spcPct val="0"/>
                </a:spcBef>
                <a:buClrTx/>
                <a:buSzTx/>
                <a:buFontTx/>
                <a:buNone/>
              </a:pPr>
              <a:t>50</a:t>
            </a:fld>
            <a:endParaRPr lang="en-US" altLang="en-US" sz="1000"/>
          </a:p>
        </p:txBody>
      </p:sp>
      <p:sp>
        <p:nvSpPr>
          <p:cNvPr id="37894" name="Text Box 12">
            <a:extLst>
              <a:ext uri="{FF2B5EF4-FFF2-40B4-BE49-F238E27FC236}">
                <a16:creationId xmlns:a16="http://schemas.microsoft.com/office/drawing/2014/main" id="{A994C0C1-3240-4866-9C3C-220013916ABE}"/>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b="1" dirty="0" err="1">
                <a:solidFill>
                  <a:schemeClr val="bg1">
                    <a:lumMod val="65000"/>
                  </a:schemeClr>
                </a:solidFill>
              </a:rPr>
              <a:t>Heterochromia</a:t>
            </a:r>
            <a:r>
              <a:rPr lang="en-US" altLang="en-US" sz="1400" b="1" dirty="0">
                <a:solidFill>
                  <a:schemeClr val="bg1">
                    <a:lumMod val="65000"/>
                  </a:schemeClr>
                </a:solidFill>
              </a:rPr>
              <a:t> </a:t>
            </a:r>
            <a:r>
              <a:rPr lang="en-US" altLang="en-US" sz="1400" b="1"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45063" name="Oval 10">
            <a:extLst>
              <a:ext uri="{FF2B5EF4-FFF2-40B4-BE49-F238E27FC236}">
                <a16:creationId xmlns:a16="http://schemas.microsoft.com/office/drawing/2014/main" id="{0125DC89-4581-4F50-9AC3-9116061BB842}"/>
              </a:ext>
            </a:extLst>
          </p:cNvPr>
          <p:cNvSpPr>
            <a:spLocks noChangeArrowheads="1"/>
          </p:cNvSpPr>
          <p:nvPr/>
        </p:nvSpPr>
        <p:spPr bwMode="auto">
          <a:xfrm>
            <a:off x="18288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4" name="Oval 11">
            <a:extLst>
              <a:ext uri="{FF2B5EF4-FFF2-40B4-BE49-F238E27FC236}">
                <a16:creationId xmlns:a16="http://schemas.microsoft.com/office/drawing/2014/main" id="{C62ABBB6-E8A6-4880-8718-C0F51D662702}"/>
              </a:ext>
            </a:extLst>
          </p:cNvPr>
          <p:cNvSpPr>
            <a:spLocks noChangeArrowheads="1"/>
          </p:cNvSpPr>
          <p:nvPr/>
        </p:nvSpPr>
        <p:spPr bwMode="auto">
          <a:xfrm>
            <a:off x="2362200" y="3733800"/>
            <a:ext cx="762000" cy="7620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5" name="Oval 12">
            <a:extLst>
              <a:ext uri="{FF2B5EF4-FFF2-40B4-BE49-F238E27FC236}">
                <a16:creationId xmlns:a16="http://schemas.microsoft.com/office/drawing/2014/main" id="{A6BB4BB2-92B9-44ED-AF2D-048FE09EF588}"/>
              </a:ext>
            </a:extLst>
          </p:cNvPr>
          <p:cNvSpPr>
            <a:spLocks noChangeArrowheads="1"/>
          </p:cNvSpPr>
          <p:nvPr/>
        </p:nvSpPr>
        <p:spPr bwMode="auto">
          <a:xfrm>
            <a:off x="25908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6" name="Oval 13">
            <a:extLst>
              <a:ext uri="{FF2B5EF4-FFF2-40B4-BE49-F238E27FC236}">
                <a16:creationId xmlns:a16="http://schemas.microsoft.com/office/drawing/2014/main" id="{3364F4EF-2A73-4DAA-8A10-9C3DFADAE991}"/>
              </a:ext>
            </a:extLst>
          </p:cNvPr>
          <p:cNvSpPr>
            <a:spLocks noChangeArrowheads="1"/>
          </p:cNvSpPr>
          <p:nvPr/>
        </p:nvSpPr>
        <p:spPr bwMode="auto">
          <a:xfrm>
            <a:off x="5105400" y="3733800"/>
            <a:ext cx="1828800" cy="7620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7" name="Oval 14">
            <a:extLst>
              <a:ext uri="{FF2B5EF4-FFF2-40B4-BE49-F238E27FC236}">
                <a16:creationId xmlns:a16="http://schemas.microsoft.com/office/drawing/2014/main" id="{955E065D-D157-4164-90EA-55A983EAC739}"/>
              </a:ext>
            </a:extLst>
          </p:cNvPr>
          <p:cNvSpPr>
            <a:spLocks noChangeArrowheads="1"/>
          </p:cNvSpPr>
          <p:nvPr/>
        </p:nvSpPr>
        <p:spPr bwMode="auto">
          <a:xfrm>
            <a:off x="5638800" y="3733800"/>
            <a:ext cx="762000" cy="762000"/>
          </a:xfrm>
          <a:prstGeom prst="ellipse">
            <a:avLst/>
          </a:prstGeom>
          <a:solidFill>
            <a:srgbClr val="33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8" name="Oval 15">
            <a:extLst>
              <a:ext uri="{FF2B5EF4-FFF2-40B4-BE49-F238E27FC236}">
                <a16:creationId xmlns:a16="http://schemas.microsoft.com/office/drawing/2014/main" id="{B86882F2-4863-4228-A64D-6F502A185DA5}"/>
              </a:ext>
            </a:extLst>
          </p:cNvPr>
          <p:cNvSpPr>
            <a:spLocks noChangeArrowheads="1"/>
          </p:cNvSpPr>
          <p:nvPr/>
        </p:nvSpPr>
        <p:spPr bwMode="auto">
          <a:xfrm>
            <a:off x="5867400" y="39624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9" name="TextBox 12">
            <a:extLst>
              <a:ext uri="{FF2B5EF4-FFF2-40B4-BE49-F238E27FC236}">
                <a16:creationId xmlns:a16="http://schemas.microsoft.com/office/drawing/2014/main" id="{D90DF073-810B-4E51-AA6D-DCAA76D66E84}"/>
              </a:ext>
            </a:extLst>
          </p:cNvPr>
          <p:cNvSpPr txBox="1">
            <a:spLocks noChangeArrowheads="1"/>
          </p:cNvSpPr>
          <p:nvPr/>
        </p:nvSpPr>
        <p:spPr bwMode="auto">
          <a:xfrm>
            <a:off x="625474" y="5661025"/>
            <a:ext cx="7527925" cy="6924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chemeClr val="tx1">
                    <a:lumMod val="75000"/>
                    <a:lumOff val="25000"/>
                  </a:schemeClr>
                </a:solidFill>
              </a:rPr>
              <a:t>What is the exception; </a:t>
            </a:r>
            <a:r>
              <a:rPr lang="en-US" altLang="en-US" sz="1300" i="1" dirty="0" err="1">
                <a:solidFill>
                  <a:schemeClr val="tx1">
                    <a:lumMod val="75000"/>
                    <a:lumOff val="25000"/>
                  </a:schemeClr>
                </a:solidFill>
              </a:rPr>
              <a:t>ie</a:t>
            </a:r>
            <a:r>
              <a:rPr lang="en-US" altLang="en-US" sz="1300" i="1" dirty="0">
                <a:solidFill>
                  <a:schemeClr val="tx1">
                    <a:lumMod val="75000"/>
                    <a:lumOff val="25000"/>
                  </a:schemeClr>
                </a:solidFill>
              </a:rPr>
              <a:t>, under what circumstances is the darker eye the one with FHI?</a:t>
            </a:r>
          </a:p>
          <a:p>
            <a:pPr eaLnBrk="1" hangingPunct="1">
              <a:spcBef>
                <a:spcPct val="0"/>
              </a:spcBef>
              <a:buClrTx/>
              <a:buSzTx/>
              <a:buFontTx/>
              <a:buNone/>
            </a:pPr>
            <a:r>
              <a:rPr lang="en-US" altLang="en-US" sz="1300" dirty="0">
                <a:solidFill>
                  <a:schemeClr val="tx1">
                    <a:lumMod val="75000"/>
                    <a:lumOff val="25000"/>
                  </a:schemeClr>
                </a:solidFill>
              </a:rPr>
              <a:t>In individuals with light-blue eyes…</a:t>
            </a:r>
            <a:r>
              <a:rPr lang="en-US" altLang="en-US" sz="1300" dirty="0">
                <a:solidFill>
                  <a:srgbClr val="00CCFF"/>
                </a:solidFill>
              </a:rPr>
              <a:t>the </a:t>
            </a:r>
            <a:r>
              <a:rPr lang="en-US" altLang="en-US" sz="1300" b="1" u="sng" dirty="0">
                <a:solidFill>
                  <a:srgbClr val="00CCFF"/>
                </a:solidFill>
              </a:rPr>
              <a:t>iris atrophy </a:t>
            </a:r>
            <a:r>
              <a:rPr lang="en-US" altLang="en-US" sz="1300" dirty="0">
                <a:solidFill>
                  <a:srgbClr val="00CCFF"/>
                </a:solidFill>
              </a:rPr>
              <a:t>stemming from the FHI process </a:t>
            </a:r>
            <a:r>
              <a:rPr lang="en-US" altLang="en-US" sz="1300" dirty="0">
                <a:solidFill>
                  <a:schemeClr val="tx1">
                    <a:lumMod val="75000"/>
                    <a:lumOff val="25000"/>
                  </a:schemeClr>
                </a:solidFill>
              </a:rPr>
              <a:t>will make visible the </a:t>
            </a:r>
            <a:r>
              <a:rPr lang="en-US" altLang="en-US" sz="1300" b="1" dirty="0">
                <a:solidFill>
                  <a:schemeClr val="tx1">
                    <a:lumMod val="75000"/>
                    <a:lumOff val="25000"/>
                  </a:schemeClr>
                </a:solidFill>
              </a:rPr>
              <a:t>darkly-pigmented epithelium of the posterior iris, thus making the eye appear darker</a:t>
            </a:r>
          </a:p>
        </p:txBody>
      </p:sp>
      <p:sp>
        <p:nvSpPr>
          <p:cNvPr id="17" name="TextBox 12">
            <a:extLst>
              <a:ext uri="{FF2B5EF4-FFF2-40B4-BE49-F238E27FC236}">
                <a16:creationId xmlns:a16="http://schemas.microsoft.com/office/drawing/2014/main" id="{0215BB5B-86EC-41A5-BF61-A692C0382A5D}"/>
              </a:ext>
            </a:extLst>
          </p:cNvPr>
          <p:cNvSpPr txBox="1">
            <a:spLocks noChangeArrowheads="1"/>
          </p:cNvSpPr>
          <p:nvPr/>
        </p:nvSpPr>
        <p:spPr bwMode="auto">
          <a:xfrm>
            <a:off x="2286000" y="4953000"/>
            <a:ext cx="4141788"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300" i="1" dirty="0">
                <a:solidFill>
                  <a:schemeClr val="bg1">
                    <a:lumMod val="65000"/>
                  </a:schemeClr>
                </a:solidFill>
              </a:rPr>
              <a:t>Is the affected eye the </a:t>
            </a:r>
            <a:r>
              <a:rPr lang="en-US" altLang="en-US" sz="1300" b="1" i="1" dirty="0">
                <a:solidFill>
                  <a:schemeClr val="bg1">
                    <a:lumMod val="65000"/>
                  </a:schemeClr>
                </a:solidFill>
              </a:rPr>
              <a:t>darker </a:t>
            </a:r>
            <a:r>
              <a:rPr lang="en-US" altLang="en-US" sz="1300" i="1" dirty="0">
                <a:solidFill>
                  <a:schemeClr val="bg1">
                    <a:lumMod val="65000"/>
                  </a:schemeClr>
                </a:solidFill>
              </a:rPr>
              <a:t>eye or the </a:t>
            </a:r>
            <a:r>
              <a:rPr lang="en-US" altLang="en-US" sz="1300" b="1" i="1" dirty="0">
                <a:solidFill>
                  <a:schemeClr val="bg1">
                    <a:lumMod val="65000"/>
                  </a:schemeClr>
                </a:solidFill>
              </a:rPr>
              <a:t>lighter </a:t>
            </a:r>
            <a:r>
              <a:rPr lang="en-US" altLang="en-US" sz="1300" i="1" dirty="0">
                <a:solidFill>
                  <a:schemeClr val="bg1">
                    <a:lumMod val="65000"/>
                  </a:schemeClr>
                </a:solidFill>
              </a:rPr>
              <a:t>eye?</a:t>
            </a:r>
          </a:p>
          <a:p>
            <a:pPr eaLnBrk="1" hangingPunct="1">
              <a:spcBef>
                <a:spcPct val="0"/>
              </a:spcBef>
              <a:buClrTx/>
              <a:buSzTx/>
              <a:buFontTx/>
              <a:buNone/>
              <a:defRPr/>
            </a:pPr>
            <a:r>
              <a:rPr lang="en-US" altLang="en-US" sz="1300" b="1" dirty="0">
                <a:solidFill>
                  <a:schemeClr val="bg1">
                    <a:lumMod val="65000"/>
                  </a:schemeClr>
                </a:solidFill>
              </a:rPr>
              <a:t>The lighter </a:t>
            </a:r>
            <a:r>
              <a:rPr lang="en-US" altLang="en-US" sz="1300" dirty="0">
                <a:solidFill>
                  <a:schemeClr val="bg1">
                    <a:lumMod val="65000"/>
                  </a:schemeClr>
                </a:solidFill>
              </a:rPr>
              <a:t>(</a:t>
            </a:r>
            <a:r>
              <a:rPr lang="en-US" altLang="en-US" sz="1300" b="1" dirty="0">
                <a:solidFill>
                  <a:schemeClr val="bg1">
                    <a:lumMod val="65000"/>
                  </a:schemeClr>
                </a:solidFill>
              </a:rPr>
              <a:t>with one exception</a:t>
            </a:r>
            <a:r>
              <a:rPr lang="en-US" altLang="en-US" sz="1300" dirty="0">
                <a:solidFill>
                  <a:schemeClr val="bg1">
                    <a:lumMod val="65000"/>
                  </a:schemeClr>
                </a:solidFill>
              </a:rPr>
              <a:t>)</a:t>
            </a:r>
            <a:endParaRPr lang="en-US" altLang="en-US" sz="1300" b="1" dirty="0">
              <a:solidFill>
                <a:schemeClr val="bg1">
                  <a:lumMod val="65000"/>
                </a:schemeClr>
              </a:solidFill>
            </a:endParaRPr>
          </a:p>
        </p:txBody>
      </p:sp>
      <p:sp>
        <p:nvSpPr>
          <p:cNvPr id="4" name="Frame 3">
            <a:extLst>
              <a:ext uri="{FF2B5EF4-FFF2-40B4-BE49-F238E27FC236}">
                <a16:creationId xmlns:a16="http://schemas.microsoft.com/office/drawing/2014/main" id="{679D19D7-1FAB-6553-8D55-3DEFC4172A1C}"/>
              </a:ext>
            </a:extLst>
          </p:cNvPr>
          <p:cNvSpPr/>
          <p:nvPr/>
        </p:nvSpPr>
        <p:spPr>
          <a:xfrm>
            <a:off x="3124200" y="5886708"/>
            <a:ext cx="3810000" cy="27305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613EDDFF-BB14-5F49-D9A4-37E4E91753D8}"/>
              </a:ext>
            </a:extLst>
          </p:cNvPr>
          <p:cNvSpPr txBox="1"/>
          <p:nvPr/>
        </p:nvSpPr>
        <p:spPr>
          <a:xfrm>
            <a:off x="2589663" y="4784328"/>
            <a:ext cx="5411337" cy="954107"/>
          </a:xfrm>
          <a:prstGeom prst="rect">
            <a:avLst/>
          </a:prstGeom>
          <a:solidFill>
            <a:srgbClr val="0070C0"/>
          </a:solidFill>
        </p:spPr>
        <p:txBody>
          <a:bodyPr wrap="square" rtlCol="0">
            <a:spAutoFit/>
          </a:bodyPr>
          <a:lstStyle/>
          <a:p>
            <a:r>
              <a:rPr lang="en-US" sz="1400" i="1" dirty="0">
                <a:solidFill>
                  <a:schemeClr val="bg1"/>
                </a:solidFill>
              </a:rPr>
              <a:t>In addition to heterochromia, the atrophic changes give the iris an appearance that has been likened to damage caused by an insect. What is the two-word description for this appearance?</a:t>
            </a:r>
          </a:p>
          <a:p>
            <a:r>
              <a:rPr lang="en-US" sz="1400" b="1" dirty="0">
                <a:solidFill>
                  <a:schemeClr val="bg1"/>
                </a:solidFill>
              </a:rPr>
              <a:t>‘Moth eaten’</a:t>
            </a:r>
          </a:p>
        </p:txBody>
      </p:sp>
    </p:spTree>
    <p:extLst>
      <p:ext uri="{BB962C8B-B14F-4D97-AF65-F5344CB8AC3E}">
        <p14:creationId xmlns:p14="http://schemas.microsoft.com/office/powerpoint/2010/main" val="3066656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4FEA2-5E3C-1716-09B3-FA2F844950B7}"/>
              </a:ext>
            </a:extLst>
          </p:cNvPr>
          <p:cNvSpPr>
            <a:spLocks noGrp="1"/>
          </p:cNvSpPr>
          <p:nvPr>
            <p:ph type="sldNum" sz="quarter" idx="12"/>
          </p:nvPr>
        </p:nvSpPr>
        <p:spPr/>
        <p:txBody>
          <a:bodyPr/>
          <a:lstStyle/>
          <a:p>
            <a:pPr>
              <a:defRPr/>
            </a:pPr>
            <a:fld id="{DA71D0BC-ACC6-4C88-B0F4-9D43DCC54126}" type="slidenum">
              <a:rPr lang="en-US" altLang="en-US" smtClean="0"/>
              <a:pPr>
                <a:defRPr/>
              </a:pPr>
              <a:t>51</a:t>
            </a:fld>
            <a:endParaRPr lang="en-US" altLang="en-US"/>
          </a:p>
        </p:txBody>
      </p:sp>
      <p:pic>
        <p:nvPicPr>
          <p:cNvPr id="1026" name="Picture 2" descr="What is Fuchs Heterochromic Iridocyclitis?">
            <a:extLst>
              <a:ext uri="{FF2B5EF4-FFF2-40B4-BE49-F238E27FC236}">
                <a16:creationId xmlns:a16="http://schemas.microsoft.com/office/drawing/2014/main" id="{D8699DFF-7BB6-9153-2A29-2A334068E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2" y="1471151"/>
            <a:ext cx="5057775" cy="39156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30F920-07AC-6E9B-D77E-775B0B1BF27C}"/>
              </a:ext>
            </a:extLst>
          </p:cNvPr>
          <p:cNvSpPr txBox="1"/>
          <p:nvPr/>
        </p:nvSpPr>
        <p:spPr>
          <a:xfrm>
            <a:off x="348221" y="6107668"/>
            <a:ext cx="8447569" cy="369332"/>
          </a:xfrm>
          <a:prstGeom prst="rect">
            <a:avLst/>
          </a:prstGeom>
          <a:noFill/>
        </p:spPr>
        <p:txBody>
          <a:bodyPr wrap="none" rtlCol="0">
            <a:spAutoFit/>
          </a:bodyPr>
          <a:lstStyle/>
          <a:p>
            <a:pPr algn="ctr"/>
            <a:r>
              <a:rPr lang="en-US" dirty="0">
                <a:latin typeface="+mn-lt"/>
              </a:rPr>
              <a:t>FHI: ‘Moth eaten’ iris. Note the </a:t>
            </a:r>
            <a:r>
              <a:rPr lang="en-US" b="0" i="0" dirty="0">
                <a:solidFill>
                  <a:srgbClr val="212529"/>
                </a:solidFill>
                <a:effectLst/>
                <a:latin typeface="+mn-lt"/>
              </a:rPr>
              <a:t>smooth stromal architecture and loss of iris crypts</a:t>
            </a:r>
            <a:endParaRPr lang="en-US" dirty="0">
              <a:latin typeface="+mn-lt"/>
            </a:endParaRPr>
          </a:p>
        </p:txBody>
      </p:sp>
      <p:sp>
        <p:nvSpPr>
          <p:cNvPr id="4" name="Rectangle 2">
            <a:extLst>
              <a:ext uri="{FF2B5EF4-FFF2-40B4-BE49-F238E27FC236}">
                <a16:creationId xmlns:a16="http://schemas.microsoft.com/office/drawing/2014/main" id="{AC4C0657-2F28-BA43-A6D4-645D355CEA34}"/>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Tree>
    <p:extLst>
      <p:ext uri="{BB962C8B-B14F-4D97-AF65-F5344CB8AC3E}">
        <p14:creationId xmlns:p14="http://schemas.microsoft.com/office/powerpoint/2010/main" val="4228622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1DD6B6B3-AAE6-4DE2-81BA-98038AEE252F}"/>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6082" name="Rectangle 2">
            <a:extLst>
              <a:ext uri="{FF2B5EF4-FFF2-40B4-BE49-F238E27FC236}">
                <a16:creationId xmlns:a16="http://schemas.microsoft.com/office/drawing/2014/main" id="{637CDEE2-5BD1-49FB-A56E-5ABAB6398C7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Text Box 4">
            <a:extLst>
              <a:ext uri="{FF2B5EF4-FFF2-40B4-BE49-F238E27FC236}">
                <a16:creationId xmlns:a16="http://schemas.microsoft.com/office/drawing/2014/main" id="{8D0460BD-7215-4EAB-B970-EDEFE5735195}"/>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6084" name="Rectangle 2">
            <a:extLst>
              <a:ext uri="{FF2B5EF4-FFF2-40B4-BE49-F238E27FC236}">
                <a16:creationId xmlns:a16="http://schemas.microsoft.com/office/drawing/2014/main" id="{3C4ECE92-0468-49E9-894E-928E963D4593}"/>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6085" name="Slide Number Placeholder 1">
            <a:extLst>
              <a:ext uri="{FF2B5EF4-FFF2-40B4-BE49-F238E27FC236}">
                <a16:creationId xmlns:a16="http://schemas.microsoft.com/office/drawing/2014/main" id="{D2F2CD9E-F1BB-4717-A18E-F420D266400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D3BECC2-A372-4F1A-B307-A29DD0D435F3}" type="slidenum">
              <a:rPr lang="en-US" altLang="en-US" sz="1000" smtClean="0"/>
              <a:pPr>
                <a:spcBef>
                  <a:spcPct val="0"/>
                </a:spcBef>
                <a:buClrTx/>
                <a:buSzTx/>
                <a:buFontTx/>
                <a:buNone/>
              </a:pPr>
              <a:t>52</a:t>
            </a:fld>
            <a:endParaRPr lang="en-US" altLang="en-US" sz="1000"/>
          </a:p>
        </p:txBody>
      </p:sp>
      <p:sp>
        <p:nvSpPr>
          <p:cNvPr id="37894" name="Text Box 12">
            <a:extLst>
              <a:ext uri="{FF2B5EF4-FFF2-40B4-BE49-F238E27FC236}">
                <a16:creationId xmlns:a16="http://schemas.microsoft.com/office/drawing/2014/main" id="{A3146C0A-0D36-48F0-8B99-54AB61151964}"/>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a:t>
            </a:r>
            <a:r>
              <a:rPr lang="en-US" altLang="en-US" sz="1400" b="1" dirty="0">
                <a:solidFill>
                  <a:srgbClr val="0000FF"/>
                </a:solidFill>
              </a:rPr>
              <a:t>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AD7D8EFB-45A5-4188-9AFA-3818D3FC6819}"/>
              </a:ext>
            </a:extLst>
          </p:cNvPr>
          <p:cNvSpPr txBox="1"/>
          <p:nvPr/>
        </p:nvSpPr>
        <p:spPr>
          <a:xfrm>
            <a:off x="390525" y="2971800"/>
            <a:ext cx="8599487" cy="954107"/>
          </a:xfrm>
          <a:prstGeom prst="rect">
            <a:avLst/>
          </a:prstGeom>
          <a:solidFill>
            <a:schemeClr val="accent5">
              <a:lumMod val="75000"/>
            </a:schemeClr>
          </a:solidFill>
        </p:spPr>
        <p:txBody>
          <a:bodyPr wrap="square">
            <a:spAutoFit/>
          </a:bodyPr>
          <a:lstStyle/>
          <a:p>
            <a:pPr eaLnBrk="1" hangingPunct="1">
              <a:defRPr/>
            </a:pPr>
            <a:r>
              <a:rPr lang="en-US" sz="1400" i="1" dirty="0">
                <a:solidFill>
                  <a:srgbClr val="0000FF"/>
                </a:solidFill>
                <a:latin typeface="Arial" charset="0"/>
              </a:rPr>
              <a:t>The KP in FHI have a couple of other notable characteristics—what are they?</a:t>
            </a:r>
          </a:p>
          <a:p>
            <a:pPr eaLnBrk="1" hangingPunct="1">
              <a:defRPr/>
            </a:pPr>
            <a:r>
              <a:rPr lang="en-US" sz="1400" dirty="0">
                <a:solidFill>
                  <a:srgbClr val="0000FF"/>
                </a:solidFill>
                <a:latin typeface="Arial" charset="0"/>
              </a:rPr>
              <a:t>--</a:t>
            </a:r>
            <a:r>
              <a:rPr lang="en-US" sz="1400" dirty="0">
                <a:solidFill>
                  <a:schemeClr val="accent5">
                    <a:lumMod val="75000"/>
                  </a:schemeClr>
                </a:solidFill>
                <a:latin typeface="Arial" charset="0"/>
              </a:rPr>
              <a:t>They may be interconnected by </a:t>
            </a:r>
            <a:r>
              <a:rPr lang="en-US" sz="1400" b="1" dirty="0">
                <a:solidFill>
                  <a:schemeClr val="accent5">
                    <a:lumMod val="75000"/>
                  </a:schemeClr>
                </a:solidFill>
                <a:latin typeface="Arial" charset="0"/>
              </a:rPr>
              <a:t>lacy tendrils</a:t>
            </a:r>
          </a:p>
          <a:p>
            <a:pPr eaLnBrk="1" hangingPunct="1">
              <a:defRPr/>
            </a:pPr>
            <a:r>
              <a:rPr lang="en-US" sz="1400" dirty="0">
                <a:solidFill>
                  <a:srgbClr val="0000FF"/>
                </a:solidFill>
                <a:latin typeface="Arial" charset="0"/>
              </a:rPr>
              <a:t>--</a:t>
            </a:r>
            <a:r>
              <a:rPr lang="en-US" sz="1400" dirty="0">
                <a:solidFill>
                  <a:schemeClr val="accent5">
                    <a:lumMod val="75000"/>
                  </a:schemeClr>
                </a:solidFill>
                <a:latin typeface="Arial" charset="0"/>
              </a:rPr>
              <a:t>They are diffusely scattered across the inner cornea (as opposed to being concentrated in </a:t>
            </a:r>
            <a:r>
              <a:rPr lang="en-US" sz="1400" dirty="0" err="1">
                <a:solidFill>
                  <a:schemeClr val="accent5">
                    <a:lumMod val="75000"/>
                  </a:schemeClr>
                </a:solidFill>
                <a:latin typeface="Arial" charset="0"/>
              </a:rPr>
              <a:t>Arlt’s</a:t>
            </a:r>
            <a:r>
              <a:rPr lang="en-US" sz="1400" dirty="0">
                <a:solidFill>
                  <a:schemeClr val="accent5">
                    <a:lumMod val="75000"/>
                  </a:schemeClr>
                </a:solidFill>
                <a:latin typeface="Arial" charset="0"/>
              </a:rPr>
              <a:t> triangle, as they tend to be in most anterior </a:t>
            </a:r>
            <a:r>
              <a:rPr lang="en-US" sz="1400" dirty="0" err="1">
                <a:solidFill>
                  <a:schemeClr val="accent5">
                    <a:lumMod val="75000"/>
                  </a:schemeClr>
                </a:solidFill>
                <a:latin typeface="Arial" charset="0"/>
              </a:rPr>
              <a:t>uveitides</a:t>
            </a:r>
            <a:r>
              <a:rPr lang="en-US" sz="1400" dirty="0">
                <a:solidFill>
                  <a:schemeClr val="accent5">
                    <a:lumMod val="75000"/>
                  </a:schemeClr>
                </a:solidFill>
                <a:latin typeface="Arial" charset="0"/>
              </a:rPr>
              <a:t>)</a:t>
            </a:r>
          </a:p>
        </p:txBody>
      </p:sp>
      <p:sp>
        <p:nvSpPr>
          <p:cNvPr id="3" name="Oval 2">
            <a:extLst>
              <a:ext uri="{FF2B5EF4-FFF2-40B4-BE49-F238E27FC236}">
                <a16:creationId xmlns:a16="http://schemas.microsoft.com/office/drawing/2014/main" id="{3BF783A9-0167-4736-869F-6A5040548682}"/>
              </a:ext>
            </a:extLst>
          </p:cNvPr>
          <p:cNvSpPr/>
          <p:nvPr/>
        </p:nvSpPr>
        <p:spPr>
          <a:xfrm>
            <a:off x="2971800" y="2520950"/>
            <a:ext cx="1219200" cy="39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4CDE6ED6-940C-4B8B-99BE-0A237DB73AF4}"/>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7106" name="Rectangle 2">
            <a:extLst>
              <a:ext uri="{FF2B5EF4-FFF2-40B4-BE49-F238E27FC236}">
                <a16:creationId xmlns:a16="http://schemas.microsoft.com/office/drawing/2014/main" id="{27A80BF4-C807-476F-BE3A-68E702C6E21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Text Box 4">
            <a:extLst>
              <a:ext uri="{FF2B5EF4-FFF2-40B4-BE49-F238E27FC236}">
                <a16:creationId xmlns:a16="http://schemas.microsoft.com/office/drawing/2014/main" id="{37A17A85-18B9-4D21-8B13-3339540C7F86}"/>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7108" name="Rectangle 2">
            <a:extLst>
              <a:ext uri="{FF2B5EF4-FFF2-40B4-BE49-F238E27FC236}">
                <a16:creationId xmlns:a16="http://schemas.microsoft.com/office/drawing/2014/main" id="{9D107783-AB63-40E9-8225-9628FC7FE99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7109" name="Slide Number Placeholder 1">
            <a:extLst>
              <a:ext uri="{FF2B5EF4-FFF2-40B4-BE49-F238E27FC236}">
                <a16:creationId xmlns:a16="http://schemas.microsoft.com/office/drawing/2014/main" id="{681718AA-A9A3-4B26-8BEF-AD345FAEBE1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5B3961-4886-4849-9513-0FB3F5B2995E}" type="slidenum">
              <a:rPr lang="en-US" altLang="en-US" sz="1000" smtClean="0"/>
              <a:pPr>
                <a:spcBef>
                  <a:spcPct val="0"/>
                </a:spcBef>
                <a:buClrTx/>
                <a:buSzTx/>
                <a:buFontTx/>
                <a:buNone/>
              </a:pPr>
              <a:t>53</a:t>
            </a:fld>
            <a:endParaRPr lang="en-US" altLang="en-US" sz="1000"/>
          </a:p>
        </p:txBody>
      </p:sp>
      <p:sp>
        <p:nvSpPr>
          <p:cNvPr id="37894" name="Text Box 12">
            <a:extLst>
              <a:ext uri="{FF2B5EF4-FFF2-40B4-BE49-F238E27FC236}">
                <a16:creationId xmlns:a16="http://schemas.microsoft.com/office/drawing/2014/main" id="{D333267A-C53D-4EBD-B962-E1F788EC3AB9}"/>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a:t>
            </a:r>
            <a:r>
              <a:rPr lang="en-US" altLang="en-US" sz="1400" b="1" dirty="0">
                <a:solidFill>
                  <a:srgbClr val="0000FF"/>
                </a:solidFill>
              </a:rPr>
              <a:t>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280F95E6-0979-48B7-8513-A712DF3484E0}"/>
              </a:ext>
            </a:extLst>
          </p:cNvPr>
          <p:cNvSpPr txBox="1"/>
          <p:nvPr/>
        </p:nvSpPr>
        <p:spPr>
          <a:xfrm>
            <a:off x="390525" y="2971800"/>
            <a:ext cx="8599487" cy="954107"/>
          </a:xfrm>
          <a:prstGeom prst="rect">
            <a:avLst/>
          </a:prstGeom>
          <a:solidFill>
            <a:schemeClr val="accent5">
              <a:lumMod val="75000"/>
            </a:schemeClr>
          </a:solidFill>
        </p:spPr>
        <p:txBody>
          <a:bodyPr wrap="square">
            <a:spAutoFit/>
          </a:bodyPr>
          <a:lstStyle/>
          <a:p>
            <a:pPr eaLnBrk="1" hangingPunct="1">
              <a:defRPr/>
            </a:pPr>
            <a:r>
              <a:rPr lang="en-US" sz="1400" i="1" dirty="0">
                <a:solidFill>
                  <a:srgbClr val="0000FF"/>
                </a:solidFill>
                <a:latin typeface="Arial" charset="0"/>
              </a:rPr>
              <a:t>The KP in FHI have a couple of other notable characteristics—what are they?</a:t>
            </a:r>
          </a:p>
          <a:p>
            <a:pPr eaLnBrk="1" hangingPunct="1">
              <a:defRPr/>
            </a:pPr>
            <a:r>
              <a:rPr lang="en-US" sz="1400" dirty="0">
                <a:solidFill>
                  <a:srgbClr val="0000FF"/>
                </a:solidFill>
                <a:latin typeface="Arial" charset="0"/>
              </a:rPr>
              <a:t>--They may be interconnected by lines described as ‘ lacy tendrils ‘</a:t>
            </a:r>
          </a:p>
          <a:p>
            <a:pPr eaLnBrk="1" hangingPunct="1">
              <a:defRPr/>
            </a:pPr>
            <a:r>
              <a:rPr lang="en-US" sz="1400" dirty="0">
                <a:solidFill>
                  <a:srgbClr val="0000FF"/>
                </a:solidFill>
                <a:latin typeface="Arial" charset="0"/>
              </a:rPr>
              <a:t>--</a:t>
            </a:r>
            <a:r>
              <a:rPr lang="en-US" sz="1400" dirty="0">
                <a:solidFill>
                  <a:schemeClr val="accent5">
                    <a:lumMod val="75000"/>
                  </a:schemeClr>
                </a:solidFill>
                <a:latin typeface="Arial" charset="0"/>
              </a:rPr>
              <a:t>They are diffusely scattered (as opposed to being concentrated in </a:t>
            </a:r>
            <a:r>
              <a:rPr lang="en-US" sz="1400" dirty="0" err="1">
                <a:solidFill>
                  <a:schemeClr val="accent5">
                    <a:lumMod val="75000"/>
                  </a:schemeClr>
                </a:solidFill>
                <a:latin typeface="Arial" charset="0"/>
              </a:rPr>
              <a:t>Arlt’s</a:t>
            </a:r>
            <a:r>
              <a:rPr lang="en-US" sz="1400" dirty="0">
                <a:solidFill>
                  <a:schemeClr val="accent5">
                    <a:lumMod val="75000"/>
                  </a:schemeClr>
                </a:solidFill>
                <a:latin typeface="Arial" charset="0"/>
              </a:rPr>
              <a:t> triangle, as they tend to be in most anterior </a:t>
            </a:r>
            <a:r>
              <a:rPr lang="en-US" sz="1400" dirty="0" err="1">
                <a:solidFill>
                  <a:schemeClr val="accent5">
                    <a:lumMod val="75000"/>
                  </a:schemeClr>
                </a:solidFill>
                <a:latin typeface="Arial" charset="0"/>
              </a:rPr>
              <a:t>uveitides</a:t>
            </a:r>
            <a:r>
              <a:rPr lang="en-US" sz="1400" dirty="0">
                <a:solidFill>
                  <a:schemeClr val="accent5">
                    <a:lumMod val="75000"/>
                  </a:schemeClr>
                </a:solidFill>
                <a:latin typeface="Arial" charset="0"/>
              </a:rPr>
              <a:t>)</a:t>
            </a:r>
          </a:p>
        </p:txBody>
      </p:sp>
      <p:sp>
        <p:nvSpPr>
          <p:cNvPr id="3" name="Oval 2">
            <a:extLst>
              <a:ext uri="{FF2B5EF4-FFF2-40B4-BE49-F238E27FC236}">
                <a16:creationId xmlns:a16="http://schemas.microsoft.com/office/drawing/2014/main" id="{5AF5DD76-8751-434A-8DDA-51D293F9BC1A}"/>
              </a:ext>
            </a:extLst>
          </p:cNvPr>
          <p:cNvSpPr/>
          <p:nvPr/>
        </p:nvSpPr>
        <p:spPr>
          <a:xfrm>
            <a:off x="2971800" y="2520950"/>
            <a:ext cx="1219200" cy="39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5F75AED2-CDF2-410C-AE38-D04AE765D0D6}"/>
              </a:ext>
            </a:extLst>
          </p:cNvPr>
          <p:cNvSpPr/>
          <p:nvPr/>
        </p:nvSpPr>
        <p:spPr>
          <a:xfrm>
            <a:off x="4572000" y="3256722"/>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972CECDA-DA19-4E26-8736-ACEE55DADD90}"/>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7106" name="Rectangle 2">
            <a:extLst>
              <a:ext uri="{FF2B5EF4-FFF2-40B4-BE49-F238E27FC236}">
                <a16:creationId xmlns:a16="http://schemas.microsoft.com/office/drawing/2014/main" id="{27A80BF4-C807-476F-BE3A-68E702C6E21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Text Box 4">
            <a:extLst>
              <a:ext uri="{FF2B5EF4-FFF2-40B4-BE49-F238E27FC236}">
                <a16:creationId xmlns:a16="http://schemas.microsoft.com/office/drawing/2014/main" id="{37A17A85-18B9-4D21-8B13-3339540C7F86}"/>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7108" name="Rectangle 2">
            <a:extLst>
              <a:ext uri="{FF2B5EF4-FFF2-40B4-BE49-F238E27FC236}">
                <a16:creationId xmlns:a16="http://schemas.microsoft.com/office/drawing/2014/main" id="{9D107783-AB63-40E9-8225-9628FC7FE99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7109" name="Slide Number Placeholder 1">
            <a:extLst>
              <a:ext uri="{FF2B5EF4-FFF2-40B4-BE49-F238E27FC236}">
                <a16:creationId xmlns:a16="http://schemas.microsoft.com/office/drawing/2014/main" id="{681718AA-A9A3-4B26-8BEF-AD345FAEBE1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5B3961-4886-4849-9513-0FB3F5B2995E}" type="slidenum">
              <a:rPr lang="en-US" altLang="en-US" sz="1000" smtClean="0"/>
              <a:pPr>
                <a:spcBef>
                  <a:spcPct val="0"/>
                </a:spcBef>
                <a:buClrTx/>
                <a:buSzTx/>
                <a:buFontTx/>
                <a:buNone/>
              </a:pPr>
              <a:t>54</a:t>
            </a:fld>
            <a:endParaRPr lang="en-US" altLang="en-US" sz="1000"/>
          </a:p>
        </p:txBody>
      </p:sp>
      <p:sp>
        <p:nvSpPr>
          <p:cNvPr id="37894" name="Text Box 12">
            <a:extLst>
              <a:ext uri="{FF2B5EF4-FFF2-40B4-BE49-F238E27FC236}">
                <a16:creationId xmlns:a16="http://schemas.microsoft.com/office/drawing/2014/main" id="{D333267A-C53D-4EBD-B962-E1F788EC3AB9}"/>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a:t>
            </a:r>
            <a:r>
              <a:rPr lang="en-US" altLang="en-US" sz="1400" b="1" dirty="0">
                <a:solidFill>
                  <a:srgbClr val="0000FF"/>
                </a:solidFill>
              </a:rPr>
              <a:t>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280F95E6-0979-48B7-8513-A712DF3484E0}"/>
              </a:ext>
            </a:extLst>
          </p:cNvPr>
          <p:cNvSpPr txBox="1"/>
          <p:nvPr/>
        </p:nvSpPr>
        <p:spPr>
          <a:xfrm>
            <a:off x="390525" y="2971800"/>
            <a:ext cx="8599487" cy="954107"/>
          </a:xfrm>
          <a:prstGeom prst="rect">
            <a:avLst/>
          </a:prstGeom>
          <a:solidFill>
            <a:schemeClr val="accent5">
              <a:lumMod val="75000"/>
            </a:schemeClr>
          </a:solidFill>
        </p:spPr>
        <p:txBody>
          <a:bodyPr wrap="square">
            <a:spAutoFit/>
          </a:bodyPr>
          <a:lstStyle/>
          <a:p>
            <a:pPr eaLnBrk="1" hangingPunct="1">
              <a:defRPr/>
            </a:pPr>
            <a:r>
              <a:rPr lang="en-US" sz="1400" i="1" dirty="0">
                <a:solidFill>
                  <a:srgbClr val="0000FF"/>
                </a:solidFill>
                <a:latin typeface="Arial" charset="0"/>
              </a:rPr>
              <a:t>The KP in FHI have a couple of other notable characteristics—what are they?</a:t>
            </a:r>
          </a:p>
          <a:p>
            <a:pPr eaLnBrk="1" hangingPunct="1">
              <a:defRPr/>
            </a:pPr>
            <a:r>
              <a:rPr lang="en-US" sz="1400" dirty="0">
                <a:solidFill>
                  <a:srgbClr val="0000FF"/>
                </a:solidFill>
                <a:latin typeface="Arial" charset="0"/>
              </a:rPr>
              <a:t>--They may be interconnected by lines described as ‘ lacy tendrils ‘</a:t>
            </a:r>
          </a:p>
          <a:p>
            <a:pPr eaLnBrk="1" hangingPunct="1">
              <a:defRPr/>
            </a:pPr>
            <a:r>
              <a:rPr lang="en-US" sz="1400" dirty="0">
                <a:solidFill>
                  <a:srgbClr val="0000FF"/>
                </a:solidFill>
                <a:latin typeface="Arial" charset="0"/>
              </a:rPr>
              <a:t>--</a:t>
            </a:r>
            <a:r>
              <a:rPr lang="en-US" sz="1400" dirty="0">
                <a:solidFill>
                  <a:schemeClr val="accent5">
                    <a:lumMod val="75000"/>
                  </a:schemeClr>
                </a:solidFill>
                <a:latin typeface="Arial" charset="0"/>
              </a:rPr>
              <a:t>They are diffusely scattered (as opposed to being concentrated in </a:t>
            </a:r>
            <a:r>
              <a:rPr lang="en-US" sz="1400" dirty="0" err="1">
                <a:solidFill>
                  <a:schemeClr val="accent5">
                    <a:lumMod val="75000"/>
                  </a:schemeClr>
                </a:solidFill>
                <a:latin typeface="Arial" charset="0"/>
              </a:rPr>
              <a:t>Arlt’s</a:t>
            </a:r>
            <a:r>
              <a:rPr lang="en-US" sz="1400" dirty="0">
                <a:solidFill>
                  <a:schemeClr val="accent5">
                    <a:lumMod val="75000"/>
                  </a:schemeClr>
                </a:solidFill>
                <a:latin typeface="Arial" charset="0"/>
              </a:rPr>
              <a:t> triangle, as they tend to be in most anterior </a:t>
            </a:r>
            <a:r>
              <a:rPr lang="en-US" sz="1400" dirty="0" err="1">
                <a:solidFill>
                  <a:schemeClr val="accent5">
                    <a:lumMod val="75000"/>
                  </a:schemeClr>
                </a:solidFill>
                <a:latin typeface="Arial" charset="0"/>
              </a:rPr>
              <a:t>uveitides</a:t>
            </a:r>
            <a:r>
              <a:rPr lang="en-US" sz="1400" dirty="0">
                <a:solidFill>
                  <a:schemeClr val="accent5">
                    <a:lumMod val="75000"/>
                  </a:schemeClr>
                </a:solidFill>
                <a:latin typeface="Arial" charset="0"/>
              </a:rPr>
              <a:t>)</a:t>
            </a:r>
          </a:p>
        </p:txBody>
      </p:sp>
      <p:sp>
        <p:nvSpPr>
          <p:cNvPr id="3" name="Oval 2">
            <a:extLst>
              <a:ext uri="{FF2B5EF4-FFF2-40B4-BE49-F238E27FC236}">
                <a16:creationId xmlns:a16="http://schemas.microsoft.com/office/drawing/2014/main" id="{5AF5DD76-8751-434A-8DDA-51D293F9BC1A}"/>
              </a:ext>
            </a:extLst>
          </p:cNvPr>
          <p:cNvSpPr/>
          <p:nvPr/>
        </p:nvSpPr>
        <p:spPr>
          <a:xfrm>
            <a:off x="2971800" y="2520950"/>
            <a:ext cx="1219200" cy="39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583082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487A3D1F-4BB9-4F96-9CDC-49ECF91A85D6}"/>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7106" name="Rectangle 2">
            <a:extLst>
              <a:ext uri="{FF2B5EF4-FFF2-40B4-BE49-F238E27FC236}">
                <a16:creationId xmlns:a16="http://schemas.microsoft.com/office/drawing/2014/main" id="{27A80BF4-C807-476F-BE3A-68E702C6E21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Text Box 4">
            <a:extLst>
              <a:ext uri="{FF2B5EF4-FFF2-40B4-BE49-F238E27FC236}">
                <a16:creationId xmlns:a16="http://schemas.microsoft.com/office/drawing/2014/main" id="{37A17A85-18B9-4D21-8B13-3339540C7F86}"/>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7108" name="Rectangle 2">
            <a:extLst>
              <a:ext uri="{FF2B5EF4-FFF2-40B4-BE49-F238E27FC236}">
                <a16:creationId xmlns:a16="http://schemas.microsoft.com/office/drawing/2014/main" id="{9D107783-AB63-40E9-8225-9628FC7FE99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7109" name="Slide Number Placeholder 1">
            <a:extLst>
              <a:ext uri="{FF2B5EF4-FFF2-40B4-BE49-F238E27FC236}">
                <a16:creationId xmlns:a16="http://schemas.microsoft.com/office/drawing/2014/main" id="{681718AA-A9A3-4B26-8BEF-AD345FAEBE1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5B3961-4886-4849-9513-0FB3F5B2995E}" type="slidenum">
              <a:rPr lang="en-US" altLang="en-US" sz="1000" smtClean="0"/>
              <a:pPr>
                <a:spcBef>
                  <a:spcPct val="0"/>
                </a:spcBef>
                <a:buClrTx/>
                <a:buSzTx/>
                <a:buFontTx/>
                <a:buNone/>
              </a:pPr>
              <a:t>55</a:t>
            </a:fld>
            <a:endParaRPr lang="en-US" altLang="en-US" sz="1000"/>
          </a:p>
        </p:txBody>
      </p:sp>
      <p:sp>
        <p:nvSpPr>
          <p:cNvPr id="37894" name="Text Box 12">
            <a:extLst>
              <a:ext uri="{FF2B5EF4-FFF2-40B4-BE49-F238E27FC236}">
                <a16:creationId xmlns:a16="http://schemas.microsoft.com/office/drawing/2014/main" id="{D333267A-C53D-4EBD-B962-E1F788EC3AB9}"/>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a:t>
            </a:r>
            <a:r>
              <a:rPr lang="en-US" altLang="en-US" sz="1400" b="1" dirty="0">
                <a:solidFill>
                  <a:srgbClr val="0000FF"/>
                </a:solidFill>
              </a:rPr>
              <a:t>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280F95E6-0979-48B7-8513-A712DF3484E0}"/>
              </a:ext>
            </a:extLst>
          </p:cNvPr>
          <p:cNvSpPr txBox="1"/>
          <p:nvPr/>
        </p:nvSpPr>
        <p:spPr>
          <a:xfrm>
            <a:off x="390525" y="2971800"/>
            <a:ext cx="8599487" cy="954107"/>
          </a:xfrm>
          <a:prstGeom prst="rect">
            <a:avLst/>
          </a:prstGeom>
          <a:solidFill>
            <a:schemeClr val="accent5">
              <a:lumMod val="75000"/>
            </a:schemeClr>
          </a:solidFill>
        </p:spPr>
        <p:txBody>
          <a:bodyPr wrap="square">
            <a:spAutoFit/>
          </a:bodyPr>
          <a:lstStyle/>
          <a:p>
            <a:pPr eaLnBrk="1" hangingPunct="1">
              <a:defRPr/>
            </a:pPr>
            <a:r>
              <a:rPr lang="en-US" sz="1400" i="1" dirty="0">
                <a:solidFill>
                  <a:srgbClr val="0000FF"/>
                </a:solidFill>
                <a:latin typeface="Arial" charset="0"/>
              </a:rPr>
              <a:t>The KP in FHI have a couple of other notable characteristics—what are they?</a:t>
            </a:r>
          </a:p>
          <a:p>
            <a:pPr eaLnBrk="1" hangingPunct="1">
              <a:defRPr/>
            </a:pPr>
            <a:r>
              <a:rPr lang="en-US" sz="1400" dirty="0">
                <a:solidFill>
                  <a:srgbClr val="0000FF"/>
                </a:solidFill>
                <a:latin typeface="Arial" charset="0"/>
              </a:rPr>
              <a:t>--They may be interconnected by lines described as ‘ lacy tendrils ‘</a:t>
            </a:r>
          </a:p>
          <a:p>
            <a:pPr eaLnBrk="1" hangingPunct="1">
              <a:defRPr/>
            </a:pPr>
            <a:r>
              <a:rPr lang="en-US" sz="1400" dirty="0">
                <a:solidFill>
                  <a:srgbClr val="0000FF"/>
                </a:solidFill>
                <a:latin typeface="Arial" charset="0"/>
              </a:rPr>
              <a:t>--They are diffusely scattered (as opposed to being concentrated in  </a:t>
            </a:r>
            <a:r>
              <a:rPr lang="en-US" sz="1400" dirty="0" err="1">
                <a:solidFill>
                  <a:srgbClr val="0000FF"/>
                </a:solidFill>
                <a:latin typeface="Arial" charset="0"/>
              </a:rPr>
              <a:t>Arlt’s</a:t>
            </a:r>
            <a:r>
              <a:rPr lang="en-US" sz="1400" dirty="0">
                <a:solidFill>
                  <a:srgbClr val="0000FF"/>
                </a:solidFill>
                <a:latin typeface="Arial" charset="0"/>
              </a:rPr>
              <a:t> triangle , as is the case in most anterior </a:t>
            </a:r>
            <a:r>
              <a:rPr lang="en-US" sz="1400" dirty="0" err="1">
                <a:solidFill>
                  <a:srgbClr val="0000FF"/>
                </a:solidFill>
                <a:latin typeface="Arial" charset="0"/>
              </a:rPr>
              <a:t>uveitides</a:t>
            </a:r>
            <a:r>
              <a:rPr lang="en-US" sz="1400" dirty="0">
                <a:solidFill>
                  <a:srgbClr val="0000FF"/>
                </a:solidFill>
                <a:latin typeface="Arial" charset="0"/>
              </a:rPr>
              <a:t>)</a:t>
            </a:r>
          </a:p>
        </p:txBody>
      </p:sp>
      <p:sp>
        <p:nvSpPr>
          <p:cNvPr id="3" name="Oval 2">
            <a:extLst>
              <a:ext uri="{FF2B5EF4-FFF2-40B4-BE49-F238E27FC236}">
                <a16:creationId xmlns:a16="http://schemas.microsoft.com/office/drawing/2014/main" id="{5AF5DD76-8751-434A-8DDA-51D293F9BC1A}"/>
              </a:ext>
            </a:extLst>
          </p:cNvPr>
          <p:cNvSpPr/>
          <p:nvPr/>
        </p:nvSpPr>
        <p:spPr>
          <a:xfrm>
            <a:off x="2971800" y="2520950"/>
            <a:ext cx="1219200" cy="39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6F8AABB4-0B89-4656-BE3A-34F63B9518B7}"/>
              </a:ext>
            </a:extLst>
          </p:cNvPr>
          <p:cNvSpPr/>
          <p:nvPr/>
        </p:nvSpPr>
        <p:spPr>
          <a:xfrm>
            <a:off x="5789646" y="3448853"/>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2291997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F7C95D1C-8657-4FC5-B36C-DB48D6711730}"/>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7106" name="Rectangle 2">
            <a:extLst>
              <a:ext uri="{FF2B5EF4-FFF2-40B4-BE49-F238E27FC236}">
                <a16:creationId xmlns:a16="http://schemas.microsoft.com/office/drawing/2014/main" id="{27A80BF4-C807-476F-BE3A-68E702C6E21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Text Box 4">
            <a:extLst>
              <a:ext uri="{FF2B5EF4-FFF2-40B4-BE49-F238E27FC236}">
                <a16:creationId xmlns:a16="http://schemas.microsoft.com/office/drawing/2014/main" id="{37A17A85-18B9-4D21-8B13-3339540C7F86}"/>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endParaRPr lang="en-US" altLang="en-US" sz="1600" b="1" dirty="0">
              <a:solidFill>
                <a:schemeClr val="bg1"/>
              </a:solidFill>
            </a:endParaRPr>
          </a:p>
        </p:txBody>
      </p:sp>
      <p:sp>
        <p:nvSpPr>
          <p:cNvPr id="47108" name="Rectangle 2">
            <a:extLst>
              <a:ext uri="{FF2B5EF4-FFF2-40B4-BE49-F238E27FC236}">
                <a16:creationId xmlns:a16="http://schemas.microsoft.com/office/drawing/2014/main" id="{9D107783-AB63-40E9-8225-9628FC7FE99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7109" name="Slide Number Placeholder 1">
            <a:extLst>
              <a:ext uri="{FF2B5EF4-FFF2-40B4-BE49-F238E27FC236}">
                <a16:creationId xmlns:a16="http://schemas.microsoft.com/office/drawing/2014/main" id="{681718AA-A9A3-4B26-8BEF-AD345FAEBE1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5B3961-4886-4849-9513-0FB3F5B2995E}" type="slidenum">
              <a:rPr lang="en-US" altLang="en-US" sz="1000" smtClean="0"/>
              <a:pPr>
                <a:spcBef>
                  <a:spcPct val="0"/>
                </a:spcBef>
                <a:buClrTx/>
                <a:buSzTx/>
                <a:buFontTx/>
                <a:buNone/>
              </a:pPr>
              <a:t>56</a:t>
            </a:fld>
            <a:endParaRPr lang="en-US" altLang="en-US" sz="1000"/>
          </a:p>
        </p:txBody>
      </p:sp>
      <p:sp>
        <p:nvSpPr>
          <p:cNvPr id="37894" name="Text Box 12">
            <a:extLst>
              <a:ext uri="{FF2B5EF4-FFF2-40B4-BE49-F238E27FC236}">
                <a16:creationId xmlns:a16="http://schemas.microsoft.com/office/drawing/2014/main" id="{D333267A-C53D-4EBD-B962-E1F788EC3AB9}"/>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a:t>
            </a:r>
            <a:r>
              <a:rPr lang="en-US" altLang="en-US" sz="1400" b="1" dirty="0">
                <a:solidFill>
                  <a:srgbClr val="0000FF"/>
                </a:solidFill>
              </a:rPr>
              <a:t>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280F95E6-0979-48B7-8513-A712DF3484E0}"/>
              </a:ext>
            </a:extLst>
          </p:cNvPr>
          <p:cNvSpPr txBox="1"/>
          <p:nvPr/>
        </p:nvSpPr>
        <p:spPr>
          <a:xfrm>
            <a:off x="390525" y="2971800"/>
            <a:ext cx="8599487" cy="954107"/>
          </a:xfrm>
          <a:prstGeom prst="rect">
            <a:avLst/>
          </a:prstGeom>
          <a:solidFill>
            <a:schemeClr val="accent5">
              <a:lumMod val="75000"/>
            </a:schemeClr>
          </a:solidFill>
        </p:spPr>
        <p:txBody>
          <a:bodyPr wrap="square">
            <a:spAutoFit/>
          </a:bodyPr>
          <a:lstStyle/>
          <a:p>
            <a:pPr eaLnBrk="1" hangingPunct="1">
              <a:defRPr/>
            </a:pPr>
            <a:r>
              <a:rPr lang="en-US" sz="1400" i="1" dirty="0">
                <a:solidFill>
                  <a:srgbClr val="0000FF"/>
                </a:solidFill>
                <a:latin typeface="Arial" charset="0"/>
              </a:rPr>
              <a:t>The KP in FHI have a couple of other notable characteristics—what are they?</a:t>
            </a:r>
          </a:p>
          <a:p>
            <a:pPr eaLnBrk="1" hangingPunct="1">
              <a:defRPr/>
            </a:pPr>
            <a:r>
              <a:rPr lang="en-US" sz="1400" dirty="0">
                <a:solidFill>
                  <a:srgbClr val="0000FF"/>
                </a:solidFill>
                <a:latin typeface="Arial" charset="0"/>
              </a:rPr>
              <a:t>--They may be interconnected by lines described as ‘ lacy tendrils ‘</a:t>
            </a:r>
          </a:p>
          <a:p>
            <a:pPr eaLnBrk="1" hangingPunct="1">
              <a:defRPr/>
            </a:pPr>
            <a:r>
              <a:rPr lang="en-US" sz="1400" dirty="0">
                <a:solidFill>
                  <a:srgbClr val="0000FF"/>
                </a:solidFill>
                <a:latin typeface="Arial" charset="0"/>
              </a:rPr>
              <a:t>--They are diffusely scattered (as opposed to being concentrated in  </a:t>
            </a:r>
            <a:r>
              <a:rPr lang="en-US" sz="1400" dirty="0" err="1">
                <a:solidFill>
                  <a:srgbClr val="0000FF"/>
                </a:solidFill>
                <a:latin typeface="Arial" charset="0"/>
              </a:rPr>
              <a:t>Arlt’s</a:t>
            </a:r>
            <a:r>
              <a:rPr lang="en-US" sz="1400" dirty="0">
                <a:solidFill>
                  <a:srgbClr val="0000FF"/>
                </a:solidFill>
                <a:latin typeface="Arial" charset="0"/>
              </a:rPr>
              <a:t> triangle , as is the case in most anterior </a:t>
            </a:r>
            <a:r>
              <a:rPr lang="en-US" sz="1400" dirty="0" err="1">
                <a:solidFill>
                  <a:srgbClr val="0000FF"/>
                </a:solidFill>
                <a:latin typeface="Arial" charset="0"/>
              </a:rPr>
              <a:t>uveitides</a:t>
            </a:r>
            <a:r>
              <a:rPr lang="en-US" sz="1400" dirty="0">
                <a:solidFill>
                  <a:srgbClr val="0000FF"/>
                </a:solidFill>
                <a:latin typeface="Arial" charset="0"/>
              </a:rPr>
              <a:t>)</a:t>
            </a:r>
          </a:p>
        </p:txBody>
      </p:sp>
      <p:sp>
        <p:nvSpPr>
          <p:cNvPr id="3" name="Oval 2">
            <a:extLst>
              <a:ext uri="{FF2B5EF4-FFF2-40B4-BE49-F238E27FC236}">
                <a16:creationId xmlns:a16="http://schemas.microsoft.com/office/drawing/2014/main" id="{5AF5DD76-8751-434A-8DDA-51D293F9BC1A}"/>
              </a:ext>
            </a:extLst>
          </p:cNvPr>
          <p:cNvSpPr/>
          <p:nvPr/>
        </p:nvSpPr>
        <p:spPr>
          <a:xfrm>
            <a:off x="2971800" y="2520950"/>
            <a:ext cx="1219200" cy="39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523819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D182F-6258-4466-88BA-CB88030DE39D}"/>
              </a:ext>
            </a:extLst>
          </p:cNvPr>
          <p:cNvSpPr>
            <a:spLocks noGrp="1"/>
          </p:cNvSpPr>
          <p:nvPr>
            <p:ph type="sldNum" sz="quarter" idx="12"/>
          </p:nvPr>
        </p:nvSpPr>
        <p:spPr/>
        <p:txBody>
          <a:bodyPr/>
          <a:lstStyle/>
          <a:p>
            <a:pPr>
              <a:defRPr/>
            </a:pPr>
            <a:fld id="{0BB887E1-D19B-4909-93B1-7D5653B34270}" type="slidenum">
              <a:rPr lang="en-US" altLang="en-US" smtClean="0"/>
              <a:pPr>
                <a:defRPr/>
              </a:pPr>
              <a:t>57</a:t>
            </a:fld>
            <a:endParaRPr lang="en-US" altLang="en-US"/>
          </a:p>
        </p:txBody>
      </p:sp>
      <p:sp>
        <p:nvSpPr>
          <p:cNvPr id="8" name="TextBox 7">
            <a:extLst>
              <a:ext uri="{FF2B5EF4-FFF2-40B4-BE49-F238E27FC236}">
                <a16:creationId xmlns:a16="http://schemas.microsoft.com/office/drawing/2014/main" id="{E8FC0E72-B845-4A10-A928-7176414DFEE5}"/>
              </a:ext>
            </a:extLst>
          </p:cNvPr>
          <p:cNvSpPr txBox="1"/>
          <p:nvPr/>
        </p:nvSpPr>
        <p:spPr>
          <a:xfrm>
            <a:off x="2070808" y="6107668"/>
            <a:ext cx="5002395" cy="369332"/>
          </a:xfrm>
          <a:prstGeom prst="rect">
            <a:avLst/>
          </a:prstGeom>
          <a:noFill/>
        </p:spPr>
        <p:txBody>
          <a:bodyPr wrap="none" rtlCol="0">
            <a:spAutoFit/>
          </a:bodyPr>
          <a:lstStyle/>
          <a:p>
            <a:pPr algn="ctr"/>
            <a:r>
              <a:rPr lang="en-US" dirty="0"/>
              <a:t>FHI: Stellate KP. </a:t>
            </a:r>
            <a:r>
              <a:rPr lang="en-US" b="1" dirty="0">
                <a:solidFill>
                  <a:srgbClr val="0000FF"/>
                </a:solidFill>
              </a:rPr>
              <a:t>Note the diffuse distribution</a:t>
            </a:r>
          </a:p>
        </p:txBody>
      </p:sp>
      <p:pic>
        <p:nvPicPr>
          <p:cNvPr id="3" name="Picture 2">
            <a:extLst>
              <a:ext uri="{FF2B5EF4-FFF2-40B4-BE49-F238E27FC236}">
                <a16:creationId xmlns:a16="http://schemas.microsoft.com/office/drawing/2014/main" id="{D61268B6-A10E-434E-9290-F3619854A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024" y="1195588"/>
            <a:ext cx="5695950" cy="4466824"/>
          </a:xfrm>
          <a:prstGeom prst="rect">
            <a:avLst/>
          </a:prstGeom>
        </p:spPr>
      </p:pic>
      <p:sp>
        <p:nvSpPr>
          <p:cNvPr id="5" name="Rectangle 2">
            <a:extLst>
              <a:ext uri="{FF2B5EF4-FFF2-40B4-BE49-F238E27FC236}">
                <a16:creationId xmlns:a16="http://schemas.microsoft.com/office/drawing/2014/main" id="{5416F2A2-0BE8-4524-BD73-C700B0523E6D}"/>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endParaRPr lang="en-US" altLang="en-US" sz="3500" b="0" kern="0" dirty="0"/>
          </a:p>
        </p:txBody>
      </p:sp>
    </p:spTree>
    <p:extLst>
      <p:ext uri="{BB962C8B-B14F-4D97-AF65-F5344CB8AC3E}">
        <p14:creationId xmlns:p14="http://schemas.microsoft.com/office/powerpoint/2010/main" val="561957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BBEA44F-6BC9-4664-B441-55AE1F79F5A3}"/>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9154" name="Rectangle 2">
            <a:extLst>
              <a:ext uri="{FF2B5EF4-FFF2-40B4-BE49-F238E27FC236}">
                <a16:creationId xmlns:a16="http://schemas.microsoft.com/office/drawing/2014/main" id="{7DDE486C-3847-4991-865F-92DBAD22E42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55" name="Text Box 4">
            <a:extLst>
              <a:ext uri="{FF2B5EF4-FFF2-40B4-BE49-F238E27FC236}">
                <a16:creationId xmlns:a16="http://schemas.microsoft.com/office/drawing/2014/main" id="{21D7096A-7CD6-4B34-95B9-9DFC0EC016F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9156" name="Rectangle 2">
            <a:extLst>
              <a:ext uri="{FF2B5EF4-FFF2-40B4-BE49-F238E27FC236}">
                <a16:creationId xmlns:a16="http://schemas.microsoft.com/office/drawing/2014/main" id="{F1AA355D-192A-437B-B61D-23E8FF7D1E52}"/>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9157" name="Slide Number Placeholder 1">
            <a:extLst>
              <a:ext uri="{FF2B5EF4-FFF2-40B4-BE49-F238E27FC236}">
                <a16:creationId xmlns:a16="http://schemas.microsoft.com/office/drawing/2014/main" id="{31BA84EB-A310-4633-8FF2-8A2F026D0DF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72E06E6-394E-4495-9B89-C68E4A3F968E}" type="slidenum">
              <a:rPr lang="en-US" altLang="en-US" sz="1000" smtClean="0"/>
              <a:pPr>
                <a:spcBef>
                  <a:spcPct val="0"/>
                </a:spcBef>
                <a:buClrTx/>
                <a:buSzTx/>
                <a:buFontTx/>
                <a:buNone/>
              </a:pPr>
              <a:t>58</a:t>
            </a:fld>
            <a:endParaRPr lang="en-US" altLang="en-US" sz="1000"/>
          </a:p>
        </p:txBody>
      </p:sp>
      <p:sp>
        <p:nvSpPr>
          <p:cNvPr id="37894" name="Text Box 12">
            <a:extLst>
              <a:ext uri="{FF2B5EF4-FFF2-40B4-BE49-F238E27FC236}">
                <a16:creationId xmlns:a16="http://schemas.microsoft.com/office/drawing/2014/main" id="{507A292A-7141-4328-8C6E-2F69C4919B74}"/>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a:t>
            </a:r>
            <a:r>
              <a:rPr lang="en-US" altLang="en-US" sz="1400" b="1" dirty="0">
                <a:solidFill>
                  <a:srgbClr val="0000FF"/>
                </a:solidFill>
              </a:rPr>
              <a:t>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7" name="TextBox 6">
            <a:extLst>
              <a:ext uri="{FF2B5EF4-FFF2-40B4-BE49-F238E27FC236}">
                <a16:creationId xmlns:a16="http://schemas.microsoft.com/office/drawing/2014/main" id="{5D94E9B9-BABA-4E89-A0B3-A8DCF25E9172}"/>
              </a:ext>
            </a:extLst>
          </p:cNvPr>
          <p:cNvSpPr txBox="1"/>
          <p:nvPr/>
        </p:nvSpPr>
        <p:spPr>
          <a:xfrm>
            <a:off x="390525" y="2971800"/>
            <a:ext cx="8599487" cy="954107"/>
          </a:xfrm>
          <a:prstGeom prst="rect">
            <a:avLst/>
          </a:prstGeom>
          <a:solidFill>
            <a:schemeClr val="accent5">
              <a:lumMod val="75000"/>
            </a:schemeClr>
          </a:solidFill>
        </p:spPr>
        <p:txBody>
          <a:bodyPr wrap="square">
            <a:spAutoFit/>
          </a:bodyPr>
          <a:lstStyle/>
          <a:p>
            <a:pPr eaLnBrk="1" hangingPunct="1">
              <a:defRPr/>
            </a:pPr>
            <a:r>
              <a:rPr lang="en-US" sz="1400" i="1" dirty="0">
                <a:solidFill>
                  <a:schemeClr val="bg1">
                    <a:lumMod val="50000"/>
                  </a:schemeClr>
                </a:solidFill>
                <a:latin typeface="Arial" charset="0"/>
              </a:rPr>
              <a:t>The KP in FHI have a couple of other notable characteristics—what are they?</a:t>
            </a:r>
          </a:p>
          <a:p>
            <a:pPr eaLnBrk="1" hangingPunct="1">
              <a:defRPr/>
            </a:pPr>
            <a:r>
              <a:rPr lang="en-US" sz="1400" dirty="0">
                <a:solidFill>
                  <a:schemeClr val="bg1">
                    <a:lumMod val="50000"/>
                  </a:schemeClr>
                </a:solidFill>
                <a:latin typeface="Arial" charset="0"/>
              </a:rPr>
              <a:t>--They may be interconnected by lines described as ‘ lacy tendrils ‘</a:t>
            </a:r>
          </a:p>
          <a:p>
            <a:pPr eaLnBrk="1" hangingPunct="1">
              <a:defRPr/>
            </a:pPr>
            <a:r>
              <a:rPr lang="en-US" sz="1400" dirty="0">
                <a:solidFill>
                  <a:schemeClr val="bg1">
                    <a:lumMod val="50000"/>
                  </a:schemeClr>
                </a:solidFill>
                <a:latin typeface="Arial" charset="0"/>
              </a:rPr>
              <a:t>--They are diffusely scattered (as opposed to being concentrated in  </a:t>
            </a:r>
            <a:r>
              <a:rPr lang="en-US" sz="1400" b="1" dirty="0" err="1">
                <a:solidFill>
                  <a:srgbClr val="0000FF"/>
                </a:solidFill>
                <a:latin typeface="Arial" charset="0"/>
              </a:rPr>
              <a:t>Arlt’s</a:t>
            </a:r>
            <a:r>
              <a:rPr lang="en-US" sz="1400" b="1" dirty="0">
                <a:solidFill>
                  <a:srgbClr val="0000FF"/>
                </a:solidFill>
                <a:latin typeface="Arial" charset="0"/>
              </a:rPr>
              <a:t> triangle </a:t>
            </a:r>
            <a:r>
              <a:rPr lang="en-US" sz="1400" dirty="0">
                <a:solidFill>
                  <a:schemeClr val="bg1">
                    <a:lumMod val="50000"/>
                  </a:schemeClr>
                </a:solidFill>
                <a:latin typeface="Arial" charset="0"/>
              </a:rPr>
              <a:t>, as is the case in most anterior </a:t>
            </a:r>
            <a:r>
              <a:rPr lang="en-US" sz="1400" dirty="0" err="1">
                <a:solidFill>
                  <a:schemeClr val="bg1">
                    <a:lumMod val="50000"/>
                  </a:schemeClr>
                </a:solidFill>
                <a:latin typeface="Arial" charset="0"/>
              </a:rPr>
              <a:t>uveitides</a:t>
            </a:r>
            <a:r>
              <a:rPr lang="en-US" sz="1400" dirty="0">
                <a:solidFill>
                  <a:schemeClr val="bg1">
                    <a:lumMod val="50000"/>
                  </a:schemeClr>
                </a:solidFill>
                <a:latin typeface="Arial" charset="0"/>
              </a:rPr>
              <a:t>)</a:t>
            </a:r>
          </a:p>
        </p:txBody>
      </p:sp>
      <p:sp>
        <p:nvSpPr>
          <p:cNvPr id="49160" name="Text Box 12">
            <a:extLst>
              <a:ext uri="{FF2B5EF4-FFF2-40B4-BE49-F238E27FC236}">
                <a16:creationId xmlns:a16="http://schemas.microsoft.com/office/drawing/2014/main" id="{20D61CA7-D0E1-44AA-867F-C0F75B3844A2}"/>
              </a:ext>
            </a:extLst>
          </p:cNvPr>
          <p:cNvSpPr txBox="1">
            <a:spLocks noChangeArrowheads="1"/>
          </p:cNvSpPr>
          <p:nvPr/>
        </p:nvSpPr>
        <p:spPr bwMode="auto">
          <a:xfrm>
            <a:off x="5867400" y="3819525"/>
            <a:ext cx="2895600" cy="893763"/>
          </a:xfrm>
          <a:prstGeom prst="rect">
            <a:avLst/>
          </a:prstGeom>
          <a:solidFill>
            <a:srgbClr val="99FF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Where/what is </a:t>
            </a:r>
            <a:r>
              <a:rPr lang="en-US" altLang="en-US" sz="1300" dirty="0" err="1">
                <a:solidFill>
                  <a:srgbClr val="0000FF"/>
                </a:solidFill>
              </a:rPr>
              <a:t>Arlt’s</a:t>
            </a:r>
            <a:r>
              <a:rPr lang="en-US" altLang="en-US" sz="1300" dirty="0">
                <a:solidFill>
                  <a:srgbClr val="0000FF"/>
                </a:solidFill>
              </a:rPr>
              <a:t> triangle</a:t>
            </a:r>
            <a:r>
              <a:rPr lang="en-US" altLang="en-US" sz="1300" i="1" dirty="0">
                <a:solidFill>
                  <a:srgbClr val="0000FF"/>
                </a:solidFill>
              </a:rPr>
              <a:t>?</a:t>
            </a:r>
            <a:endParaRPr lang="en-US" altLang="en-US" sz="1300" i="1" dirty="0">
              <a:solidFill>
                <a:srgbClr val="99FF99"/>
              </a:solidFill>
            </a:endParaRPr>
          </a:p>
          <a:p>
            <a:pPr eaLnBrk="1" hangingPunct="1">
              <a:spcBef>
                <a:spcPct val="0"/>
              </a:spcBef>
              <a:buClrTx/>
              <a:buSzTx/>
              <a:buFontTx/>
              <a:buNone/>
            </a:pPr>
            <a:r>
              <a:rPr lang="en-US" altLang="en-US" sz="1300" dirty="0">
                <a:solidFill>
                  <a:srgbClr val="99FF99"/>
                </a:solidFill>
              </a:rPr>
              <a:t>It’s an equilateral triangle with its apex at the corneal center and base near the inferior border of the cornea</a:t>
            </a:r>
          </a:p>
        </p:txBody>
      </p:sp>
      <p:sp>
        <p:nvSpPr>
          <p:cNvPr id="10" name="AutoShape 15">
            <a:extLst>
              <a:ext uri="{FF2B5EF4-FFF2-40B4-BE49-F238E27FC236}">
                <a16:creationId xmlns:a16="http://schemas.microsoft.com/office/drawing/2014/main" id="{11E60435-AB75-44A8-8911-73FD68B4CF65}"/>
              </a:ext>
            </a:extLst>
          </p:cNvPr>
          <p:cNvSpPr>
            <a:spLocks noChangeArrowheads="1"/>
          </p:cNvSpPr>
          <p:nvPr/>
        </p:nvSpPr>
        <p:spPr bwMode="auto">
          <a:xfrm>
            <a:off x="6858000" y="5199063"/>
            <a:ext cx="6096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a:p>
        </p:txBody>
      </p:sp>
      <p:sp>
        <p:nvSpPr>
          <p:cNvPr id="11" name="TextBox 12">
            <a:extLst>
              <a:ext uri="{FF2B5EF4-FFF2-40B4-BE49-F238E27FC236}">
                <a16:creationId xmlns:a16="http://schemas.microsoft.com/office/drawing/2014/main" id="{ABC68C87-D935-4EA2-AC66-2DAC5DB153F0}"/>
              </a:ext>
            </a:extLst>
          </p:cNvPr>
          <p:cNvSpPr txBox="1">
            <a:spLocks noChangeArrowheads="1"/>
          </p:cNvSpPr>
          <p:nvPr/>
        </p:nvSpPr>
        <p:spPr bwMode="auto">
          <a:xfrm>
            <a:off x="7839075" y="5029200"/>
            <a:ext cx="923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i="1"/>
              <a:t>Arlt’s triangle</a:t>
            </a:r>
          </a:p>
        </p:txBody>
      </p:sp>
      <p:cxnSp>
        <p:nvCxnSpPr>
          <p:cNvPr id="12" name="Straight Arrow Connector 11">
            <a:extLst>
              <a:ext uri="{FF2B5EF4-FFF2-40B4-BE49-F238E27FC236}">
                <a16:creationId xmlns:a16="http://schemas.microsoft.com/office/drawing/2014/main" id="{9E0675AE-20B1-4F4A-9064-60F5CB63F8D6}"/>
              </a:ext>
            </a:extLst>
          </p:cNvPr>
          <p:cNvCxnSpPr>
            <a:stCxn id="11" idx="1"/>
          </p:cNvCxnSpPr>
          <p:nvPr/>
        </p:nvCxnSpPr>
        <p:spPr>
          <a:xfrm flipH="1">
            <a:off x="7381875" y="5151438"/>
            <a:ext cx="457200" cy="230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11DD22E-ACA5-436A-B134-DA2A04B87EFD}"/>
              </a:ext>
            </a:extLst>
          </p:cNvPr>
          <p:cNvSpPr/>
          <p:nvPr/>
        </p:nvSpPr>
        <p:spPr>
          <a:xfrm>
            <a:off x="2971800" y="2520950"/>
            <a:ext cx="1219200" cy="39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Oval 3">
            <a:extLst>
              <a:ext uri="{FF2B5EF4-FFF2-40B4-BE49-F238E27FC236}">
                <a16:creationId xmlns:a16="http://schemas.microsoft.com/office/drawing/2014/main" id="{9C951E55-5B43-480C-BB14-D4A9F9CCBB70}"/>
              </a:ext>
            </a:extLst>
          </p:cNvPr>
          <p:cNvSpPr/>
          <p:nvPr/>
        </p:nvSpPr>
        <p:spPr>
          <a:xfrm>
            <a:off x="5715000" y="3325832"/>
            <a:ext cx="1371600" cy="450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D089737C-D5C1-47DC-9217-AC9562B0507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49154" name="Rectangle 2">
            <a:extLst>
              <a:ext uri="{FF2B5EF4-FFF2-40B4-BE49-F238E27FC236}">
                <a16:creationId xmlns:a16="http://schemas.microsoft.com/office/drawing/2014/main" id="{7DDE486C-3847-4991-865F-92DBAD22E42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55" name="Text Box 4">
            <a:extLst>
              <a:ext uri="{FF2B5EF4-FFF2-40B4-BE49-F238E27FC236}">
                <a16:creationId xmlns:a16="http://schemas.microsoft.com/office/drawing/2014/main" id="{21D7096A-7CD6-4B34-95B9-9DFC0EC016F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49156" name="Rectangle 2">
            <a:extLst>
              <a:ext uri="{FF2B5EF4-FFF2-40B4-BE49-F238E27FC236}">
                <a16:creationId xmlns:a16="http://schemas.microsoft.com/office/drawing/2014/main" id="{F1AA355D-192A-437B-B61D-23E8FF7D1E52}"/>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49157" name="Slide Number Placeholder 1">
            <a:extLst>
              <a:ext uri="{FF2B5EF4-FFF2-40B4-BE49-F238E27FC236}">
                <a16:creationId xmlns:a16="http://schemas.microsoft.com/office/drawing/2014/main" id="{31BA84EB-A310-4633-8FF2-8A2F026D0DF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72E06E6-394E-4495-9B89-C68E4A3F968E}" type="slidenum">
              <a:rPr lang="en-US" altLang="en-US" sz="1000" smtClean="0"/>
              <a:pPr>
                <a:spcBef>
                  <a:spcPct val="0"/>
                </a:spcBef>
                <a:buClrTx/>
                <a:buSzTx/>
                <a:buFontTx/>
                <a:buNone/>
              </a:pPr>
              <a:t>59</a:t>
            </a:fld>
            <a:endParaRPr lang="en-US" altLang="en-US" sz="1000"/>
          </a:p>
        </p:txBody>
      </p:sp>
      <p:sp>
        <p:nvSpPr>
          <p:cNvPr id="37894" name="Text Box 12">
            <a:extLst>
              <a:ext uri="{FF2B5EF4-FFF2-40B4-BE49-F238E27FC236}">
                <a16:creationId xmlns:a16="http://schemas.microsoft.com/office/drawing/2014/main" id="{507A292A-7141-4328-8C6E-2F69C4919B74}"/>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a:t>
            </a:r>
            <a:r>
              <a:rPr lang="en-US" altLang="en-US" sz="1400" b="1" dirty="0">
                <a:solidFill>
                  <a:srgbClr val="0000FF"/>
                </a:solidFill>
              </a:rPr>
              <a:t>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FFCCFF"/>
                </a:solidFill>
              </a:rPr>
              <a:t>How common is glaucoma in FHI?</a:t>
            </a:r>
          </a:p>
          <a:p>
            <a:pPr eaLnBrk="1" hangingPunct="1">
              <a:spcBef>
                <a:spcPct val="0"/>
              </a:spcBef>
              <a:buClrTx/>
              <a:buSzTx/>
              <a:buFontTx/>
              <a:buNone/>
              <a:defRPr/>
            </a:pPr>
            <a:r>
              <a:rPr lang="en-US" altLang="en-US" sz="1400" dirty="0">
                <a:solidFill>
                  <a:srgbClr val="FFCCFF"/>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7" name="TextBox 6">
            <a:extLst>
              <a:ext uri="{FF2B5EF4-FFF2-40B4-BE49-F238E27FC236}">
                <a16:creationId xmlns:a16="http://schemas.microsoft.com/office/drawing/2014/main" id="{5D94E9B9-BABA-4E89-A0B3-A8DCF25E9172}"/>
              </a:ext>
            </a:extLst>
          </p:cNvPr>
          <p:cNvSpPr txBox="1"/>
          <p:nvPr/>
        </p:nvSpPr>
        <p:spPr>
          <a:xfrm>
            <a:off x="390525" y="2971800"/>
            <a:ext cx="8599487" cy="954107"/>
          </a:xfrm>
          <a:prstGeom prst="rect">
            <a:avLst/>
          </a:prstGeom>
          <a:solidFill>
            <a:schemeClr val="accent5">
              <a:lumMod val="75000"/>
            </a:schemeClr>
          </a:solidFill>
        </p:spPr>
        <p:txBody>
          <a:bodyPr wrap="square">
            <a:spAutoFit/>
          </a:bodyPr>
          <a:lstStyle/>
          <a:p>
            <a:pPr eaLnBrk="1" hangingPunct="1">
              <a:defRPr/>
            </a:pPr>
            <a:r>
              <a:rPr lang="en-US" sz="1400" i="1" dirty="0">
                <a:solidFill>
                  <a:schemeClr val="bg1">
                    <a:lumMod val="50000"/>
                  </a:schemeClr>
                </a:solidFill>
                <a:latin typeface="Arial" charset="0"/>
              </a:rPr>
              <a:t>The KP in FHI have a couple of other notable characteristics—what are they?</a:t>
            </a:r>
          </a:p>
          <a:p>
            <a:pPr eaLnBrk="1" hangingPunct="1">
              <a:defRPr/>
            </a:pPr>
            <a:r>
              <a:rPr lang="en-US" sz="1400" dirty="0">
                <a:solidFill>
                  <a:schemeClr val="bg1">
                    <a:lumMod val="50000"/>
                  </a:schemeClr>
                </a:solidFill>
                <a:latin typeface="Arial" charset="0"/>
              </a:rPr>
              <a:t>--They may be interconnected by lines described as ‘ lacy tendrils ‘</a:t>
            </a:r>
          </a:p>
          <a:p>
            <a:pPr eaLnBrk="1" hangingPunct="1">
              <a:defRPr/>
            </a:pPr>
            <a:r>
              <a:rPr lang="en-US" sz="1400" dirty="0">
                <a:solidFill>
                  <a:schemeClr val="bg1">
                    <a:lumMod val="50000"/>
                  </a:schemeClr>
                </a:solidFill>
                <a:latin typeface="Arial" charset="0"/>
              </a:rPr>
              <a:t>--They are diffusely scattered (as opposed to being concentrated in  </a:t>
            </a:r>
            <a:r>
              <a:rPr lang="en-US" sz="1400" b="1" dirty="0" err="1">
                <a:solidFill>
                  <a:srgbClr val="0000FF"/>
                </a:solidFill>
                <a:latin typeface="Arial" charset="0"/>
              </a:rPr>
              <a:t>Arlt’s</a:t>
            </a:r>
            <a:r>
              <a:rPr lang="en-US" sz="1400" b="1" dirty="0">
                <a:solidFill>
                  <a:srgbClr val="0000FF"/>
                </a:solidFill>
                <a:latin typeface="Arial" charset="0"/>
              </a:rPr>
              <a:t> triangle </a:t>
            </a:r>
            <a:r>
              <a:rPr lang="en-US" sz="1400" dirty="0">
                <a:solidFill>
                  <a:schemeClr val="bg1">
                    <a:lumMod val="50000"/>
                  </a:schemeClr>
                </a:solidFill>
                <a:latin typeface="Arial" charset="0"/>
              </a:rPr>
              <a:t>, as is the case in most anterior </a:t>
            </a:r>
            <a:r>
              <a:rPr lang="en-US" sz="1400" dirty="0" err="1">
                <a:solidFill>
                  <a:schemeClr val="bg1">
                    <a:lumMod val="50000"/>
                  </a:schemeClr>
                </a:solidFill>
                <a:latin typeface="Arial" charset="0"/>
              </a:rPr>
              <a:t>uveitides</a:t>
            </a:r>
            <a:r>
              <a:rPr lang="en-US" sz="1400" dirty="0">
                <a:solidFill>
                  <a:schemeClr val="bg1">
                    <a:lumMod val="50000"/>
                  </a:schemeClr>
                </a:solidFill>
                <a:latin typeface="Arial" charset="0"/>
              </a:rPr>
              <a:t>)</a:t>
            </a:r>
          </a:p>
        </p:txBody>
      </p:sp>
      <p:sp>
        <p:nvSpPr>
          <p:cNvPr id="49160" name="Text Box 12">
            <a:extLst>
              <a:ext uri="{FF2B5EF4-FFF2-40B4-BE49-F238E27FC236}">
                <a16:creationId xmlns:a16="http://schemas.microsoft.com/office/drawing/2014/main" id="{20D61CA7-D0E1-44AA-867F-C0F75B3844A2}"/>
              </a:ext>
            </a:extLst>
          </p:cNvPr>
          <p:cNvSpPr txBox="1">
            <a:spLocks noChangeArrowheads="1"/>
          </p:cNvSpPr>
          <p:nvPr/>
        </p:nvSpPr>
        <p:spPr bwMode="auto">
          <a:xfrm>
            <a:off x="5867400" y="3819525"/>
            <a:ext cx="2895600" cy="893763"/>
          </a:xfrm>
          <a:prstGeom prst="rect">
            <a:avLst/>
          </a:prstGeom>
          <a:solidFill>
            <a:srgbClr val="99FF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300" i="1" dirty="0">
                <a:solidFill>
                  <a:srgbClr val="0000FF"/>
                </a:solidFill>
              </a:rPr>
              <a:t>Where/what is </a:t>
            </a:r>
            <a:r>
              <a:rPr lang="en-US" altLang="en-US" sz="1300" dirty="0" err="1">
                <a:solidFill>
                  <a:srgbClr val="0000FF"/>
                </a:solidFill>
              </a:rPr>
              <a:t>Arlt’s</a:t>
            </a:r>
            <a:r>
              <a:rPr lang="en-US" altLang="en-US" sz="1300" dirty="0">
                <a:solidFill>
                  <a:srgbClr val="0000FF"/>
                </a:solidFill>
              </a:rPr>
              <a:t> triangle</a:t>
            </a:r>
            <a:r>
              <a:rPr lang="en-US" altLang="en-US" sz="1300" i="1" dirty="0">
                <a:solidFill>
                  <a:srgbClr val="0000FF"/>
                </a:solidFill>
              </a:rPr>
              <a:t>?</a:t>
            </a:r>
          </a:p>
          <a:p>
            <a:pPr eaLnBrk="1" hangingPunct="1">
              <a:spcBef>
                <a:spcPct val="0"/>
              </a:spcBef>
              <a:buClrTx/>
              <a:buSzTx/>
              <a:buFontTx/>
              <a:buNone/>
            </a:pPr>
            <a:r>
              <a:rPr lang="en-US" altLang="en-US" sz="1300" dirty="0">
                <a:solidFill>
                  <a:srgbClr val="0000FF"/>
                </a:solidFill>
              </a:rPr>
              <a:t>It’s an equilateral triangle with its apex at the corneal center and base near the inferior border of the cornea</a:t>
            </a:r>
            <a:endParaRPr lang="en-US" altLang="en-US" sz="1300" dirty="0">
              <a:solidFill>
                <a:srgbClr val="99FF99"/>
              </a:solidFill>
            </a:endParaRPr>
          </a:p>
        </p:txBody>
      </p:sp>
      <p:sp>
        <p:nvSpPr>
          <p:cNvPr id="17" name="Oval 16">
            <a:extLst>
              <a:ext uri="{FF2B5EF4-FFF2-40B4-BE49-F238E27FC236}">
                <a16:creationId xmlns:a16="http://schemas.microsoft.com/office/drawing/2014/main" id="{FB509425-EF58-4955-951E-30C82691F11A}"/>
              </a:ext>
            </a:extLst>
          </p:cNvPr>
          <p:cNvSpPr/>
          <p:nvPr/>
        </p:nvSpPr>
        <p:spPr>
          <a:xfrm>
            <a:off x="5715000" y="3325832"/>
            <a:ext cx="1371600" cy="450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167" name="Oval 14">
            <a:extLst>
              <a:ext uri="{FF2B5EF4-FFF2-40B4-BE49-F238E27FC236}">
                <a16:creationId xmlns:a16="http://schemas.microsoft.com/office/drawing/2014/main" id="{E5422DCD-9643-42DE-A8A6-65D7567CE92A}"/>
              </a:ext>
            </a:extLst>
          </p:cNvPr>
          <p:cNvSpPr>
            <a:spLocks noChangeArrowheads="1"/>
          </p:cNvSpPr>
          <p:nvPr/>
        </p:nvSpPr>
        <p:spPr bwMode="auto">
          <a:xfrm>
            <a:off x="6705600" y="4818063"/>
            <a:ext cx="914400" cy="8382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68" name="AutoShape 15">
            <a:extLst>
              <a:ext uri="{FF2B5EF4-FFF2-40B4-BE49-F238E27FC236}">
                <a16:creationId xmlns:a16="http://schemas.microsoft.com/office/drawing/2014/main" id="{8FF94CDA-863B-4817-B5FE-611F0436DF5C}"/>
              </a:ext>
            </a:extLst>
          </p:cNvPr>
          <p:cNvSpPr>
            <a:spLocks noChangeArrowheads="1"/>
          </p:cNvSpPr>
          <p:nvPr/>
        </p:nvSpPr>
        <p:spPr bwMode="auto">
          <a:xfrm>
            <a:off x="6858000" y="5199063"/>
            <a:ext cx="6096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800"/>
          </a:p>
        </p:txBody>
      </p:sp>
      <p:sp>
        <p:nvSpPr>
          <p:cNvPr id="49163" name="TextBox 1">
            <a:extLst>
              <a:ext uri="{FF2B5EF4-FFF2-40B4-BE49-F238E27FC236}">
                <a16:creationId xmlns:a16="http://schemas.microsoft.com/office/drawing/2014/main" id="{EBFF8060-FCF7-42D3-BA4E-AA2CA7508AF5}"/>
              </a:ext>
            </a:extLst>
          </p:cNvPr>
          <p:cNvSpPr txBox="1">
            <a:spLocks noChangeArrowheads="1"/>
          </p:cNvSpPr>
          <p:nvPr/>
        </p:nvSpPr>
        <p:spPr bwMode="auto">
          <a:xfrm>
            <a:off x="7702550" y="4830763"/>
            <a:ext cx="603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i="1"/>
              <a:t>Cornea</a:t>
            </a:r>
          </a:p>
        </p:txBody>
      </p:sp>
      <p:sp>
        <p:nvSpPr>
          <p:cNvPr id="49164" name="TextBox 12">
            <a:extLst>
              <a:ext uri="{FF2B5EF4-FFF2-40B4-BE49-F238E27FC236}">
                <a16:creationId xmlns:a16="http://schemas.microsoft.com/office/drawing/2014/main" id="{9A687250-9387-4E14-B3F7-3BE453BF1AB6}"/>
              </a:ext>
            </a:extLst>
          </p:cNvPr>
          <p:cNvSpPr txBox="1">
            <a:spLocks noChangeArrowheads="1"/>
          </p:cNvSpPr>
          <p:nvPr/>
        </p:nvSpPr>
        <p:spPr bwMode="auto">
          <a:xfrm>
            <a:off x="7839075" y="5029200"/>
            <a:ext cx="923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i="1"/>
              <a:t>Arlt’s triangle</a:t>
            </a:r>
          </a:p>
        </p:txBody>
      </p:sp>
      <p:cxnSp>
        <p:nvCxnSpPr>
          <p:cNvPr id="23" name="Straight Arrow Connector 22">
            <a:extLst>
              <a:ext uri="{FF2B5EF4-FFF2-40B4-BE49-F238E27FC236}">
                <a16:creationId xmlns:a16="http://schemas.microsoft.com/office/drawing/2014/main" id="{EB268662-29FC-4B8A-8EF7-A5D7F583C5C3}"/>
              </a:ext>
            </a:extLst>
          </p:cNvPr>
          <p:cNvCxnSpPr/>
          <p:nvPr/>
        </p:nvCxnSpPr>
        <p:spPr>
          <a:xfrm flipH="1">
            <a:off x="7442200" y="4986338"/>
            <a:ext cx="330200" cy="119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7BACE52-EC52-46E6-9E29-848A9D7571DD}"/>
              </a:ext>
            </a:extLst>
          </p:cNvPr>
          <p:cNvCxnSpPr>
            <a:stCxn id="49164" idx="1"/>
          </p:cNvCxnSpPr>
          <p:nvPr/>
        </p:nvCxnSpPr>
        <p:spPr>
          <a:xfrm flipH="1">
            <a:off x="7381875" y="5151438"/>
            <a:ext cx="457200" cy="230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457B30D7-3832-49B8-93F5-34C81C613D39}"/>
              </a:ext>
            </a:extLst>
          </p:cNvPr>
          <p:cNvSpPr/>
          <p:nvPr/>
        </p:nvSpPr>
        <p:spPr>
          <a:xfrm>
            <a:off x="2971800" y="2520950"/>
            <a:ext cx="1219200" cy="39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02121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B143BB6-EB65-43D7-9B33-4BCD9B62E9A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7170" name="Text Box 4">
            <a:extLst>
              <a:ext uri="{FF2B5EF4-FFF2-40B4-BE49-F238E27FC236}">
                <a16:creationId xmlns:a16="http://schemas.microsoft.com/office/drawing/2014/main" id="{5D71D156-16BD-4621-AA09-1A32B0EAB3EE}"/>
              </a:ext>
            </a:extLst>
          </p:cNvPr>
          <p:cNvSpPr txBox="1">
            <a:spLocks noChangeArrowheads="1"/>
          </p:cNvSpPr>
          <p:nvPr/>
        </p:nvSpPr>
        <p:spPr bwMode="auto">
          <a:xfrm>
            <a:off x="390525" y="869950"/>
            <a:ext cx="27206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endParaRPr lang="en-US" altLang="en-US" sz="1600" b="1" dirty="0">
              <a:solidFill>
                <a:schemeClr val="bg1"/>
              </a:solidFill>
            </a:endParaRPr>
          </a:p>
        </p:txBody>
      </p:sp>
      <p:sp>
        <p:nvSpPr>
          <p:cNvPr id="7171" name="Rectangle 2">
            <a:extLst>
              <a:ext uri="{FF2B5EF4-FFF2-40B4-BE49-F238E27FC236}">
                <a16:creationId xmlns:a16="http://schemas.microsoft.com/office/drawing/2014/main" id="{4A5D9753-2B92-4CFD-8ADD-2493E7DE824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172" name="Slide Number Placeholder 1">
            <a:extLst>
              <a:ext uri="{FF2B5EF4-FFF2-40B4-BE49-F238E27FC236}">
                <a16:creationId xmlns:a16="http://schemas.microsoft.com/office/drawing/2014/main" id="{41AB4C87-58C3-4039-A9A9-996FCE50DDB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B23122-46EE-46DE-97F6-BF1ED2A75F59}" type="slidenum">
              <a:rPr lang="en-US" altLang="en-US" sz="1000" smtClean="0"/>
              <a:pPr>
                <a:spcBef>
                  <a:spcPct val="0"/>
                </a:spcBef>
                <a:buClrTx/>
                <a:buSzTx/>
                <a:buFontTx/>
                <a:buNone/>
              </a:pPr>
              <a:t>6</a:t>
            </a:fld>
            <a:endParaRPr lang="en-US" altLang="en-US" sz="1000"/>
          </a:p>
        </p:txBody>
      </p:sp>
      <p:sp>
        <p:nvSpPr>
          <p:cNvPr id="7173" name="Text Box 5">
            <a:extLst>
              <a:ext uri="{FF2B5EF4-FFF2-40B4-BE49-F238E27FC236}">
                <a16:creationId xmlns:a16="http://schemas.microsoft.com/office/drawing/2014/main" id="{147862FE-2321-4C4A-9D4F-D03EE9F9FDF2}"/>
              </a:ext>
            </a:extLst>
          </p:cNvPr>
          <p:cNvSpPr txBox="1">
            <a:spLocks noChangeArrowheads="1"/>
          </p:cNvSpPr>
          <p:nvPr/>
        </p:nvSpPr>
        <p:spPr bwMode="auto">
          <a:xfrm>
            <a:off x="990600" y="1295400"/>
            <a:ext cx="5791200" cy="2031325"/>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Generally speaking, do you expect an inflamed eye to be </a:t>
            </a:r>
            <a:r>
              <a:rPr lang="en-US" altLang="en-US" sz="1400" b="1" dirty="0">
                <a:solidFill>
                  <a:srgbClr val="0000FF"/>
                </a:solidFill>
              </a:rPr>
              <a:t>hyper</a:t>
            </a:r>
            <a:r>
              <a:rPr lang="en-US" altLang="en-US" sz="1400" i="1" dirty="0">
                <a:solidFill>
                  <a:srgbClr val="0000FF"/>
                </a:solidFill>
              </a:rPr>
              <a:t>tensive, or </a:t>
            </a:r>
            <a:r>
              <a:rPr lang="en-US" altLang="en-US" sz="1400" b="1" dirty="0">
                <a:solidFill>
                  <a:srgbClr val="0000FF"/>
                </a:solidFill>
              </a:rPr>
              <a:t>hypo</a:t>
            </a:r>
            <a:r>
              <a:rPr lang="en-US" altLang="en-US" sz="1400" i="1" dirty="0">
                <a:solidFill>
                  <a:srgbClr val="0000FF"/>
                </a:solidFill>
              </a:rPr>
              <a:t>tensive?</a:t>
            </a:r>
            <a:endParaRPr lang="en-US" altLang="en-US" sz="1400" dirty="0">
              <a:solidFill>
                <a:srgbClr val="0000FF"/>
              </a:solidFill>
            </a:endParaRPr>
          </a:p>
          <a:p>
            <a:pPr eaLnBrk="1" hangingPunct="1">
              <a:spcBef>
                <a:spcPct val="0"/>
              </a:spcBef>
              <a:buClrTx/>
              <a:buSzTx/>
              <a:buFontTx/>
              <a:buNone/>
            </a:pPr>
            <a:r>
              <a:rPr lang="en-US" altLang="en-US" sz="1400" b="1" dirty="0">
                <a:solidFill>
                  <a:srgbClr val="0000FF"/>
                </a:solidFill>
              </a:rPr>
              <a:t>Hypotensive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Why hypotensive?</a:t>
            </a:r>
          </a:p>
          <a:p>
            <a:pPr eaLnBrk="1" hangingPunct="1">
              <a:spcBef>
                <a:spcPct val="0"/>
              </a:spcBef>
              <a:buClrTx/>
              <a:buSzTx/>
              <a:buFontTx/>
              <a:buNone/>
            </a:pPr>
            <a:r>
              <a:rPr lang="en-US" altLang="en-US" sz="1400" dirty="0">
                <a:solidFill>
                  <a:srgbClr val="0000FF"/>
                </a:solidFill>
              </a:rPr>
              <a:t>Ciliary-body inflammation leads to decreased aqueous production,   with subsequent low IOP. </a:t>
            </a:r>
            <a:r>
              <a:rPr lang="en-US" altLang="en-US" sz="1400" dirty="0"/>
              <a:t>That said, certain </a:t>
            </a:r>
            <a:r>
              <a:rPr lang="en-US" altLang="en-US" sz="1400" dirty="0" err="1"/>
              <a:t>uveitic</a:t>
            </a:r>
            <a:r>
              <a:rPr lang="en-US" altLang="en-US" sz="1400" dirty="0"/>
              <a:t> entities are notorious for </a:t>
            </a:r>
            <a:r>
              <a:rPr lang="en-US" altLang="en-US" sz="1400" i="1" dirty="0"/>
              <a:t>elevated</a:t>
            </a:r>
            <a:r>
              <a:rPr lang="en-US" altLang="en-US" sz="1400" dirty="0"/>
              <a:t> IOP, thus rendering it an important clue re the etiology of the inflammation.</a:t>
            </a:r>
          </a:p>
        </p:txBody>
      </p:sp>
    </p:spTree>
    <p:extLst>
      <p:ext uri="{BB962C8B-B14F-4D97-AF65-F5344CB8AC3E}">
        <p14:creationId xmlns:p14="http://schemas.microsoft.com/office/powerpoint/2010/main" val="1699368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2785"/>
          <a:stretch/>
        </p:blipFill>
        <p:spPr>
          <a:xfrm>
            <a:off x="1507383" y="1295400"/>
            <a:ext cx="6129234" cy="4038912"/>
          </a:xfrm>
          <a:prstGeom prst="rect">
            <a:avLst/>
          </a:prstGeom>
        </p:spPr>
      </p:pic>
      <p:sp>
        <p:nvSpPr>
          <p:cNvPr id="5" name="Rectangle 2">
            <a:extLst>
              <a:ext uri="{FF2B5EF4-FFF2-40B4-BE49-F238E27FC236}">
                <a16:creationId xmlns:a16="http://schemas.microsoft.com/office/drawing/2014/main" id="{1ABAA6F6-D677-448C-8CA9-F017BF759F64}"/>
              </a:ext>
            </a:extLst>
          </p:cNvPr>
          <p:cNvSpPr txBox="1">
            <a:spLocks noChangeArrowheads="1"/>
          </p:cNvSpPr>
          <p:nvPr/>
        </p:nvSpPr>
        <p:spPr>
          <a:xfrm>
            <a:off x="457200" y="122238"/>
            <a:ext cx="7543800" cy="6397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a:lstStyle>
          <a:p>
            <a:pPr eaLnBrk="1" hangingPunct="1"/>
            <a:r>
              <a:rPr lang="en-US" altLang="en-US" sz="3500" b="0" kern="0"/>
              <a:t>Unilateral </a:t>
            </a:r>
            <a:r>
              <a:rPr lang="en-US" altLang="en-US" sz="3500" b="0" kern="0">
                <a:cs typeface="Arial" panose="020B0604020202020204" pitchFamily="34" charset="0"/>
              </a:rPr>
              <a:t>↑</a:t>
            </a:r>
            <a:r>
              <a:rPr lang="en-US" altLang="en-US" sz="3500" b="0" kern="0"/>
              <a:t> IOP associated with:</a:t>
            </a:r>
          </a:p>
        </p:txBody>
      </p:sp>
      <p:sp>
        <p:nvSpPr>
          <p:cNvPr id="2" name="TextBox 1">
            <a:extLst>
              <a:ext uri="{FF2B5EF4-FFF2-40B4-BE49-F238E27FC236}">
                <a16:creationId xmlns:a16="http://schemas.microsoft.com/office/drawing/2014/main" id="{B399D8AF-6EB0-42FF-9E22-C3FCD9913786}"/>
              </a:ext>
            </a:extLst>
          </p:cNvPr>
          <p:cNvSpPr txBox="1"/>
          <p:nvPr/>
        </p:nvSpPr>
        <p:spPr>
          <a:xfrm>
            <a:off x="2008781" y="6107668"/>
            <a:ext cx="5126468" cy="369332"/>
          </a:xfrm>
          <a:prstGeom prst="rect">
            <a:avLst/>
          </a:prstGeom>
          <a:noFill/>
        </p:spPr>
        <p:txBody>
          <a:bodyPr wrap="none" rtlCol="0">
            <a:spAutoFit/>
          </a:bodyPr>
          <a:lstStyle/>
          <a:p>
            <a:pPr algn="ctr"/>
            <a:r>
              <a:rPr lang="en-US" dirty="0"/>
              <a:t>KP (in sarcoidosis) concentrated in </a:t>
            </a:r>
            <a:r>
              <a:rPr lang="en-US" dirty="0" err="1"/>
              <a:t>Arlt’s</a:t>
            </a:r>
            <a:r>
              <a:rPr lang="en-US" dirty="0"/>
              <a:t> triangle</a:t>
            </a:r>
          </a:p>
        </p:txBody>
      </p:sp>
    </p:spTree>
    <p:extLst>
      <p:ext uri="{BB962C8B-B14F-4D97-AF65-F5344CB8AC3E}">
        <p14:creationId xmlns:p14="http://schemas.microsoft.com/office/powerpoint/2010/main" val="3876156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BD1761FB-DE04-4575-AB81-B5B7D9FCE3E6}"/>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52226" name="Rectangle 2">
            <a:extLst>
              <a:ext uri="{FF2B5EF4-FFF2-40B4-BE49-F238E27FC236}">
                <a16:creationId xmlns:a16="http://schemas.microsoft.com/office/drawing/2014/main" id="{7F8AD428-8254-4D8B-B646-715C96C1A061}"/>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27" name="Text Box 4">
            <a:extLst>
              <a:ext uri="{FF2B5EF4-FFF2-40B4-BE49-F238E27FC236}">
                <a16:creationId xmlns:a16="http://schemas.microsoft.com/office/drawing/2014/main" id="{147E2EB9-F8CD-451C-BD01-B72A0AA8D5F7}"/>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52228" name="Rectangle 2">
            <a:extLst>
              <a:ext uri="{FF2B5EF4-FFF2-40B4-BE49-F238E27FC236}">
                <a16:creationId xmlns:a16="http://schemas.microsoft.com/office/drawing/2014/main" id="{F70AB6DA-C553-4294-A9A7-FADCD6ABFC38}"/>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52229" name="Slide Number Placeholder 1">
            <a:extLst>
              <a:ext uri="{FF2B5EF4-FFF2-40B4-BE49-F238E27FC236}">
                <a16:creationId xmlns:a16="http://schemas.microsoft.com/office/drawing/2014/main" id="{CC773099-983D-46A6-810B-A047E9AE4F5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A73F2F8-F04A-43F4-B24D-35FE41F933C7}" type="slidenum">
              <a:rPr lang="en-US" altLang="en-US" sz="1000" smtClean="0"/>
              <a:pPr>
                <a:spcBef>
                  <a:spcPct val="0"/>
                </a:spcBef>
                <a:buClrTx/>
                <a:buSzTx/>
                <a:buFontTx/>
                <a:buNone/>
              </a:pPr>
              <a:t>61</a:t>
            </a:fld>
            <a:endParaRPr lang="en-US" altLang="en-US" sz="1000"/>
          </a:p>
        </p:txBody>
      </p:sp>
      <p:sp>
        <p:nvSpPr>
          <p:cNvPr id="52230" name="Text Box 12">
            <a:extLst>
              <a:ext uri="{FF2B5EF4-FFF2-40B4-BE49-F238E27FC236}">
                <a16:creationId xmlns:a16="http://schemas.microsoft.com/office/drawing/2014/main" id="{697A4452-80F5-41B7-B8D2-926A8897B837}"/>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a:solidFill>
                  <a:srgbClr val="0000FF"/>
                </a:solidFill>
              </a:rPr>
              <a:t>Heterochromia iridis, cataract, and stellate KP</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common is glaucoma in FHI?</a:t>
            </a:r>
          </a:p>
          <a:p>
            <a:pPr eaLnBrk="1" hangingPunct="1">
              <a:spcBef>
                <a:spcPct val="0"/>
              </a:spcBef>
              <a:buClrTx/>
              <a:buSzTx/>
              <a:buFontTx/>
              <a:buNone/>
            </a:pPr>
            <a:r>
              <a:rPr lang="en-US" altLang="en-US" sz="1400">
                <a:solidFill>
                  <a:srgbClr val="FFCCFF"/>
                </a:solidFill>
              </a:rPr>
              <a:t>It develops in about 25-50% of cases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etiology?</a:t>
            </a:r>
          </a:p>
          <a:p>
            <a:pPr eaLnBrk="1" hangingPunct="1">
              <a:spcBef>
                <a:spcPct val="0"/>
              </a:spcBef>
              <a:buClrTx/>
              <a:buSzTx/>
              <a:buFontTx/>
              <a:buNone/>
            </a:pPr>
            <a:r>
              <a:rPr lang="en-US" altLang="en-US" sz="140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Who is the typical pt?</a:t>
            </a:r>
          </a:p>
          <a:p>
            <a:pPr eaLnBrk="1" hangingPunct="1">
              <a:spcBef>
                <a:spcPct val="0"/>
              </a:spcBef>
              <a:buClrTx/>
              <a:buSzTx/>
              <a:buFontTx/>
              <a:buNone/>
            </a:pPr>
            <a:r>
              <a:rPr lang="en-US" altLang="en-US" sz="1400">
                <a:solidFill>
                  <a:srgbClr val="FFCCFF"/>
                </a:solidFill>
              </a:rPr>
              <a:t>A middle-aged adult </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Is there a gender predilection?</a:t>
            </a:r>
          </a:p>
          <a:p>
            <a:pPr eaLnBrk="1" hangingPunct="1">
              <a:spcBef>
                <a:spcPct val="0"/>
              </a:spcBef>
              <a:buClrTx/>
              <a:buSzTx/>
              <a:buFontTx/>
              <a:buNone/>
            </a:pPr>
            <a:r>
              <a:rPr lang="en-US" altLang="en-US" sz="1400">
                <a:solidFill>
                  <a:srgbClr val="FFCCFF"/>
                </a:solidFill>
              </a:rPr>
              <a:t>No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28E36801-7387-419E-A669-F300ACACBADF}"/>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53250" name="Rectangle 2">
            <a:extLst>
              <a:ext uri="{FF2B5EF4-FFF2-40B4-BE49-F238E27FC236}">
                <a16:creationId xmlns:a16="http://schemas.microsoft.com/office/drawing/2014/main" id="{3279DAC1-4B91-4208-9523-117CE89B025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1" name="Text Box 4">
            <a:extLst>
              <a:ext uri="{FF2B5EF4-FFF2-40B4-BE49-F238E27FC236}">
                <a16:creationId xmlns:a16="http://schemas.microsoft.com/office/drawing/2014/main" id="{82BCDAB7-37D7-4916-83B7-CC10C73907EF}"/>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53252" name="Rectangle 2">
            <a:extLst>
              <a:ext uri="{FF2B5EF4-FFF2-40B4-BE49-F238E27FC236}">
                <a16:creationId xmlns:a16="http://schemas.microsoft.com/office/drawing/2014/main" id="{58172FA0-220D-4516-B67D-058D15227CB7}"/>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53253" name="Slide Number Placeholder 1">
            <a:extLst>
              <a:ext uri="{FF2B5EF4-FFF2-40B4-BE49-F238E27FC236}">
                <a16:creationId xmlns:a16="http://schemas.microsoft.com/office/drawing/2014/main" id="{64DEDA18-2CF2-41E2-B713-A7837B41885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C94D145-44BC-44F8-ACA2-96800740C8A5}" type="slidenum">
              <a:rPr lang="en-US" altLang="en-US" sz="1000" smtClean="0"/>
              <a:pPr>
                <a:spcBef>
                  <a:spcPct val="0"/>
                </a:spcBef>
                <a:buClrTx/>
                <a:buSzTx/>
                <a:buFontTx/>
                <a:buNone/>
              </a:pPr>
              <a:t>62</a:t>
            </a:fld>
            <a:endParaRPr lang="en-US" altLang="en-US" sz="1000"/>
          </a:p>
        </p:txBody>
      </p:sp>
      <p:sp>
        <p:nvSpPr>
          <p:cNvPr id="53254" name="Text Box 12">
            <a:extLst>
              <a:ext uri="{FF2B5EF4-FFF2-40B4-BE49-F238E27FC236}">
                <a16:creationId xmlns:a16="http://schemas.microsoft.com/office/drawing/2014/main" id="{C08F3417-CC7A-49C7-AE13-D7330213081C}"/>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a:solidFill>
                  <a:srgbClr val="0000FF"/>
                </a:solidFill>
              </a:rPr>
              <a:t>Heterochromia iridis, cataract, and stellate KP</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common is glaucoma in FHI?</a:t>
            </a:r>
          </a:p>
          <a:p>
            <a:pPr eaLnBrk="1" hangingPunct="1">
              <a:spcBef>
                <a:spcPct val="0"/>
              </a:spcBef>
              <a:buClrTx/>
              <a:buSzTx/>
              <a:buFontTx/>
              <a:buNone/>
            </a:pPr>
            <a:r>
              <a:rPr lang="en-US" altLang="en-US" sz="1400">
                <a:solidFill>
                  <a:srgbClr val="0000FF"/>
                </a:solidFill>
              </a:rPr>
              <a:t>It develops in about 25-50% of cases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etiology?</a:t>
            </a:r>
          </a:p>
          <a:p>
            <a:pPr eaLnBrk="1" hangingPunct="1">
              <a:spcBef>
                <a:spcPct val="0"/>
              </a:spcBef>
              <a:buClrTx/>
              <a:buSzTx/>
              <a:buFontTx/>
              <a:buNone/>
            </a:pPr>
            <a:r>
              <a:rPr lang="en-US" altLang="en-US" sz="140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Who is the typical pt?</a:t>
            </a:r>
          </a:p>
          <a:p>
            <a:pPr eaLnBrk="1" hangingPunct="1">
              <a:spcBef>
                <a:spcPct val="0"/>
              </a:spcBef>
              <a:buClrTx/>
              <a:buSzTx/>
              <a:buFontTx/>
              <a:buNone/>
            </a:pPr>
            <a:r>
              <a:rPr lang="en-US" altLang="en-US" sz="1400">
                <a:solidFill>
                  <a:srgbClr val="FFCCFF"/>
                </a:solidFill>
              </a:rPr>
              <a:t>A middle-aged adult </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Is there a gender predilection?</a:t>
            </a:r>
          </a:p>
          <a:p>
            <a:pPr eaLnBrk="1" hangingPunct="1">
              <a:spcBef>
                <a:spcPct val="0"/>
              </a:spcBef>
              <a:buClrTx/>
              <a:buSzTx/>
              <a:buFontTx/>
              <a:buNone/>
            </a:pPr>
            <a:r>
              <a:rPr lang="en-US" altLang="en-US" sz="1400">
                <a:solidFill>
                  <a:srgbClr val="FFCCFF"/>
                </a:solidFill>
              </a:rPr>
              <a:t>No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0F247C7A-345A-4577-A199-9710967F1F0E}"/>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54274" name="Rectangle 2">
            <a:extLst>
              <a:ext uri="{FF2B5EF4-FFF2-40B4-BE49-F238E27FC236}">
                <a16:creationId xmlns:a16="http://schemas.microsoft.com/office/drawing/2014/main" id="{D4F6E06F-2FB6-46DA-B988-36B81B6C777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75" name="Text Box 4">
            <a:extLst>
              <a:ext uri="{FF2B5EF4-FFF2-40B4-BE49-F238E27FC236}">
                <a16:creationId xmlns:a16="http://schemas.microsoft.com/office/drawing/2014/main" id="{BA3306CC-4E72-4756-BA80-F594E46AC7FF}"/>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54276" name="Rectangle 2">
            <a:extLst>
              <a:ext uri="{FF2B5EF4-FFF2-40B4-BE49-F238E27FC236}">
                <a16:creationId xmlns:a16="http://schemas.microsoft.com/office/drawing/2014/main" id="{9F85829F-9C7D-4F00-ADDE-808A771E6BB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54277" name="Slide Number Placeholder 1">
            <a:extLst>
              <a:ext uri="{FF2B5EF4-FFF2-40B4-BE49-F238E27FC236}">
                <a16:creationId xmlns:a16="http://schemas.microsoft.com/office/drawing/2014/main" id="{784577DA-94E3-4A24-AB75-068EF028CAB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CEA783-FC6D-4BDE-A6DF-DA969FC26F14}" type="slidenum">
              <a:rPr lang="en-US" altLang="en-US" sz="1000" smtClean="0"/>
              <a:pPr>
                <a:spcBef>
                  <a:spcPct val="0"/>
                </a:spcBef>
                <a:buClrTx/>
                <a:buSzTx/>
                <a:buFontTx/>
                <a:buNone/>
              </a:pPr>
              <a:t>63</a:t>
            </a:fld>
            <a:endParaRPr lang="en-US" altLang="en-US" sz="1000"/>
          </a:p>
        </p:txBody>
      </p:sp>
      <p:sp>
        <p:nvSpPr>
          <p:cNvPr id="37894" name="Text Box 12">
            <a:extLst>
              <a:ext uri="{FF2B5EF4-FFF2-40B4-BE49-F238E27FC236}">
                <a16:creationId xmlns:a16="http://schemas.microsoft.com/office/drawing/2014/main" id="{C52B3587-F98E-41A3-BD38-E94AE0EB0880}"/>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How common is </a:t>
            </a:r>
            <a:r>
              <a:rPr lang="en-US" altLang="en-US" sz="1400" b="1" i="1" dirty="0">
                <a:solidFill>
                  <a:srgbClr val="0000FF"/>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54279" name="TextBox 1">
            <a:extLst>
              <a:ext uri="{FF2B5EF4-FFF2-40B4-BE49-F238E27FC236}">
                <a16:creationId xmlns:a16="http://schemas.microsoft.com/office/drawing/2014/main" id="{62E2F438-2368-4B8A-B310-D5D88D2A4AEC}"/>
              </a:ext>
            </a:extLst>
          </p:cNvPr>
          <p:cNvSpPr txBox="1">
            <a:spLocks noChangeArrowheads="1"/>
          </p:cNvSpPr>
          <p:nvPr/>
        </p:nvSpPr>
        <p:spPr bwMode="auto">
          <a:xfrm>
            <a:off x="3617913" y="2938463"/>
            <a:ext cx="4154487"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Is the angle in FHI glaucoma open, or is it closed?</a:t>
            </a:r>
          </a:p>
          <a:p>
            <a:pPr eaLnBrk="1" hangingPunct="1">
              <a:spcBef>
                <a:spcPct val="0"/>
              </a:spcBef>
              <a:buClrTx/>
              <a:buSzTx/>
              <a:buFontTx/>
              <a:buNone/>
            </a:pPr>
            <a:r>
              <a:rPr lang="en-US" altLang="en-US" sz="1400">
                <a:solidFill>
                  <a:srgbClr val="FFC000"/>
                </a:solidFill>
              </a:rPr>
              <a:t>Open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75D8763-202D-4F81-8231-8037C1680EF7}"/>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55298" name="Rectangle 2">
            <a:extLst>
              <a:ext uri="{FF2B5EF4-FFF2-40B4-BE49-F238E27FC236}">
                <a16:creationId xmlns:a16="http://schemas.microsoft.com/office/drawing/2014/main" id="{489534B1-9561-4319-9BDF-54D6B4AC0FB5}"/>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299" name="Text Box 4">
            <a:extLst>
              <a:ext uri="{FF2B5EF4-FFF2-40B4-BE49-F238E27FC236}">
                <a16:creationId xmlns:a16="http://schemas.microsoft.com/office/drawing/2014/main" id="{BF865028-01C2-44D7-B4E0-B4D781C8E598}"/>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55300" name="Rectangle 2">
            <a:extLst>
              <a:ext uri="{FF2B5EF4-FFF2-40B4-BE49-F238E27FC236}">
                <a16:creationId xmlns:a16="http://schemas.microsoft.com/office/drawing/2014/main" id="{5870B7CC-2BE2-467E-9E47-2ED24451377D}"/>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55301" name="Slide Number Placeholder 1">
            <a:extLst>
              <a:ext uri="{FF2B5EF4-FFF2-40B4-BE49-F238E27FC236}">
                <a16:creationId xmlns:a16="http://schemas.microsoft.com/office/drawing/2014/main" id="{6840D184-DC94-4BDC-93C0-7DBA6D0B629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FD379D-EA7B-47B3-A630-3376FF7CB76C}" type="slidenum">
              <a:rPr lang="en-US" altLang="en-US" sz="1000" smtClean="0"/>
              <a:pPr>
                <a:spcBef>
                  <a:spcPct val="0"/>
                </a:spcBef>
                <a:buClrTx/>
                <a:buSzTx/>
                <a:buFontTx/>
                <a:buNone/>
              </a:pPr>
              <a:t>64</a:t>
            </a:fld>
            <a:endParaRPr lang="en-US" altLang="en-US" sz="1000"/>
          </a:p>
        </p:txBody>
      </p:sp>
      <p:sp>
        <p:nvSpPr>
          <p:cNvPr id="37894" name="Text Box 12">
            <a:extLst>
              <a:ext uri="{FF2B5EF4-FFF2-40B4-BE49-F238E27FC236}">
                <a16:creationId xmlns:a16="http://schemas.microsoft.com/office/drawing/2014/main" id="{D54CF04A-247D-4BD4-8960-D26BC6F79424}"/>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How common is </a:t>
            </a:r>
            <a:r>
              <a:rPr lang="en-US" altLang="en-US" sz="1400" b="1" i="1" dirty="0">
                <a:solidFill>
                  <a:srgbClr val="0000FF"/>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55303" name="TextBox 1">
            <a:extLst>
              <a:ext uri="{FF2B5EF4-FFF2-40B4-BE49-F238E27FC236}">
                <a16:creationId xmlns:a16="http://schemas.microsoft.com/office/drawing/2014/main" id="{3C55E29C-3C22-4121-9857-2C746DB43C21}"/>
              </a:ext>
            </a:extLst>
          </p:cNvPr>
          <p:cNvSpPr txBox="1">
            <a:spLocks noChangeArrowheads="1"/>
          </p:cNvSpPr>
          <p:nvPr/>
        </p:nvSpPr>
        <p:spPr bwMode="auto">
          <a:xfrm>
            <a:off x="3617913" y="2938463"/>
            <a:ext cx="4154487"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Is the angle in FHI glaucoma open, or is it closed?</a:t>
            </a:r>
          </a:p>
          <a:p>
            <a:pPr eaLnBrk="1" hangingPunct="1">
              <a:spcBef>
                <a:spcPct val="0"/>
              </a:spcBef>
              <a:buClrTx/>
              <a:buSzTx/>
              <a:buFontTx/>
              <a:buNone/>
            </a:pPr>
            <a:r>
              <a:rPr lang="en-US" altLang="en-US" sz="1400">
                <a:solidFill>
                  <a:srgbClr val="0000FF"/>
                </a:solidFill>
              </a:rPr>
              <a:t>Open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CBFEC331-F262-4F8F-9E12-8B51862384AF}"/>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58370" name="Rectangle 2">
            <a:extLst>
              <a:ext uri="{FF2B5EF4-FFF2-40B4-BE49-F238E27FC236}">
                <a16:creationId xmlns:a16="http://schemas.microsoft.com/office/drawing/2014/main" id="{E294EF48-3E01-43FA-817B-CC57955C016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1" name="Text Box 4">
            <a:extLst>
              <a:ext uri="{FF2B5EF4-FFF2-40B4-BE49-F238E27FC236}">
                <a16:creationId xmlns:a16="http://schemas.microsoft.com/office/drawing/2014/main" id="{B32816C0-7C85-4C0C-9E71-950A8B332550}"/>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58372" name="Rectangle 2">
            <a:extLst>
              <a:ext uri="{FF2B5EF4-FFF2-40B4-BE49-F238E27FC236}">
                <a16:creationId xmlns:a16="http://schemas.microsoft.com/office/drawing/2014/main" id="{5B81C972-7DA5-4E29-866A-2650B056B7A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58373" name="Slide Number Placeholder 1">
            <a:extLst>
              <a:ext uri="{FF2B5EF4-FFF2-40B4-BE49-F238E27FC236}">
                <a16:creationId xmlns:a16="http://schemas.microsoft.com/office/drawing/2014/main" id="{3B189A6B-8716-489D-BEA4-FA03D8D074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6BBA45F-A881-4B1E-90E7-08F0CAE0E675}" type="slidenum">
              <a:rPr lang="en-US" altLang="en-US" sz="1000" smtClean="0"/>
              <a:pPr>
                <a:spcBef>
                  <a:spcPct val="0"/>
                </a:spcBef>
                <a:buClrTx/>
                <a:buSzTx/>
                <a:buFontTx/>
                <a:buNone/>
              </a:pPr>
              <a:t>65</a:t>
            </a:fld>
            <a:endParaRPr lang="en-US" altLang="en-US" sz="1000"/>
          </a:p>
        </p:txBody>
      </p:sp>
      <p:sp>
        <p:nvSpPr>
          <p:cNvPr id="37894" name="Text Box 12">
            <a:extLst>
              <a:ext uri="{FF2B5EF4-FFF2-40B4-BE49-F238E27FC236}">
                <a16:creationId xmlns:a16="http://schemas.microsoft.com/office/drawing/2014/main" id="{5771790B-A42D-4596-9ADD-741CC6386903}"/>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How common is </a:t>
            </a:r>
            <a:r>
              <a:rPr lang="en-US" altLang="en-US" sz="1400" b="1" i="1" dirty="0">
                <a:solidFill>
                  <a:srgbClr val="0000FF"/>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F04BA5E8-4932-488B-9D6B-925464836879}"/>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58376" name="TextBox 3">
            <a:extLst>
              <a:ext uri="{FF2B5EF4-FFF2-40B4-BE49-F238E27FC236}">
                <a16:creationId xmlns:a16="http://schemas.microsoft.com/office/drawing/2014/main" id="{8BBA22F0-1A73-4CA7-A1BA-9A2EC3ACE9FA}"/>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rgbClr val="0000FF"/>
                </a:solidFill>
              </a:rPr>
              <a:t>--</a:t>
            </a:r>
            <a:r>
              <a:rPr lang="en-US" altLang="en-US" sz="1400" dirty="0">
                <a:solidFill>
                  <a:srgbClr val="C0C0C0"/>
                </a:solidFill>
              </a:rPr>
              <a:t>Despite the chronic nature of the iridocyclitis in FHI,  </a:t>
            </a:r>
            <a:r>
              <a:rPr lang="en-US" altLang="en-US" sz="1400" b="1" dirty="0">
                <a:solidFill>
                  <a:srgbClr val="C0C0C0"/>
                </a:solidFill>
              </a:rPr>
              <a:t>peripheral anterior synechiae (PAS) </a:t>
            </a:r>
            <a:r>
              <a:rPr lang="en-US" altLang="en-US" sz="1400" dirty="0">
                <a:solidFill>
                  <a:srgbClr val="C0C0C0"/>
                </a:solidFill>
              </a:rPr>
              <a:t> never develop</a:t>
            </a:r>
          </a:p>
          <a:p>
            <a:pPr eaLnBrk="1" hangingPunct="1">
              <a:spcBef>
                <a:spcPct val="0"/>
              </a:spcBef>
              <a:buClrTx/>
              <a:buSzTx/>
              <a:buFontTx/>
              <a:buNone/>
            </a:pPr>
            <a:r>
              <a:rPr lang="en-US" altLang="en-US" sz="1400" dirty="0">
                <a:solidFill>
                  <a:srgbClr val="0000FF"/>
                </a:solidFill>
              </a:rPr>
              <a:t>-- </a:t>
            </a:r>
            <a:r>
              <a:rPr lang="en-US" altLang="en-US" sz="1400" b="1" dirty="0">
                <a:solidFill>
                  <a:srgbClr val="C0C0C0"/>
                </a:solidFill>
              </a:rPr>
              <a:t>Neovascularization of the angle (NVA)  </a:t>
            </a:r>
            <a:r>
              <a:rPr lang="en-US" altLang="en-US" sz="1400" dirty="0">
                <a:solidFill>
                  <a:srgbClr val="C0C0C0"/>
                </a:solidFill>
              </a:rPr>
              <a:t>is common, but does not lead to angle closure</a:t>
            </a:r>
          </a:p>
        </p:txBody>
      </p:sp>
      <p:sp>
        <p:nvSpPr>
          <p:cNvPr id="3" name="Oval 2">
            <a:extLst>
              <a:ext uri="{FF2B5EF4-FFF2-40B4-BE49-F238E27FC236}">
                <a16:creationId xmlns:a16="http://schemas.microsoft.com/office/drawing/2014/main" id="{B85C3D21-E6AE-499A-B1A4-F8235230DCDD}"/>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088CE539-C907-4E94-AC70-8C90043CD73C}"/>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58370" name="Rectangle 2">
            <a:extLst>
              <a:ext uri="{FF2B5EF4-FFF2-40B4-BE49-F238E27FC236}">
                <a16:creationId xmlns:a16="http://schemas.microsoft.com/office/drawing/2014/main" id="{E294EF48-3E01-43FA-817B-CC57955C016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1" name="Text Box 4">
            <a:extLst>
              <a:ext uri="{FF2B5EF4-FFF2-40B4-BE49-F238E27FC236}">
                <a16:creationId xmlns:a16="http://schemas.microsoft.com/office/drawing/2014/main" id="{B32816C0-7C85-4C0C-9E71-950A8B332550}"/>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58372" name="Rectangle 2">
            <a:extLst>
              <a:ext uri="{FF2B5EF4-FFF2-40B4-BE49-F238E27FC236}">
                <a16:creationId xmlns:a16="http://schemas.microsoft.com/office/drawing/2014/main" id="{5B81C972-7DA5-4E29-866A-2650B056B7A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58373" name="Slide Number Placeholder 1">
            <a:extLst>
              <a:ext uri="{FF2B5EF4-FFF2-40B4-BE49-F238E27FC236}">
                <a16:creationId xmlns:a16="http://schemas.microsoft.com/office/drawing/2014/main" id="{3B189A6B-8716-489D-BEA4-FA03D8D074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6BBA45F-A881-4B1E-90E7-08F0CAE0E675}" type="slidenum">
              <a:rPr lang="en-US" altLang="en-US" sz="1000" smtClean="0"/>
              <a:pPr>
                <a:spcBef>
                  <a:spcPct val="0"/>
                </a:spcBef>
                <a:buClrTx/>
                <a:buSzTx/>
                <a:buFontTx/>
                <a:buNone/>
              </a:pPr>
              <a:t>66</a:t>
            </a:fld>
            <a:endParaRPr lang="en-US" altLang="en-US" sz="1000"/>
          </a:p>
        </p:txBody>
      </p:sp>
      <p:sp>
        <p:nvSpPr>
          <p:cNvPr id="37894" name="Text Box 12">
            <a:extLst>
              <a:ext uri="{FF2B5EF4-FFF2-40B4-BE49-F238E27FC236}">
                <a16:creationId xmlns:a16="http://schemas.microsoft.com/office/drawing/2014/main" id="{5771790B-A42D-4596-9ADD-741CC6386903}"/>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How common is </a:t>
            </a:r>
            <a:r>
              <a:rPr lang="en-US" altLang="en-US" sz="1400" b="1" i="1" dirty="0">
                <a:solidFill>
                  <a:srgbClr val="0000FF"/>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F04BA5E8-4932-488B-9D6B-925464836879}"/>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58376" name="TextBox 3">
            <a:extLst>
              <a:ext uri="{FF2B5EF4-FFF2-40B4-BE49-F238E27FC236}">
                <a16:creationId xmlns:a16="http://schemas.microsoft.com/office/drawing/2014/main" id="{8BBA22F0-1A73-4CA7-A1BA-9A2EC3ACE9FA}"/>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rgbClr val="0000FF"/>
                </a:solidFill>
              </a:rPr>
              <a:t>--Despite the chronic nature of the iridocyclitis in FHI,  </a:t>
            </a:r>
            <a:r>
              <a:rPr lang="en-US" altLang="en-US" sz="1400" b="1" dirty="0">
                <a:solidFill>
                  <a:srgbClr val="0000FF"/>
                </a:solidFill>
              </a:rPr>
              <a:t>peripheral anterior synechiae (PAS) </a:t>
            </a:r>
            <a:r>
              <a:rPr lang="en-US" altLang="en-US" sz="1400" dirty="0">
                <a:solidFill>
                  <a:srgbClr val="0000FF"/>
                </a:solidFill>
              </a:rPr>
              <a:t> never develop</a:t>
            </a:r>
          </a:p>
          <a:p>
            <a:pPr eaLnBrk="1" hangingPunct="1">
              <a:spcBef>
                <a:spcPct val="0"/>
              </a:spcBef>
              <a:buClrTx/>
              <a:buSzTx/>
              <a:buFontTx/>
              <a:buNone/>
            </a:pPr>
            <a:r>
              <a:rPr lang="en-US" altLang="en-US" sz="1400" dirty="0">
                <a:solidFill>
                  <a:schemeClr val="bg1">
                    <a:lumMod val="50000"/>
                  </a:schemeClr>
                </a:solidFill>
              </a:rPr>
              <a:t>--</a:t>
            </a:r>
            <a:r>
              <a:rPr lang="en-US" altLang="en-US" sz="1400" dirty="0">
                <a:solidFill>
                  <a:srgbClr val="0000FF"/>
                </a:solidFill>
              </a:rPr>
              <a:t> </a:t>
            </a:r>
          </a:p>
        </p:txBody>
      </p:sp>
      <p:sp>
        <p:nvSpPr>
          <p:cNvPr id="3" name="Oval 2">
            <a:extLst>
              <a:ext uri="{FF2B5EF4-FFF2-40B4-BE49-F238E27FC236}">
                <a16:creationId xmlns:a16="http://schemas.microsoft.com/office/drawing/2014/main" id="{B85C3D21-E6AE-499A-B1A4-F8235230DCDD}"/>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292369-F6EE-4AB4-9046-10046E2F8326}"/>
              </a:ext>
            </a:extLst>
          </p:cNvPr>
          <p:cNvSpPr/>
          <p:nvPr/>
        </p:nvSpPr>
        <p:spPr>
          <a:xfrm>
            <a:off x="4419600" y="4182923"/>
            <a:ext cx="2960688" cy="204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three words (and an abb.)</a:t>
            </a:r>
          </a:p>
        </p:txBody>
      </p:sp>
    </p:spTree>
    <p:extLst>
      <p:ext uri="{BB962C8B-B14F-4D97-AF65-F5344CB8AC3E}">
        <p14:creationId xmlns:p14="http://schemas.microsoft.com/office/powerpoint/2010/main" val="2152166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088CE539-C907-4E94-AC70-8C90043CD73C}"/>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58370" name="Rectangle 2">
            <a:extLst>
              <a:ext uri="{FF2B5EF4-FFF2-40B4-BE49-F238E27FC236}">
                <a16:creationId xmlns:a16="http://schemas.microsoft.com/office/drawing/2014/main" id="{E294EF48-3E01-43FA-817B-CC57955C016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1" name="Text Box 4">
            <a:extLst>
              <a:ext uri="{FF2B5EF4-FFF2-40B4-BE49-F238E27FC236}">
                <a16:creationId xmlns:a16="http://schemas.microsoft.com/office/drawing/2014/main" id="{B32816C0-7C85-4C0C-9E71-950A8B332550}"/>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58372" name="Rectangle 2">
            <a:extLst>
              <a:ext uri="{FF2B5EF4-FFF2-40B4-BE49-F238E27FC236}">
                <a16:creationId xmlns:a16="http://schemas.microsoft.com/office/drawing/2014/main" id="{5B81C972-7DA5-4E29-866A-2650B056B7A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58373" name="Slide Number Placeholder 1">
            <a:extLst>
              <a:ext uri="{FF2B5EF4-FFF2-40B4-BE49-F238E27FC236}">
                <a16:creationId xmlns:a16="http://schemas.microsoft.com/office/drawing/2014/main" id="{3B189A6B-8716-489D-BEA4-FA03D8D074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6BBA45F-A881-4B1E-90E7-08F0CAE0E675}" type="slidenum">
              <a:rPr lang="en-US" altLang="en-US" sz="1000" smtClean="0"/>
              <a:pPr>
                <a:spcBef>
                  <a:spcPct val="0"/>
                </a:spcBef>
                <a:buClrTx/>
                <a:buSzTx/>
                <a:buFontTx/>
                <a:buNone/>
              </a:pPr>
              <a:t>67</a:t>
            </a:fld>
            <a:endParaRPr lang="en-US" altLang="en-US" sz="1000"/>
          </a:p>
        </p:txBody>
      </p:sp>
      <p:sp>
        <p:nvSpPr>
          <p:cNvPr id="37894" name="Text Box 12">
            <a:extLst>
              <a:ext uri="{FF2B5EF4-FFF2-40B4-BE49-F238E27FC236}">
                <a16:creationId xmlns:a16="http://schemas.microsoft.com/office/drawing/2014/main" id="{5771790B-A42D-4596-9ADD-741CC6386903}"/>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How common is </a:t>
            </a:r>
            <a:r>
              <a:rPr lang="en-US" altLang="en-US" sz="1400" b="1" i="1" dirty="0">
                <a:solidFill>
                  <a:srgbClr val="0000FF"/>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F04BA5E8-4932-488B-9D6B-925464836879}"/>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58376" name="TextBox 3">
            <a:extLst>
              <a:ext uri="{FF2B5EF4-FFF2-40B4-BE49-F238E27FC236}">
                <a16:creationId xmlns:a16="http://schemas.microsoft.com/office/drawing/2014/main" id="{8BBA22F0-1A73-4CA7-A1BA-9A2EC3ACE9FA}"/>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rgbClr val="0000FF"/>
                </a:solidFill>
              </a:rPr>
              <a:t>--Despite the chronic nature of the iridocyclitis in FHI,  </a:t>
            </a:r>
            <a:r>
              <a:rPr lang="en-US" altLang="en-US" sz="1400" b="1" dirty="0">
                <a:solidFill>
                  <a:srgbClr val="0000FF"/>
                </a:solidFill>
              </a:rPr>
              <a:t>peripheral anterior synechiae (PAS) </a:t>
            </a:r>
            <a:r>
              <a:rPr lang="en-US" altLang="en-US" sz="1400" dirty="0">
                <a:solidFill>
                  <a:srgbClr val="0000FF"/>
                </a:solidFill>
              </a:rPr>
              <a:t> never develop</a:t>
            </a:r>
          </a:p>
          <a:p>
            <a:pPr eaLnBrk="1" hangingPunct="1">
              <a:spcBef>
                <a:spcPct val="0"/>
              </a:spcBef>
              <a:buClrTx/>
              <a:buSzTx/>
              <a:buFontTx/>
              <a:buNone/>
            </a:pPr>
            <a:r>
              <a:rPr lang="en-US" altLang="en-US" sz="1400" dirty="0">
                <a:solidFill>
                  <a:schemeClr val="bg1">
                    <a:lumMod val="50000"/>
                  </a:schemeClr>
                </a:solidFill>
              </a:rPr>
              <a:t>--</a:t>
            </a:r>
            <a:r>
              <a:rPr lang="en-US" altLang="en-US" sz="1400" dirty="0">
                <a:solidFill>
                  <a:srgbClr val="0000FF"/>
                </a:solidFill>
              </a:rPr>
              <a:t> </a:t>
            </a:r>
          </a:p>
        </p:txBody>
      </p:sp>
      <p:sp>
        <p:nvSpPr>
          <p:cNvPr id="3" name="Oval 2">
            <a:extLst>
              <a:ext uri="{FF2B5EF4-FFF2-40B4-BE49-F238E27FC236}">
                <a16:creationId xmlns:a16="http://schemas.microsoft.com/office/drawing/2014/main" id="{B85C3D21-E6AE-499A-B1A4-F8235230DCDD}"/>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52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088CE539-C907-4E94-AC70-8C90043CD73C}"/>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58370" name="Rectangle 2">
            <a:extLst>
              <a:ext uri="{FF2B5EF4-FFF2-40B4-BE49-F238E27FC236}">
                <a16:creationId xmlns:a16="http://schemas.microsoft.com/office/drawing/2014/main" id="{E294EF48-3E01-43FA-817B-CC57955C016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1" name="Text Box 4">
            <a:extLst>
              <a:ext uri="{FF2B5EF4-FFF2-40B4-BE49-F238E27FC236}">
                <a16:creationId xmlns:a16="http://schemas.microsoft.com/office/drawing/2014/main" id="{B32816C0-7C85-4C0C-9E71-950A8B332550}"/>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58372" name="Rectangle 2">
            <a:extLst>
              <a:ext uri="{FF2B5EF4-FFF2-40B4-BE49-F238E27FC236}">
                <a16:creationId xmlns:a16="http://schemas.microsoft.com/office/drawing/2014/main" id="{5B81C972-7DA5-4E29-866A-2650B056B7A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58373" name="Slide Number Placeholder 1">
            <a:extLst>
              <a:ext uri="{FF2B5EF4-FFF2-40B4-BE49-F238E27FC236}">
                <a16:creationId xmlns:a16="http://schemas.microsoft.com/office/drawing/2014/main" id="{3B189A6B-8716-489D-BEA4-FA03D8D074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6BBA45F-A881-4B1E-90E7-08F0CAE0E675}" type="slidenum">
              <a:rPr lang="en-US" altLang="en-US" sz="1000" smtClean="0"/>
              <a:pPr>
                <a:spcBef>
                  <a:spcPct val="0"/>
                </a:spcBef>
                <a:buClrTx/>
                <a:buSzTx/>
                <a:buFontTx/>
                <a:buNone/>
              </a:pPr>
              <a:t>68</a:t>
            </a:fld>
            <a:endParaRPr lang="en-US" altLang="en-US" sz="1000"/>
          </a:p>
        </p:txBody>
      </p:sp>
      <p:sp>
        <p:nvSpPr>
          <p:cNvPr id="37894" name="Text Box 12">
            <a:extLst>
              <a:ext uri="{FF2B5EF4-FFF2-40B4-BE49-F238E27FC236}">
                <a16:creationId xmlns:a16="http://schemas.microsoft.com/office/drawing/2014/main" id="{5771790B-A42D-4596-9ADD-741CC6386903}"/>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How common is </a:t>
            </a:r>
            <a:r>
              <a:rPr lang="en-US" altLang="en-US" sz="1400" b="1" i="1" dirty="0">
                <a:solidFill>
                  <a:srgbClr val="0000FF"/>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F04BA5E8-4932-488B-9D6B-925464836879}"/>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58376" name="TextBox 3">
            <a:extLst>
              <a:ext uri="{FF2B5EF4-FFF2-40B4-BE49-F238E27FC236}">
                <a16:creationId xmlns:a16="http://schemas.microsoft.com/office/drawing/2014/main" id="{8BBA22F0-1A73-4CA7-A1BA-9A2EC3ACE9FA}"/>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rgbClr val="0000FF"/>
                </a:solidFill>
              </a:rPr>
              <a:t>--Despite the chronic nature of the iridocyclitis in FHI,  </a:t>
            </a:r>
            <a:r>
              <a:rPr lang="en-US" altLang="en-US" sz="1400" b="1" dirty="0">
                <a:solidFill>
                  <a:srgbClr val="0000FF"/>
                </a:solidFill>
              </a:rPr>
              <a:t>peripheral anterior synechiae (PAS) </a:t>
            </a:r>
            <a:r>
              <a:rPr lang="en-US" altLang="en-US" sz="1400" dirty="0">
                <a:solidFill>
                  <a:srgbClr val="0000FF"/>
                </a:solidFill>
              </a:rPr>
              <a:t> never develop</a:t>
            </a:r>
          </a:p>
          <a:p>
            <a:pPr eaLnBrk="1" hangingPunct="1">
              <a:spcBef>
                <a:spcPct val="0"/>
              </a:spcBef>
              <a:buClrTx/>
              <a:buSzTx/>
              <a:buFontTx/>
              <a:buNone/>
            </a:pPr>
            <a:r>
              <a:rPr lang="en-US" altLang="en-US" sz="1400" dirty="0"/>
              <a:t>-- </a:t>
            </a:r>
            <a:r>
              <a:rPr lang="en-US" altLang="en-US" sz="1400" b="1" dirty="0"/>
              <a:t>Neovascularization of the angle (NVA)  </a:t>
            </a:r>
            <a:r>
              <a:rPr lang="en-US" altLang="en-US" sz="1400" dirty="0"/>
              <a:t>is common, but does not lead to angle closure</a:t>
            </a:r>
          </a:p>
        </p:txBody>
      </p:sp>
      <p:sp>
        <p:nvSpPr>
          <p:cNvPr id="3" name="Oval 2">
            <a:extLst>
              <a:ext uri="{FF2B5EF4-FFF2-40B4-BE49-F238E27FC236}">
                <a16:creationId xmlns:a16="http://schemas.microsoft.com/office/drawing/2014/main" id="{B85C3D21-E6AE-499A-B1A4-F8235230DCDD}"/>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B62B26-108E-4DE0-A4C7-C0F8A3EE5972}"/>
              </a:ext>
            </a:extLst>
          </p:cNvPr>
          <p:cNvSpPr/>
          <p:nvPr/>
        </p:nvSpPr>
        <p:spPr>
          <a:xfrm>
            <a:off x="315912" y="4367212"/>
            <a:ext cx="3189288" cy="204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four words (and an abb.)</a:t>
            </a:r>
          </a:p>
        </p:txBody>
      </p:sp>
    </p:spTree>
    <p:extLst>
      <p:ext uri="{BB962C8B-B14F-4D97-AF65-F5344CB8AC3E}">
        <p14:creationId xmlns:p14="http://schemas.microsoft.com/office/powerpoint/2010/main" val="4234796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631BDD85-69B1-4402-A3CD-F023A0435B7F}"/>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58370" name="Rectangle 2">
            <a:extLst>
              <a:ext uri="{FF2B5EF4-FFF2-40B4-BE49-F238E27FC236}">
                <a16:creationId xmlns:a16="http://schemas.microsoft.com/office/drawing/2014/main" id="{E294EF48-3E01-43FA-817B-CC57955C016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1" name="Text Box 4">
            <a:extLst>
              <a:ext uri="{FF2B5EF4-FFF2-40B4-BE49-F238E27FC236}">
                <a16:creationId xmlns:a16="http://schemas.microsoft.com/office/drawing/2014/main" id="{B32816C0-7C85-4C0C-9E71-950A8B332550}"/>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58372" name="Rectangle 2">
            <a:extLst>
              <a:ext uri="{FF2B5EF4-FFF2-40B4-BE49-F238E27FC236}">
                <a16:creationId xmlns:a16="http://schemas.microsoft.com/office/drawing/2014/main" id="{5B81C972-7DA5-4E29-866A-2650B056B7A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58373" name="Slide Number Placeholder 1">
            <a:extLst>
              <a:ext uri="{FF2B5EF4-FFF2-40B4-BE49-F238E27FC236}">
                <a16:creationId xmlns:a16="http://schemas.microsoft.com/office/drawing/2014/main" id="{3B189A6B-8716-489D-BEA4-FA03D8D074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6BBA45F-A881-4B1E-90E7-08F0CAE0E675}" type="slidenum">
              <a:rPr lang="en-US" altLang="en-US" sz="1000" smtClean="0"/>
              <a:pPr>
                <a:spcBef>
                  <a:spcPct val="0"/>
                </a:spcBef>
                <a:buClrTx/>
                <a:buSzTx/>
                <a:buFontTx/>
                <a:buNone/>
              </a:pPr>
              <a:t>69</a:t>
            </a:fld>
            <a:endParaRPr lang="en-US" altLang="en-US" sz="1000"/>
          </a:p>
        </p:txBody>
      </p:sp>
      <p:sp>
        <p:nvSpPr>
          <p:cNvPr id="37894" name="Text Box 12">
            <a:extLst>
              <a:ext uri="{FF2B5EF4-FFF2-40B4-BE49-F238E27FC236}">
                <a16:creationId xmlns:a16="http://schemas.microsoft.com/office/drawing/2014/main" id="{5771790B-A42D-4596-9ADD-741CC6386903}"/>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How common is </a:t>
            </a:r>
            <a:r>
              <a:rPr lang="en-US" altLang="en-US" sz="1400" b="1" i="1" dirty="0">
                <a:solidFill>
                  <a:srgbClr val="0000FF"/>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F04BA5E8-4932-488B-9D6B-925464836879}"/>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58376" name="TextBox 3">
            <a:extLst>
              <a:ext uri="{FF2B5EF4-FFF2-40B4-BE49-F238E27FC236}">
                <a16:creationId xmlns:a16="http://schemas.microsoft.com/office/drawing/2014/main" id="{8BBA22F0-1A73-4CA7-A1BA-9A2EC3ACE9FA}"/>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rgbClr val="0000FF"/>
                </a:solidFill>
              </a:rPr>
              <a:t>--Despite the chronic nature of the iridocyclitis in FHI,  </a:t>
            </a:r>
            <a:r>
              <a:rPr lang="en-US" altLang="en-US" sz="1400" b="1" dirty="0">
                <a:solidFill>
                  <a:srgbClr val="0000FF"/>
                </a:solidFill>
              </a:rPr>
              <a:t>peripheral anterior synechiae (PAS) </a:t>
            </a:r>
            <a:r>
              <a:rPr lang="en-US" altLang="en-US" sz="1400" dirty="0">
                <a:solidFill>
                  <a:srgbClr val="0000FF"/>
                </a:solidFill>
              </a:rPr>
              <a:t> never develop</a:t>
            </a:r>
          </a:p>
          <a:p>
            <a:pPr eaLnBrk="1" hangingPunct="1">
              <a:spcBef>
                <a:spcPct val="0"/>
              </a:spcBef>
              <a:buClrTx/>
              <a:buSzTx/>
              <a:buFontTx/>
              <a:buNone/>
            </a:pPr>
            <a:r>
              <a:rPr lang="en-US" altLang="en-US" sz="1400" dirty="0"/>
              <a:t>-- </a:t>
            </a:r>
            <a:r>
              <a:rPr lang="en-US" altLang="en-US" sz="1400" b="1" dirty="0"/>
              <a:t>Neovascularization of the angle (NVA)  </a:t>
            </a:r>
            <a:r>
              <a:rPr lang="en-US" altLang="en-US" sz="1400" dirty="0"/>
              <a:t>is common, but does not lead to angle closure</a:t>
            </a:r>
          </a:p>
        </p:txBody>
      </p:sp>
      <p:sp>
        <p:nvSpPr>
          <p:cNvPr id="3" name="Oval 2">
            <a:extLst>
              <a:ext uri="{FF2B5EF4-FFF2-40B4-BE49-F238E27FC236}">
                <a16:creationId xmlns:a16="http://schemas.microsoft.com/office/drawing/2014/main" id="{B85C3D21-E6AE-499A-B1A4-F8235230DCDD}"/>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75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6CEF76E-C0F5-45BA-88CD-A901057928F0}"/>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194" name="Rectangle 6">
            <a:extLst>
              <a:ext uri="{FF2B5EF4-FFF2-40B4-BE49-F238E27FC236}">
                <a16:creationId xmlns:a16="http://schemas.microsoft.com/office/drawing/2014/main" id="{A172449F-B677-474F-9252-D0504381BA0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Text Box 3">
            <a:extLst>
              <a:ext uri="{FF2B5EF4-FFF2-40B4-BE49-F238E27FC236}">
                <a16:creationId xmlns:a16="http://schemas.microsoft.com/office/drawing/2014/main" id="{9525DA05-1246-4872-8B6C-3836442FDD3C}"/>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t>	--</a:t>
            </a:r>
            <a:r>
              <a:rPr lang="en-US" altLang="en-US" sz="1600" dirty="0">
                <a:solidFill>
                  <a:srgbClr val="0000FF"/>
                </a:solidFill>
              </a:rPr>
              <a:t>Trabeculitis</a:t>
            </a:r>
          </a:p>
          <a:p>
            <a:pPr eaLnBrk="1" hangingPunct="1">
              <a:spcBef>
                <a:spcPct val="0"/>
              </a:spcBef>
              <a:buClrTx/>
              <a:buSzTx/>
              <a:buFontTx/>
              <a:buNone/>
            </a:pPr>
            <a:r>
              <a:rPr lang="en-US" altLang="en-US" sz="1600" dirty="0"/>
              <a:t>	--</a:t>
            </a:r>
            <a:r>
              <a:rPr lang="en-US" altLang="en-US" sz="1600" dirty="0">
                <a:solidFill>
                  <a:srgbClr val="0000FF"/>
                </a:solidFill>
              </a:rPr>
              <a:t>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t>	--</a:t>
            </a:r>
            <a:r>
              <a:rPr lang="en-US" altLang="en-US" sz="1600" dirty="0">
                <a:solidFill>
                  <a:srgbClr val="0000FF"/>
                </a:solidFill>
              </a:rPr>
              <a:t>Posner-</a:t>
            </a:r>
            <a:r>
              <a:rPr lang="en-US" altLang="en-US" sz="1600" dirty="0" err="1">
                <a:solidFill>
                  <a:srgbClr val="0000FF"/>
                </a:solidFill>
              </a:rPr>
              <a:t>Schlossman</a:t>
            </a:r>
            <a:endParaRPr lang="en-US" altLang="en-US" sz="1600" b="1" dirty="0">
              <a:solidFill>
                <a:schemeClr val="bg1"/>
              </a:solidFill>
            </a:endParaRPr>
          </a:p>
        </p:txBody>
      </p:sp>
      <p:sp>
        <p:nvSpPr>
          <p:cNvPr id="8196" name="Rectangle 6">
            <a:extLst>
              <a:ext uri="{FF2B5EF4-FFF2-40B4-BE49-F238E27FC236}">
                <a16:creationId xmlns:a16="http://schemas.microsoft.com/office/drawing/2014/main" id="{9A27D949-400C-4121-A523-94A919BDB631}"/>
              </a:ext>
            </a:extLst>
          </p:cNvPr>
          <p:cNvSpPr>
            <a:spLocks noChangeArrowheads="1"/>
          </p:cNvSpPr>
          <p:nvPr/>
        </p:nvSpPr>
        <p:spPr bwMode="auto">
          <a:xfrm>
            <a:off x="1524000" y="1885950"/>
            <a:ext cx="2971800" cy="24765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Another specific eponymous condition</a:t>
            </a:r>
          </a:p>
        </p:txBody>
      </p:sp>
      <p:sp>
        <p:nvSpPr>
          <p:cNvPr id="8197" name="Rectangle 2">
            <a:extLst>
              <a:ext uri="{FF2B5EF4-FFF2-40B4-BE49-F238E27FC236}">
                <a16:creationId xmlns:a16="http://schemas.microsoft.com/office/drawing/2014/main" id="{FEB9E045-7F3D-4828-AE5F-AC02C5481BB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198" name="Slide Number Placeholder 1">
            <a:extLst>
              <a:ext uri="{FF2B5EF4-FFF2-40B4-BE49-F238E27FC236}">
                <a16:creationId xmlns:a16="http://schemas.microsoft.com/office/drawing/2014/main" id="{4553E99C-F710-4EEA-A8F6-DD1BBF942F5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6412CBA-8A59-46DF-B941-AD29FA49DCCB}" type="slidenum">
              <a:rPr lang="en-US" altLang="en-US" sz="1000" smtClean="0"/>
              <a:pPr>
                <a:spcBef>
                  <a:spcPct val="0"/>
                </a:spcBef>
                <a:buClrTx/>
                <a:buSzTx/>
                <a:buFontTx/>
                <a:buNone/>
              </a:pPr>
              <a:t>7</a:t>
            </a:fld>
            <a:endParaRPr lang="en-US" altLang="en-US" sz="1000"/>
          </a:p>
        </p:txBody>
      </p:sp>
      <p:sp>
        <p:nvSpPr>
          <p:cNvPr id="8199" name="Rectangle 6">
            <a:extLst>
              <a:ext uri="{FF2B5EF4-FFF2-40B4-BE49-F238E27FC236}">
                <a16:creationId xmlns:a16="http://schemas.microsoft.com/office/drawing/2014/main" id="{707C8B3F-F597-4DC6-A0B1-B0C58E573A84}"/>
              </a:ext>
            </a:extLst>
          </p:cNvPr>
          <p:cNvSpPr>
            <a:spLocks noChangeArrowheads="1"/>
          </p:cNvSpPr>
          <p:nvPr/>
        </p:nvSpPr>
        <p:spPr bwMode="auto">
          <a:xfrm>
            <a:off x="1524000" y="1676400"/>
            <a:ext cx="2971800" cy="24765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 specific eponymous condition</a:t>
            </a:r>
          </a:p>
        </p:txBody>
      </p:sp>
      <p:sp>
        <p:nvSpPr>
          <p:cNvPr id="8200" name="Rectangle 7">
            <a:extLst>
              <a:ext uri="{FF2B5EF4-FFF2-40B4-BE49-F238E27FC236}">
                <a16:creationId xmlns:a16="http://schemas.microsoft.com/office/drawing/2014/main" id="{8F168FF5-3D79-4DDD-B1CD-643556AB52BF}"/>
              </a:ext>
            </a:extLst>
          </p:cNvPr>
          <p:cNvSpPr>
            <a:spLocks noChangeArrowheads="1"/>
          </p:cNvSpPr>
          <p:nvPr/>
        </p:nvSpPr>
        <p:spPr bwMode="auto">
          <a:xfrm>
            <a:off x="1524000" y="1428750"/>
            <a:ext cx="2971800" cy="24765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 somewhat specific condition</a:t>
            </a:r>
          </a:p>
        </p:txBody>
      </p:sp>
      <p:sp>
        <p:nvSpPr>
          <p:cNvPr id="8201" name="Rectangle 8">
            <a:extLst>
              <a:ext uri="{FF2B5EF4-FFF2-40B4-BE49-F238E27FC236}">
                <a16:creationId xmlns:a16="http://schemas.microsoft.com/office/drawing/2014/main" id="{8EC8F4D3-2E5C-4062-AA35-68777283714F}"/>
              </a:ext>
            </a:extLst>
          </p:cNvPr>
          <p:cNvSpPr>
            <a:spLocks noChangeArrowheads="1"/>
          </p:cNvSpPr>
          <p:nvPr/>
        </p:nvSpPr>
        <p:spPr bwMode="auto">
          <a:xfrm>
            <a:off x="1524000" y="1143000"/>
            <a:ext cx="2971800" cy="24765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 very general condition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765E8C-C2C2-44CA-88AC-3809465921FA}"/>
              </a:ext>
            </a:extLst>
          </p:cNvPr>
          <p:cNvSpPr>
            <a:spLocks noGrp="1"/>
          </p:cNvSpPr>
          <p:nvPr>
            <p:ph type="sldNum" sz="quarter" idx="12"/>
          </p:nvPr>
        </p:nvSpPr>
        <p:spPr/>
        <p:txBody>
          <a:bodyPr/>
          <a:lstStyle/>
          <a:p>
            <a:pPr>
              <a:defRPr/>
            </a:pPr>
            <a:fld id="{A108CE7F-6867-4449-BD2C-96B97460977A}" type="slidenum">
              <a:rPr lang="en-US" altLang="en-US" smtClean="0"/>
              <a:pPr>
                <a:defRPr/>
              </a:pPr>
              <a:t>70</a:t>
            </a:fld>
            <a:endParaRPr lang="en-US" altLang="en-US"/>
          </a:p>
        </p:txBody>
      </p:sp>
      <p:pic>
        <p:nvPicPr>
          <p:cNvPr id="5" name="Picture 4">
            <a:extLst>
              <a:ext uri="{FF2B5EF4-FFF2-40B4-BE49-F238E27FC236}">
                <a16:creationId xmlns:a16="http://schemas.microsoft.com/office/drawing/2014/main" id="{7BC0B079-EA3C-4CD9-8851-153548CF3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870" y="1666875"/>
            <a:ext cx="5394260" cy="3524250"/>
          </a:xfrm>
          <a:prstGeom prst="rect">
            <a:avLst/>
          </a:prstGeom>
        </p:spPr>
      </p:pic>
      <p:sp>
        <p:nvSpPr>
          <p:cNvPr id="6" name="TextBox 5">
            <a:extLst>
              <a:ext uri="{FF2B5EF4-FFF2-40B4-BE49-F238E27FC236}">
                <a16:creationId xmlns:a16="http://schemas.microsoft.com/office/drawing/2014/main" id="{A09D5293-9698-494B-9B79-91C2EEDB88ED}"/>
              </a:ext>
            </a:extLst>
          </p:cNvPr>
          <p:cNvSpPr txBox="1"/>
          <p:nvPr/>
        </p:nvSpPr>
        <p:spPr>
          <a:xfrm>
            <a:off x="266700" y="5646003"/>
            <a:ext cx="8610600" cy="830997"/>
          </a:xfrm>
          <a:prstGeom prst="rect">
            <a:avLst/>
          </a:prstGeom>
          <a:noFill/>
        </p:spPr>
        <p:txBody>
          <a:bodyPr wrap="square" rtlCol="0">
            <a:spAutoFit/>
          </a:bodyPr>
          <a:lstStyle/>
          <a:p>
            <a:r>
              <a:rPr lang="en-US" sz="1600" dirty="0"/>
              <a:t>Fuchs </a:t>
            </a:r>
            <a:r>
              <a:rPr lang="en-US" sz="1600" dirty="0" err="1"/>
              <a:t>heterochromic</a:t>
            </a:r>
            <a:r>
              <a:rPr lang="en-US" sz="1600" dirty="0"/>
              <a:t> iridocyclitis. Fine vessels (arrows) are seen crossing the TM. This NVA is </a:t>
            </a:r>
            <a:r>
              <a:rPr lang="en-US" sz="1600" b="1" dirty="0"/>
              <a:t>not</a:t>
            </a:r>
            <a:r>
              <a:rPr lang="en-US" sz="1600" dirty="0"/>
              <a:t> accompanied by a fibrovascular membrane and does not result in PAS formation and subsequent secondary angle closure. </a:t>
            </a:r>
          </a:p>
        </p:txBody>
      </p:sp>
      <p:sp>
        <p:nvSpPr>
          <p:cNvPr id="7" name="Rectangle 2">
            <a:extLst>
              <a:ext uri="{FF2B5EF4-FFF2-40B4-BE49-F238E27FC236}">
                <a16:creationId xmlns:a16="http://schemas.microsoft.com/office/drawing/2014/main" id="{76679E09-7C2F-4DD5-8563-53CFD5C75440}"/>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Tree>
    <p:extLst>
      <p:ext uri="{BB962C8B-B14F-4D97-AF65-F5344CB8AC3E}">
        <p14:creationId xmlns:p14="http://schemas.microsoft.com/office/powerpoint/2010/main" val="614604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EB17F99F-0AA1-4CCD-AF4C-8CA331198C5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0418" name="Rectangle 2">
            <a:extLst>
              <a:ext uri="{FF2B5EF4-FFF2-40B4-BE49-F238E27FC236}">
                <a16:creationId xmlns:a16="http://schemas.microsoft.com/office/drawing/2014/main" id="{346B01B6-BF84-4CE4-8B1B-BDE48A13A1E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19" name="Text Box 4">
            <a:extLst>
              <a:ext uri="{FF2B5EF4-FFF2-40B4-BE49-F238E27FC236}">
                <a16:creationId xmlns:a16="http://schemas.microsoft.com/office/drawing/2014/main" id="{A4018C63-3E34-42B2-85E5-C6400169895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0420" name="Rectangle 2">
            <a:extLst>
              <a:ext uri="{FF2B5EF4-FFF2-40B4-BE49-F238E27FC236}">
                <a16:creationId xmlns:a16="http://schemas.microsoft.com/office/drawing/2014/main" id="{BCDD8793-60A3-448E-9439-6729EC41793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0421" name="Slide Number Placeholder 1">
            <a:extLst>
              <a:ext uri="{FF2B5EF4-FFF2-40B4-BE49-F238E27FC236}">
                <a16:creationId xmlns:a16="http://schemas.microsoft.com/office/drawing/2014/main" id="{9C5412D5-ECF3-4C1C-8FC6-11A611D6C23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6561CA-280B-49DF-91CB-1B628484EF5A}" type="slidenum">
              <a:rPr lang="en-US" altLang="en-US" sz="1000" smtClean="0"/>
              <a:pPr>
                <a:spcBef>
                  <a:spcPct val="0"/>
                </a:spcBef>
                <a:buClrTx/>
                <a:buSzTx/>
                <a:buFontTx/>
                <a:buNone/>
              </a:pPr>
              <a:t>71</a:t>
            </a:fld>
            <a:endParaRPr lang="en-US" altLang="en-US" sz="1000"/>
          </a:p>
        </p:txBody>
      </p:sp>
      <p:sp>
        <p:nvSpPr>
          <p:cNvPr id="37894" name="Text Box 12">
            <a:extLst>
              <a:ext uri="{FF2B5EF4-FFF2-40B4-BE49-F238E27FC236}">
                <a16:creationId xmlns:a16="http://schemas.microsoft.com/office/drawing/2014/main" id="{3CEC36AB-C408-4824-A3A7-94C2C1A8A09A}"/>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chemeClr val="bg1">
                    <a:lumMod val="65000"/>
                  </a:schemeClr>
                </a:solidFill>
              </a:rPr>
              <a:t>How common is </a:t>
            </a:r>
            <a:r>
              <a:rPr lang="en-US" altLang="en-US" sz="1400" b="1" i="1" dirty="0">
                <a:solidFill>
                  <a:schemeClr val="bg1">
                    <a:lumMod val="65000"/>
                  </a:schemeClr>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C495A960-1F7D-44E5-A3D0-102BDA2F789A}"/>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60425" name="TextBox 2">
            <a:extLst>
              <a:ext uri="{FF2B5EF4-FFF2-40B4-BE49-F238E27FC236}">
                <a16:creationId xmlns:a16="http://schemas.microsoft.com/office/drawing/2014/main" id="{0F1C81AD-1CAB-4225-858E-B416761FBF89}"/>
              </a:ext>
            </a:extLst>
          </p:cNvPr>
          <p:cNvSpPr txBox="1">
            <a:spLocks noChangeArrowheads="1"/>
          </p:cNvSpPr>
          <p:nvPr/>
        </p:nvSpPr>
        <p:spPr bwMode="auto">
          <a:xfrm>
            <a:off x="155575" y="4709146"/>
            <a:ext cx="6924675"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The NVA vessels in FHI rupture easily, and it not uncommon for FHI pts to develop a small hyphema after the paracentesis wound is made at the start of cataract surgery. What is the eponymous name for this classic finding?</a:t>
            </a:r>
            <a:endParaRPr lang="en-US" altLang="en-US" sz="1400" i="1" dirty="0">
              <a:solidFill>
                <a:srgbClr val="FFFF00"/>
              </a:solidFill>
            </a:endParaRPr>
          </a:p>
          <a:p>
            <a:pPr eaLnBrk="1" hangingPunct="1">
              <a:spcBef>
                <a:spcPct val="0"/>
              </a:spcBef>
              <a:buClrTx/>
              <a:buSzTx/>
              <a:buFontTx/>
              <a:buNone/>
            </a:pPr>
            <a:r>
              <a:rPr lang="en-US" altLang="en-US" sz="1400" b="1" dirty="0" err="1">
                <a:solidFill>
                  <a:srgbClr val="FFFF00"/>
                </a:solidFill>
              </a:rPr>
              <a:t>Amsler’s</a:t>
            </a:r>
            <a:r>
              <a:rPr lang="en-US" altLang="en-US" sz="1400" b="1" dirty="0">
                <a:solidFill>
                  <a:srgbClr val="FFFF00"/>
                </a:solidFill>
              </a:rPr>
              <a:t> sign</a:t>
            </a:r>
          </a:p>
          <a:p>
            <a:pPr eaLnBrk="1" hangingPunct="1">
              <a:spcBef>
                <a:spcPct val="0"/>
              </a:spcBef>
              <a:buClrTx/>
              <a:buSzTx/>
              <a:buFontTx/>
              <a:buNone/>
            </a:pPr>
            <a:endParaRPr lang="en-US" altLang="en-US" sz="1400" b="1" i="1" dirty="0">
              <a:solidFill>
                <a:srgbClr val="FFFF00"/>
              </a:solidFill>
            </a:endParaRPr>
          </a:p>
          <a:p>
            <a:pPr eaLnBrk="1" hangingPunct="1">
              <a:spcBef>
                <a:spcPct val="0"/>
              </a:spcBef>
              <a:buClrTx/>
              <a:buSzTx/>
              <a:buFontTx/>
              <a:buNone/>
            </a:pPr>
            <a:r>
              <a:rPr lang="en-US" altLang="en-US" sz="1400" i="1" dirty="0">
                <a:solidFill>
                  <a:srgbClr val="FFFF00"/>
                </a:solidFill>
              </a:rPr>
              <a:t>Is </a:t>
            </a:r>
            <a:r>
              <a:rPr lang="en-US" altLang="en-US" sz="1400" i="1" dirty="0" err="1">
                <a:solidFill>
                  <a:srgbClr val="FFFF00"/>
                </a:solidFill>
              </a:rPr>
              <a:t>Amsler’s</a:t>
            </a:r>
            <a:r>
              <a:rPr lang="en-US" altLang="en-US" sz="1400" i="1" dirty="0">
                <a:solidFill>
                  <a:srgbClr val="FFFF00"/>
                </a:solidFill>
              </a:rPr>
              <a:t> sign pathognomonic for FHI?</a:t>
            </a:r>
          </a:p>
          <a:p>
            <a:pPr eaLnBrk="1" hangingPunct="1">
              <a:spcBef>
                <a:spcPct val="0"/>
              </a:spcBef>
              <a:buClrTx/>
              <a:buSzTx/>
              <a:buFontTx/>
              <a:buNone/>
            </a:pPr>
            <a:r>
              <a:rPr lang="en-US" altLang="en-US" sz="1400" dirty="0">
                <a:solidFill>
                  <a:srgbClr val="FFFF00"/>
                </a:solidFill>
              </a:rPr>
              <a:t>No</a:t>
            </a:r>
          </a:p>
        </p:txBody>
      </p:sp>
      <p:sp>
        <p:nvSpPr>
          <p:cNvPr id="3" name="TextBox 3">
            <a:extLst>
              <a:ext uri="{FF2B5EF4-FFF2-40B4-BE49-F238E27FC236}">
                <a16:creationId xmlns:a16="http://schemas.microsoft.com/office/drawing/2014/main" id="{4390F0F5-472E-4988-B352-6B6EE5C9639D}"/>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tx1">
                    <a:lumMod val="50000"/>
                    <a:lumOff val="50000"/>
                  </a:schemeClr>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chemeClr val="tx1">
                    <a:lumMod val="50000"/>
                    <a:lumOff val="50000"/>
                  </a:schemeClr>
                </a:solidFill>
              </a:rPr>
              <a:t>--Despite the chronic nature of the iridocyclitis in FHI,  </a:t>
            </a:r>
            <a:r>
              <a:rPr lang="en-US" altLang="en-US" sz="1400" b="1" dirty="0">
                <a:solidFill>
                  <a:schemeClr val="tx1">
                    <a:lumMod val="50000"/>
                    <a:lumOff val="50000"/>
                  </a:schemeClr>
                </a:solidFill>
              </a:rPr>
              <a:t>peripheral anterior synechiae (PAS) </a:t>
            </a:r>
            <a:r>
              <a:rPr lang="en-US" altLang="en-US" sz="1400" dirty="0">
                <a:solidFill>
                  <a:schemeClr val="tx1">
                    <a:lumMod val="50000"/>
                    <a:lumOff val="50000"/>
                  </a:schemeClr>
                </a:solidFill>
              </a:rPr>
              <a:t> never develop</a:t>
            </a:r>
          </a:p>
          <a:p>
            <a:pPr eaLnBrk="1" hangingPunct="1">
              <a:spcBef>
                <a:spcPct val="0"/>
              </a:spcBef>
              <a:buClrTx/>
              <a:buSzTx/>
              <a:buFontTx/>
              <a:buNone/>
            </a:pPr>
            <a:r>
              <a:rPr lang="en-US" altLang="en-US" sz="1400" dirty="0">
                <a:solidFill>
                  <a:schemeClr val="tx1">
                    <a:lumMod val="50000"/>
                    <a:lumOff val="50000"/>
                  </a:schemeClr>
                </a:solidFill>
              </a:rPr>
              <a:t>-- </a:t>
            </a:r>
            <a:r>
              <a:rPr lang="en-US" altLang="en-US" sz="1400" b="1" dirty="0"/>
              <a:t>Neovascularization of the angle (NVA)  </a:t>
            </a:r>
            <a:r>
              <a:rPr lang="en-US" altLang="en-US" sz="1400" dirty="0">
                <a:solidFill>
                  <a:schemeClr val="tx1">
                    <a:lumMod val="50000"/>
                    <a:lumOff val="50000"/>
                  </a:schemeClr>
                </a:solidFill>
              </a:rPr>
              <a:t>is common, but does not lead to angle closure</a:t>
            </a:r>
          </a:p>
        </p:txBody>
      </p:sp>
      <p:sp>
        <p:nvSpPr>
          <p:cNvPr id="4" name="Oval 3">
            <a:extLst>
              <a:ext uri="{FF2B5EF4-FFF2-40B4-BE49-F238E27FC236}">
                <a16:creationId xmlns:a16="http://schemas.microsoft.com/office/drawing/2014/main" id="{EDD2C419-32BB-460D-8A14-E310323022E0}"/>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1456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EB17F99F-0AA1-4CCD-AF4C-8CA331198C5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0418" name="Rectangle 2">
            <a:extLst>
              <a:ext uri="{FF2B5EF4-FFF2-40B4-BE49-F238E27FC236}">
                <a16:creationId xmlns:a16="http://schemas.microsoft.com/office/drawing/2014/main" id="{346B01B6-BF84-4CE4-8B1B-BDE48A13A1E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19" name="Text Box 4">
            <a:extLst>
              <a:ext uri="{FF2B5EF4-FFF2-40B4-BE49-F238E27FC236}">
                <a16:creationId xmlns:a16="http://schemas.microsoft.com/office/drawing/2014/main" id="{A4018C63-3E34-42B2-85E5-C6400169895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0420" name="Rectangle 2">
            <a:extLst>
              <a:ext uri="{FF2B5EF4-FFF2-40B4-BE49-F238E27FC236}">
                <a16:creationId xmlns:a16="http://schemas.microsoft.com/office/drawing/2014/main" id="{BCDD8793-60A3-448E-9439-6729EC41793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0421" name="Slide Number Placeholder 1">
            <a:extLst>
              <a:ext uri="{FF2B5EF4-FFF2-40B4-BE49-F238E27FC236}">
                <a16:creationId xmlns:a16="http://schemas.microsoft.com/office/drawing/2014/main" id="{9C5412D5-ECF3-4C1C-8FC6-11A611D6C23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6561CA-280B-49DF-91CB-1B628484EF5A}" type="slidenum">
              <a:rPr lang="en-US" altLang="en-US" sz="1000" smtClean="0"/>
              <a:pPr>
                <a:spcBef>
                  <a:spcPct val="0"/>
                </a:spcBef>
                <a:buClrTx/>
                <a:buSzTx/>
                <a:buFontTx/>
                <a:buNone/>
              </a:pPr>
              <a:t>72</a:t>
            </a:fld>
            <a:endParaRPr lang="en-US" altLang="en-US" sz="1000"/>
          </a:p>
        </p:txBody>
      </p:sp>
      <p:sp>
        <p:nvSpPr>
          <p:cNvPr id="37894" name="Text Box 12">
            <a:extLst>
              <a:ext uri="{FF2B5EF4-FFF2-40B4-BE49-F238E27FC236}">
                <a16:creationId xmlns:a16="http://schemas.microsoft.com/office/drawing/2014/main" id="{3CEC36AB-C408-4824-A3A7-94C2C1A8A09A}"/>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chemeClr val="bg1">
                    <a:lumMod val="65000"/>
                  </a:schemeClr>
                </a:solidFill>
              </a:rPr>
              <a:t>How common is </a:t>
            </a:r>
            <a:r>
              <a:rPr lang="en-US" altLang="en-US" sz="1400" b="1" i="1" dirty="0">
                <a:solidFill>
                  <a:schemeClr val="bg1">
                    <a:lumMod val="65000"/>
                  </a:schemeClr>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C495A960-1F7D-44E5-A3D0-102BDA2F789A}"/>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60425" name="TextBox 2">
            <a:extLst>
              <a:ext uri="{FF2B5EF4-FFF2-40B4-BE49-F238E27FC236}">
                <a16:creationId xmlns:a16="http://schemas.microsoft.com/office/drawing/2014/main" id="{0F1C81AD-1CAB-4225-858E-B416761FBF89}"/>
              </a:ext>
            </a:extLst>
          </p:cNvPr>
          <p:cNvSpPr txBox="1">
            <a:spLocks noChangeArrowheads="1"/>
          </p:cNvSpPr>
          <p:nvPr/>
        </p:nvSpPr>
        <p:spPr bwMode="auto">
          <a:xfrm>
            <a:off x="155575" y="4709146"/>
            <a:ext cx="6924675"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The NVA vessels in FHI rupture easily, and it not uncommon for FHI pts to develop a small hyphema after the paracentesis wound is made at the start of cataract surgery. What is the eponymous name for this classic finding?</a:t>
            </a:r>
          </a:p>
          <a:p>
            <a:pPr eaLnBrk="1" hangingPunct="1">
              <a:spcBef>
                <a:spcPct val="0"/>
              </a:spcBef>
              <a:buClrTx/>
              <a:buSzTx/>
              <a:buFontTx/>
              <a:buNone/>
            </a:pPr>
            <a:r>
              <a:rPr lang="en-US" altLang="en-US" sz="1400" b="1" dirty="0" err="1">
                <a:solidFill>
                  <a:srgbClr val="0000FF"/>
                </a:solidFill>
              </a:rPr>
              <a:t>Amsler’s</a:t>
            </a:r>
            <a:r>
              <a:rPr lang="en-US" altLang="en-US" sz="1400" b="1" dirty="0">
                <a:solidFill>
                  <a:srgbClr val="0000FF"/>
                </a:solidFill>
              </a:rPr>
              <a:t> sign</a:t>
            </a:r>
          </a:p>
          <a:p>
            <a:pPr eaLnBrk="1" hangingPunct="1">
              <a:spcBef>
                <a:spcPct val="0"/>
              </a:spcBef>
              <a:buClrTx/>
              <a:buSzTx/>
              <a:buFontTx/>
              <a:buNone/>
            </a:pPr>
            <a:endParaRPr lang="en-US" altLang="en-US" sz="1400" b="1" i="1" dirty="0">
              <a:solidFill>
                <a:srgbClr val="FFFF00"/>
              </a:solidFill>
            </a:endParaRPr>
          </a:p>
          <a:p>
            <a:pPr eaLnBrk="1" hangingPunct="1">
              <a:spcBef>
                <a:spcPct val="0"/>
              </a:spcBef>
              <a:buClrTx/>
              <a:buSzTx/>
              <a:buFontTx/>
              <a:buNone/>
            </a:pPr>
            <a:r>
              <a:rPr lang="en-US" altLang="en-US" sz="1400" i="1" dirty="0">
                <a:solidFill>
                  <a:srgbClr val="FFFF00"/>
                </a:solidFill>
              </a:rPr>
              <a:t>Is </a:t>
            </a:r>
            <a:r>
              <a:rPr lang="en-US" altLang="en-US" sz="1400" i="1" dirty="0" err="1">
                <a:solidFill>
                  <a:srgbClr val="FFFF00"/>
                </a:solidFill>
              </a:rPr>
              <a:t>Amsler’s</a:t>
            </a:r>
            <a:r>
              <a:rPr lang="en-US" altLang="en-US" sz="1400" i="1" dirty="0">
                <a:solidFill>
                  <a:srgbClr val="FFFF00"/>
                </a:solidFill>
              </a:rPr>
              <a:t> sign pathognomonic for FHI?</a:t>
            </a:r>
          </a:p>
          <a:p>
            <a:pPr eaLnBrk="1" hangingPunct="1">
              <a:spcBef>
                <a:spcPct val="0"/>
              </a:spcBef>
              <a:buClrTx/>
              <a:buSzTx/>
              <a:buFontTx/>
              <a:buNone/>
            </a:pPr>
            <a:r>
              <a:rPr lang="en-US" altLang="en-US" sz="1400" dirty="0">
                <a:solidFill>
                  <a:srgbClr val="FFFF00"/>
                </a:solidFill>
              </a:rPr>
              <a:t>No</a:t>
            </a:r>
          </a:p>
        </p:txBody>
      </p:sp>
      <p:sp>
        <p:nvSpPr>
          <p:cNvPr id="3" name="TextBox 3">
            <a:extLst>
              <a:ext uri="{FF2B5EF4-FFF2-40B4-BE49-F238E27FC236}">
                <a16:creationId xmlns:a16="http://schemas.microsoft.com/office/drawing/2014/main" id="{4390F0F5-472E-4988-B352-6B6EE5C9639D}"/>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tx1">
                    <a:lumMod val="50000"/>
                    <a:lumOff val="50000"/>
                  </a:schemeClr>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chemeClr val="tx1">
                    <a:lumMod val="50000"/>
                    <a:lumOff val="50000"/>
                  </a:schemeClr>
                </a:solidFill>
              </a:rPr>
              <a:t>--Despite the chronic nature of the iridocyclitis in FHI,  </a:t>
            </a:r>
            <a:r>
              <a:rPr lang="en-US" altLang="en-US" sz="1400" b="1" dirty="0">
                <a:solidFill>
                  <a:schemeClr val="tx1">
                    <a:lumMod val="50000"/>
                    <a:lumOff val="50000"/>
                  </a:schemeClr>
                </a:solidFill>
              </a:rPr>
              <a:t>peripheral anterior synechiae (PAS) </a:t>
            </a:r>
            <a:r>
              <a:rPr lang="en-US" altLang="en-US" sz="1400" dirty="0">
                <a:solidFill>
                  <a:schemeClr val="tx1">
                    <a:lumMod val="50000"/>
                    <a:lumOff val="50000"/>
                  </a:schemeClr>
                </a:solidFill>
              </a:rPr>
              <a:t> never develop</a:t>
            </a:r>
          </a:p>
          <a:p>
            <a:pPr eaLnBrk="1" hangingPunct="1">
              <a:spcBef>
                <a:spcPct val="0"/>
              </a:spcBef>
              <a:buClrTx/>
              <a:buSzTx/>
              <a:buFontTx/>
              <a:buNone/>
            </a:pPr>
            <a:r>
              <a:rPr lang="en-US" altLang="en-US" sz="1400" dirty="0">
                <a:solidFill>
                  <a:schemeClr val="tx1">
                    <a:lumMod val="50000"/>
                    <a:lumOff val="50000"/>
                  </a:schemeClr>
                </a:solidFill>
              </a:rPr>
              <a:t>-- </a:t>
            </a:r>
            <a:r>
              <a:rPr lang="en-US" altLang="en-US" sz="1400" b="1" dirty="0"/>
              <a:t>Neovascularization of the angle (NVA)  </a:t>
            </a:r>
            <a:r>
              <a:rPr lang="en-US" altLang="en-US" sz="1400" dirty="0">
                <a:solidFill>
                  <a:schemeClr val="tx1">
                    <a:lumMod val="50000"/>
                    <a:lumOff val="50000"/>
                  </a:schemeClr>
                </a:solidFill>
              </a:rPr>
              <a:t>is common, but does not lead to angle closure</a:t>
            </a:r>
          </a:p>
        </p:txBody>
      </p:sp>
      <p:sp>
        <p:nvSpPr>
          <p:cNvPr id="4" name="Oval 3">
            <a:extLst>
              <a:ext uri="{FF2B5EF4-FFF2-40B4-BE49-F238E27FC236}">
                <a16:creationId xmlns:a16="http://schemas.microsoft.com/office/drawing/2014/main" id="{EDD2C419-32BB-460D-8A14-E310323022E0}"/>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0471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EB17F99F-0AA1-4CCD-AF4C-8CA331198C5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0418" name="Rectangle 2">
            <a:extLst>
              <a:ext uri="{FF2B5EF4-FFF2-40B4-BE49-F238E27FC236}">
                <a16:creationId xmlns:a16="http://schemas.microsoft.com/office/drawing/2014/main" id="{346B01B6-BF84-4CE4-8B1B-BDE48A13A1E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19" name="Text Box 4">
            <a:extLst>
              <a:ext uri="{FF2B5EF4-FFF2-40B4-BE49-F238E27FC236}">
                <a16:creationId xmlns:a16="http://schemas.microsoft.com/office/drawing/2014/main" id="{A4018C63-3E34-42B2-85E5-C6400169895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0420" name="Rectangle 2">
            <a:extLst>
              <a:ext uri="{FF2B5EF4-FFF2-40B4-BE49-F238E27FC236}">
                <a16:creationId xmlns:a16="http://schemas.microsoft.com/office/drawing/2014/main" id="{BCDD8793-60A3-448E-9439-6729EC41793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0421" name="Slide Number Placeholder 1">
            <a:extLst>
              <a:ext uri="{FF2B5EF4-FFF2-40B4-BE49-F238E27FC236}">
                <a16:creationId xmlns:a16="http://schemas.microsoft.com/office/drawing/2014/main" id="{9C5412D5-ECF3-4C1C-8FC6-11A611D6C23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6561CA-280B-49DF-91CB-1B628484EF5A}" type="slidenum">
              <a:rPr lang="en-US" altLang="en-US" sz="1000" smtClean="0"/>
              <a:pPr>
                <a:spcBef>
                  <a:spcPct val="0"/>
                </a:spcBef>
                <a:buClrTx/>
                <a:buSzTx/>
                <a:buFontTx/>
                <a:buNone/>
              </a:pPr>
              <a:t>73</a:t>
            </a:fld>
            <a:endParaRPr lang="en-US" altLang="en-US" sz="1000"/>
          </a:p>
        </p:txBody>
      </p:sp>
      <p:sp>
        <p:nvSpPr>
          <p:cNvPr id="37894" name="Text Box 12">
            <a:extLst>
              <a:ext uri="{FF2B5EF4-FFF2-40B4-BE49-F238E27FC236}">
                <a16:creationId xmlns:a16="http://schemas.microsoft.com/office/drawing/2014/main" id="{3CEC36AB-C408-4824-A3A7-94C2C1A8A09A}"/>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chemeClr val="bg1">
                    <a:lumMod val="65000"/>
                  </a:schemeClr>
                </a:solidFill>
              </a:rPr>
              <a:t>How common is </a:t>
            </a:r>
            <a:r>
              <a:rPr lang="en-US" altLang="en-US" sz="1400" b="1" i="1" dirty="0">
                <a:solidFill>
                  <a:schemeClr val="bg1">
                    <a:lumMod val="65000"/>
                  </a:schemeClr>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C495A960-1F7D-44E5-A3D0-102BDA2F789A}"/>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60425" name="TextBox 2">
            <a:extLst>
              <a:ext uri="{FF2B5EF4-FFF2-40B4-BE49-F238E27FC236}">
                <a16:creationId xmlns:a16="http://schemas.microsoft.com/office/drawing/2014/main" id="{0F1C81AD-1CAB-4225-858E-B416761FBF89}"/>
              </a:ext>
            </a:extLst>
          </p:cNvPr>
          <p:cNvSpPr txBox="1">
            <a:spLocks noChangeArrowheads="1"/>
          </p:cNvSpPr>
          <p:nvPr/>
        </p:nvSpPr>
        <p:spPr bwMode="auto">
          <a:xfrm>
            <a:off x="155575" y="4709146"/>
            <a:ext cx="6924675"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The NVA vessels in FHI rupture easily, and it not uncommon for FHI pts to develop a small hyphema after the paracentesis wound is made at the start of cataract surgery. What is the eponymous name for this classic finding?</a:t>
            </a:r>
          </a:p>
          <a:p>
            <a:pPr eaLnBrk="1" hangingPunct="1">
              <a:spcBef>
                <a:spcPct val="0"/>
              </a:spcBef>
              <a:buClrTx/>
              <a:buSzTx/>
              <a:buFontTx/>
              <a:buNone/>
            </a:pPr>
            <a:r>
              <a:rPr lang="en-US" altLang="en-US" sz="1400" b="1" dirty="0" err="1">
                <a:solidFill>
                  <a:srgbClr val="0000FF"/>
                </a:solidFill>
              </a:rPr>
              <a:t>Amsler’s</a:t>
            </a:r>
            <a:r>
              <a:rPr lang="en-US" altLang="en-US" sz="1400" b="1" dirty="0">
                <a:solidFill>
                  <a:srgbClr val="0000FF"/>
                </a:solidFill>
              </a:rPr>
              <a:t> sign</a:t>
            </a:r>
          </a:p>
          <a:p>
            <a:pPr eaLnBrk="1" hangingPunct="1">
              <a:spcBef>
                <a:spcPct val="0"/>
              </a:spcBef>
              <a:buClrTx/>
              <a:buSzTx/>
              <a:buFontTx/>
              <a:buNone/>
            </a:pPr>
            <a:endParaRPr lang="en-US" altLang="en-US" sz="1400" b="1" i="1" dirty="0">
              <a:solidFill>
                <a:srgbClr val="0000FF"/>
              </a:solidFill>
            </a:endParaRPr>
          </a:p>
          <a:p>
            <a:pPr eaLnBrk="1" hangingPunct="1">
              <a:spcBef>
                <a:spcPct val="0"/>
              </a:spcBef>
              <a:buClrTx/>
              <a:buSzTx/>
              <a:buFontTx/>
              <a:buNone/>
            </a:pPr>
            <a:r>
              <a:rPr lang="en-US" altLang="en-US" sz="1400" i="1" dirty="0">
                <a:solidFill>
                  <a:srgbClr val="0000FF"/>
                </a:solidFill>
              </a:rPr>
              <a:t>Is </a:t>
            </a:r>
            <a:r>
              <a:rPr lang="en-US" altLang="en-US" sz="1400" i="1" dirty="0" err="1">
                <a:solidFill>
                  <a:srgbClr val="0000FF"/>
                </a:solidFill>
              </a:rPr>
              <a:t>Amsler’s</a:t>
            </a:r>
            <a:r>
              <a:rPr lang="en-US" altLang="en-US" sz="1400" i="1" dirty="0">
                <a:solidFill>
                  <a:srgbClr val="0000FF"/>
                </a:solidFill>
              </a:rPr>
              <a:t> sign pathognomonic for FHI?</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No</a:t>
            </a:r>
          </a:p>
        </p:txBody>
      </p:sp>
      <p:sp>
        <p:nvSpPr>
          <p:cNvPr id="3" name="TextBox 3">
            <a:extLst>
              <a:ext uri="{FF2B5EF4-FFF2-40B4-BE49-F238E27FC236}">
                <a16:creationId xmlns:a16="http://schemas.microsoft.com/office/drawing/2014/main" id="{4390F0F5-472E-4988-B352-6B6EE5C9639D}"/>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tx1">
                    <a:lumMod val="50000"/>
                    <a:lumOff val="50000"/>
                  </a:schemeClr>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chemeClr val="tx1">
                    <a:lumMod val="50000"/>
                    <a:lumOff val="50000"/>
                  </a:schemeClr>
                </a:solidFill>
              </a:rPr>
              <a:t>--Despite the chronic nature of the iridocyclitis in FHI,  </a:t>
            </a:r>
            <a:r>
              <a:rPr lang="en-US" altLang="en-US" sz="1400" b="1" dirty="0">
                <a:solidFill>
                  <a:schemeClr val="tx1">
                    <a:lumMod val="50000"/>
                    <a:lumOff val="50000"/>
                  </a:schemeClr>
                </a:solidFill>
              </a:rPr>
              <a:t>peripheral anterior synechiae (PAS) </a:t>
            </a:r>
            <a:r>
              <a:rPr lang="en-US" altLang="en-US" sz="1400" dirty="0">
                <a:solidFill>
                  <a:schemeClr val="tx1">
                    <a:lumMod val="50000"/>
                    <a:lumOff val="50000"/>
                  </a:schemeClr>
                </a:solidFill>
              </a:rPr>
              <a:t> never develop</a:t>
            </a:r>
          </a:p>
          <a:p>
            <a:pPr eaLnBrk="1" hangingPunct="1">
              <a:spcBef>
                <a:spcPct val="0"/>
              </a:spcBef>
              <a:buClrTx/>
              <a:buSzTx/>
              <a:buFontTx/>
              <a:buNone/>
            </a:pPr>
            <a:r>
              <a:rPr lang="en-US" altLang="en-US" sz="1400" dirty="0">
                <a:solidFill>
                  <a:schemeClr val="tx1">
                    <a:lumMod val="50000"/>
                    <a:lumOff val="50000"/>
                  </a:schemeClr>
                </a:solidFill>
              </a:rPr>
              <a:t>-- </a:t>
            </a:r>
            <a:r>
              <a:rPr lang="en-US" altLang="en-US" sz="1400" b="1" dirty="0"/>
              <a:t>Neovascularization of the angle (NVA)  </a:t>
            </a:r>
            <a:r>
              <a:rPr lang="en-US" altLang="en-US" sz="1400" dirty="0">
                <a:solidFill>
                  <a:schemeClr val="tx1">
                    <a:lumMod val="50000"/>
                    <a:lumOff val="50000"/>
                  </a:schemeClr>
                </a:solidFill>
              </a:rPr>
              <a:t>is common, but does not lead to angle closure</a:t>
            </a:r>
          </a:p>
        </p:txBody>
      </p:sp>
      <p:sp>
        <p:nvSpPr>
          <p:cNvPr id="4" name="Oval 3">
            <a:extLst>
              <a:ext uri="{FF2B5EF4-FFF2-40B4-BE49-F238E27FC236}">
                <a16:creationId xmlns:a16="http://schemas.microsoft.com/office/drawing/2014/main" id="{EDD2C419-32BB-460D-8A14-E310323022E0}"/>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947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EB17F99F-0AA1-4CCD-AF4C-8CA331198C5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0418" name="Rectangle 2">
            <a:extLst>
              <a:ext uri="{FF2B5EF4-FFF2-40B4-BE49-F238E27FC236}">
                <a16:creationId xmlns:a16="http://schemas.microsoft.com/office/drawing/2014/main" id="{346B01B6-BF84-4CE4-8B1B-BDE48A13A1E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19" name="Text Box 4">
            <a:extLst>
              <a:ext uri="{FF2B5EF4-FFF2-40B4-BE49-F238E27FC236}">
                <a16:creationId xmlns:a16="http://schemas.microsoft.com/office/drawing/2014/main" id="{A4018C63-3E34-42B2-85E5-C6400169895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0420" name="Rectangle 2">
            <a:extLst>
              <a:ext uri="{FF2B5EF4-FFF2-40B4-BE49-F238E27FC236}">
                <a16:creationId xmlns:a16="http://schemas.microsoft.com/office/drawing/2014/main" id="{BCDD8793-60A3-448E-9439-6729EC41793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0421" name="Slide Number Placeholder 1">
            <a:extLst>
              <a:ext uri="{FF2B5EF4-FFF2-40B4-BE49-F238E27FC236}">
                <a16:creationId xmlns:a16="http://schemas.microsoft.com/office/drawing/2014/main" id="{9C5412D5-ECF3-4C1C-8FC6-11A611D6C23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6561CA-280B-49DF-91CB-1B628484EF5A}" type="slidenum">
              <a:rPr lang="en-US" altLang="en-US" sz="1000" smtClean="0"/>
              <a:pPr>
                <a:spcBef>
                  <a:spcPct val="0"/>
                </a:spcBef>
                <a:buClrTx/>
                <a:buSzTx/>
                <a:buFontTx/>
                <a:buNone/>
              </a:pPr>
              <a:t>74</a:t>
            </a:fld>
            <a:endParaRPr lang="en-US" altLang="en-US" sz="1000"/>
          </a:p>
        </p:txBody>
      </p:sp>
      <p:sp>
        <p:nvSpPr>
          <p:cNvPr id="37894" name="Text Box 12">
            <a:extLst>
              <a:ext uri="{FF2B5EF4-FFF2-40B4-BE49-F238E27FC236}">
                <a16:creationId xmlns:a16="http://schemas.microsoft.com/office/drawing/2014/main" id="{3CEC36AB-C408-4824-A3A7-94C2C1A8A09A}"/>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chemeClr val="bg1">
                    <a:lumMod val="65000"/>
                  </a:schemeClr>
                </a:solidFill>
              </a:rPr>
              <a:t>How common is </a:t>
            </a:r>
            <a:r>
              <a:rPr lang="en-US" altLang="en-US" sz="1400" b="1" i="1" dirty="0">
                <a:solidFill>
                  <a:schemeClr val="bg1">
                    <a:lumMod val="65000"/>
                  </a:schemeClr>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C495A960-1F7D-44E5-A3D0-102BDA2F789A}"/>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60425" name="TextBox 2">
            <a:extLst>
              <a:ext uri="{FF2B5EF4-FFF2-40B4-BE49-F238E27FC236}">
                <a16:creationId xmlns:a16="http://schemas.microsoft.com/office/drawing/2014/main" id="{0F1C81AD-1CAB-4225-858E-B416761FBF89}"/>
              </a:ext>
            </a:extLst>
          </p:cNvPr>
          <p:cNvSpPr txBox="1">
            <a:spLocks noChangeArrowheads="1"/>
          </p:cNvSpPr>
          <p:nvPr/>
        </p:nvSpPr>
        <p:spPr bwMode="auto">
          <a:xfrm>
            <a:off x="155575" y="4709146"/>
            <a:ext cx="6924675"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The NVA vessels in FHI rupture easily, and it not uncommon for FHI pts to develop a small hyphema after the paracentesis wound is made at the start of cataract surgery. What is the eponymous name for this classic finding?</a:t>
            </a:r>
          </a:p>
          <a:p>
            <a:pPr eaLnBrk="1" hangingPunct="1">
              <a:spcBef>
                <a:spcPct val="0"/>
              </a:spcBef>
              <a:buClrTx/>
              <a:buSzTx/>
              <a:buFontTx/>
              <a:buNone/>
            </a:pPr>
            <a:r>
              <a:rPr lang="en-US" altLang="en-US" sz="1400" b="1" dirty="0" err="1">
                <a:solidFill>
                  <a:srgbClr val="0000FF"/>
                </a:solidFill>
              </a:rPr>
              <a:t>Amsler’s</a:t>
            </a:r>
            <a:r>
              <a:rPr lang="en-US" altLang="en-US" sz="1400" b="1" dirty="0">
                <a:solidFill>
                  <a:srgbClr val="0000FF"/>
                </a:solidFill>
              </a:rPr>
              <a:t> sign</a:t>
            </a:r>
          </a:p>
          <a:p>
            <a:pPr eaLnBrk="1" hangingPunct="1">
              <a:spcBef>
                <a:spcPct val="0"/>
              </a:spcBef>
              <a:buClrTx/>
              <a:buSzTx/>
              <a:buFontTx/>
              <a:buNone/>
            </a:pPr>
            <a:endParaRPr lang="en-US" altLang="en-US" sz="1400" b="1" i="1" dirty="0">
              <a:solidFill>
                <a:srgbClr val="0000FF"/>
              </a:solidFill>
            </a:endParaRPr>
          </a:p>
          <a:p>
            <a:pPr eaLnBrk="1" hangingPunct="1">
              <a:spcBef>
                <a:spcPct val="0"/>
              </a:spcBef>
              <a:buClrTx/>
              <a:buSzTx/>
              <a:buFontTx/>
              <a:buNone/>
            </a:pPr>
            <a:r>
              <a:rPr lang="en-US" altLang="en-US" sz="1400" i="1" dirty="0">
                <a:solidFill>
                  <a:srgbClr val="0000FF"/>
                </a:solidFill>
              </a:rPr>
              <a:t>Is </a:t>
            </a:r>
            <a:r>
              <a:rPr lang="en-US" altLang="en-US" sz="1400" i="1" dirty="0" err="1">
                <a:solidFill>
                  <a:srgbClr val="0000FF"/>
                </a:solidFill>
              </a:rPr>
              <a:t>Amsler’s</a:t>
            </a:r>
            <a:r>
              <a:rPr lang="en-US" altLang="en-US" sz="1400" i="1" dirty="0">
                <a:solidFill>
                  <a:srgbClr val="0000FF"/>
                </a:solidFill>
              </a:rPr>
              <a:t> sign pathognomonic for FHI?</a:t>
            </a:r>
          </a:p>
          <a:p>
            <a:pPr eaLnBrk="1" hangingPunct="1">
              <a:spcBef>
                <a:spcPct val="0"/>
              </a:spcBef>
              <a:buClrTx/>
              <a:buSzTx/>
              <a:buFontTx/>
              <a:buNone/>
            </a:pPr>
            <a:r>
              <a:rPr lang="en-US" altLang="en-US" sz="1400" dirty="0">
                <a:solidFill>
                  <a:srgbClr val="0000FF"/>
                </a:solidFill>
              </a:rPr>
              <a:t>No</a:t>
            </a:r>
          </a:p>
        </p:txBody>
      </p:sp>
      <p:sp>
        <p:nvSpPr>
          <p:cNvPr id="3" name="TextBox 3">
            <a:extLst>
              <a:ext uri="{FF2B5EF4-FFF2-40B4-BE49-F238E27FC236}">
                <a16:creationId xmlns:a16="http://schemas.microsoft.com/office/drawing/2014/main" id="{4390F0F5-472E-4988-B352-6B6EE5C9639D}"/>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tx1">
                    <a:lumMod val="50000"/>
                    <a:lumOff val="50000"/>
                  </a:schemeClr>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chemeClr val="tx1">
                    <a:lumMod val="50000"/>
                    <a:lumOff val="50000"/>
                  </a:schemeClr>
                </a:solidFill>
              </a:rPr>
              <a:t>--Despite the chronic nature of the iridocyclitis in FHI,  </a:t>
            </a:r>
            <a:r>
              <a:rPr lang="en-US" altLang="en-US" sz="1400" b="1" dirty="0">
                <a:solidFill>
                  <a:schemeClr val="tx1">
                    <a:lumMod val="50000"/>
                    <a:lumOff val="50000"/>
                  </a:schemeClr>
                </a:solidFill>
              </a:rPr>
              <a:t>peripheral anterior synechiae (PAS) </a:t>
            </a:r>
            <a:r>
              <a:rPr lang="en-US" altLang="en-US" sz="1400" dirty="0">
                <a:solidFill>
                  <a:schemeClr val="tx1">
                    <a:lumMod val="50000"/>
                    <a:lumOff val="50000"/>
                  </a:schemeClr>
                </a:solidFill>
              </a:rPr>
              <a:t> never develop</a:t>
            </a:r>
          </a:p>
          <a:p>
            <a:pPr eaLnBrk="1" hangingPunct="1">
              <a:spcBef>
                <a:spcPct val="0"/>
              </a:spcBef>
              <a:buClrTx/>
              <a:buSzTx/>
              <a:buFontTx/>
              <a:buNone/>
            </a:pPr>
            <a:r>
              <a:rPr lang="en-US" altLang="en-US" sz="1400" dirty="0">
                <a:solidFill>
                  <a:schemeClr val="tx1">
                    <a:lumMod val="50000"/>
                    <a:lumOff val="50000"/>
                  </a:schemeClr>
                </a:solidFill>
              </a:rPr>
              <a:t>-- </a:t>
            </a:r>
            <a:r>
              <a:rPr lang="en-US" altLang="en-US" sz="1400" b="1" dirty="0"/>
              <a:t>Neovascularization of the angle (NVA)  </a:t>
            </a:r>
            <a:r>
              <a:rPr lang="en-US" altLang="en-US" sz="1400" dirty="0">
                <a:solidFill>
                  <a:schemeClr val="tx1">
                    <a:lumMod val="50000"/>
                    <a:lumOff val="50000"/>
                  </a:schemeClr>
                </a:solidFill>
              </a:rPr>
              <a:t>is common, but does not lead to angle closure</a:t>
            </a:r>
          </a:p>
        </p:txBody>
      </p:sp>
      <p:sp>
        <p:nvSpPr>
          <p:cNvPr id="4" name="Oval 3">
            <a:extLst>
              <a:ext uri="{FF2B5EF4-FFF2-40B4-BE49-F238E27FC236}">
                <a16:creationId xmlns:a16="http://schemas.microsoft.com/office/drawing/2014/main" id="{EDD2C419-32BB-460D-8A14-E310323022E0}"/>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6361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EB17F99F-0AA1-4CCD-AF4C-8CA331198C5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0418" name="Rectangle 2">
            <a:extLst>
              <a:ext uri="{FF2B5EF4-FFF2-40B4-BE49-F238E27FC236}">
                <a16:creationId xmlns:a16="http://schemas.microsoft.com/office/drawing/2014/main" id="{346B01B6-BF84-4CE4-8B1B-BDE48A13A1E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19" name="Text Box 4">
            <a:extLst>
              <a:ext uri="{FF2B5EF4-FFF2-40B4-BE49-F238E27FC236}">
                <a16:creationId xmlns:a16="http://schemas.microsoft.com/office/drawing/2014/main" id="{A4018C63-3E34-42B2-85E5-C6400169895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0420" name="Rectangle 2">
            <a:extLst>
              <a:ext uri="{FF2B5EF4-FFF2-40B4-BE49-F238E27FC236}">
                <a16:creationId xmlns:a16="http://schemas.microsoft.com/office/drawing/2014/main" id="{BCDD8793-60A3-448E-9439-6729EC41793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0421" name="Slide Number Placeholder 1">
            <a:extLst>
              <a:ext uri="{FF2B5EF4-FFF2-40B4-BE49-F238E27FC236}">
                <a16:creationId xmlns:a16="http://schemas.microsoft.com/office/drawing/2014/main" id="{9C5412D5-ECF3-4C1C-8FC6-11A611D6C23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6561CA-280B-49DF-91CB-1B628484EF5A}" type="slidenum">
              <a:rPr lang="en-US" altLang="en-US" sz="1000" smtClean="0"/>
              <a:pPr>
                <a:spcBef>
                  <a:spcPct val="0"/>
                </a:spcBef>
                <a:buClrTx/>
                <a:buSzTx/>
                <a:buFontTx/>
                <a:buNone/>
              </a:pPr>
              <a:t>75</a:t>
            </a:fld>
            <a:endParaRPr lang="en-US" altLang="en-US" sz="1000"/>
          </a:p>
        </p:txBody>
      </p:sp>
      <p:sp>
        <p:nvSpPr>
          <p:cNvPr id="37894" name="Text Box 12">
            <a:extLst>
              <a:ext uri="{FF2B5EF4-FFF2-40B4-BE49-F238E27FC236}">
                <a16:creationId xmlns:a16="http://schemas.microsoft.com/office/drawing/2014/main" id="{3CEC36AB-C408-4824-A3A7-94C2C1A8A09A}"/>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chemeClr val="bg1">
                    <a:lumMod val="65000"/>
                  </a:schemeClr>
                </a:solidFill>
              </a:rPr>
              <a:t>How common is </a:t>
            </a:r>
            <a:r>
              <a:rPr lang="en-US" altLang="en-US" sz="1400" b="1" i="1" dirty="0">
                <a:solidFill>
                  <a:schemeClr val="bg1">
                    <a:lumMod val="65000"/>
                  </a:schemeClr>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C495A960-1F7D-44E5-A3D0-102BDA2F789A}"/>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60425" name="TextBox 2">
            <a:extLst>
              <a:ext uri="{FF2B5EF4-FFF2-40B4-BE49-F238E27FC236}">
                <a16:creationId xmlns:a16="http://schemas.microsoft.com/office/drawing/2014/main" id="{0F1C81AD-1CAB-4225-858E-B416761FBF89}"/>
              </a:ext>
            </a:extLst>
          </p:cNvPr>
          <p:cNvSpPr txBox="1">
            <a:spLocks noChangeArrowheads="1"/>
          </p:cNvSpPr>
          <p:nvPr/>
        </p:nvSpPr>
        <p:spPr bwMode="auto">
          <a:xfrm>
            <a:off x="155575" y="4709146"/>
            <a:ext cx="6924675"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The NVA vessels in FHI rupture easily, and it not uncommon for FHI pts to develop a small hyphema after the paracentesis wound is made at the start of cataract surgery. What is the eponymous name for this classic finding?</a:t>
            </a:r>
          </a:p>
          <a:p>
            <a:pPr eaLnBrk="1" hangingPunct="1">
              <a:spcBef>
                <a:spcPct val="0"/>
              </a:spcBef>
              <a:buClrTx/>
              <a:buSzTx/>
              <a:buFontTx/>
              <a:buNone/>
            </a:pPr>
            <a:r>
              <a:rPr lang="en-US" altLang="en-US" sz="1400" b="1" dirty="0" err="1">
                <a:solidFill>
                  <a:schemeClr val="bg1">
                    <a:lumMod val="65000"/>
                  </a:schemeClr>
                </a:solidFill>
              </a:rPr>
              <a:t>Amsler’s</a:t>
            </a:r>
            <a:r>
              <a:rPr lang="en-US" altLang="en-US" sz="1400" b="1" dirty="0">
                <a:solidFill>
                  <a:schemeClr val="bg1">
                    <a:lumMod val="65000"/>
                  </a:schemeClr>
                </a:solidFill>
              </a:rPr>
              <a:t> sign</a:t>
            </a:r>
          </a:p>
          <a:p>
            <a:pPr eaLnBrk="1" hangingPunct="1">
              <a:spcBef>
                <a:spcPct val="0"/>
              </a:spcBef>
              <a:buClrTx/>
              <a:buSzTx/>
              <a:buFontTx/>
              <a:buNone/>
            </a:pPr>
            <a:endParaRPr lang="en-US" altLang="en-US" sz="1400" b="1"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Is </a:t>
            </a:r>
            <a:r>
              <a:rPr lang="en-US" altLang="en-US" sz="1400" i="1" dirty="0" err="1">
                <a:solidFill>
                  <a:schemeClr val="bg1">
                    <a:lumMod val="65000"/>
                  </a:schemeClr>
                </a:solidFill>
              </a:rPr>
              <a:t>Amsler’s</a:t>
            </a:r>
            <a:r>
              <a:rPr lang="en-US" altLang="en-US" sz="1400" i="1" dirty="0">
                <a:solidFill>
                  <a:schemeClr val="bg1">
                    <a:lumMod val="65000"/>
                  </a:schemeClr>
                </a:solidFill>
              </a:rPr>
              <a:t> sign pathognomonic for FHI?</a:t>
            </a:r>
          </a:p>
          <a:p>
            <a:pPr eaLnBrk="1" hangingPunct="1">
              <a:spcBef>
                <a:spcPct val="0"/>
              </a:spcBef>
              <a:buClrTx/>
              <a:buSzTx/>
              <a:buFontTx/>
              <a:buNone/>
            </a:pPr>
            <a:r>
              <a:rPr lang="en-US" altLang="en-US" sz="1400" dirty="0">
                <a:solidFill>
                  <a:schemeClr val="bg1">
                    <a:lumMod val="65000"/>
                  </a:schemeClr>
                </a:solidFill>
              </a:rPr>
              <a:t>No</a:t>
            </a:r>
          </a:p>
        </p:txBody>
      </p:sp>
      <p:sp>
        <p:nvSpPr>
          <p:cNvPr id="3" name="TextBox 3">
            <a:extLst>
              <a:ext uri="{FF2B5EF4-FFF2-40B4-BE49-F238E27FC236}">
                <a16:creationId xmlns:a16="http://schemas.microsoft.com/office/drawing/2014/main" id="{4390F0F5-472E-4988-B352-6B6EE5C9639D}"/>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tx1">
                    <a:lumMod val="50000"/>
                    <a:lumOff val="50000"/>
                  </a:schemeClr>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chemeClr val="tx1">
                    <a:lumMod val="50000"/>
                    <a:lumOff val="50000"/>
                  </a:schemeClr>
                </a:solidFill>
              </a:rPr>
              <a:t>--Despite the chronic nature of the iridocyclitis in FHI,  </a:t>
            </a:r>
            <a:r>
              <a:rPr lang="en-US" altLang="en-US" sz="1400" b="1" dirty="0">
                <a:solidFill>
                  <a:schemeClr val="tx1">
                    <a:lumMod val="50000"/>
                    <a:lumOff val="50000"/>
                  </a:schemeClr>
                </a:solidFill>
              </a:rPr>
              <a:t>peripheral anterior synechiae (PAS) </a:t>
            </a:r>
            <a:r>
              <a:rPr lang="en-US" altLang="en-US" sz="1400" dirty="0">
                <a:solidFill>
                  <a:schemeClr val="tx1">
                    <a:lumMod val="50000"/>
                    <a:lumOff val="50000"/>
                  </a:schemeClr>
                </a:solidFill>
              </a:rPr>
              <a:t> never develop</a:t>
            </a:r>
          </a:p>
          <a:p>
            <a:pPr eaLnBrk="1" hangingPunct="1">
              <a:spcBef>
                <a:spcPct val="0"/>
              </a:spcBef>
              <a:buClrTx/>
              <a:buSzTx/>
              <a:buFontTx/>
              <a:buNone/>
            </a:pPr>
            <a:r>
              <a:rPr lang="en-US" altLang="en-US" sz="1400" dirty="0">
                <a:solidFill>
                  <a:schemeClr val="tx1">
                    <a:lumMod val="50000"/>
                    <a:lumOff val="50000"/>
                  </a:schemeClr>
                </a:solidFill>
              </a:rPr>
              <a:t>-- </a:t>
            </a:r>
            <a:r>
              <a:rPr lang="en-US" altLang="en-US" sz="1400" b="1" dirty="0"/>
              <a:t>Neovascularization of the angle (NVA)  </a:t>
            </a:r>
            <a:r>
              <a:rPr lang="en-US" altLang="en-US" sz="1400" dirty="0">
                <a:solidFill>
                  <a:schemeClr val="tx1">
                    <a:lumMod val="50000"/>
                    <a:lumOff val="50000"/>
                  </a:schemeClr>
                </a:solidFill>
              </a:rPr>
              <a:t>is common, but does not lead to angle closure</a:t>
            </a:r>
          </a:p>
        </p:txBody>
      </p:sp>
      <p:sp>
        <p:nvSpPr>
          <p:cNvPr id="4" name="Oval 3">
            <a:extLst>
              <a:ext uri="{FF2B5EF4-FFF2-40B4-BE49-F238E27FC236}">
                <a16:creationId xmlns:a16="http://schemas.microsoft.com/office/drawing/2014/main" id="{EDD2C419-32BB-460D-8A14-E310323022E0}"/>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AAFF4E-1608-F996-D6F0-A502C0BE59B1}"/>
              </a:ext>
            </a:extLst>
          </p:cNvPr>
          <p:cNvSpPr txBox="1"/>
          <p:nvPr/>
        </p:nvSpPr>
        <p:spPr>
          <a:xfrm>
            <a:off x="1037748" y="4821091"/>
            <a:ext cx="5106932" cy="738664"/>
          </a:xfrm>
          <a:prstGeom prst="rect">
            <a:avLst/>
          </a:prstGeom>
          <a:solidFill>
            <a:schemeClr val="accent5">
              <a:lumMod val="75000"/>
            </a:schemeClr>
          </a:solidFill>
        </p:spPr>
        <p:txBody>
          <a:bodyPr wrap="square" rtlCol="0">
            <a:spAutoFit/>
          </a:bodyPr>
          <a:lstStyle/>
          <a:p>
            <a:r>
              <a:rPr lang="en-US" sz="1400" i="1" dirty="0"/>
              <a:t>Can other clinical maneuvers cause these vessels to bleed?</a:t>
            </a:r>
          </a:p>
          <a:p>
            <a:r>
              <a:rPr lang="en-US" sz="1400" dirty="0">
                <a:solidFill>
                  <a:schemeClr val="accent5">
                    <a:lumMod val="75000"/>
                  </a:schemeClr>
                </a:solidFill>
              </a:rPr>
              <a:t>Yes—hyphema in FHI can occur subsequent to  gonioscopy , and even after  applanation tonometry</a:t>
            </a:r>
          </a:p>
        </p:txBody>
      </p:sp>
    </p:spTree>
    <p:extLst>
      <p:ext uri="{BB962C8B-B14F-4D97-AF65-F5344CB8AC3E}">
        <p14:creationId xmlns:p14="http://schemas.microsoft.com/office/powerpoint/2010/main" val="3253339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EB17F99F-0AA1-4CCD-AF4C-8CA331198C5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0418" name="Rectangle 2">
            <a:extLst>
              <a:ext uri="{FF2B5EF4-FFF2-40B4-BE49-F238E27FC236}">
                <a16:creationId xmlns:a16="http://schemas.microsoft.com/office/drawing/2014/main" id="{346B01B6-BF84-4CE4-8B1B-BDE48A13A1E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19" name="Text Box 4">
            <a:extLst>
              <a:ext uri="{FF2B5EF4-FFF2-40B4-BE49-F238E27FC236}">
                <a16:creationId xmlns:a16="http://schemas.microsoft.com/office/drawing/2014/main" id="{A4018C63-3E34-42B2-85E5-C6400169895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0420" name="Rectangle 2">
            <a:extLst>
              <a:ext uri="{FF2B5EF4-FFF2-40B4-BE49-F238E27FC236}">
                <a16:creationId xmlns:a16="http://schemas.microsoft.com/office/drawing/2014/main" id="{BCDD8793-60A3-448E-9439-6729EC41793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0421" name="Slide Number Placeholder 1">
            <a:extLst>
              <a:ext uri="{FF2B5EF4-FFF2-40B4-BE49-F238E27FC236}">
                <a16:creationId xmlns:a16="http://schemas.microsoft.com/office/drawing/2014/main" id="{9C5412D5-ECF3-4C1C-8FC6-11A611D6C23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6561CA-280B-49DF-91CB-1B628484EF5A}" type="slidenum">
              <a:rPr lang="en-US" altLang="en-US" sz="1000" smtClean="0"/>
              <a:pPr>
                <a:spcBef>
                  <a:spcPct val="0"/>
                </a:spcBef>
                <a:buClrTx/>
                <a:buSzTx/>
                <a:buFontTx/>
                <a:buNone/>
              </a:pPr>
              <a:t>76</a:t>
            </a:fld>
            <a:endParaRPr lang="en-US" altLang="en-US" sz="1000"/>
          </a:p>
        </p:txBody>
      </p:sp>
      <p:sp>
        <p:nvSpPr>
          <p:cNvPr id="37894" name="Text Box 12">
            <a:extLst>
              <a:ext uri="{FF2B5EF4-FFF2-40B4-BE49-F238E27FC236}">
                <a16:creationId xmlns:a16="http://schemas.microsoft.com/office/drawing/2014/main" id="{3CEC36AB-C408-4824-A3A7-94C2C1A8A09A}"/>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chemeClr val="bg1">
                    <a:lumMod val="65000"/>
                  </a:schemeClr>
                </a:solidFill>
              </a:rPr>
              <a:t>How common is </a:t>
            </a:r>
            <a:r>
              <a:rPr lang="en-US" altLang="en-US" sz="1400" b="1" i="1" dirty="0">
                <a:solidFill>
                  <a:schemeClr val="bg1">
                    <a:lumMod val="65000"/>
                  </a:schemeClr>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C495A960-1F7D-44E5-A3D0-102BDA2F789A}"/>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60425" name="TextBox 2">
            <a:extLst>
              <a:ext uri="{FF2B5EF4-FFF2-40B4-BE49-F238E27FC236}">
                <a16:creationId xmlns:a16="http://schemas.microsoft.com/office/drawing/2014/main" id="{0F1C81AD-1CAB-4225-858E-B416761FBF89}"/>
              </a:ext>
            </a:extLst>
          </p:cNvPr>
          <p:cNvSpPr txBox="1">
            <a:spLocks noChangeArrowheads="1"/>
          </p:cNvSpPr>
          <p:nvPr/>
        </p:nvSpPr>
        <p:spPr bwMode="auto">
          <a:xfrm>
            <a:off x="155575" y="4709146"/>
            <a:ext cx="6924675"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The NVA vessels in FHI rupture easily, and it not uncommon for FHI pts to develop a small hyphema after the paracentesis wound is made at the start of cataract surgery. What is the eponymous name for this classic finding?</a:t>
            </a:r>
          </a:p>
          <a:p>
            <a:pPr eaLnBrk="1" hangingPunct="1">
              <a:spcBef>
                <a:spcPct val="0"/>
              </a:spcBef>
              <a:buClrTx/>
              <a:buSzTx/>
              <a:buFontTx/>
              <a:buNone/>
            </a:pPr>
            <a:r>
              <a:rPr lang="en-US" altLang="en-US" sz="1400" b="1" dirty="0" err="1">
                <a:solidFill>
                  <a:schemeClr val="bg1">
                    <a:lumMod val="65000"/>
                  </a:schemeClr>
                </a:solidFill>
              </a:rPr>
              <a:t>Amsler’s</a:t>
            </a:r>
            <a:r>
              <a:rPr lang="en-US" altLang="en-US" sz="1400" b="1" dirty="0">
                <a:solidFill>
                  <a:schemeClr val="bg1">
                    <a:lumMod val="65000"/>
                  </a:schemeClr>
                </a:solidFill>
              </a:rPr>
              <a:t> sign</a:t>
            </a:r>
          </a:p>
          <a:p>
            <a:pPr eaLnBrk="1" hangingPunct="1">
              <a:spcBef>
                <a:spcPct val="0"/>
              </a:spcBef>
              <a:buClrTx/>
              <a:buSzTx/>
              <a:buFontTx/>
              <a:buNone/>
            </a:pPr>
            <a:endParaRPr lang="en-US" altLang="en-US" sz="1400" b="1"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Is </a:t>
            </a:r>
            <a:r>
              <a:rPr lang="en-US" altLang="en-US" sz="1400" i="1" dirty="0" err="1">
                <a:solidFill>
                  <a:schemeClr val="bg1">
                    <a:lumMod val="65000"/>
                  </a:schemeClr>
                </a:solidFill>
              </a:rPr>
              <a:t>Amsler’s</a:t>
            </a:r>
            <a:r>
              <a:rPr lang="en-US" altLang="en-US" sz="1400" i="1" dirty="0">
                <a:solidFill>
                  <a:schemeClr val="bg1">
                    <a:lumMod val="65000"/>
                  </a:schemeClr>
                </a:solidFill>
              </a:rPr>
              <a:t> sign pathognomonic for FHI?</a:t>
            </a:r>
          </a:p>
          <a:p>
            <a:pPr eaLnBrk="1" hangingPunct="1">
              <a:spcBef>
                <a:spcPct val="0"/>
              </a:spcBef>
              <a:buClrTx/>
              <a:buSzTx/>
              <a:buFontTx/>
              <a:buNone/>
            </a:pPr>
            <a:r>
              <a:rPr lang="en-US" altLang="en-US" sz="1400" dirty="0">
                <a:solidFill>
                  <a:schemeClr val="bg1">
                    <a:lumMod val="65000"/>
                  </a:schemeClr>
                </a:solidFill>
              </a:rPr>
              <a:t>No</a:t>
            </a:r>
          </a:p>
        </p:txBody>
      </p:sp>
      <p:sp>
        <p:nvSpPr>
          <p:cNvPr id="3" name="TextBox 3">
            <a:extLst>
              <a:ext uri="{FF2B5EF4-FFF2-40B4-BE49-F238E27FC236}">
                <a16:creationId xmlns:a16="http://schemas.microsoft.com/office/drawing/2014/main" id="{4390F0F5-472E-4988-B352-6B6EE5C9639D}"/>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tx1">
                    <a:lumMod val="50000"/>
                    <a:lumOff val="50000"/>
                  </a:schemeClr>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chemeClr val="tx1">
                    <a:lumMod val="50000"/>
                    <a:lumOff val="50000"/>
                  </a:schemeClr>
                </a:solidFill>
              </a:rPr>
              <a:t>--Despite the chronic nature of the iridocyclitis in FHI,  </a:t>
            </a:r>
            <a:r>
              <a:rPr lang="en-US" altLang="en-US" sz="1400" b="1" dirty="0">
                <a:solidFill>
                  <a:schemeClr val="tx1">
                    <a:lumMod val="50000"/>
                    <a:lumOff val="50000"/>
                  </a:schemeClr>
                </a:solidFill>
              </a:rPr>
              <a:t>peripheral anterior synechiae (PAS) </a:t>
            </a:r>
            <a:r>
              <a:rPr lang="en-US" altLang="en-US" sz="1400" dirty="0">
                <a:solidFill>
                  <a:schemeClr val="tx1">
                    <a:lumMod val="50000"/>
                    <a:lumOff val="50000"/>
                  </a:schemeClr>
                </a:solidFill>
              </a:rPr>
              <a:t> never develop</a:t>
            </a:r>
          </a:p>
          <a:p>
            <a:pPr eaLnBrk="1" hangingPunct="1">
              <a:spcBef>
                <a:spcPct val="0"/>
              </a:spcBef>
              <a:buClrTx/>
              <a:buSzTx/>
              <a:buFontTx/>
              <a:buNone/>
            </a:pPr>
            <a:r>
              <a:rPr lang="en-US" altLang="en-US" sz="1400" dirty="0">
                <a:solidFill>
                  <a:schemeClr val="tx1">
                    <a:lumMod val="50000"/>
                    <a:lumOff val="50000"/>
                  </a:schemeClr>
                </a:solidFill>
              </a:rPr>
              <a:t>-- </a:t>
            </a:r>
            <a:r>
              <a:rPr lang="en-US" altLang="en-US" sz="1400" b="1" dirty="0"/>
              <a:t>Neovascularization of the angle (NVA)  </a:t>
            </a:r>
            <a:r>
              <a:rPr lang="en-US" altLang="en-US" sz="1400" dirty="0">
                <a:solidFill>
                  <a:schemeClr val="tx1">
                    <a:lumMod val="50000"/>
                    <a:lumOff val="50000"/>
                  </a:schemeClr>
                </a:solidFill>
              </a:rPr>
              <a:t>is common, but does not lead to angle closure</a:t>
            </a:r>
          </a:p>
        </p:txBody>
      </p:sp>
      <p:sp>
        <p:nvSpPr>
          <p:cNvPr id="4" name="Oval 3">
            <a:extLst>
              <a:ext uri="{FF2B5EF4-FFF2-40B4-BE49-F238E27FC236}">
                <a16:creationId xmlns:a16="http://schemas.microsoft.com/office/drawing/2014/main" id="{EDD2C419-32BB-460D-8A14-E310323022E0}"/>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AAFF4E-1608-F996-D6F0-A502C0BE59B1}"/>
              </a:ext>
            </a:extLst>
          </p:cNvPr>
          <p:cNvSpPr txBox="1"/>
          <p:nvPr/>
        </p:nvSpPr>
        <p:spPr>
          <a:xfrm>
            <a:off x="1037748" y="4821091"/>
            <a:ext cx="5106932" cy="738664"/>
          </a:xfrm>
          <a:prstGeom prst="rect">
            <a:avLst/>
          </a:prstGeom>
          <a:solidFill>
            <a:schemeClr val="accent5">
              <a:lumMod val="75000"/>
            </a:schemeClr>
          </a:solidFill>
        </p:spPr>
        <p:txBody>
          <a:bodyPr wrap="square" rtlCol="0">
            <a:spAutoFit/>
          </a:bodyPr>
          <a:lstStyle/>
          <a:p>
            <a:r>
              <a:rPr lang="en-US" sz="1400" i="1" dirty="0"/>
              <a:t>Can other clinical maneuvers cause these vessels to bleed?</a:t>
            </a:r>
          </a:p>
          <a:p>
            <a:r>
              <a:rPr lang="en-US" sz="1400" dirty="0"/>
              <a:t>Yes—hyphema in FHI can occur subsequent to  gonioscopy , and even  applanation tonometry</a:t>
            </a:r>
          </a:p>
        </p:txBody>
      </p:sp>
      <p:sp>
        <p:nvSpPr>
          <p:cNvPr id="7" name="Rectangle 6">
            <a:extLst>
              <a:ext uri="{FF2B5EF4-FFF2-40B4-BE49-F238E27FC236}">
                <a16:creationId xmlns:a16="http://schemas.microsoft.com/office/drawing/2014/main" id="{B5A4023D-9BB2-8CF4-87D0-0107E560BFD2}"/>
              </a:ext>
            </a:extLst>
          </p:cNvPr>
          <p:cNvSpPr/>
          <p:nvPr/>
        </p:nvSpPr>
        <p:spPr>
          <a:xfrm>
            <a:off x="4886385" y="5105400"/>
            <a:ext cx="951793" cy="20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5B071F-8CA5-6090-43E3-8B34631C2CC3}"/>
              </a:ext>
            </a:extLst>
          </p:cNvPr>
          <p:cNvSpPr/>
          <p:nvPr/>
        </p:nvSpPr>
        <p:spPr>
          <a:xfrm>
            <a:off x="1905000" y="5317209"/>
            <a:ext cx="1840385" cy="20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8192772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EB17F99F-0AA1-4CCD-AF4C-8CA331198C5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0418" name="Rectangle 2">
            <a:extLst>
              <a:ext uri="{FF2B5EF4-FFF2-40B4-BE49-F238E27FC236}">
                <a16:creationId xmlns:a16="http://schemas.microsoft.com/office/drawing/2014/main" id="{346B01B6-BF84-4CE4-8B1B-BDE48A13A1E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19" name="Text Box 4">
            <a:extLst>
              <a:ext uri="{FF2B5EF4-FFF2-40B4-BE49-F238E27FC236}">
                <a16:creationId xmlns:a16="http://schemas.microsoft.com/office/drawing/2014/main" id="{A4018C63-3E34-42B2-85E5-C6400169895D}"/>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0420" name="Rectangle 2">
            <a:extLst>
              <a:ext uri="{FF2B5EF4-FFF2-40B4-BE49-F238E27FC236}">
                <a16:creationId xmlns:a16="http://schemas.microsoft.com/office/drawing/2014/main" id="{BCDD8793-60A3-448E-9439-6729EC41793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0421" name="Slide Number Placeholder 1">
            <a:extLst>
              <a:ext uri="{FF2B5EF4-FFF2-40B4-BE49-F238E27FC236}">
                <a16:creationId xmlns:a16="http://schemas.microsoft.com/office/drawing/2014/main" id="{9C5412D5-ECF3-4C1C-8FC6-11A611D6C23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6561CA-280B-49DF-91CB-1B628484EF5A}" type="slidenum">
              <a:rPr lang="en-US" altLang="en-US" sz="1000" smtClean="0"/>
              <a:pPr>
                <a:spcBef>
                  <a:spcPct val="0"/>
                </a:spcBef>
                <a:buClrTx/>
                <a:buSzTx/>
                <a:buFontTx/>
                <a:buNone/>
              </a:pPr>
              <a:t>77</a:t>
            </a:fld>
            <a:endParaRPr lang="en-US" altLang="en-US" sz="1000"/>
          </a:p>
        </p:txBody>
      </p:sp>
      <p:sp>
        <p:nvSpPr>
          <p:cNvPr id="37894" name="Text Box 12">
            <a:extLst>
              <a:ext uri="{FF2B5EF4-FFF2-40B4-BE49-F238E27FC236}">
                <a16:creationId xmlns:a16="http://schemas.microsoft.com/office/drawing/2014/main" id="{3CEC36AB-C408-4824-A3A7-94C2C1A8A09A}"/>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err="1">
                <a:solidFill>
                  <a:schemeClr val="bg1">
                    <a:lumMod val="65000"/>
                  </a:schemeClr>
                </a:solidFill>
              </a:rPr>
              <a:t>Heterochromia</a:t>
            </a:r>
            <a:r>
              <a:rPr lang="en-US" altLang="en-US" sz="1400" dirty="0">
                <a:solidFill>
                  <a:schemeClr val="bg1">
                    <a:lumMod val="65000"/>
                  </a:schemeClr>
                </a:solidFill>
              </a:rPr>
              <a:t>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chemeClr val="bg1">
                    <a:lumMod val="65000"/>
                  </a:schemeClr>
                </a:solidFill>
              </a:rPr>
              <a:t>How common is </a:t>
            </a:r>
            <a:r>
              <a:rPr lang="en-US" altLang="en-US" sz="1400" b="1" i="1" dirty="0">
                <a:solidFill>
                  <a:schemeClr val="bg1">
                    <a:lumMod val="65000"/>
                  </a:schemeClr>
                </a:solidFill>
              </a:rPr>
              <a:t>glaucoma in FHI</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etiology?</a:t>
            </a:r>
          </a:p>
          <a:p>
            <a:pPr eaLnBrk="1" hangingPunct="1">
              <a:spcBef>
                <a:spcPct val="0"/>
              </a:spcBef>
              <a:buClrTx/>
              <a:buSzTx/>
              <a:buFontTx/>
              <a:buNone/>
              <a:defRPr/>
            </a:pPr>
            <a:r>
              <a:rPr lang="en-US" altLang="en-US" sz="1400" dirty="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defRPr/>
            </a:pPr>
            <a:r>
              <a:rPr lang="en-US" altLang="en-US" sz="1400" dirty="0">
                <a:solidFill>
                  <a:srgbClr val="FFCCFF"/>
                </a:solidFill>
              </a:rPr>
              <a:t>A middle-aged adult </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Is there a gender predilection?</a:t>
            </a:r>
          </a:p>
          <a:p>
            <a:pPr eaLnBrk="1" hangingPunct="1">
              <a:spcBef>
                <a:spcPct val="0"/>
              </a:spcBef>
              <a:buClrTx/>
              <a:buSzTx/>
              <a:buFontTx/>
              <a:buNone/>
              <a:defRPr/>
            </a:pPr>
            <a:r>
              <a:rPr lang="en-US" altLang="en-US" sz="1400" dirty="0">
                <a:solidFill>
                  <a:srgbClr val="FFCCFF"/>
                </a:solidFill>
              </a:rPr>
              <a:t>No</a:t>
            </a:r>
          </a:p>
        </p:txBody>
      </p:sp>
      <p:sp>
        <p:nvSpPr>
          <p:cNvPr id="2" name="TextBox 1">
            <a:extLst>
              <a:ext uri="{FF2B5EF4-FFF2-40B4-BE49-F238E27FC236}">
                <a16:creationId xmlns:a16="http://schemas.microsoft.com/office/drawing/2014/main" id="{C495A960-1F7D-44E5-A3D0-102BDA2F789A}"/>
              </a:ext>
            </a:extLst>
          </p:cNvPr>
          <p:cNvSpPr txBox="1"/>
          <p:nvPr/>
        </p:nvSpPr>
        <p:spPr>
          <a:xfrm>
            <a:off x="3617913" y="2938463"/>
            <a:ext cx="4221162" cy="523875"/>
          </a:xfrm>
          <a:prstGeom prst="rect">
            <a:avLst/>
          </a:prstGeom>
          <a:solidFill>
            <a:srgbClr val="FFC000"/>
          </a:solidFill>
        </p:spPr>
        <p:txBody>
          <a:bodyPr wrap="none">
            <a:spAutoFit/>
          </a:bodyPr>
          <a:lstStyle/>
          <a:p>
            <a:pPr eaLnBrk="1" hangingPunct="1">
              <a:defRPr/>
            </a:pPr>
            <a:r>
              <a:rPr lang="en-US" sz="1400" i="1" dirty="0">
                <a:solidFill>
                  <a:schemeClr val="bg1">
                    <a:lumMod val="65000"/>
                  </a:schemeClr>
                </a:solidFill>
                <a:latin typeface="Arial" charset="0"/>
              </a:rPr>
              <a:t>Is</a:t>
            </a:r>
            <a:r>
              <a:rPr lang="en-US" sz="1400" i="1" dirty="0">
                <a:solidFill>
                  <a:srgbClr val="0000FF"/>
                </a:solidFill>
                <a:latin typeface="Arial" charset="0"/>
              </a:rPr>
              <a:t> </a:t>
            </a:r>
            <a:r>
              <a:rPr lang="en-US" sz="1400" b="1" i="1" dirty="0">
                <a:solidFill>
                  <a:srgbClr val="0000FF"/>
                </a:solidFill>
                <a:latin typeface="Arial" charset="0"/>
              </a:rPr>
              <a:t>the angle in FHI </a:t>
            </a:r>
            <a:r>
              <a:rPr lang="en-US" sz="1400" i="1" dirty="0">
                <a:solidFill>
                  <a:schemeClr val="bg1">
                    <a:lumMod val="65000"/>
                  </a:schemeClr>
                </a:solidFill>
                <a:latin typeface="Arial" charset="0"/>
              </a:rPr>
              <a:t>glaucoma open, or is it closed?</a:t>
            </a:r>
          </a:p>
          <a:p>
            <a:pPr eaLnBrk="1" hangingPunct="1">
              <a:defRPr/>
            </a:pPr>
            <a:r>
              <a:rPr lang="en-US" sz="1400" dirty="0">
                <a:solidFill>
                  <a:schemeClr val="bg1">
                    <a:lumMod val="65000"/>
                  </a:schemeClr>
                </a:solidFill>
                <a:latin typeface="Arial" charset="0"/>
              </a:rPr>
              <a:t>Open</a:t>
            </a:r>
          </a:p>
        </p:txBody>
      </p:sp>
      <p:sp>
        <p:nvSpPr>
          <p:cNvPr id="60425" name="TextBox 2">
            <a:extLst>
              <a:ext uri="{FF2B5EF4-FFF2-40B4-BE49-F238E27FC236}">
                <a16:creationId xmlns:a16="http://schemas.microsoft.com/office/drawing/2014/main" id="{0F1C81AD-1CAB-4225-858E-B416761FBF89}"/>
              </a:ext>
            </a:extLst>
          </p:cNvPr>
          <p:cNvSpPr txBox="1">
            <a:spLocks noChangeArrowheads="1"/>
          </p:cNvSpPr>
          <p:nvPr/>
        </p:nvSpPr>
        <p:spPr bwMode="auto">
          <a:xfrm>
            <a:off x="155575" y="4709146"/>
            <a:ext cx="6924675"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The NVA vessels in FHI rupture easily, and it not uncommon for FHI pts to develop a small hyphema after the paracentesis wound is made at the start of cataract surgery. What is the eponymous name for this classic finding?</a:t>
            </a:r>
          </a:p>
          <a:p>
            <a:pPr eaLnBrk="1" hangingPunct="1">
              <a:spcBef>
                <a:spcPct val="0"/>
              </a:spcBef>
              <a:buClrTx/>
              <a:buSzTx/>
              <a:buFontTx/>
              <a:buNone/>
            </a:pPr>
            <a:r>
              <a:rPr lang="en-US" altLang="en-US" sz="1400" b="1" dirty="0" err="1">
                <a:solidFill>
                  <a:schemeClr val="bg1">
                    <a:lumMod val="65000"/>
                  </a:schemeClr>
                </a:solidFill>
              </a:rPr>
              <a:t>Amsler’s</a:t>
            </a:r>
            <a:r>
              <a:rPr lang="en-US" altLang="en-US" sz="1400" b="1" dirty="0">
                <a:solidFill>
                  <a:schemeClr val="bg1">
                    <a:lumMod val="65000"/>
                  </a:schemeClr>
                </a:solidFill>
              </a:rPr>
              <a:t> sign</a:t>
            </a:r>
          </a:p>
          <a:p>
            <a:pPr eaLnBrk="1" hangingPunct="1">
              <a:spcBef>
                <a:spcPct val="0"/>
              </a:spcBef>
              <a:buClrTx/>
              <a:buSzTx/>
              <a:buFontTx/>
              <a:buNone/>
            </a:pPr>
            <a:endParaRPr lang="en-US" altLang="en-US" sz="1400" b="1"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Is </a:t>
            </a:r>
            <a:r>
              <a:rPr lang="en-US" altLang="en-US" sz="1400" i="1" dirty="0" err="1">
                <a:solidFill>
                  <a:schemeClr val="bg1">
                    <a:lumMod val="65000"/>
                  </a:schemeClr>
                </a:solidFill>
              </a:rPr>
              <a:t>Amsler’s</a:t>
            </a:r>
            <a:r>
              <a:rPr lang="en-US" altLang="en-US" sz="1400" i="1" dirty="0">
                <a:solidFill>
                  <a:schemeClr val="bg1">
                    <a:lumMod val="65000"/>
                  </a:schemeClr>
                </a:solidFill>
              </a:rPr>
              <a:t> sign pathognomonic for FHI?</a:t>
            </a:r>
          </a:p>
          <a:p>
            <a:pPr eaLnBrk="1" hangingPunct="1">
              <a:spcBef>
                <a:spcPct val="0"/>
              </a:spcBef>
              <a:buClrTx/>
              <a:buSzTx/>
              <a:buFontTx/>
              <a:buNone/>
            </a:pPr>
            <a:r>
              <a:rPr lang="en-US" altLang="en-US" sz="1400" dirty="0">
                <a:solidFill>
                  <a:schemeClr val="bg1">
                    <a:lumMod val="65000"/>
                  </a:schemeClr>
                </a:solidFill>
              </a:rPr>
              <a:t>No</a:t>
            </a:r>
          </a:p>
        </p:txBody>
      </p:sp>
      <p:sp>
        <p:nvSpPr>
          <p:cNvPr id="3" name="TextBox 3">
            <a:extLst>
              <a:ext uri="{FF2B5EF4-FFF2-40B4-BE49-F238E27FC236}">
                <a16:creationId xmlns:a16="http://schemas.microsoft.com/office/drawing/2014/main" id="{4390F0F5-472E-4988-B352-6B6EE5C9639D}"/>
              </a:ext>
            </a:extLst>
          </p:cNvPr>
          <p:cNvSpPr txBox="1">
            <a:spLocks noChangeArrowheads="1"/>
          </p:cNvSpPr>
          <p:nvPr/>
        </p:nvSpPr>
        <p:spPr bwMode="auto">
          <a:xfrm>
            <a:off x="76200" y="3886200"/>
            <a:ext cx="8959850" cy="7381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tx1">
                    <a:lumMod val="50000"/>
                    <a:lumOff val="50000"/>
                  </a:schemeClr>
                </a:solidFill>
              </a:rPr>
              <a:t>Speaking of the angle in FHI…It has two characteristics that are unusual, and may aid in making the diagnosis:</a:t>
            </a:r>
          </a:p>
          <a:p>
            <a:pPr eaLnBrk="1" hangingPunct="1">
              <a:spcBef>
                <a:spcPct val="0"/>
              </a:spcBef>
              <a:buClrTx/>
              <a:buSzTx/>
              <a:buFontTx/>
              <a:buNone/>
            </a:pPr>
            <a:r>
              <a:rPr lang="en-US" altLang="en-US" sz="1400" dirty="0">
                <a:solidFill>
                  <a:schemeClr val="tx1">
                    <a:lumMod val="50000"/>
                    <a:lumOff val="50000"/>
                  </a:schemeClr>
                </a:solidFill>
              </a:rPr>
              <a:t>--Despite the chronic nature of the iridocyclitis in FHI,  </a:t>
            </a:r>
            <a:r>
              <a:rPr lang="en-US" altLang="en-US" sz="1400" b="1" dirty="0">
                <a:solidFill>
                  <a:schemeClr val="tx1">
                    <a:lumMod val="50000"/>
                    <a:lumOff val="50000"/>
                  </a:schemeClr>
                </a:solidFill>
              </a:rPr>
              <a:t>peripheral anterior synechiae (PAS) </a:t>
            </a:r>
            <a:r>
              <a:rPr lang="en-US" altLang="en-US" sz="1400" dirty="0">
                <a:solidFill>
                  <a:schemeClr val="tx1">
                    <a:lumMod val="50000"/>
                    <a:lumOff val="50000"/>
                  </a:schemeClr>
                </a:solidFill>
              </a:rPr>
              <a:t> never develop</a:t>
            </a:r>
          </a:p>
          <a:p>
            <a:pPr eaLnBrk="1" hangingPunct="1">
              <a:spcBef>
                <a:spcPct val="0"/>
              </a:spcBef>
              <a:buClrTx/>
              <a:buSzTx/>
              <a:buFontTx/>
              <a:buNone/>
            </a:pPr>
            <a:r>
              <a:rPr lang="en-US" altLang="en-US" sz="1400" dirty="0">
                <a:solidFill>
                  <a:schemeClr val="tx1">
                    <a:lumMod val="50000"/>
                    <a:lumOff val="50000"/>
                  </a:schemeClr>
                </a:solidFill>
              </a:rPr>
              <a:t>-- </a:t>
            </a:r>
            <a:r>
              <a:rPr lang="en-US" altLang="en-US" sz="1400" b="1" dirty="0"/>
              <a:t>Neovascularization of the angle (NVA)  </a:t>
            </a:r>
            <a:r>
              <a:rPr lang="en-US" altLang="en-US" sz="1400" dirty="0">
                <a:solidFill>
                  <a:schemeClr val="tx1">
                    <a:lumMod val="50000"/>
                    <a:lumOff val="50000"/>
                  </a:schemeClr>
                </a:solidFill>
              </a:rPr>
              <a:t>is common, but does not lead to angle closure</a:t>
            </a:r>
          </a:p>
        </p:txBody>
      </p:sp>
      <p:sp>
        <p:nvSpPr>
          <p:cNvPr id="4" name="Oval 3">
            <a:extLst>
              <a:ext uri="{FF2B5EF4-FFF2-40B4-BE49-F238E27FC236}">
                <a16:creationId xmlns:a16="http://schemas.microsoft.com/office/drawing/2014/main" id="{EDD2C419-32BB-460D-8A14-E310323022E0}"/>
              </a:ext>
            </a:extLst>
          </p:cNvPr>
          <p:cNvSpPr/>
          <p:nvPr/>
        </p:nvSpPr>
        <p:spPr>
          <a:xfrm>
            <a:off x="3694113" y="2885351"/>
            <a:ext cx="1716087" cy="40481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AAFF4E-1608-F996-D6F0-A502C0BE59B1}"/>
              </a:ext>
            </a:extLst>
          </p:cNvPr>
          <p:cNvSpPr txBox="1"/>
          <p:nvPr/>
        </p:nvSpPr>
        <p:spPr>
          <a:xfrm>
            <a:off x="1037748" y="4821091"/>
            <a:ext cx="5106932" cy="738664"/>
          </a:xfrm>
          <a:prstGeom prst="rect">
            <a:avLst/>
          </a:prstGeom>
          <a:solidFill>
            <a:schemeClr val="accent5">
              <a:lumMod val="75000"/>
            </a:schemeClr>
          </a:solidFill>
        </p:spPr>
        <p:txBody>
          <a:bodyPr wrap="square" rtlCol="0">
            <a:spAutoFit/>
          </a:bodyPr>
          <a:lstStyle/>
          <a:p>
            <a:r>
              <a:rPr lang="en-US" sz="1400" i="1" dirty="0"/>
              <a:t>Can other clinical maneuvers cause these vessels to bleed?</a:t>
            </a:r>
          </a:p>
          <a:p>
            <a:r>
              <a:rPr lang="en-US" sz="1400" dirty="0"/>
              <a:t>Yes—hyphema in FHI can occur subsequent to  gonioscopy , and even  applanation tonometry</a:t>
            </a:r>
          </a:p>
        </p:txBody>
      </p:sp>
    </p:spTree>
    <p:extLst>
      <p:ext uri="{BB962C8B-B14F-4D97-AF65-F5344CB8AC3E}">
        <p14:creationId xmlns:p14="http://schemas.microsoft.com/office/powerpoint/2010/main" val="2164772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8BC87BC1-D454-4682-9DE7-9D3BEEB632A4}"/>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1442" name="Rectangle 2">
            <a:extLst>
              <a:ext uri="{FF2B5EF4-FFF2-40B4-BE49-F238E27FC236}">
                <a16:creationId xmlns:a16="http://schemas.microsoft.com/office/drawing/2014/main" id="{C1E1E789-025C-4DE7-AC7B-03DD89F8E5B4}"/>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3" name="Text Box 4">
            <a:extLst>
              <a:ext uri="{FF2B5EF4-FFF2-40B4-BE49-F238E27FC236}">
                <a16:creationId xmlns:a16="http://schemas.microsoft.com/office/drawing/2014/main" id="{8CDB1C7A-1EDB-42C6-BC19-C4D350000FCA}"/>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1444" name="Rectangle 2">
            <a:extLst>
              <a:ext uri="{FF2B5EF4-FFF2-40B4-BE49-F238E27FC236}">
                <a16:creationId xmlns:a16="http://schemas.microsoft.com/office/drawing/2014/main" id="{C2B3AB53-928D-4C78-B8B7-D6695B07BB3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1445" name="Slide Number Placeholder 1">
            <a:extLst>
              <a:ext uri="{FF2B5EF4-FFF2-40B4-BE49-F238E27FC236}">
                <a16:creationId xmlns:a16="http://schemas.microsoft.com/office/drawing/2014/main" id="{A5DD25DB-22AA-4F1B-9830-A51E5A2554A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893305-DC14-4CC3-91E2-E0E926CD3360}" type="slidenum">
              <a:rPr lang="en-US" altLang="en-US" sz="1000" smtClean="0"/>
              <a:pPr>
                <a:spcBef>
                  <a:spcPct val="0"/>
                </a:spcBef>
                <a:buClrTx/>
                <a:buSzTx/>
                <a:buFontTx/>
                <a:buNone/>
              </a:pPr>
              <a:t>78</a:t>
            </a:fld>
            <a:endParaRPr lang="en-US" altLang="en-US" sz="1000"/>
          </a:p>
        </p:txBody>
      </p:sp>
      <p:sp>
        <p:nvSpPr>
          <p:cNvPr id="61446" name="Text Box 12">
            <a:extLst>
              <a:ext uri="{FF2B5EF4-FFF2-40B4-BE49-F238E27FC236}">
                <a16:creationId xmlns:a16="http://schemas.microsoft.com/office/drawing/2014/main" id="{493C5A2C-BE52-4EB5-B906-CA1C0385BD7B}"/>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a:solidFill>
                  <a:srgbClr val="0000FF"/>
                </a:solidFill>
              </a:rPr>
              <a:t>Heterochromia iridis, cataract, and stellate KP</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common is glaucoma in FHI?</a:t>
            </a:r>
          </a:p>
          <a:p>
            <a:pPr eaLnBrk="1" hangingPunct="1">
              <a:spcBef>
                <a:spcPct val="0"/>
              </a:spcBef>
              <a:buClrTx/>
              <a:buSzTx/>
              <a:buFontTx/>
              <a:buNone/>
            </a:pPr>
            <a:r>
              <a:rPr lang="en-US" altLang="en-US" sz="1400">
                <a:solidFill>
                  <a:srgbClr val="0000FF"/>
                </a:solidFill>
              </a:rPr>
              <a:t>It develops in about 25-50% of cases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etiology of FHI?</a:t>
            </a:r>
          </a:p>
          <a:p>
            <a:pPr eaLnBrk="1" hangingPunct="1">
              <a:spcBef>
                <a:spcPct val="0"/>
              </a:spcBef>
              <a:buClrTx/>
              <a:buSzTx/>
              <a:buFontTx/>
              <a:buNone/>
            </a:pPr>
            <a:r>
              <a:rPr lang="en-US" altLang="en-US" sz="1400">
                <a:solidFill>
                  <a:srgbClr val="FFCCFF"/>
                </a:solidFill>
              </a:rPr>
              <a:t>Unknown. Some experts think it’s infectious (various viruses as well as toxoplasmosis have been proposed as the inciting agent), but this has yet to be proven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Who is the typical pt?</a:t>
            </a:r>
          </a:p>
          <a:p>
            <a:pPr eaLnBrk="1" hangingPunct="1">
              <a:spcBef>
                <a:spcPct val="0"/>
              </a:spcBef>
              <a:buClrTx/>
              <a:buSzTx/>
              <a:buFontTx/>
              <a:buNone/>
            </a:pPr>
            <a:r>
              <a:rPr lang="en-US" altLang="en-US" sz="1400">
                <a:solidFill>
                  <a:srgbClr val="FFCCFF"/>
                </a:solidFill>
              </a:rPr>
              <a:t>A middle-aged adult </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Is there a gender predilection?</a:t>
            </a:r>
          </a:p>
          <a:p>
            <a:pPr eaLnBrk="1" hangingPunct="1">
              <a:spcBef>
                <a:spcPct val="0"/>
              </a:spcBef>
              <a:buClrTx/>
              <a:buSzTx/>
              <a:buFontTx/>
              <a:buNone/>
            </a:pPr>
            <a:r>
              <a:rPr lang="en-US" altLang="en-US" sz="1400">
                <a:solidFill>
                  <a:srgbClr val="FFCCFF"/>
                </a:solidFill>
              </a:rPr>
              <a:t>No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D36FE133-2057-4147-AEC3-CD501688ADD9}"/>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2466" name="Rectangle 2">
            <a:extLst>
              <a:ext uri="{FF2B5EF4-FFF2-40B4-BE49-F238E27FC236}">
                <a16:creationId xmlns:a16="http://schemas.microsoft.com/office/drawing/2014/main" id="{D4AE15DF-2DBE-4CE0-8633-D901B5F8F19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67" name="Text Box 4">
            <a:extLst>
              <a:ext uri="{FF2B5EF4-FFF2-40B4-BE49-F238E27FC236}">
                <a16:creationId xmlns:a16="http://schemas.microsoft.com/office/drawing/2014/main" id="{F57151A5-FBBB-448B-AEFB-1F42A2CE4384}"/>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2468" name="Rectangle 2">
            <a:extLst>
              <a:ext uri="{FF2B5EF4-FFF2-40B4-BE49-F238E27FC236}">
                <a16:creationId xmlns:a16="http://schemas.microsoft.com/office/drawing/2014/main" id="{00F05489-FBFF-49B6-94DE-EFD3A49627E1}"/>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2469" name="Slide Number Placeholder 1">
            <a:extLst>
              <a:ext uri="{FF2B5EF4-FFF2-40B4-BE49-F238E27FC236}">
                <a16:creationId xmlns:a16="http://schemas.microsoft.com/office/drawing/2014/main" id="{20E8F0AB-4D2D-4874-B781-3FB1710FCE6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C182986-C954-4125-BFD6-82B03DB3E07A}" type="slidenum">
              <a:rPr lang="en-US" altLang="en-US" sz="1000" smtClean="0"/>
              <a:pPr>
                <a:spcBef>
                  <a:spcPct val="0"/>
                </a:spcBef>
                <a:buClrTx/>
                <a:buSzTx/>
                <a:buFontTx/>
                <a:buNone/>
              </a:pPr>
              <a:t>79</a:t>
            </a:fld>
            <a:endParaRPr lang="en-US" altLang="en-US" sz="1000"/>
          </a:p>
        </p:txBody>
      </p:sp>
      <p:sp>
        <p:nvSpPr>
          <p:cNvPr id="62470" name="Text Box 12">
            <a:extLst>
              <a:ext uri="{FF2B5EF4-FFF2-40B4-BE49-F238E27FC236}">
                <a16:creationId xmlns:a16="http://schemas.microsoft.com/office/drawing/2014/main" id="{3228BDFE-AED7-4696-A6A1-192F69601C1D}"/>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0000FF"/>
                </a:solidFill>
              </a:rPr>
              <a:t>Heterochromia iridis, cataract, and stellate KP</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common is glaucoma in FHI?</a:t>
            </a:r>
          </a:p>
          <a:p>
            <a:pPr eaLnBrk="1" hangingPunct="1">
              <a:spcBef>
                <a:spcPct val="0"/>
              </a:spcBef>
              <a:buClrTx/>
              <a:buSzTx/>
              <a:buFontTx/>
              <a:buNone/>
            </a:pPr>
            <a:r>
              <a:rPr lang="en-US" altLang="en-US" sz="1400" dirty="0">
                <a:solidFill>
                  <a:srgbClr val="0000FF"/>
                </a:solidFill>
              </a:rPr>
              <a:t>It develops in about 25-50% of cases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 of FHI?</a:t>
            </a:r>
          </a:p>
          <a:p>
            <a:pPr eaLnBrk="1" hangingPunct="1">
              <a:spcBef>
                <a:spcPct val="0"/>
              </a:spcBef>
              <a:buClrTx/>
              <a:buSzTx/>
              <a:buFontTx/>
              <a:buNone/>
            </a:pPr>
            <a:r>
              <a:rPr lang="en-US" altLang="en-US" sz="1400" dirty="0">
                <a:solidFill>
                  <a:srgbClr val="0000FF"/>
                </a:solidFill>
              </a:rPr>
              <a:t>It is uncertain at this time. Four infectious entities have been suggested: Toxoplasmosis; HSV; CMV;      and rubella. </a:t>
            </a:r>
            <a:r>
              <a:rPr lang="en-US" altLang="en-US" sz="1400" dirty="0">
                <a:solidFill>
                  <a:srgbClr val="FFCCFF"/>
                </a:solidFill>
              </a:rPr>
              <a:t>As of now, the preponderance of the evidence points to rubella, but it remains unproven.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pPr>
            <a:r>
              <a:rPr lang="en-US" altLang="en-US" sz="1400" dirty="0">
                <a:solidFill>
                  <a:srgbClr val="FFCCFF"/>
                </a:solidFill>
              </a:rPr>
              <a:t>A middle-aged adult </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Is there a gender predilection?</a:t>
            </a:r>
          </a:p>
          <a:p>
            <a:pPr eaLnBrk="1" hangingPunct="1">
              <a:spcBef>
                <a:spcPct val="0"/>
              </a:spcBef>
              <a:buClrTx/>
              <a:buSzTx/>
              <a:buFontTx/>
              <a:buNone/>
            </a:pPr>
            <a:r>
              <a:rPr lang="en-US" altLang="en-US" sz="1400" dirty="0">
                <a:solidFill>
                  <a:srgbClr val="FFCCFF"/>
                </a:solidFill>
              </a:rPr>
              <a:t>No</a:t>
            </a:r>
          </a:p>
        </p:txBody>
      </p:sp>
      <p:sp>
        <p:nvSpPr>
          <p:cNvPr id="2" name="Rectangle 1">
            <a:extLst>
              <a:ext uri="{FF2B5EF4-FFF2-40B4-BE49-F238E27FC236}">
                <a16:creationId xmlns:a16="http://schemas.microsoft.com/office/drawing/2014/main" id="{E9466EF9-3DDB-49C6-945B-885E054BD2AF}"/>
              </a:ext>
            </a:extLst>
          </p:cNvPr>
          <p:cNvSpPr/>
          <p:nvPr/>
        </p:nvSpPr>
        <p:spPr>
          <a:xfrm>
            <a:off x="6096000" y="38862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protozoan</a:t>
            </a:r>
          </a:p>
        </p:txBody>
      </p:sp>
      <p:sp>
        <p:nvSpPr>
          <p:cNvPr id="8" name="Rectangle 7">
            <a:extLst>
              <a:ext uri="{FF2B5EF4-FFF2-40B4-BE49-F238E27FC236}">
                <a16:creationId xmlns:a16="http://schemas.microsoft.com/office/drawing/2014/main" id="{3BCA1187-0076-43A9-8DC7-B9B27579D47C}"/>
              </a:ext>
            </a:extLst>
          </p:cNvPr>
          <p:cNvSpPr/>
          <p:nvPr/>
        </p:nvSpPr>
        <p:spPr>
          <a:xfrm>
            <a:off x="7316788" y="3886200"/>
            <a:ext cx="37941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00" dirty="0">
                <a:solidFill>
                  <a:schemeClr val="tx1"/>
                </a:solidFill>
              </a:rPr>
              <a:t>virus</a:t>
            </a:r>
          </a:p>
        </p:txBody>
      </p:sp>
      <p:sp>
        <p:nvSpPr>
          <p:cNvPr id="9" name="Rectangle 8">
            <a:extLst>
              <a:ext uri="{FF2B5EF4-FFF2-40B4-BE49-F238E27FC236}">
                <a16:creationId xmlns:a16="http://schemas.microsoft.com/office/drawing/2014/main" id="{62009A65-6207-457B-BEE9-F5C892C1E119}"/>
              </a:ext>
            </a:extLst>
          </p:cNvPr>
          <p:cNvSpPr/>
          <p:nvPr/>
        </p:nvSpPr>
        <p:spPr>
          <a:xfrm>
            <a:off x="7772400" y="38862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virus</a:t>
            </a:r>
          </a:p>
        </p:txBody>
      </p:sp>
      <p:sp>
        <p:nvSpPr>
          <p:cNvPr id="10" name="Rectangle 9">
            <a:extLst>
              <a:ext uri="{FF2B5EF4-FFF2-40B4-BE49-F238E27FC236}">
                <a16:creationId xmlns:a16="http://schemas.microsoft.com/office/drawing/2014/main" id="{188EC11D-691D-4712-BF8F-CF7904D5AA6B}"/>
              </a:ext>
            </a:extLst>
          </p:cNvPr>
          <p:cNvSpPr/>
          <p:nvPr/>
        </p:nvSpPr>
        <p:spPr>
          <a:xfrm>
            <a:off x="762000" y="41148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virus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F532A52F-3DE7-496D-9296-DC1666F1619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9218" name="Rectangle 2">
            <a:extLst>
              <a:ext uri="{FF2B5EF4-FFF2-40B4-BE49-F238E27FC236}">
                <a16:creationId xmlns:a16="http://schemas.microsoft.com/office/drawing/2014/main" id="{0132C3E2-5D3F-439E-9687-4628A0B72E8B}"/>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Text Box 4">
            <a:extLst>
              <a:ext uri="{FF2B5EF4-FFF2-40B4-BE49-F238E27FC236}">
                <a16:creationId xmlns:a16="http://schemas.microsoft.com/office/drawing/2014/main" id="{3F1CB032-A8F0-40AC-BA8A-5D6A2B95F453}"/>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0000FF"/>
                </a:solidFill>
              </a:rPr>
              <a:t>Anterior uveitis</a:t>
            </a:r>
          </a:p>
          <a:p>
            <a:pPr eaLnBrk="1" hangingPunct="1">
              <a:spcBef>
                <a:spcPct val="0"/>
              </a:spcBef>
              <a:buClrTx/>
              <a:buSzTx/>
              <a:buFontTx/>
              <a:buNone/>
            </a:pPr>
            <a:r>
              <a:rPr lang="en-US" altLang="en-US" sz="1600" dirty="0"/>
              <a:t>	--</a:t>
            </a:r>
            <a:r>
              <a:rPr lang="en-US" altLang="en-US" sz="1600" dirty="0">
                <a:solidFill>
                  <a:srgbClr val="0000FF"/>
                </a:solidFill>
              </a:rPr>
              <a:t>Trabeculitis</a:t>
            </a:r>
          </a:p>
          <a:p>
            <a:pPr eaLnBrk="1" hangingPunct="1">
              <a:spcBef>
                <a:spcPct val="0"/>
              </a:spcBef>
              <a:buClrTx/>
              <a:buSzTx/>
              <a:buFontTx/>
              <a:buNone/>
            </a:pPr>
            <a:r>
              <a:rPr lang="en-US" altLang="en-US" sz="1600" dirty="0"/>
              <a:t>	--</a:t>
            </a:r>
            <a:r>
              <a:rPr lang="en-US" altLang="en-US" sz="1600" dirty="0">
                <a:solidFill>
                  <a:srgbClr val="0000FF"/>
                </a:solidFill>
              </a:rPr>
              <a:t>Fuchs </a:t>
            </a:r>
            <a:r>
              <a:rPr lang="en-US" altLang="en-US" sz="1600" dirty="0" err="1">
                <a:solidFill>
                  <a:srgbClr val="0000FF"/>
                </a:solidFill>
              </a:rPr>
              <a:t>heterochromic</a:t>
            </a:r>
            <a:r>
              <a:rPr lang="en-US" altLang="en-US" sz="1600" dirty="0">
                <a:solidFill>
                  <a:srgbClr val="0000FF"/>
                </a:solidFill>
              </a:rPr>
              <a:t> iridocyclitis</a:t>
            </a:r>
          </a:p>
          <a:p>
            <a:pPr eaLnBrk="1" hangingPunct="1">
              <a:spcBef>
                <a:spcPct val="0"/>
              </a:spcBef>
              <a:buClrTx/>
              <a:buSzTx/>
              <a:buFontTx/>
              <a:buNone/>
            </a:pPr>
            <a:r>
              <a:rPr lang="en-US" altLang="en-US" sz="1600" dirty="0"/>
              <a:t>	--</a:t>
            </a:r>
            <a:r>
              <a:rPr lang="en-US" altLang="en-US" sz="1600" dirty="0">
                <a:solidFill>
                  <a:srgbClr val="0000FF"/>
                </a:solidFill>
              </a:rPr>
              <a:t>Posner-</a:t>
            </a:r>
            <a:r>
              <a:rPr lang="en-US" altLang="en-US" sz="1600" dirty="0" err="1">
                <a:solidFill>
                  <a:srgbClr val="0000FF"/>
                </a:solidFill>
              </a:rPr>
              <a:t>Schlossman</a:t>
            </a:r>
            <a:endParaRPr lang="en-US" altLang="en-US" sz="1600" b="1" dirty="0">
              <a:solidFill>
                <a:schemeClr val="bg1"/>
              </a:solidFill>
            </a:endParaRPr>
          </a:p>
        </p:txBody>
      </p:sp>
      <p:sp>
        <p:nvSpPr>
          <p:cNvPr id="9220" name="Rectangle 2">
            <a:extLst>
              <a:ext uri="{FF2B5EF4-FFF2-40B4-BE49-F238E27FC236}">
                <a16:creationId xmlns:a16="http://schemas.microsoft.com/office/drawing/2014/main" id="{FE2E8A97-9713-4513-8023-DBD92628CB86}"/>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9221" name="Slide Number Placeholder 1">
            <a:extLst>
              <a:ext uri="{FF2B5EF4-FFF2-40B4-BE49-F238E27FC236}">
                <a16:creationId xmlns:a16="http://schemas.microsoft.com/office/drawing/2014/main" id="{C3979C5E-1B8A-435A-B7F0-66139747DBF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027A61-0989-4C96-AD48-C570AE86B652}" type="slidenum">
              <a:rPr lang="en-US" altLang="en-US" sz="1000" smtClean="0"/>
              <a:pPr>
                <a:spcBef>
                  <a:spcPct val="0"/>
                </a:spcBef>
                <a:buClrTx/>
                <a:buSzTx/>
                <a:buFontTx/>
                <a:buNone/>
              </a:pPr>
              <a:t>8</a:t>
            </a:fld>
            <a:endParaRPr lang="en-US" altLang="en-US" sz="10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6A024ED-93D8-4C03-A7E1-ED894E3BFC9A}"/>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3490" name="Rectangle 2">
            <a:extLst>
              <a:ext uri="{FF2B5EF4-FFF2-40B4-BE49-F238E27FC236}">
                <a16:creationId xmlns:a16="http://schemas.microsoft.com/office/drawing/2014/main" id="{9AC4A02F-FF7D-49BB-BC6D-4509F336243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1" name="Text Box 4">
            <a:extLst>
              <a:ext uri="{FF2B5EF4-FFF2-40B4-BE49-F238E27FC236}">
                <a16:creationId xmlns:a16="http://schemas.microsoft.com/office/drawing/2014/main" id="{51847B14-B8FD-45A2-AD49-1DC3BE35D0B8}"/>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3492" name="Rectangle 2">
            <a:extLst>
              <a:ext uri="{FF2B5EF4-FFF2-40B4-BE49-F238E27FC236}">
                <a16:creationId xmlns:a16="http://schemas.microsoft.com/office/drawing/2014/main" id="{2E9627A9-9AB3-4F5F-9CE7-5CD6DB2EDDE5}"/>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3493" name="Slide Number Placeholder 1">
            <a:extLst>
              <a:ext uri="{FF2B5EF4-FFF2-40B4-BE49-F238E27FC236}">
                <a16:creationId xmlns:a16="http://schemas.microsoft.com/office/drawing/2014/main" id="{6067206F-D4B4-4B62-B7DA-B86813B895F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49CD39-CD6F-49BD-AE6A-7EF0F2E09A7B}" type="slidenum">
              <a:rPr lang="en-US" altLang="en-US" sz="1000" smtClean="0"/>
              <a:pPr>
                <a:spcBef>
                  <a:spcPct val="0"/>
                </a:spcBef>
                <a:buClrTx/>
                <a:buSzTx/>
                <a:buFontTx/>
                <a:buNone/>
              </a:pPr>
              <a:t>80</a:t>
            </a:fld>
            <a:endParaRPr lang="en-US" altLang="en-US" sz="1000"/>
          </a:p>
        </p:txBody>
      </p:sp>
      <p:sp>
        <p:nvSpPr>
          <p:cNvPr id="63494" name="Text Box 12">
            <a:extLst>
              <a:ext uri="{FF2B5EF4-FFF2-40B4-BE49-F238E27FC236}">
                <a16:creationId xmlns:a16="http://schemas.microsoft.com/office/drawing/2014/main" id="{05DEE8AA-C8BD-4BFC-B359-CF5CF3E730C5}"/>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0000FF"/>
                </a:solidFill>
              </a:rPr>
              <a:t>Heterochromia iridis, cataract, and stellate KP</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common is glaucoma in FHI?</a:t>
            </a:r>
          </a:p>
          <a:p>
            <a:pPr eaLnBrk="1" hangingPunct="1">
              <a:spcBef>
                <a:spcPct val="0"/>
              </a:spcBef>
              <a:buClrTx/>
              <a:buSzTx/>
              <a:buFontTx/>
              <a:buNone/>
            </a:pPr>
            <a:r>
              <a:rPr lang="en-US" altLang="en-US" sz="1400" dirty="0">
                <a:solidFill>
                  <a:srgbClr val="0000FF"/>
                </a:solidFill>
              </a:rPr>
              <a:t>It develops in about 25-50% of cases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 of FHI?</a:t>
            </a:r>
          </a:p>
          <a:p>
            <a:pPr eaLnBrk="1" hangingPunct="1">
              <a:spcBef>
                <a:spcPct val="0"/>
              </a:spcBef>
              <a:buClrTx/>
              <a:buSzTx/>
              <a:buFontTx/>
              <a:buNone/>
            </a:pPr>
            <a:r>
              <a:rPr lang="en-US" altLang="en-US" sz="1400" dirty="0">
                <a:solidFill>
                  <a:srgbClr val="0000FF"/>
                </a:solidFill>
              </a:rPr>
              <a:t>It is uncertain at this time. Four infectious entities have been suggested: Toxoplasmosis; HSV; CMV;      and rubella. </a:t>
            </a:r>
            <a:r>
              <a:rPr lang="en-US" altLang="en-US" sz="1400" dirty="0">
                <a:solidFill>
                  <a:srgbClr val="FFCCFF"/>
                </a:solidFill>
              </a:rPr>
              <a:t>As of now, the preponderance of the evidence points to rubella, but it remains unproven.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pPr>
            <a:r>
              <a:rPr lang="en-US" altLang="en-US" sz="1400" dirty="0">
                <a:solidFill>
                  <a:srgbClr val="FFCCFF"/>
                </a:solidFill>
              </a:rPr>
              <a:t>A middle-aged adult </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Is there a gender predilection?</a:t>
            </a:r>
          </a:p>
          <a:p>
            <a:pPr eaLnBrk="1" hangingPunct="1">
              <a:spcBef>
                <a:spcPct val="0"/>
              </a:spcBef>
              <a:buClrTx/>
              <a:buSzTx/>
              <a:buFontTx/>
              <a:buNone/>
            </a:pPr>
            <a:r>
              <a:rPr lang="en-US" altLang="en-US" sz="1400" dirty="0">
                <a:solidFill>
                  <a:srgbClr val="FFCCFF"/>
                </a:solidFill>
              </a:rPr>
              <a:t>No</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9CEDE7A-E68E-4573-A7A2-7ADED65FCA77}"/>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4514" name="Rectangle 2">
            <a:extLst>
              <a:ext uri="{FF2B5EF4-FFF2-40B4-BE49-F238E27FC236}">
                <a16:creationId xmlns:a16="http://schemas.microsoft.com/office/drawing/2014/main" id="{F316B758-4755-44C2-844F-EBD63807BFC0}"/>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15" name="Text Box 4">
            <a:extLst>
              <a:ext uri="{FF2B5EF4-FFF2-40B4-BE49-F238E27FC236}">
                <a16:creationId xmlns:a16="http://schemas.microsoft.com/office/drawing/2014/main" id="{AD82E3B1-FDF0-46BA-B057-E85E67023045}"/>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4516" name="Rectangle 2">
            <a:extLst>
              <a:ext uri="{FF2B5EF4-FFF2-40B4-BE49-F238E27FC236}">
                <a16:creationId xmlns:a16="http://schemas.microsoft.com/office/drawing/2014/main" id="{0FF37D06-85E0-4835-B1E4-712F447F675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4517" name="Slide Number Placeholder 1">
            <a:extLst>
              <a:ext uri="{FF2B5EF4-FFF2-40B4-BE49-F238E27FC236}">
                <a16:creationId xmlns:a16="http://schemas.microsoft.com/office/drawing/2014/main" id="{9998751D-5765-4D84-B367-C164B50D156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289D4CF-4EF6-4557-81BF-8C769C257B91}" type="slidenum">
              <a:rPr lang="en-US" altLang="en-US" sz="1000" smtClean="0"/>
              <a:pPr>
                <a:spcBef>
                  <a:spcPct val="0"/>
                </a:spcBef>
                <a:buClrTx/>
                <a:buSzTx/>
                <a:buFontTx/>
                <a:buNone/>
              </a:pPr>
              <a:t>81</a:t>
            </a:fld>
            <a:endParaRPr lang="en-US" altLang="en-US" sz="1000"/>
          </a:p>
        </p:txBody>
      </p:sp>
      <p:sp>
        <p:nvSpPr>
          <p:cNvPr id="64518" name="Text Box 12">
            <a:extLst>
              <a:ext uri="{FF2B5EF4-FFF2-40B4-BE49-F238E27FC236}">
                <a16:creationId xmlns:a16="http://schemas.microsoft.com/office/drawing/2014/main" id="{13C45CCA-BC26-401E-8EEA-8CFF379A2492}"/>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0000FF"/>
                </a:solidFill>
              </a:rPr>
              <a:t>Heterochromia iridis, cataract, and stellate KP</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common is glaucoma in FHI?</a:t>
            </a:r>
          </a:p>
          <a:p>
            <a:pPr eaLnBrk="1" hangingPunct="1">
              <a:spcBef>
                <a:spcPct val="0"/>
              </a:spcBef>
              <a:buClrTx/>
              <a:buSzTx/>
              <a:buFontTx/>
              <a:buNone/>
            </a:pPr>
            <a:r>
              <a:rPr lang="en-US" altLang="en-US" sz="1400" dirty="0">
                <a:solidFill>
                  <a:srgbClr val="0000FF"/>
                </a:solidFill>
              </a:rPr>
              <a:t>It develops in about 25-50% of cases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 of FHI?</a:t>
            </a:r>
          </a:p>
          <a:p>
            <a:pPr eaLnBrk="1" hangingPunct="1">
              <a:spcBef>
                <a:spcPct val="0"/>
              </a:spcBef>
              <a:buClrTx/>
              <a:buSzTx/>
              <a:buFontTx/>
              <a:buNone/>
            </a:pPr>
            <a:r>
              <a:rPr lang="en-US" altLang="en-US" sz="1400" dirty="0">
                <a:solidFill>
                  <a:srgbClr val="0000FF"/>
                </a:solidFill>
              </a:rPr>
              <a:t>It is uncertain at this time. Four infectious entities have been suggested: Toxoplasmosis; HSV; CMV;      and rubella. </a:t>
            </a:r>
            <a:r>
              <a:rPr lang="en-US" altLang="en-US" sz="1400" dirty="0"/>
              <a:t>As of now, the preponderance of the evidence points to rubella, but it remains unproven.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pPr>
            <a:r>
              <a:rPr lang="en-US" altLang="en-US" sz="1400" dirty="0">
                <a:solidFill>
                  <a:srgbClr val="FFCCFF"/>
                </a:solidFill>
              </a:rPr>
              <a:t>A middle-aged adult </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Is there a gender predilection?</a:t>
            </a:r>
          </a:p>
          <a:p>
            <a:pPr eaLnBrk="1" hangingPunct="1">
              <a:spcBef>
                <a:spcPct val="0"/>
              </a:spcBef>
              <a:buClrTx/>
              <a:buSzTx/>
              <a:buFontTx/>
              <a:buNone/>
            </a:pPr>
            <a:r>
              <a:rPr lang="en-US" altLang="en-US" sz="1400" dirty="0">
                <a:solidFill>
                  <a:srgbClr val="FFCCFF"/>
                </a:solidFill>
              </a:rPr>
              <a:t>No</a:t>
            </a:r>
          </a:p>
        </p:txBody>
      </p:sp>
      <p:sp>
        <p:nvSpPr>
          <p:cNvPr id="10" name="Rectangle 9">
            <a:extLst>
              <a:ext uri="{FF2B5EF4-FFF2-40B4-BE49-F238E27FC236}">
                <a16:creationId xmlns:a16="http://schemas.microsoft.com/office/drawing/2014/main" id="{1BA06D7D-3232-464F-A611-6040E55950D9}"/>
              </a:ext>
            </a:extLst>
          </p:cNvPr>
          <p:cNvSpPr/>
          <p:nvPr/>
        </p:nvSpPr>
        <p:spPr>
          <a:xfrm>
            <a:off x="5715000" y="41148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CBEF5E8-7F18-408F-880A-3766551CAEC7}"/>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5538" name="Rectangle 2">
            <a:extLst>
              <a:ext uri="{FF2B5EF4-FFF2-40B4-BE49-F238E27FC236}">
                <a16:creationId xmlns:a16="http://schemas.microsoft.com/office/drawing/2014/main" id="{41068DC1-A639-4BA5-8338-C8CE35862E26}"/>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39" name="Text Box 4">
            <a:extLst>
              <a:ext uri="{FF2B5EF4-FFF2-40B4-BE49-F238E27FC236}">
                <a16:creationId xmlns:a16="http://schemas.microsoft.com/office/drawing/2014/main" id="{8CB33458-BCCA-4660-B46D-D583309FA34F}"/>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5540" name="Rectangle 2">
            <a:extLst>
              <a:ext uri="{FF2B5EF4-FFF2-40B4-BE49-F238E27FC236}">
                <a16:creationId xmlns:a16="http://schemas.microsoft.com/office/drawing/2014/main" id="{D9A3BCB3-5AE0-4AD0-8045-CB11F6FDD9D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5541" name="Slide Number Placeholder 1">
            <a:extLst>
              <a:ext uri="{FF2B5EF4-FFF2-40B4-BE49-F238E27FC236}">
                <a16:creationId xmlns:a16="http://schemas.microsoft.com/office/drawing/2014/main" id="{DE58E4BD-B59E-479A-860B-8982C7A27E7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EFBD6CA-822A-4906-B80A-E09FAB2B5541}" type="slidenum">
              <a:rPr lang="en-US" altLang="en-US" sz="1000" smtClean="0"/>
              <a:pPr>
                <a:spcBef>
                  <a:spcPct val="0"/>
                </a:spcBef>
                <a:buClrTx/>
                <a:buSzTx/>
                <a:buFontTx/>
                <a:buNone/>
              </a:pPr>
              <a:t>82</a:t>
            </a:fld>
            <a:endParaRPr lang="en-US" altLang="en-US" sz="1000"/>
          </a:p>
        </p:txBody>
      </p:sp>
      <p:sp>
        <p:nvSpPr>
          <p:cNvPr id="65542" name="Text Box 12">
            <a:extLst>
              <a:ext uri="{FF2B5EF4-FFF2-40B4-BE49-F238E27FC236}">
                <a16:creationId xmlns:a16="http://schemas.microsoft.com/office/drawing/2014/main" id="{60A28C29-780F-4BA3-A14C-0856BD9CB1BA}"/>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0000FF"/>
                </a:solidFill>
              </a:rPr>
              <a:t>Heterochromia iridis, cataract, and stellate KP</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common is glaucoma in FHI?</a:t>
            </a:r>
          </a:p>
          <a:p>
            <a:pPr eaLnBrk="1" hangingPunct="1">
              <a:spcBef>
                <a:spcPct val="0"/>
              </a:spcBef>
              <a:buClrTx/>
              <a:buSzTx/>
              <a:buFontTx/>
              <a:buNone/>
            </a:pPr>
            <a:r>
              <a:rPr lang="en-US" altLang="en-US" sz="1400" dirty="0">
                <a:solidFill>
                  <a:srgbClr val="0000FF"/>
                </a:solidFill>
              </a:rPr>
              <a:t>It develops in about 25-50% of cases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 of FHI?</a:t>
            </a:r>
          </a:p>
          <a:p>
            <a:pPr eaLnBrk="1" hangingPunct="1">
              <a:spcBef>
                <a:spcPct val="0"/>
              </a:spcBef>
              <a:buClrTx/>
              <a:buSzTx/>
              <a:buFontTx/>
              <a:buNone/>
            </a:pPr>
            <a:r>
              <a:rPr lang="en-US" altLang="en-US" sz="1400" dirty="0">
                <a:solidFill>
                  <a:srgbClr val="0000FF"/>
                </a:solidFill>
              </a:rPr>
              <a:t>It is uncertain at this time. Four infectious entities have been suggested: Toxoplasmosis; HSV; CMV;      and rubella. </a:t>
            </a:r>
            <a:r>
              <a:rPr lang="en-US" altLang="en-US" sz="1400" dirty="0"/>
              <a:t>As of now, the preponderance of the evidence points to rubella, but it remains unproven.</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solidFill>
                  <a:srgbClr val="FFCCFF"/>
                </a:solidFill>
              </a:rPr>
              <a:t>Who is the typical </a:t>
            </a:r>
            <a:r>
              <a:rPr lang="en-US" altLang="en-US" sz="1400" i="1" dirty="0" err="1">
                <a:solidFill>
                  <a:srgbClr val="FFCCFF"/>
                </a:solidFill>
              </a:rPr>
              <a:t>pt</a:t>
            </a:r>
            <a:r>
              <a:rPr lang="en-US" altLang="en-US" sz="1400" i="1" dirty="0">
                <a:solidFill>
                  <a:srgbClr val="FFCCFF"/>
                </a:solidFill>
              </a:rPr>
              <a:t>?</a:t>
            </a:r>
          </a:p>
          <a:p>
            <a:pPr eaLnBrk="1" hangingPunct="1">
              <a:spcBef>
                <a:spcPct val="0"/>
              </a:spcBef>
              <a:buClrTx/>
              <a:buSzTx/>
              <a:buFontTx/>
              <a:buNone/>
            </a:pPr>
            <a:r>
              <a:rPr lang="en-US" altLang="en-US" sz="1400" dirty="0">
                <a:solidFill>
                  <a:srgbClr val="FFCCFF"/>
                </a:solidFill>
              </a:rPr>
              <a:t>A middle-aged adult </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Is there a gender predilection?</a:t>
            </a:r>
          </a:p>
          <a:p>
            <a:pPr eaLnBrk="1" hangingPunct="1">
              <a:spcBef>
                <a:spcPct val="0"/>
              </a:spcBef>
              <a:buClrTx/>
              <a:buSzTx/>
              <a:buFontTx/>
              <a:buNone/>
            </a:pPr>
            <a:r>
              <a:rPr lang="en-US" altLang="en-US" sz="1400" dirty="0">
                <a:solidFill>
                  <a:srgbClr val="FFCCFF"/>
                </a:solidFill>
              </a:rPr>
              <a:t>No</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A537C8D4-6A6A-4C9D-836B-845FAE1C71B4}"/>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6562" name="Rectangle 2">
            <a:extLst>
              <a:ext uri="{FF2B5EF4-FFF2-40B4-BE49-F238E27FC236}">
                <a16:creationId xmlns:a16="http://schemas.microsoft.com/office/drawing/2014/main" id="{C7489A64-5BA8-4EF1-A3F5-5731B879698F}"/>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63" name="Text Box 4">
            <a:extLst>
              <a:ext uri="{FF2B5EF4-FFF2-40B4-BE49-F238E27FC236}">
                <a16:creationId xmlns:a16="http://schemas.microsoft.com/office/drawing/2014/main" id="{7CA388D5-FFBF-423D-A454-AFE8B8BFF674}"/>
              </a:ext>
            </a:extLst>
          </p:cNvPr>
          <p:cNvSpPr txBox="1">
            <a:spLocks noChangeArrowheads="1"/>
          </p:cNvSpPr>
          <p:nvPr/>
        </p:nvSpPr>
        <p:spPr bwMode="auto">
          <a:xfrm>
            <a:off x="390525" y="869950"/>
            <a:ext cx="45320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p:txBody>
      </p:sp>
      <p:sp>
        <p:nvSpPr>
          <p:cNvPr id="66564" name="Rectangle 2">
            <a:extLst>
              <a:ext uri="{FF2B5EF4-FFF2-40B4-BE49-F238E27FC236}">
                <a16:creationId xmlns:a16="http://schemas.microsoft.com/office/drawing/2014/main" id="{D00E9B9F-1E01-4C67-8AF8-CE776A9ABC19}"/>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6565" name="Slide Number Placeholder 1">
            <a:extLst>
              <a:ext uri="{FF2B5EF4-FFF2-40B4-BE49-F238E27FC236}">
                <a16:creationId xmlns:a16="http://schemas.microsoft.com/office/drawing/2014/main" id="{368D0032-63C5-4849-B6EB-05F1F1EB408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D4054AF-2C52-4B54-BC98-AC18B6C2362F}" type="slidenum">
              <a:rPr lang="en-US" altLang="en-US" sz="1000" smtClean="0"/>
              <a:pPr>
                <a:spcBef>
                  <a:spcPct val="0"/>
                </a:spcBef>
                <a:buClrTx/>
                <a:buSzTx/>
                <a:buFontTx/>
                <a:buNone/>
              </a:pPr>
              <a:t>83</a:t>
            </a:fld>
            <a:endParaRPr lang="en-US" altLang="en-US" sz="1000"/>
          </a:p>
        </p:txBody>
      </p:sp>
      <p:sp>
        <p:nvSpPr>
          <p:cNvPr id="66566" name="Text Box 12">
            <a:extLst>
              <a:ext uri="{FF2B5EF4-FFF2-40B4-BE49-F238E27FC236}">
                <a16:creationId xmlns:a16="http://schemas.microsoft.com/office/drawing/2014/main" id="{26634CBF-69A3-45B2-BD79-3037CF8ABEB1}"/>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0000FF"/>
                </a:solidFill>
              </a:rPr>
              <a:t>Heterochromia iridis, cataract, and stellate KP</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common is glaucoma in FHI?</a:t>
            </a:r>
          </a:p>
          <a:p>
            <a:pPr eaLnBrk="1" hangingPunct="1">
              <a:spcBef>
                <a:spcPct val="0"/>
              </a:spcBef>
              <a:buClrTx/>
              <a:buSzTx/>
              <a:buFontTx/>
              <a:buNone/>
            </a:pPr>
            <a:r>
              <a:rPr lang="en-US" altLang="en-US" sz="1400" dirty="0">
                <a:solidFill>
                  <a:srgbClr val="0000FF"/>
                </a:solidFill>
              </a:rPr>
              <a:t>It develops in about 25-50% of cases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 of FHI?</a:t>
            </a:r>
          </a:p>
          <a:p>
            <a:pPr eaLnBrk="1" hangingPunct="1">
              <a:spcBef>
                <a:spcPct val="0"/>
              </a:spcBef>
              <a:buClrTx/>
              <a:buSzTx/>
              <a:buFontTx/>
              <a:buNone/>
            </a:pPr>
            <a:r>
              <a:rPr lang="en-US" altLang="en-US" sz="1400" dirty="0">
                <a:solidFill>
                  <a:srgbClr val="0000FF"/>
                </a:solidFill>
              </a:rPr>
              <a:t>It is uncertain at this time. Four infectious entities have been suggested: Toxoplasmosis; HSV; CMV;      and rubella. </a:t>
            </a:r>
            <a:r>
              <a:rPr lang="en-US" altLang="en-US" sz="1400" dirty="0"/>
              <a:t>As of now, the preponderance of the evidence points to rubella, but it remains unproven.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FFCCFF"/>
                </a:solidFill>
              </a:rPr>
              <a:t>A middle-aged adult </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Is there a gender predilection?</a:t>
            </a:r>
          </a:p>
          <a:p>
            <a:pPr eaLnBrk="1" hangingPunct="1">
              <a:spcBef>
                <a:spcPct val="0"/>
              </a:spcBef>
              <a:buClrTx/>
              <a:buSzTx/>
              <a:buFontTx/>
              <a:buNone/>
            </a:pPr>
            <a:r>
              <a:rPr lang="en-US" altLang="en-US" sz="1400" dirty="0">
                <a:solidFill>
                  <a:srgbClr val="FFCCFF"/>
                </a:solidFill>
              </a:rPr>
              <a:t>No</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C551BCC3-3F9F-488E-B3A0-866812428A7D}"/>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7586" name="Rectangle 2">
            <a:extLst>
              <a:ext uri="{FF2B5EF4-FFF2-40B4-BE49-F238E27FC236}">
                <a16:creationId xmlns:a16="http://schemas.microsoft.com/office/drawing/2014/main" id="{293EDB06-0798-4F88-AB30-A6349BC57391}"/>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587" name="Text Box 4">
            <a:extLst>
              <a:ext uri="{FF2B5EF4-FFF2-40B4-BE49-F238E27FC236}">
                <a16:creationId xmlns:a16="http://schemas.microsoft.com/office/drawing/2014/main" id="{11250739-0A18-4D77-B455-A1364DAFB0B1}"/>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7588" name="Rectangle 2">
            <a:extLst>
              <a:ext uri="{FF2B5EF4-FFF2-40B4-BE49-F238E27FC236}">
                <a16:creationId xmlns:a16="http://schemas.microsoft.com/office/drawing/2014/main" id="{855E545C-F389-4E15-8D70-A7676C436383}"/>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7589" name="Slide Number Placeholder 1">
            <a:extLst>
              <a:ext uri="{FF2B5EF4-FFF2-40B4-BE49-F238E27FC236}">
                <a16:creationId xmlns:a16="http://schemas.microsoft.com/office/drawing/2014/main" id="{E40F54FB-725A-410B-8905-D7504A6324D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8EB15A-EC5B-4A9B-85BA-91BBE594D444}" type="slidenum">
              <a:rPr lang="en-US" altLang="en-US" sz="1000" smtClean="0"/>
              <a:pPr>
                <a:spcBef>
                  <a:spcPct val="0"/>
                </a:spcBef>
                <a:buClrTx/>
                <a:buSzTx/>
                <a:buFontTx/>
                <a:buNone/>
              </a:pPr>
              <a:t>84</a:t>
            </a:fld>
            <a:endParaRPr lang="en-US" altLang="en-US" sz="1000"/>
          </a:p>
        </p:txBody>
      </p:sp>
      <p:sp>
        <p:nvSpPr>
          <p:cNvPr id="67590" name="Text Box 12">
            <a:extLst>
              <a:ext uri="{FF2B5EF4-FFF2-40B4-BE49-F238E27FC236}">
                <a16:creationId xmlns:a16="http://schemas.microsoft.com/office/drawing/2014/main" id="{B17E78C9-621F-46D0-A690-4E8A21A83473}"/>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0000FF"/>
                </a:solidFill>
              </a:rPr>
              <a:t>Heterochromia iridis, cataract, and stellate KP</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common is glaucoma in FHI?</a:t>
            </a:r>
          </a:p>
          <a:p>
            <a:pPr eaLnBrk="1" hangingPunct="1">
              <a:spcBef>
                <a:spcPct val="0"/>
              </a:spcBef>
              <a:buClrTx/>
              <a:buSzTx/>
              <a:buFontTx/>
              <a:buNone/>
            </a:pPr>
            <a:r>
              <a:rPr lang="en-US" altLang="en-US" sz="1400" dirty="0">
                <a:solidFill>
                  <a:srgbClr val="0000FF"/>
                </a:solidFill>
              </a:rPr>
              <a:t>It develops in about 25-50% of cases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 of FHI?</a:t>
            </a:r>
          </a:p>
          <a:p>
            <a:pPr eaLnBrk="1" hangingPunct="1">
              <a:spcBef>
                <a:spcPct val="0"/>
              </a:spcBef>
              <a:buClrTx/>
              <a:buSzTx/>
              <a:buFontTx/>
              <a:buNone/>
            </a:pPr>
            <a:r>
              <a:rPr lang="en-US" altLang="en-US" sz="1400" dirty="0">
                <a:solidFill>
                  <a:srgbClr val="0000FF"/>
                </a:solidFill>
              </a:rPr>
              <a:t>It is uncertain at this time. Four infectious entities have been suggested: Toxoplasmosis; HSV; CMV;      and rubella. </a:t>
            </a:r>
            <a:r>
              <a:rPr lang="en-US" altLang="en-US" sz="1400" dirty="0"/>
              <a:t>As of now, the preponderance of the evidence points to rubella, but it remains unproven.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middle-aged adult </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Is there a gender predilection?</a:t>
            </a:r>
          </a:p>
          <a:p>
            <a:pPr eaLnBrk="1" hangingPunct="1">
              <a:spcBef>
                <a:spcPct val="0"/>
              </a:spcBef>
              <a:buClrTx/>
              <a:buSzTx/>
              <a:buFontTx/>
              <a:buNone/>
            </a:pPr>
            <a:r>
              <a:rPr lang="en-US" altLang="en-US" sz="1400" dirty="0">
                <a:solidFill>
                  <a:srgbClr val="FFCCFF"/>
                </a:solidFill>
              </a:rPr>
              <a:t>No</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7F6865B-B308-4F9F-83E0-1B5905E42CB0}"/>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8610" name="Rectangle 2">
            <a:extLst>
              <a:ext uri="{FF2B5EF4-FFF2-40B4-BE49-F238E27FC236}">
                <a16:creationId xmlns:a16="http://schemas.microsoft.com/office/drawing/2014/main" id="{F2EC7C8A-A122-4D9D-AB96-DB0234361DC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11" name="Text Box 4">
            <a:extLst>
              <a:ext uri="{FF2B5EF4-FFF2-40B4-BE49-F238E27FC236}">
                <a16:creationId xmlns:a16="http://schemas.microsoft.com/office/drawing/2014/main" id="{A246C2EA-5EEC-406A-B991-FC5ABB4E19C9}"/>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8612" name="Rectangle 2">
            <a:extLst>
              <a:ext uri="{FF2B5EF4-FFF2-40B4-BE49-F238E27FC236}">
                <a16:creationId xmlns:a16="http://schemas.microsoft.com/office/drawing/2014/main" id="{976307EA-6E60-4F16-AE98-0C817D250FA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8613" name="Slide Number Placeholder 1">
            <a:extLst>
              <a:ext uri="{FF2B5EF4-FFF2-40B4-BE49-F238E27FC236}">
                <a16:creationId xmlns:a16="http://schemas.microsoft.com/office/drawing/2014/main" id="{8F8AD0C1-CE27-4155-A2C9-CC676A22E9B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8B7EDA1-D31F-4FFD-9887-4065D01B7BA9}" type="slidenum">
              <a:rPr lang="en-US" altLang="en-US" sz="1000" smtClean="0"/>
              <a:pPr>
                <a:spcBef>
                  <a:spcPct val="0"/>
                </a:spcBef>
                <a:buClrTx/>
                <a:buSzTx/>
                <a:buFontTx/>
                <a:buNone/>
              </a:pPr>
              <a:t>85</a:t>
            </a:fld>
            <a:endParaRPr lang="en-US" altLang="en-US" sz="1000"/>
          </a:p>
        </p:txBody>
      </p:sp>
      <p:sp>
        <p:nvSpPr>
          <p:cNvPr id="68614" name="Text Box 12">
            <a:extLst>
              <a:ext uri="{FF2B5EF4-FFF2-40B4-BE49-F238E27FC236}">
                <a16:creationId xmlns:a16="http://schemas.microsoft.com/office/drawing/2014/main" id="{892806F5-20AF-4352-8AB7-EE5BD6414CFB}"/>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0000FF"/>
                </a:solidFill>
              </a:rPr>
              <a:t>Heterochromia iridis, cataract, and stellate KP</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common is glaucoma in FHI?</a:t>
            </a:r>
          </a:p>
          <a:p>
            <a:pPr eaLnBrk="1" hangingPunct="1">
              <a:spcBef>
                <a:spcPct val="0"/>
              </a:spcBef>
              <a:buClrTx/>
              <a:buSzTx/>
              <a:buFontTx/>
              <a:buNone/>
            </a:pPr>
            <a:r>
              <a:rPr lang="en-US" altLang="en-US" sz="1400" dirty="0">
                <a:solidFill>
                  <a:srgbClr val="0000FF"/>
                </a:solidFill>
              </a:rPr>
              <a:t>It develops in about 25-50% of cases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 of FHI?</a:t>
            </a:r>
          </a:p>
          <a:p>
            <a:pPr eaLnBrk="1" hangingPunct="1">
              <a:spcBef>
                <a:spcPct val="0"/>
              </a:spcBef>
              <a:buClrTx/>
              <a:buSzTx/>
              <a:buFontTx/>
              <a:buNone/>
            </a:pPr>
            <a:r>
              <a:rPr lang="en-US" altLang="en-US" sz="1400" dirty="0">
                <a:solidFill>
                  <a:srgbClr val="0000FF"/>
                </a:solidFill>
              </a:rPr>
              <a:t>It is uncertain at this time. Four infectious entities have been suggested: Toxoplasmosis; HSV; CMV;      and rubella. </a:t>
            </a:r>
            <a:r>
              <a:rPr lang="en-US" altLang="en-US" sz="1400" dirty="0"/>
              <a:t>As of now, the preponderance of the evidence points to rubella, but it remains unproven.</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middle-aged adult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there a gender predilection?</a:t>
            </a:r>
          </a:p>
          <a:p>
            <a:pPr eaLnBrk="1" hangingPunct="1">
              <a:spcBef>
                <a:spcPct val="0"/>
              </a:spcBef>
              <a:buClrTx/>
              <a:buSzTx/>
              <a:buFontTx/>
              <a:buNone/>
            </a:pPr>
            <a:r>
              <a:rPr lang="en-US" altLang="en-US" sz="1400" dirty="0">
                <a:solidFill>
                  <a:srgbClr val="FFCCFF"/>
                </a:solidFill>
              </a:rPr>
              <a:t>No</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0B69986-78E5-496A-803C-B75985620F79}"/>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69634" name="Rectangle 2">
            <a:extLst>
              <a:ext uri="{FF2B5EF4-FFF2-40B4-BE49-F238E27FC236}">
                <a16:creationId xmlns:a16="http://schemas.microsoft.com/office/drawing/2014/main" id="{A3C97C9E-40B0-416C-8E1D-A5B1DF8FADA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35" name="Text Box 4">
            <a:extLst>
              <a:ext uri="{FF2B5EF4-FFF2-40B4-BE49-F238E27FC236}">
                <a16:creationId xmlns:a16="http://schemas.microsoft.com/office/drawing/2014/main" id="{3914CB46-1341-48D0-BD57-A3A3AF2D282E}"/>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69636" name="Rectangle 2">
            <a:extLst>
              <a:ext uri="{FF2B5EF4-FFF2-40B4-BE49-F238E27FC236}">
                <a16:creationId xmlns:a16="http://schemas.microsoft.com/office/drawing/2014/main" id="{4B690BCF-FDAD-4992-832D-AC043D51652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69637" name="Slide Number Placeholder 1">
            <a:extLst>
              <a:ext uri="{FF2B5EF4-FFF2-40B4-BE49-F238E27FC236}">
                <a16:creationId xmlns:a16="http://schemas.microsoft.com/office/drawing/2014/main" id="{F4B28A92-EE2C-41B6-B0B6-24EAA476903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E27D44D-5F7F-4451-85F8-7262662DBB5D}" type="slidenum">
              <a:rPr lang="en-US" altLang="en-US" sz="1000" smtClean="0"/>
              <a:pPr>
                <a:spcBef>
                  <a:spcPct val="0"/>
                </a:spcBef>
                <a:buClrTx/>
                <a:buSzTx/>
                <a:buFontTx/>
                <a:buNone/>
              </a:pPr>
              <a:t>86</a:t>
            </a:fld>
            <a:endParaRPr lang="en-US" altLang="en-US" sz="1000"/>
          </a:p>
        </p:txBody>
      </p:sp>
      <p:sp>
        <p:nvSpPr>
          <p:cNvPr id="69638" name="Text Box 12">
            <a:extLst>
              <a:ext uri="{FF2B5EF4-FFF2-40B4-BE49-F238E27FC236}">
                <a16:creationId xmlns:a16="http://schemas.microsoft.com/office/drawing/2014/main" id="{5D26000C-336C-4560-8282-C5368846129B}"/>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exam findings comprise the ‘classic triad’ of FHI? (Hint: Elevated IOP is not one of them.)</a:t>
            </a:r>
          </a:p>
          <a:p>
            <a:pPr eaLnBrk="1" hangingPunct="1">
              <a:spcBef>
                <a:spcPct val="0"/>
              </a:spcBef>
              <a:buClrTx/>
              <a:buSzTx/>
              <a:buFontTx/>
              <a:buNone/>
            </a:pPr>
            <a:r>
              <a:rPr lang="en-US" altLang="en-US" sz="1400" dirty="0">
                <a:solidFill>
                  <a:srgbClr val="0000FF"/>
                </a:solidFill>
              </a:rPr>
              <a:t>Heterochromia iridis, cataract, and stellate KP</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common is glaucoma in FHI?</a:t>
            </a:r>
          </a:p>
          <a:p>
            <a:pPr eaLnBrk="1" hangingPunct="1">
              <a:spcBef>
                <a:spcPct val="0"/>
              </a:spcBef>
              <a:buClrTx/>
              <a:buSzTx/>
              <a:buFontTx/>
              <a:buNone/>
            </a:pPr>
            <a:r>
              <a:rPr lang="en-US" altLang="en-US" sz="1400" dirty="0">
                <a:solidFill>
                  <a:srgbClr val="0000FF"/>
                </a:solidFill>
              </a:rPr>
              <a:t>It develops in about 25-50% of cases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etiology of FHI?</a:t>
            </a:r>
          </a:p>
          <a:p>
            <a:pPr eaLnBrk="1" hangingPunct="1">
              <a:spcBef>
                <a:spcPct val="0"/>
              </a:spcBef>
              <a:buClrTx/>
              <a:buSzTx/>
              <a:buFontTx/>
              <a:buNone/>
            </a:pPr>
            <a:r>
              <a:rPr lang="en-US" altLang="en-US" sz="1400" dirty="0">
                <a:solidFill>
                  <a:srgbClr val="0000FF"/>
                </a:solidFill>
              </a:rPr>
              <a:t>It is uncertain at this time. Four infectious entities have been suggested: Toxoplasmosis; HSV; CMV;      and rubella. </a:t>
            </a:r>
            <a:r>
              <a:rPr lang="en-US" altLang="en-US" sz="1400" dirty="0"/>
              <a:t>As of now, the preponderance of the evidence points to rubella, but it remains unproven.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middle-aged adult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there a gender predilection?</a:t>
            </a:r>
          </a:p>
          <a:p>
            <a:pPr eaLnBrk="1" hangingPunct="1">
              <a:spcBef>
                <a:spcPct val="0"/>
              </a:spcBef>
              <a:buClrTx/>
              <a:buSzTx/>
              <a:buFontTx/>
              <a:buNone/>
            </a:pPr>
            <a:r>
              <a:rPr lang="en-US" altLang="en-US" sz="1400" dirty="0">
                <a:solidFill>
                  <a:srgbClr val="0000FF"/>
                </a:solidFill>
              </a:rPr>
              <a:t>No</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784C8016-316C-42E8-BE0C-5DB2FC237EEC}"/>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0658" name="Rectangle 2">
            <a:extLst>
              <a:ext uri="{FF2B5EF4-FFF2-40B4-BE49-F238E27FC236}">
                <a16:creationId xmlns:a16="http://schemas.microsoft.com/office/drawing/2014/main" id="{E2E3AC90-03A8-4F11-9715-A8AE2FBEB7AE}"/>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59" name="Text Box 4">
            <a:extLst>
              <a:ext uri="{FF2B5EF4-FFF2-40B4-BE49-F238E27FC236}">
                <a16:creationId xmlns:a16="http://schemas.microsoft.com/office/drawing/2014/main" id="{3AEF648B-D763-4D1F-A422-903F190BE720}"/>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70660" name="Rectangle 2">
            <a:extLst>
              <a:ext uri="{FF2B5EF4-FFF2-40B4-BE49-F238E27FC236}">
                <a16:creationId xmlns:a16="http://schemas.microsoft.com/office/drawing/2014/main" id="{DD1A8221-FC77-4029-9A6B-E77D3687ADF8}"/>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0661" name="Slide Number Placeholder 1">
            <a:extLst>
              <a:ext uri="{FF2B5EF4-FFF2-40B4-BE49-F238E27FC236}">
                <a16:creationId xmlns:a16="http://schemas.microsoft.com/office/drawing/2014/main" id="{C5A8C04F-3DD7-48D3-AEC6-599CE4C314A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783D8C9-CEAD-4AB8-A936-CFB3DDD12026}" type="slidenum">
              <a:rPr lang="en-US" altLang="en-US" sz="1000" smtClean="0"/>
              <a:pPr>
                <a:spcBef>
                  <a:spcPct val="0"/>
                </a:spcBef>
                <a:buClrTx/>
                <a:buSzTx/>
                <a:buFontTx/>
                <a:buNone/>
              </a:pPr>
              <a:t>87</a:t>
            </a:fld>
            <a:endParaRPr lang="en-US" altLang="en-US" sz="1000"/>
          </a:p>
        </p:txBody>
      </p:sp>
      <p:sp>
        <p:nvSpPr>
          <p:cNvPr id="60422" name="Text Box 12">
            <a:extLst>
              <a:ext uri="{FF2B5EF4-FFF2-40B4-BE49-F238E27FC236}">
                <a16:creationId xmlns:a16="http://schemas.microsoft.com/office/drawing/2014/main" id="{FB6EE957-2DBF-48D4-95C0-E112D41EC6C7}"/>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a:solidFill>
                  <a:schemeClr val="bg1">
                    <a:lumMod val="65000"/>
                  </a:schemeClr>
                </a:solidFill>
              </a:rPr>
              <a:t>Heterochromia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common is glaucoma in FHI?</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Toxoplasmosis; HSV; CMV; and rubella. As of now, the preponderance of the evidence points to rubella, but it remains unproven.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Who is the typical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p:txBody>
      </p:sp>
      <p:sp>
        <p:nvSpPr>
          <p:cNvPr id="2" name="TextBox 1">
            <a:extLst>
              <a:ext uri="{FF2B5EF4-FFF2-40B4-BE49-F238E27FC236}">
                <a16:creationId xmlns:a16="http://schemas.microsoft.com/office/drawing/2014/main" id="{83F54AB3-E72A-46E6-8754-2C98923B68C4}"/>
              </a:ext>
            </a:extLst>
          </p:cNvPr>
          <p:cNvSpPr txBox="1">
            <a:spLocks noChangeArrowheads="1"/>
          </p:cNvSpPr>
          <p:nvPr/>
        </p:nvSpPr>
        <p:spPr bwMode="auto">
          <a:xfrm>
            <a:off x="481013" y="2819400"/>
            <a:ext cx="8434387" cy="2031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endParaRPr lang="en-US" altLang="en-US" sz="1400" i="1" dirty="0">
              <a:solidFill>
                <a:srgbClr val="FFFF00"/>
              </a:solidFill>
            </a:endParaRPr>
          </a:p>
          <a:p>
            <a:pPr eaLnBrk="1" hangingPunct="1"/>
            <a:r>
              <a:rPr lang="en-US" altLang="en-US" sz="1400" dirty="0">
                <a:solidFill>
                  <a:srgbClr val="FFFF00"/>
                </a:solidFill>
              </a:rPr>
              <a:t>Rather poorly--AC cell is notoriously difficult to eradicate in FHI (as is the vitreous cell which frequently occurs)</a:t>
            </a:r>
          </a:p>
          <a:p>
            <a:pPr eaLnBrk="1" hangingPunct="1"/>
            <a:endParaRPr lang="en-US" altLang="en-US" sz="1400" dirty="0">
              <a:solidFill>
                <a:srgbClr val="FFFF00"/>
              </a:solidFill>
            </a:endParaRPr>
          </a:p>
          <a:p>
            <a:pPr eaLnBrk="1" hangingPunct="1"/>
            <a:r>
              <a:rPr lang="en-US" altLang="en-US" sz="1400" i="1" dirty="0">
                <a:solidFill>
                  <a:srgbClr val="FFFF00"/>
                </a:solidFill>
              </a:rPr>
              <a:t>If the inflammation fails to respond to topical steroids, should more aggressive therapies be pursued?</a:t>
            </a:r>
          </a:p>
          <a:p>
            <a:pPr eaLnBrk="1" hangingPunct="1"/>
            <a:r>
              <a:rPr lang="en-US" altLang="en-US" sz="1400" dirty="0">
                <a:solidFill>
                  <a:srgbClr val="FFFF00"/>
                </a:solidFill>
              </a:rPr>
              <a:t>Generally no. In fact, most pts require no anti-inflammatory </a:t>
            </a:r>
            <a:r>
              <a:rPr lang="en-US" altLang="en-US" sz="1400" dirty="0" err="1">
                <a:solidFill>
                  <a:srgbClr val="FFFF00"/>
                </a:solidFill>
              </a:rPr>
              <a:t>tx</a:t>
            </a:r>
            <a:r>
              <a:rPr lang="en-US" altLang="en-US" sz="1400" dirty="0">
                <a:solidFill>
                  <a:srgbClr val="FFFF00"/>
                </a:solidFill>
              </a:rPr>
              <a:t> of any sort (including steroids). Instead,  the </a:t>
            </a:r>
            <a:r>
              <a:rPr lang="en-US" altLang="en-US" sz="1400" dirty="0" err="1">
                <a:solidFill>
                  <a:srgbClr val="FFFF00"/>
                </a:solidFill>
              </a:rPr>
              <a:t>pt</a:t>
            </a:r>
            <a:r>
              <a:rPr lang="en-US" altLang="en-US" sz="1400" dirty="0">
                <a:solidFill>
                  <a:srgbClr val="FFFF00"/>
                </a:solidFill>
              </a:rPr>
              <a:t> should be monitored for the development of glaucoma (first-line treatment: aqueous suppressants) and cataract, which should be removed when visually or medically significant. In rare cases, vitrectomy is required to clear significant vitreous opacities.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DEA6ED58-34E3-4BB7-B731-5155035FC95E}"/>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1682" name="Rectangle 2">
            <a:extLst>
              <a:ext uri="{FF2B5EF4-FFF2-40B4-BE49-F238E27FC236}">
                <a16:creationId xmlns:a16="http://schemas.microsoft.com/office/drawing/2014/main" id="{C04A3290-D9A2-4EB8-B1E0-A7DB5A1E2C7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83" name="Text Box 4">
            <a:extLst>
              <a:ext uri="{FF2B5EF4-FFF2-40B4-BE49-F238E27FC236}">
                <a16:creationId xmlns:a16="http://schemas.microsoft.com/office/drawing/2014/main" id="{36628218-1C97-415B-AE3A-03EC142AE55E}"/>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71684" name="Rectangle 2">
            <a:extLst>
              <a:ext uri="{FF2B5EF4-FFF2-40B4-BE49-F238E27FC236}">
                <a16:creationId xmlns:a16="http://schemas.microsoft.com/office/drawing/2014/main" id="{20C422DB-6981-46EE-AE8F-BA6CBD4E23D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1685" name="Slide Number Placeholder 1">
            <a:extLst>
              <a:ext uri="{FF2B5EF4-FFF2-40B4-BE49-F238E27FC236}">
                <a16:creationId xmlns:a16="http://schemas.microsoft.com/office/drawing/2014/main" id="{9385749F-4DCA-42C2-A6D3-7058C5B2DA2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3912F66-1E7E-45EA-B7D0-101D7F4B1E6E}" type="slidenum">
              <a:rPr lang="en-US" altLang="en-US" sz="1000" smtClean="0"/>
              <a:pPr>
                <a:spcBef>
                  <a:spcPct val="0"/>
                </a:spcBef>
                <a:buClrTx/>
                <a:buSzTx/>
                <a:buFontTx/>
                <a:buNone/>
              </a:pPr>
              <a:t>88</a:t>
            </a:fld>
            <a:endParaRPr lang="en-US" altLang="en-US" sz="1000"/>
          </a:p>
        </p:txBody>
      </p:sp>
      <p:sp>
        <p:nvSpPr>
          <p:cNvPr id="60422" name="Text Box 12">
            <a:extLst>
              <a:ext uri="{FF2B5EF4-FFF2-40B4-BE49-F238E27FC236}">
                <a16:creationId xmlns:a16="http://schemas.microsoft.com/office/drawing/2014/main" id="{0E7A93A0-4B84-40AB-92F9-654818745D1E}"/>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a:solidFill>
                  <a:schemeClr val="bg1">
                    <a:lumMod val="65000"/>
                  </a:schemeClr>
                </a:solidFill>
              </a:rPr>
              <a:t>Heterochromia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common is glaucoma in FHI?</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Toxoplasmosis; HSV; CMV; and rubella. As of now, the preponderance of the evidence points to rubella, but it remains unproven.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Who is the typical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p:txBody>
      </p:sp>
      <p:sp>
        <p:nvSpPr>
          <p:cNvPr id="2" name="TextBox 1">
            <a:extLst>
              <a:ext uri="{FF2B5EF4-FFF2-40B4-BE49-F238E27FC236}">
                <a16:creationId xmlns:a16="http://schemas.microsoft.com/office/drawing/2014/main" id="{1C69AF3D-51C6-4A45-8067-F3C160C295CA}"/>
              </a:ext>
            </a:extLst>
          </p:cNvPr>
          <p:cNvSpPr txBox="1">
            <a:spLocks noChangeArrowheads="1"/>
          </p:cNvSpPr>
          <p:nvPr/>
        </p:nvSpPr>
        <p:spPr bwMode="auto">
          <a:xfrm>
            <a:off x="481013" y="2819400"/>
            <a:ext cx="8434387" cy="2031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p>
          <a:p>
            <a:pPr eaLnBrk="1" hangingPunct="1"/>
            <a:r>
              <a:rPr lang="en-US" altLang="en-US" sz="1400" dirty="0">
                <a:solidFill>
                  <a:srgbClr val="0000FF"/>
                </a:solidFill>
              </a:rPr>
              <a:t>Rather poorly--AC cell is notoriously difficult to eradicate in FHI (as is the vitreous cell which      frequently occurs)</a:t>
            </a:r>
          </a:p>
          <a:p>
            <a:pPr eaLnBrk="1" hangingPunct="1"/>
            <a:endParaRPr lang="en-US" altLang="en-US" sz="1400" dirty="0">
              <a:solidFill>
                <a:srgbClr val="FFFF00"/>
              </a:solidFill>
            </a:endParaRPr>
          </a:p>
          <a:p>
            <a:pPr eaLnBrk="1" hangingPunct="1"/>
            <a:r>
              <a:rPr lang="en-US" altLang="en-US" sz="1400" i="1" dirty="0">
                <a:solidFill>
                  <a:srgbClr val="FFFF00"/>
                </a:solidFill>
              </a:rPr>
              <a:t>If the inflammation fails to respond to topical steroids, should more aggressive therapies be pursued?</a:t>
            </a:r>
          </a:p>
          <a:p>
            <a:pPr eaLnBrk="1" hangingPunct="1"/>
            <a:r>
              <a:rPr lang="en-US" altLang="en-US" sz="1400" dirty="0">
                <a:solidFill>
                  <a:srgbClr val="FFFF00"/>
                </a:solidFill>
              </a:rPr>
              <a:t>Generally no. In fact, most pts require no anti-inflammatory </a:t>
            </a:r>
            <a:r>
              <a:rPr lang="en-US" altLang="en-US" sz="1400" dirty="0" err="1">
                <a:solidFill>
                  <a:srgbClr val="FFFF00"/>
                </a:solidFill>
              </a:rPr>
              <a:t>tx</a:t>
            </a:r>
            <a:r>
              <a:rPr lang="en-US" altLang="en-US" sz="1400" dirty="0">
                <a:solidFill>
                  <a:srgbClr val="FFFF00"/>
                </a:solidFill>
              </a:rPr>
              <a:t> of any sort (including steroids). Instead,  the </a:t>
            </a:r>
            <a:r>
              <a:rPr lang="en-US" altLang="en-US" sz="1400" dirty="0" err="1">
                <a:solidFill>
                  <a:srgbClr val="FFFF00"/>
                </a:solidFill>
              </a:rPr>
              <a:t>pt</a:t>
            </a:r>
            <a:r>
              <a:rPr lang="en-US" altLang="en-US" sz="1400" dirty="0">
                <a:solidFill>
                  <a:srgbClr val="FFFF00"/>
                </a:solidFill>
              </a:rPr>
              <a:t> should be monitored for the development of glaucoma (first-line treatment: aqueous suppressants) and cataract, which should be removed when visually or medically significant. In rare cases, vitrectomy is required to clear significant vitreous opacities.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896BC1B5-E7C5-4B66-BA8B-DF509E13F245}"/>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2706" name="Rectangle 2">
            <a:extLst>
              <a:ext uri="{FF2B5EF4-FFF2-40B4-BE49-F238E27FC236}">
                <a16:creationId xmlns:a16="http://schemas.microsoft.com/office/drawing/2014/main" id="{FD78A31F-C0B0-4517-9036-29A5DDB3C38D}"/>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07" name="Text Box 4">
            <a:extLst>
              <a:ext uri="{FF2B5EF4-FFF2-40B4-BE49-F238E27FC236}">
                <a16:creationId xmlns:a16="http://schemas.microsoft.com/office/drawing/2014/main" id="{C4FC5E89-7C48-400C-B529-A327BACE7E00}"/>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72708" name="Rectangle 2">
            <a:extLst>
              <a:ext uri="{FF2B5EF4-FFF2-40B4-BE49-F238E27FC236}">
                <a16:creationId xmlns:a16="http://schemas.microsoft.com/office/drawing/2014/main" id="{FEFFD0E0-81EC-4FD0-AF37-8E0CB3D3119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2709" name="Slide Number Placeholder 1">
            <a:extLst>
              <a:ext uri="{FF2B5EF4-FFF2-40B4-BE49-F238E27FC236}">
                <a16:creationId xmlns:a16="http://schemas.microsoft.com/office/drawing/2014/main" id="{4C25B756-125A-445F-A87C-26FEA6F850C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F74545A-4EEB-49D1-8556-D254F55A0911}" type="slidenum">
              <a:rPr lang="en-US" altLang="en-US" sz="1000" smtClean="0"/>
              <a:pPr>
                <a:spcBef>
                  <a:spcPct val="0"/>
                </a:spcBef>
                <a:buClrTx/>
                <a:buSzTx/>
                <a:buFontTx/>
                <a:buNone/>
              </a:pPr>
              <a:t>89</a:t>
            </a:fld>
            <a:endParaRPr lang="en-US" altLang="en-US" sz="1000"/>
          </a:p>
        </p:txBody>
      </p:sp>
      <p:sp>
        <p:nvSpPr>
          <p:cNvPr id="60422" name="Text Box 12">
            <a:extLst>
              <a:ext uri="{FF2B5EF4-FFF2-40B4-BE49-F238E27FC236}">
                <a16:creationId xmlns:a16="http://schemas.microsoft.com/office/drawing/2014/main" id="{31F27422-AAA1-4E38-9E24-B9CED92412E9}"/>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a:solidFill>
                  <a:schemeClr val="bg1">
                    <a:lumMod val="65000"/>
                  </a:schemeClr>
                </a:solidFill>
              </a:rPr>
              <a:t>Heterochromia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common is glaucoma in FHI?</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Toxoplasmosis; HSV; CMV; and rubella. As of now, the preponderance of the evidence points to rubella, but it remains unproven.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Who is the typical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p:txBody>
      </p:sp>
      <p:sp>
        <p:nvSpPr>
          <p:cNvPr id="2" name="TextBox 1">
            <a:extLst>
              <a:ext uri="{FF2B5EF4-FFF2-40B4-BE49-F238E27FC236}">
                <a16:creationId xmlns:a16="http://schemas.microsoft.com/office/drawing/2014/main" id="{CDF4D086-D375-4059-9C0A-45737CA1EFD7}"/>
              </a:ext>
            </a:extLst>
          </p:cNvPr>
          <p:cNvSpPr txBox="1">
            <a:spLocks noChangeArrowheads="1"/>
          </p:cNvSpPr>
          <p:nvPr/>
        </p:nvSpPr>
        <p:spPr bwMode="auto">
          <a:xfrm>
            <a:off x="481013" y="2819400"/>
            <a:ext cx="8434387" cy="2031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p>
          <a:p>
            <a:pPr eaLnBrk="1" hangingPunct="1"/>
            <a:r>
              <a:rPr lang="en-US" altLang="en-US" sz="1400" dirty="0">
                <a:solidFill>
                  <a:srgbClr val="0000FF"/>
                </a:solidFill>
              </a:rPr>
              <a:t>Rather poorly--AC cell is notoriously difficult to eradicate in FHI (as is the vitreous cell which      frequently occurs)</a:t>
            </a:r>
          </a:p>
          <a:p>
            <a:pPr eaLnBrk="1" hangingPunct="1"/>
            <a:endParaRPr lang="en-US" altLang="en-US" sz="1400" dirty="0">
              <a:solidFill>
                <a:srgbClr val="0000FF"/>
              </a:solidFill>
            </a:endParaRPr>
          </a:p>
          <a:p>
            <a:pPr eaLnBrk="1" hangingPunct="1"/>
            <a:r>
              <a:rPr lang="en-US" altLang="en-US" sz="1400" i="1" dirty="0">
                <a:solidFill>
                  <a:srgbClr val="0000FF"/>
                </a:solidFill>
              </a:rPr>
              <a:t>If the inflammation fails to respond to topical steroids, should more aggressive therapies be pursued?</a:t>
            </a:r>
          </a:p>
          <a:p>
            <a:pPr eaLnBrk="1" hangingPunct="1"/>
            <a:r>
              <a:rPr lang="en-US" altLang="en-US" sz="1400" dirty="0">
                <a:solidFill>
                  <a:srgbClr val="FFFF00"/>
                </a:solidFill>
              </a:rPr>
              <a:t>Generally no. In fact, most pts require no anti-inflammatory </a:t>
            </a:r>
            <a:r>
              <a:rPr lang="en-US" altLang="en-US" sz="1400" dirty="0" err="1">
                <a:solidFill>
                  <a:srgbClr val="FFFF00"/>
                </a:solidFill>
              </a:rPr>
              <a:t>tx</a:t>
            </a:r>
            <a:r>
              <a:rPr lang="en-US" altLang="en-US" sz="1400" dirty="0">
                <a:solidFill>
                  <a:srgbClr val="FFFF00"/>
                </a:solidFill>
              </a:rPr>
              <a:t> of any sort (including steroids). Instead,  the </a:t>
            </a:r>
            <a:r>
              <a:rPr lang="en-US" altLang="en-US" sz="1400" dirty="0" err="1">
                <a:solidFill>
                  <a:srgbClr val="FFFF00"/>
                </a:solidFill>
              </a:rPr>
              <a:t>pt</a:t>
            </a:r>
            <a:r>
              <a:rPr lang="en-US" altLang="en-US" sz="1400" dirty="0">
                <a:solidFill>
                  <a:srgbClr val="FFFF00"/>
                </a:solidFill>
              </a:rPr>
              <a:t> should be monitored for the development of glaucoma (first-line treatment: aqueous suppressants) and cataract, which should be removed when visually or medically significant. In rare cases, vitrectomy is required to clear significant vitreous opacities.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1DAFB37-34C4-48A7-83C6-82709CCB9D5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11266" name="Rectangle 2">
            <a:extLst>
              <a:ext uri="{FF2B5EF4-FFF2-40B4-BE49-F238E27FC236}">
                <a16:creationId xmlns:a16="http://schemas.microsoft.com/office/drawing/2014/main" id="{297E5BD3-0F7D-45F1-9619-F705A2E2AA5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7" name="Text Box 4">
            <a:extLst>
              <a:ext uri="{FF2B5EF4-FFF2-40B4-BE49-F238E27FC236}">
                <a16:creationId xmlns:a16="http://schemas.microsoft.com/office/drawing/2014/main" id="{D1D00D81-1280-4BDD-B9BA-5249E9CDA2BB}"/>
              </a:ext>
            </a:extLst>
          </p:cNvPr>
          <p:cNvSpPr txBox="1">
            <a:spLocks noChangeArrowheads="1"/>
          </p:cNvSpPr>
          <p:nvPr/>
        </p:nvSpPr>
        <p:spPr bwMode="auto">
          <a:xfrm>
            <a:off x="390525" y="869950"/>
            <a:ext cx="42082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b="1" dirty="0">
                <a:solidFill>
                  <a:srgbClr val="0000FF"/>
                </a:solidFill>
              </a:rPr>
              <a:t>Anterior uveitis</a:t>
            </a:r>
          </a:p>
          <a:p>
            <a:pPr eaLnBrk="1" hangingPunct="1">
              <a:spcBef>
                <a:spcPct val="0"/>
              </a:spcBef>
              <a:buClrTx/>
              <a:buSzTx/>
              <a:buFontTx/>
              <a:buNone/>
            </a:pPr>
            <a:r>
              <a:rPr lang="en-US" altLang="en-US" sz="1600" dirty="0"/>
              <a:t>	--</a:t>
            </a:r>
            <a:r>
              <a:rPr lang="en-US" altLang="en-US" sz="1600" b="1" dirty="0">
                <a:solidFill>
                  <a:srgbClr val="0000FF"/>
                </a:solidFill>
              </a:rPr>
              <a:t>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p:txBody>
      </p:sp>
      <p:sp>
        <p:nvSpPr>
          <p:cNvPr id="11268" name="Text Box 5">
            <a:extLst>
              <a:ext uri="{FF2B5EF4-FFF2-40B4-BE49-F238E27FC236}">
                <a16:creationId xmlns:a16="http://schemas.microsoft.com/office/drawing/2014/main" id="{30FCC894-0F53-49C9-8165-9AF893A6AF87}"/>
              </a:ext>
            </a:extLst>
          </p:cNvPr>
          <p:cNvSpPr txBox="1">
            <a:spLocks noChangeArrowheads="1"/>
          </p:cNvSpPr>
          <p:nvPr/>
        </p:nvSpPr>
        <p:spPr bwMode="auto">
          <a:xfrm>
            <a:off x="3276600" y="838200"/>
            <a:ext cx="4495800" cy="1600438"/>
          </a:xfrm>
          <a:prstGeom prst="rect">
            <a:avLst/>
          </a:prstGeom>
          <a:solidFill>
            <a:schemeClr val="accent5">
              <a:lumMod val="75000"/>
            </a:schemeClr>
          </a:solidFill>
          <a:ln>
            <a:noFill/>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Both of these present with unilateral AC cell and </a:t>
            </a:r>
            <a:r>
              <a:rPr lang="en-US" altLang="en-US" sz="1400" i="1" dirty="0">
                <a:solidFill>
                  <a:srgbClr val="0000FF"/>
                </a:solidFill>
                <a:cs typeface="Arial" panose="020B0604020202020204" pitchFamily="34" charset="0"/>
              </a:rPr>
              <a:t>↑</a:t>
            </a:r>
            <a:r>
              <a:rPr lang="en-US" altLang="en-US" sz="1400" i="1" dirty="0">
                <a:solidFill>
                  <a:srgbClr val="0000FF"/>
                </a:solidFill>
              </a:rPr>
              <a:t> IOP. </a:t>
            </a:r>
          </a:p>
          <a:p>
            <a:pPr eaLnBrk="1" hangingPunct="1">
              <a:spcBef>
                <a:spcPct val="0"/>
              </a:spcBef>
              <a:buClrTx/>
              <a:buSzTx/>
              <a:buFontTx/>
              <a:buNone/>
            </a:pPr>
            <a:r>
              <a:rPr lang="en-US" altLang="en-US" sz="1400" i="1" dirty="0">
                <a:solidFill>
                  <a:srgbClr val="0000FF"/>
                </a:solidFill>
              </a:rPr>
              <a:t>How does one differentiate between them?</a:t>
            </a:r>
            <a:endParaRPr lang="en-US" altLang="en-US" sz="1400"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The severity of the AC reaction is an important clue.   In order for a ‘simple’ anterior uveitis to cause </a:t>
            </a:r>
            <a:r>
              <a:rPr lang="en-US" altLang="en-US" sz="1400" dirty="0">
                <a:solidFill>
                  <a:schemeClr val="accent5">
                    <a:lumMod val="75000"/>
                  </a:schemeClr>
                </a:solidFill>
                <a:cs typeface="Arial" panose="020B0604020202020204" pitchFamily="34" charset="0"/>
              </a:rPr>
              <a:t>↑</a:t>
            </a:r>
            <a:r>
              <a:rPr lang="en-US" altLang="en-US" sz="1400" dirty="0">
                <a:solidFill>
                  <a:schemeClr val="accent5">
                    <a:lumMod val="75000"/>
                  </a:schemeClr>
                </a:solidFill>
              </a:rPr>
              <a:t> IOP, the inflammatory reaction must be quite severe.         In contrast, the cell associated with trabeculitis can   be quite mild.</a:t>
            </a:r>
          </a:p>
        </p:txBody>
      </p:sp>
      <p:sp>
        <p:nvSpPr>
          <p:cNvPr id="11269" name="Rectangle 2">
            <a:extLst>
              <a:ext uri="{FF2B5EF4-FFF2-40B4-BE49-F238E27FC236}">
                <a16:creationId xmlns:a16="http://schemas.microsoft.com/office/drawing/2014/main" id="{FEAEBBBA-1540-4047-B14B-9C7CE022B1C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11270" name="Slide Number Placeholder 1">
            <a:extLst>
              <a:ext uri="{FF2B5EF4-FFF2-40B4-BE49-F238E27FC236}">
                <a16:creationId xmlns:a16="http://schemas.microsoft.com/office/drawing/2014/main" id="{A635A96E-6F16-4351-85C1-1BA7026A7DE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9C882A6-A9C6-4ECC-87E5-4591995BB6FF}" type="slidenum">
              <a:rPr lang="en-US" altLang="en-US" sz="1000" smtClean="0"/>
              <a:pPr>
                <a:spcBef>
                  <a:spcPct val="0"/>
                </a:spcBef>
                <a:buClrTx/>
                <a:buSzTx/>
                <a:buFontTx/>
                <a:buNone/>
              </a:pPr>
              <a:t>9</a:t>
            </a:fld>
            <a:endParaRPr lang="en-US" altLang="en-US" sz="10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885D1BD-E56C-4597-AFBA-CD3F9453A1CA}"/>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3730" name="Rectangle 2">
            <a:extLst>
              <a:ext uri="{FF2B5EF4-FFF2-40B4-BE49-F238E27FC236}">
                <a16:creationId xmlns:a16="http://schemas.microsoft.com/office/drawing/2014/main" id="{5276B52A-DA42-4996-8BF8-356F126D2914}"/>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3731" name="Text Box 4">
            <a:extLst>
              <a:ext uri="{FF2B5EF4-FFF2-40B4-BE49-F238E27FC236}">
                <a16:creationId xmlns:a16="http://schemas.microsoft.com/office/drawing/2014/main" id="{A5F681EF-3061-4368-8E6C-7FCFBE54ADCF}"/>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73732" name="Rectangle 2">
            <a:extLst>
              <a:ext uri="{FF2B5EF4-FFF2-40B4-BE49-F238E27FC236}">
                <a16:creationId xmlns:a16="http://schemas.microsoft.com/office/drawing/2014/main" id="{714FB910-FFB7-4D35-BA20-426416E5CEE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3733" name="Slide Number Placeholder 1">
            <a:extLst>
              <a:ext uri="{FF2B5EF4-FFF2-40B4-BE49-F238E27FC236}">
                <a16:creationId xmlns:a16="http://schemas.microsoft.com/office/drawing/2014/main" id="{147C0717-9A0E-40C7-8A1C-EE3437DAEDA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A659956-EE52-4920-A6B7-0CDDFC59549D}" type="slidenum">
              <a:rPr lang="en-US" altLang="en-US" sz="1000" smtClean="0"/>
              <a:pPr>
                <a:spcBef>
                  <a:spcPct val="0"/>
                </a:spcBef>
                <a:buClrTx/>
                <a:buSzTx/>
                <a:buFontTx/>
                <a:buNone/>
              </a:pPr>
              <a:t>90</a:t>
            </a:fld>
            <a:endParaRPr lang="en-US" altLang="en-US" sz="1000"/>
          </a:p>
        </p:txBody>
      </p:sp>
      <p:sp>
        <p:nvSpPr>
          <p:cNvPr id="60422" name="Text Box 12">
            <a:extLst>
              <a:ext uri="{FF2B5EF4-FFF2-40B4-BE49-F238E27FC236}">
                <a16:creationId xmlns:a16="http://schemas.microsoft.com/office/drawing/2014/main" id="{C5EC24EC-27D0-4945-BEB8-04B0FBAB5059}"/>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a:solidFill>
                  <a:schemeClr val="bg1">
                    <a:lumMod val="65000"/>
                  </a:schemeClr>
                </a:solidFill>
              </a:rPr>
              <a:t>Heterochromia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common is glaucoma in FHI?</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Toxoplasmosis; HSV; CMV; and rubella. As of now, the preponderance of the evidence points to rubella, but it remains unproven.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Who is the typical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p:txBody>
      </p:sp>
      <p:sp>
        <p:nvSpPr>
          <p:cNvPr id="73735" name="TextBox 1">
            <a:extLst>
              <a:ext uri="{FF2B5EF4-FFF2-40B4-BE49-F238E27FC236}">
                <a16:creationId xmlns:a16="http://schemas.microsoft.com/office/drawing/2014/main" id="{D4808854-101E-4BE4-A496-681ABCA7A306}"/>
              </a:ext>
            </a:extLst>
          </p:cNvPr>
          <p:cNvSpPr txBox="1">
            <a:spLocks noChangeArrowheads="1"/>
          </p:cNvSpPr>
          <p:nvPr/>
        </p:nvSpPr>
        <p:spPr bwMode="auto">
          <a:xfrm>
            <a:off x="481013" y="2819400"/>
            <a:ext cx="8434387" cy="2031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p>
          <a:p>
            <a:pPr eaLnBrk="1" hangingPunct="1"/>
            <a:r>
              <a:rPr lang="en-US" altLang="en-US" sz="1400" dirty="0">
                <a:solidFill>
                  <a:srgbClr val="0000FF"/>
                </a:solidFill>
              </a:rPr>
              <a:t>Rather poorly--AC cell is notoriously difficult to eradicate in FHI (as is the vitreous cell which      frequently occurs)</a:t>
            </a:r>
          </a:p>
          <a:p>
            <a:pPr eaLnBrk="1" hangingPunct="1"/>
            <a:endParaRPr lang="en-US" altLang="en-US" sz="1400" dirty="0">
              <a:solidFill>
                <a:srgbClr val="0000FF"/>
              </a:solidFill>
            </a:endParaRPr>
          </a:p>
          <a:p>
            <a:pPr eaLnBrk="1" hangingPunct="1"/>
            <a:r>
              <a:rPr lang="en-US" altLang="en-US" sz="1400" i="1" dirty="0">
                <a:solidFill>
                  <a:srgbClr val="0000FF"/>
                </a:solidFill>
              </a:rPr>
              <a:t>If the inflammation fails to respond to topical steroids, should more aggressive therapies be pursued?</a:t>
            </a:r>
          </a:p>
          <a:p>
            <a:pPr eaLnBrk="1" hangingPunct="1"/>
            <a:r>
              <a:rPr lang="en-US" altLang="en-US" sz="1400" dirty="0">
                <a:solidFill>
                  <a:srgbClr val="0000FF"/>
                </a:solidFill>
              </a:rPr>
              <a:t>Generally no. In fact, most pts require no anti-inflammatory </a:t>
            </a:r>
            <a:r>
              <a:rPr lang="en-US" altLang="en-US" sz="1400" dirty="0" err="1">
                <a:solidFill>
                  <a:srgbClr val="0000FF"/>
                </a:solidFill>
              </a:rPr>
              <a:t>tx</a:t>
            </a:r>
            <a:r>
              <a:rPr lang="en-US" altLang="en-US" sz="1400" dirty="0">
                <a:solidFill>
                  <a:srgbClr val="0000FF"/>
                </a:solidFill>
              </a:rPr>
              <a:t> of any sort (including steroids). </a:t>
            </a:r>
            <a:r>
              <a:rPr lang="en-US" altLang="en-US" sz="1400" dirty="0">
                <a:solidFill>
                  <a:srgbClr val="FFFF00"/>
                </a:solidFill>
              </a:rPr>
              <a:t>Instead,  the </a:t>
            </a:r>
            <a:r>
              <a:rPr lang="en-US" altLang="en-US" sz="1400" dirty="0" err="1">
                <a:solidFill>
                  <a:srgbClr val="FFFF00"/>
                </a:solidFill>
              </a:rPr>
              <a:t>pt</a:t>
            </a:r>
            <a:r>
              <a:rPr lang="en-US" altLang="en-US" sz="1400" dirty="0">
                <a:solidFill>
                  <a:srgbClr val="FFFF00"/>
                </a:solidFill>
              </a:rPr>
              <a:t> should be monitored for the development of glaucoma (first-line treatment: aqueous suppressants) and cataract, which should be removed when visually or medically significant. In rare cases, vitrectomy is required to clear significant vitreous opacities.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E885D1BD-E56C-4597-AFBA-CD3F9453A1CA}"/>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3730" name="Rectangle 2">
            <a:extLst>
              <a:ext uri="{FF2B5EF4-FFF2-40B4-BE49-F238E27FC236}">
                <a16:creationId xmlns:a16="http://schemas.microsoft.com/office/drawing/2014/main" id="{5276B52A-DA42-4996-8BF8-356F126D2914}"/>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3731" name="Text Box 4">
            <a:extLst>
              <a:ext uri="{FF2B5EF4-FFF2-40B4-BE49-F238E27FC236}">
                <a16:creationId xmlns:a16="http://schemas.microsoft.com/office/drawing/2014/main" id="{A5F681EF-3061-4368-8E6C-7FCFBE54ADCF}"/>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73732" name="Rectangle 2">
            <a:extLst>
              <a:ext uri="{FF2B5EF4-FFF2-40B4-BE49-F238E27FC236}">
                <a16:creationId xmlns:a16="http://schemas.microsoft.com/office/drawing/2014/main" id="{714FB910-FFB7-4D35-BA20-426416E5CEEE}"/>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3733" name="Slide Number Placeholder 1">
            <a:extLst>
              <a:ext uri="{FF2B5EF4-FFF2-40B4-BE49-F238E27FC236}">
                <a16:creationId xmlns:a16="http://schemas.microsoft.com/office/drawing/2014/main" id="{147C0717-9A0E-40C7-8A1C-EE3437DAEDA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A659956-EE52-4920-A6B7-0CDDFC59549D}" type="slidenum">
              <a:rPr lang="en-US" altLang="en-US" sz="1000" smtClean="0"/>
              <a:pPr>
                <a:spcBef>
                  <a:spcPct val="0"/>
                </a:spcBef>
                <a:buClrTx/>
                <a:buSzTx/>
                <a:buFontTx/>
                <a:buNone/>
              </a:pPr>
              <a:t>91</a:t>
            </a:fld>
            <a:endParaRPr lang="en-US" altLang="en-US" sz="1000"/>
          </a:p>
        </p:txBody>
      </p:sp>
      <p:sp>
        <p:nvSpPr>
          <p:cNvPr id="60422" name="Text Box 12">
            <a:extLst>
              <a:ext uri="{FF2B5EF4-FFF2-40B4-BE49-F238E27FC236}">
                <a16:creationId xmlns:a16="http://schemas.microsoft.com/office/drawing/2014/main" id="{C5EC24EC-27D0-4945-BEB8-04B0FBAB5059}"/>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a:solidFill>
                  <a:schemeClr val="bg1">
                    <a:lumMod val="65000"/>
                  </a:schemeClr>
                </a:solidFill>
              </a:rPr>
              <a:t>Heterochromia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common is glaucoma in FHI?</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Toxoplasmosis; HSV; CMV; and rubella. As of now, the preponderance of the evidence points to rubella, but it remains unproven.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Who is the typical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p:txBody>
      </p:sp>
      <p:sp>
        <p:nvSpPr>
          <p:cNvPr id="73735" name="TextBox 1">
            <a:extLst>
              <a:ext uri="{FF2B5EF4-FFF2-40B4-BE49-F238E27FC236}">
                <a16:creationId xmlns:a16="http://schemas.microsoft.com/office/drawing/2014/main" id="{D4808854-101E-4BE4-A496-681ABCA7A306}"/>
              </a:ext>
            </a:extLst>
          </p:cNvPr>
          <p:cNvSpPr txBox="1">
            <a:spLocks noChangeArrowheads="1"/>
          </p:cNvSpPr>
          <p:nvPr/>
        </p:nvSpPr>
        <p:spPr bwMode="auto">
          <a:xfrm>
            <a:off x="481013" y="2819400"/>
            <a:ext cx="8434387" cy="2031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p>
          <a:p>
            <a:pPr eaLnBrk="1" hangingPunct="1"/>
            <a:r>
              <a:rPr lang="en-US" altLang="en-US" sz="1400" dirty="0">
                <a:solidFill>
                  <a:srgbClr val="0000FF"/>
                </a:solidFill>
              </a:rPr>
              <a:t>Rather poorly--AC cell is notoriously difficult to eradicate in FHI (as is the vitreous cell which      frequently occurs)</a:t>
            </a:r>
          </a:p>
          <a:p>
            <a:pPr eaLnBrk="1" hangingPunct="1"/>
            <a:endParaRPr lang="en-US" altLang="en-US" sz="1400" dirty="0">
              <a:solidFill>
                <a:srgbClr val="0000FF"/>
              </a:solidFill>
            </a:endParaRPr>
          </a:p>
          <a:p>
            <a:pPr eaLnBrk="1" hangingPunct="1"/>
            <a:r>
              <a:rPr lang="en-US" altLang="en-US" sz="1400" i="1" dirty="0">
                <a:solidFill>
                  <a:srgbClr val="0000FF"/>
                </a:solidFill>
              </a:rPr>
              <a:t>If the inflammation fails to respond to topical steroids, should more aggressive therapies be pursued?</a:t>
            </a:r>
          </a:p>
          <a:p>
            <a:pPr eaLnBrk="1" hangingPunct="1"/>
            <a:r>
              <a:rPr lang="en-US" altLang="en-US" sz="1400" dirty="0">
                <a:solidFill>
                  <a:srgbClr val="0000FF"/>
                </a:solidFill>
              </a:rPr>
              <a:t>Generally no. In fact, most pts require no anti-inflammatory </a:t>
            </a:r>
            <a:r>
              <a:rPr lang="en-US" altLang="en-US" sz="1400" dirty="0" err="1">
                <a:solidFill>
                  <a:srgbClr val="0000FF"/>
                </a:solidFill>
              </a:rPr>
              <a:t>tx</a:t>
            </a:r>
            <a:r>
              <a:rPr lang="en-US" altLang="en-US" sz="1400" dirty="0">
                <a:solidFill>
                  <a:srgbClr val="0000FF"/>
                </a:solidFill>
              </a:rPr>
              <a:t> of any sort (including steroids). </a:t>
            </a:r>
            <a:r>
              <a:rPr lang="en-US" altLang="en-US" sz="1400" dirty="0"/>
              <a:t>Instead,  the </a:t>
            </a:r>
            <a:r>
              <a:rPr lang="en-US" altLang="en-US" sz="1400" dirty="0" err="1"/>
              <a:t>pt</a:t>
            </a:r>
            <a:r>
              <a:rPr lang="en-US" altLang="en-US" sz="1400" dirty="0"/>
              <a:t> should be monitored for the development of glaucoma (first-line treatment: aqueous suppressants) and cataract, which should be removed when visually or medically significant. </a:t>
            </a:r>
            <a:r>
              <a:rPr lang="en-US" altLang="en-US" sz="1400" dirty="0">
                <a:solidFill>
                  <a:srgbClr val="FFFF00"/>
                </a:solidFill>
              </a:rPr>
              <a:t>In rare cases, vitrectomy is required to clear significant vitreous opacities.</a:t>
            </a:r>
          </a:p>
        </p:txBody>
      </p:sp>
      <p:sp>
        <p:nvSpPr>
          <p:cNvPr id="3" name="Rectangle 2">
            <a:extLst>
              <a:ext uri="{FF2B5EF4-FFF2-40B4-BE49-F238E27FC236}">
                <a16:creationId xmlns:a16="http://schemas.microsoft.com/office/drawing/2014/main" id="{537B320F-3D7C-47CB-B9BA-1DD4A923EB41}"/>
              </a:ext>
            </a:extLst>
          </p:cNvPr>
          <p:cNvSpPr/>
          <p:nvPr/>
        </p:nvSpPr>
        <p:spPr>
          <a:xfrm>
            <a:off x="6934200" y="4191000"/>
            <a:ext cx="1745974" cy="195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00" dirty="0">
                <a:solidFill>
                  <a:schemeClr val="tx1"/>
                </a:solidFill>
              </a:rPr>
              <a:t>class of glaucoma med</a:t>
            </a:r>
          </a:p>
        </p:txBody>
      </p:sp>
    </p:spTree>
    <p:extLst>
      <p:ext uri="{BB962C8B-B14F-4D97-AF65-F5344CB8AC3E}">
        <p14:creationId xmlns:p14="http://schemas.microsoft.com/office/powerpoint/2010/main" val="40306774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3173325-1021-4A2F-9F1E-0EA0DDFAE51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4754" name="Rectangle 2">
            <a:extLst>
              <a:ext uri="{FF2B5EF4-FFF2-40B4-BE49-F238E27FC236}">
                <a16:creationId xmlns:a16="http://schemas.microsoft.com/office/drawing/2014/main" id="{4E526320-148C-422B-80CF-AC2FE873A25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4755" name="Text Box 4">
            <a:extLst>
              <a:ext uri="{FF2B5EF4-FFF2-40B4-BE49-F238E27FC236}">
                <a16:creationId xmlns:a16="http://schemas.microsoft.com/office/drawing/2014/main" id="{E65BEE28-F89A-4441-A462-4E18B101EA0E}"/>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74756" name="Rectangle 2">
            <a:extLst>
              <a:ext uri="{FF2B5EF4-FFF2-40B4-BE49-F238E27FC236}">
                <a16:creationId xmlns:a16="http://schemas.microsoft.com/office/drawing/2014/main" id="{C7C94F0A-74A5-4C50-B039-86160BCD6EB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4757" name="Slide Number Placeholder 1">
            <a:extLst>
              <a:ext uri="{FF2B5EF4-FFF2-40B4-BE49-F238E27FC236}">
                <a16:creationId xmlns:a16="http://schemas.microsoft.com/office/drawing/2014/main" id="{31B66E88-EFBB-4D87-BB21-E2338350248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2E3B6F6-F16C-446B-92B1-E661FE5F7E22}" type="slidenum">
              <a:rPr lang="en-US" altLang="en-US" sz="1000" smtClean="0"/>
              <a:pPr>
                <a:spcBef>
                  <a:spcPct val="0"/>
                </a:spcBef>
                <a:buClrTx/>
                <a:buSzTx/>
                <a:buFontTx/>
                <a:buNone/>
              </a:pPr>
              <a:t>92</a:t>
            </a:fld>
            <a:endParaRPr lang="en-US" altLang="en-US" sz="1000"/>
          </a:p>
        </p:txBody>
      </p:sp>
      <p:sp>
        <p:nvSpPr>
          <p:cNvPr id="60422" name="Text Box 12">
            <a:extLst>
              <a:ext uri="{FF2B5EF4-FFF2-40B4-BE49-F238E27FC236}">
                <a16:creationId xmlns:a16="http://schemas.microsoft.com/office/drawing/2014/main" id="{19449462-C353-441B-B442-1CE71E723557}"/>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a:solidFill>
                  <a:schemeClr val="bg1">
                    <a:lumMod val="65000"/>
                  </a:schemeClr>
                </a:solidFill>
              </a:rPr>
              <a:t>Heterochromia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common is glaucoma in FHI?</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Toxoplasmosis; HSV; CMV; and rubella. As of now, the preponderance of the evidence points to rubella, but it remains unproven.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Who is the typical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p:txBody>
      </p:sp>
      <p:sp>
        <p:nvSpPr>
          <p:cNvPr id="2" name="TextBox 1">
            <a:extLst>
              <a:ext uri="{FF2B5EF4-FFF2-40B4-BE49-F238E27FC236}">
                <a16:creationId xmlns:a16="http://schemas.microsoft.com/office/drawing/2014/main" id="{DA9118D7-B97F-48B4-81ED-EDAA4249C49F}"/>
              </a:ext>
            </a:extLst>
          </p:cNvPr>
          <p:cNvSpPr txBox="1">
            <a:spLocks noChangeArrowheads="1"/>
          </p:cNvSpPr>
          <p:nvPr/>
        </p:nvSpPr>
        <p:spPr bwMode="auto">
          <a:xfrm>
            <a:off x="481013" y="2819400"/>
            <a:ext cx="8434387" cy="2031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p>
          <a:p>
            <a:pPr eaLnBrk="1" hangingPunct="1"/>
            <a:r>
              <a:rPr lang="en-US" altLang="en-US" sz="1400" dirty="0">
                <a:solidFill>
                  <a:srgbClr val="0000FF"/>
                </a:solidFill>
              </a:rPr>
              <a:t>Rather poorly--AC cell is notoriously difficult to eradicate in FHI (as is the vitreous cell which      frequently occurs)</a:t>
            </a:r>
          </a:p>
          <a:p>
            <a:pPr eaLnBrk="1" hangingPunct="1"/>
            <a:endParaRPr lang="en-US" altLang="en-US" sz="1400" dirty="0">
              <a:solidFill>
                <a:srgbClr val="0000FF"/>
              </a:solidFill>
            </a:endParaRPr>
          </a:p>
          <a:p>
            <a:pPr eaLnBrk="1" hangingPunct="1"/>
            <a:r>
              <a:rPr lang="en-US" altLang="en-US" sz="1400" i="1" dirty="0">
                <a:solidFill>
                  <a:srgbClr val="0000FF"/>
                </a:solidFill>
              </a:rPr>
              <a:t>If the inflammation fails to respond to topical steroids, should more aggressive therapies be pursued?</a:t>
            </a:r>
          </a:p>
          <a:p>
            <a:pPr eaLnBrk="1" hangingPunct="1"/>
            <a:r>
              <a:rPr lang="en-US" altLang="en-US" sz="1400" dirty="0">
                <a:solidFill>
                  <a:srgbClr val="0000FF"/>
                </a:solidFill>
              </a:rPr>
              <a:t>Generally no. In fact, most pts require no anti-inflammatory </a:t>
            </a:r>
            <a:r>
              <a:rPr lang="en-US" altLang="en-US" sz="1400" dirty="0" err="1">
                <a:solidFill>
                  <a:srgbClr val="0000FF"/>
                </a:solidFill>
              </a:rPr>
              <a:t>tx</a:t>
            </a:r>
            <a:r>
              <a:rPr lang="en-US" altLang="en-US" sz="1400" dirty="0">
                <a:solidFill>
                  <a:srgbClr val="0000FF"/>
                </a:solidFill>
              </a:rPr>
              <a:t> of any sort (including steroids). </a:t>
            </a:r>
            <a:r>
              <a:rPr lang="en-US" altLang="en-US" sz="1400" dirty="0"/>
              <a:t>Instead,  the </a:t>
            </a:r>
            <a:r>
              <a:rPr lang="en-US" altLang="en-US" sz="1400" dirty="0" err="1"/>
              <a:t>pt</a:t>
            </a:r>
            <a:r>
              <a:rPr lang="en-US" altLang="en-US" sz="1400" dirty="0"/>
              <a:t> should be monitored for the development of glaucoma (first-line treatment: aqueous suppressants) and cataract, which should be removed when visually or medically significant. </a:t>
            </a:r>
            <a:r>
              <a:rPr lang="en-US" altLang="en-US" sz="1400" dirty="0">
                <a:solidFill>
                  <a:srgbClr val="FFFF00"/>
                </a:solidFill>
              </a:rPr>
              <a:t>In rare cases, vitrectomy is required to clear significant vitreous opacities.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63173325-1021-4A2F-9F1E-0EA0DDFAE51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4754" name="Rectangle 2">
            <a:extLst>
              <a:ext uri="{FF2B5EF4-FFF2-40B4-BE49-F238E27FC236}">
                <a16:creationId xmlns:a16="http://schemas.microsoft.com/office/drawing/2014/main" id="{4E526320-148C-422B-80CF-AC2FE873A25C}"/>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4755" name="Text Box 4">
            <a:extLst>
              <a:ext uri="{FF2B5EF4-FFF2-40B4-BE49-F238E27FC236}">
                <a16:creationId xmlns:a16="http://schemas.microsoft.com/office/drawing/2014/main" id="{E65BEE28-F89A-4441-A462-4E18B101EA0E}"/>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74756" name="Rectangle 2">
            <a:extLst>
              <a:ext uri="{FF2B5EF4-FFF2-40B4-BE49-F238E27FC236}">
                <a16:creationId xmlns:a16="http://schemas.microsoft.com/office/drawing/2014/main" id="{C7C94F0A-74A5-4C50-B039-86160BCD6EBB}"/>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4757" name="Slide Number Placeholder 1">
            <a:extLst>
              <a:ext uri="{FF2B5EF4-FFF2-40B4-BE49-F238E27FC236}">
                <a16:creationId xmlns:a16="http://schemas.microsoft.com/office/drawing/2014/main" id="{31B66E88-EFBB-4D87-BB21-E2338350248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2E3B6F6-F16C-446B-92B1-E661FE5F7E22}" type="slidenum">
              <a:rPr lang="en-US" altLang="en-US" sz="1000" smtClean="0"/>
              <a:pPr>
                <a:spcBef>
                  <a:spcPct val="0"/>
                </a:spcBef>
                <a:buClrTx/>
                <a:buSzTx/>
                <a:buFontTx/>
                <a:buNone/>
              </a:pPr>
              <a:t>93</a:t>
            </a:fld>
            <a:endParaRPr lang="en-US" altLang="en-US" sz="1000"/>
          </a:p>
        </p:txBody>
      </p:sp>
      <p:sp>
        <p:nvSpPr>
          <p:cNvPr id="60422" name="Text Box 12">
            <a:extLst>
              <a:ext uri="{FF2B5EF4-FFF2-40B4-BE49-F238E27FC236}">
                <a16:creationId xmlns:a16="http://schemas.microsoft.com/office/drawing/2014/main" id="{19449462-C353-441B-B442-1CE71E723557}"/>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a:solidFill>
                  <a:schemeClr val="bg1">
                    <a:lumMod val="65000"/>
                  </a:schemeClr>
                </a:solidFill>
              </a:rPr>
              <a:t>Heterochromia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common is glaucoma in FHI?</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Toxoplasmosis; HSV; CMV; and rubella. As of now, the preponderance of the evidence points to rubella, but it remains unproven.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Who is the typical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p:txBody>
      </p:sp>
      <p:sp>
        <p:nvSpPr>
          <p:cNvPr id="2" name="TextBox 1">
            <a:extLst>
              <a:ext uri="{FF2B5EF4-FFF2-40B4-BE49-F238E27FC236}">
                <a16:creationId xmlns:a16="http://schemas.microsoft.com/office/drawing/2014/main" id="{DA9118D7-B97F-48B4-81ED-EDAA4249C49F}"/>
              </a:ext>
            </a:extLst>
          </p:cNvPr>
          <p:cNvSpPr txBox="1">
            <a:spLocks noChangeArrowheads="1"/>
          </p:cNvSpPr>
          <p:nvPr/>
        </p:nvSpPr>
        <p:spPr bwMode="auto">
          <a:xfrm>
            <a:off x="481013" y="2819400"/>
            <a:ext cx="8434387" cy="2031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How well does FHI respond to steroid therapy?</a:t>
            </a:r>
          </a:p>
          <a:p>
            <a:pPr eaLnBrk="1" hangingPunct="1"/>
            <a:r>
              <a:rPr lang="en-US" altLang="en-US" sz="1400" dirty="0">
                <a:solidFill>
                  <a:srgbClr val="0000FF"/>
                </a:solidFill>
              </a:rPr>
              <a:t>Rather poorly--AC cell is notoriously difficult to eradicate in FHI (as is the vitreous cell which      frequently occurs)</a:t>
            </a:r>
          </a:p>
          <a:p>
            <a:pPr eaLnBrk="1" hangingPunct="1"/>
            <a:endParaRPr lang="en-US" altLang="en-US" sz="1400" dirty="0">
              <a:solidFill>
                <a:srgbClr val="0000FF"/>
              </a:solidFill>
            </a:endParaRPr>
          </a:p>
          <a:p>
            <a:pPr eaLnBrk="1" hangingPunct="1"/>
            <a:r>
              <a:rPr lang="en-US" altLang="en-US" sz="1400" i="1" dirty="0">
                <a:solidFill>
                  <a:srgbClr val="0000FF"/>
                </a:solidFill>
              </a:rPr>
              <a:t>If the inflammation fails to respond to topical steroids, should more aggressive therapies be pursued?</a:t>
            </a:r>
          </a:p>
          <a:p>
            <a:pPr eaLnBrk="1" hangingPunct="1"/>
            <a:r>
              <a:rPr lang="en-US" altLang="en-US" sz="1400" dirty="0">
                <a:solidFill>
                  <a:srgbClr val="0000FF"/>
                </a:solidFill>
              </a:rPr>
              <a:t>Generally no. In fact, most pts require no anti-inflammatory </a:t>
            </a:r>
            <a:r>
              <a:rPr lang="en-US" altLang="en-US" sz="1400" dirty="0" err="1">
                <a:solidFill>
                  <a:srgbClr val="0000FF"/>
                </a:solidFill>
              </a:rPr>
              <a:t>tx</a:t>
            </a:r>
            <a:r>
              <a:rPr lang="en-US" altLang="en-US" sz="1400" dirty="0">
                <a:solidFill>
                  <a:srgbClr val="0000FF"/>
                </a:solidFill>
              </a:rPr>
              <a:t> of any sort (including steroids). </a:t>
            </a:r>
            <a:r>
              <a:rPr lang="en-US" altLang="en-US" sz="1400" dirty="0"/>
              <a:t>Instead,  the </a:t>
            </a:r>
            <a:r>
              <a:rPr lang="en-US" altLang="en-US" sz="1400" dirty="0" err="1"/>
              <a:t>pt</a:t>
            </a:r>
            <a:r>
              <a:rPr lang="en-US" altLang="en-US" sz="1400" dirty="0"/>
              <a:t> should be monitored for the development of glaucoma (first-line treatment: aqueous suppressants) and cataract, which should be removed when visually or medically significant. </a:t>
            </a:r>
            <a:r>
              <a:rPr lang="en-US" altLang="en-US" sz="1400" dirty="0">
                <a:solidFill>
                  <a:srgbClr val="0000FF"/>
                </a:solidFill>
              </a:rPr>
              <a:t>In rare cases, vitrectomy is required to clear significant vitreous opacities.</a:t>
            </a:r>
          </a:p>
        </p:txBody>
      </p:sp>
    </p:spTree>
    <p:extLst>
      <p:ext uri="{BB962C8B-B14F-4D97-AF65-F5344CB8AC3E}">
        <p14:creationId xmlns:p14="http://schemas.microsoft.com/office/powerpoint/2010/main" val="44877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5B9344B9-723E-4685-B8C9-F821466D39F1}"/>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6802" name="Rectangle 2">
            <a:extLst>
              <a:ext uri="{FF2B5EF4-FFF2-40B4-BE49-F238E27FC236}">
                <a16:creationId xmlns:a16="http://schemas.microsoft.com/office/drawing/2014/main" id="{6DBF5BE2-F212-4B0C-90C4-65100FBB7560}"/>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6803" name="Text Box 4">
            <a:extLst>
              <a:ext uri="{FF2B5EF4-FFF2-40B4-BE49-F238E27FC236}">
                <a16:creationId xmlns:a16="http://schemas.microsoft.com/office/drawing/2014/main" id="{35EFD22E-0246-4519-BBBE-9895A8F51F2A}"/>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76804" name="Rectangle 2">
            <a:extLst>
              <a:ext uri="{FF2B5EF4-FFF2-40B4-BE49-F238E27FC236}">
                <a16:creationId xmlns:a16="http://schemas.microsoft.com/office/drawing/2014/main" id="{673B0795-71EC-43B5-A3CB-D9119467AB67}"/>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6805" name="Slide Number Placeholder 1">
            <a:extLst>
              <a:ext uri="{FF2B5EF4-FFF2-40B4-BE49-F238E27FC236}">
                <a16:creationId xmlns:a16="http://schemas.microsoft.com/office/drawing/2014/main" id="{EC1001FD-1374-4E2B-9AFA-BDAC238A240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7BCAB06-C332-4C2F-A77B-BE4B724EB702}" type="slidenum">
              <a:rPr lang="en-US" altLang="en-US" sz="1000" smtClean="0"/>
              <a:pPr>
                <a:spcBef>
                  <a:spcPct val="0"/>
                </a:spcBef>
                <a:buClrTx/>
                <a:buSzTx/>
                <a:buFontTx/>
                <a:buNone/>
              </a:pPr>
              <a:t>94</a:t>
            </a:fld>
            <a:endParaRPr lang="en-US" altLang="en-US" sz="1000"/>
          </a:p>
        </p:txBody>
      </p:sp>
      <p:sp>
        <p:nvSpPr>
          <p:cNvPr id="60422" name="Text Box 12">
            <a:extLst>
              <a:ext uri="{FF2B5EF4-FFF2-40B4-BE49-F238E27FC236}">
                <a16:creationId xmlns:a16="http://schemas.microsoft.com/office/drawing/2014/main" id="{F2153CDE-B4D3-45FC-BF4F-5C00C1ECB88C}"/>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a:solidFill>
                  <a:schemeClr val="bg1">
                    <a:lumMod val="65000"/>
                  </a:schemeClr>
                </a:solidFill>
              </a:rPr>
              <a:t>Heterochromia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common is glaucoma in FHI?</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Toxoplasmosis; HSV; CMV; and rubella. As of now, the preponderance of the evidence points to rubella, but it remains unproven.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Who is the typical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p:txBody>
      </p:sp>
      <p:sp>
        <p:nvSpPr>
          <p:cNvPr id="3" name="TextBox 2">
            <a:extLst>
              <a:ext uri="{FF2B5EF4-FFF2-40B4-BE49-F238E27FC236}">
                <a16:creationId xmlns:a16="http://schemas.microsoft.com/office/drawing/2014/main" id="{2BD2C740-FC0B-443D-9F93-224C14A3AB35}"/>
              </a:ext>
            </a:extLst>
          </p:cNvPr>
          <p:cNvSpPr txBox="1"/>
          <p:nvPr/>
        </p:nvSpPr>
        <p:spPr>
          <a:xfrm>
            <a:off x="2590800" y="4976336"/>
            <a:ext cx="4824413" cy="738664"/>
          </a:xfrm>
          <a:prstGeom prst="rect">
            <a:avLst/>
          </a:prstGeom>
          <a:solidFill>
            <a:srgbClr val="002060"/>
          </a:solidFill>
        </p:spPr>
        <p:txBody>
          <a:bodyPr wrap="square">
            <a:spAutoFit/>
          </a:bodyPr>
          <a:lstStyle/>
          <a:p>
            <a:pPr eaLnBrk="1" hangingPunct="1">
              <a:defRPr/>
            </a:pPr>
            <a:r>
              <a:rPr lang="en-US" sz="1400" i="1" dirty="0">
                <a:solidFill>
                  <a:schemeClr val="bg1"/>
                </a:solidFill>
              </a:rPr>
              <a:t>Is cataract surgery in FHI associated with an increased risk of intraoperative complications?</a:t>
            </a:r>
          </a:p>
          <a:p>
            <a:pPr eaLnBrk="1" hangingPunct="1">
              <a:defRPr/>
            </a:pPr>
            <a:r>
              <a:rPr lang="en-US" sz="1400" b="1" dirty="0">
                <a:solidFill>
                  <a:srgbClr val="002060"/>
                </a:solidFill>
              </a:rPr>
              <a:t>No</a:t>
            </a:r>
          </a:p>
        </p:txBody>
      </p:sp>
      <p:sp>
        <p:nvSpPr>
          <p:cNvPr id="4" name="TextBox 1">
            <a:extLst>
              <a:ext uri="{FF2B5EF4-FFF2-40B4-BE49-F238E27FC236}">
                <a16:creationId xmlns:a16="http://schemas.microsoft.com/office/drawing/2014/main" id="{D48EF94D-6DC7-47BA-AE06-F25521D2F721}"/>
              </a:ext>
            </a:extLst>
          </p:cNvPr>
          <p:cNvSpPr txBox="1">
            <a:spLocks noChangeArrowheads="1"/>
          </p:cNvSpPr>
          <p:nvPr/>
        </p:nvSpPr>
        <p:spPr bwMode="auto">
          <a:xfrm>
            <a:off x="481013" y="2819400"/>
            <a:ext cx="8434387" cy="2031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chemeClr val="bg1">
                    <a:lumMod val="65000"/>
                  </a:schemeClr>
                </a:solidFill>
              </a:rPr>
              <a:t>How well does FHI respond to steroid therapy?</a:t>
            </a:r>
          </a:p>
          <a:p>
            <a:pPr eaLnBrk="1" hangingPunct="1"/>
            <a:r>
              <a:rPr lang="en-US" altLang="en-US" sz="1400" dirty="0">
                <a:solidFill>
                  <a:schemeClr val="bg1">
                    <a:lumMod val="65000"/>
                  </a:schemeClr>
                </a:solidFill>
              </a:rPr>
              <a:t>Rather poorly--AC cell is notoriously difficult to eradicate in FHI (as is the vitreous cell which      frequently occurs)</a:t>
            </a:r>
          </a:p>
          <a:p>
            <a:pPr eaLnBrk="1" hangingPunct="1"/>
            <a:endParaRPr lang="en-US" altLang="en-US" sz="1400" dirty="0">
              <a:solidFill>
                <a:schemeClr val="bg1">
                  <a:lumMod val="65000"/>
                </a:schemeClr>
              </a:solidFill>
            </a:endParaRPr>
          </a:p>
          <a:p>
            <a:pPr eaLnBrk="1" hangingPunct="1"/>
            <a:r>
              <a:rPr lang="en-US" altLang="en-US" sz="1400" i="1" dirty="0">
                <a:solidFill>
                  <a:schemeClr val="bg1">
                    <a:lumMod val="65000"/>
                  </a:schemeClr>
                </a:solidFill>
              </a:rPr>
              <a:t>If the inflammation fails to respond to topical steroids, should more aggressive therapies be pursued?</a:t>
            </a:r>
          </a:p>
          <a:p>
            <a:pPr eaLnBrk="1" hangingPunct="1"/>
            <a:r>
              <a:rPr lang="en-US" altLang="en-US" sz="1400" dirty="0">
                <a:solidFill>
                  <a:schemeClr val="bg1">
                    <a:lumMod val="65000"/>
                  </a:schemeClr>
                </a:solidFill>
              </a:rPr>
              <a:t>Generally no. In fact, most pts require no anti-inflammatory </a:t>
            </a:r>
            <a:r>
              <a:rPr lang="en-US" altLang="en-US" sz="1400" dirty="0" err="1">
                <a:solidFill>
                  <a:schemeClr val="bg1">
                    <a:lumMod val="65000"/>
                  </a:schemeClr>
                </a:solidFill>
              </a:rPr>
              <a:t>tx</a:t>
            </a:r>
            <a:r>
              <a:rPr lang="en-US" altLang="en-US" sz="1400" dirty="0">
                <a:solidFill>
                  <a:schemeClr val="bg1">
                    <a:lumMod val="65000"/>
                  </a:schemeClr>
                </a:solidFill>
              </a:rPr>
              <a:t> of any sort (including steroids). Instead,  the </a:t>
            </a:r>
            <a:r>
              <a:rPr lang="en-US" altLang="en-US" sz="1400" dirty="0" err="1">
                <a:solidFill>
                  <a:schemeClr val="bg1">
                    <a:lumMod val="65000"/>
                  </a:schemeClr>
                </a:solidFill>
              </a:rPr>
              <a:t>pt</a:t>
            </a:r>
            <a:r>
              <a:rPr lang="en-US" altLang="en-US" sz="1400" dirty="0">
                <a:solidFill>
                  <a:schemeClr val="bg1">
                    <a:lumMod val="65000"/>
                  </a:schemeClr>
                </a:solidFill>
              </a:rPr>
              <a:t> should be monitored for the development of glaucoma (first-line treatment: aqueous suppressants) and </a:t>
            </a:r>
            <a:r>
              <a:rPr lang="en-US" altLang="en-US" sz="1400" b="1" dirty="0"/>
              <a:t>cataract, which should be removed when visually or medically significant</a:t>
            </a:r>
            <a:r>
              <a:rPr lang="en-US" altLang="en-US" sz="1400" dirty="0">
                <a:solidFill>
                  <a:schemeClr val="bg1">
                    <a:lumMod val="65000"/>
                  </a:schemeClr>
                </a:solidFill>
              </a:rPr>
              <a:t>. In rare cases, vitrectomy is required to clear significant vitreous opacities.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F0B49E2-36F0-4994-9265-6E367A62550D}"/>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6802" name="Rectangle 2">
            <a:extLst>
              <a:ext uri="{FF2B5EF4-FFF2-40B4-BE49-F238E27FC236}">
                <a16:creationId xmlns:a16="http://schemas.microsoft.com/office/drawing/2014/main" id="{6DBF5BE2-F212-4B0C-90C4-65100FBB7560}"/>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6803" name="Text Box 4">
            <a:extLst>
              <a:ext uri="{FF2B5EF4-FFF2-40B4-BE49-F238E27FC236}">
                <a16:creationId xmlns:a16="http://schemas.microsoft.com/office/drawing/2014/main" id="{35EFD22E-0246-4519-BBBE-9895A8F51F2A}"/>
              </a:ext>
            </a:extLst>
          </p:cNvPr>
          <p:cNvSpPr txBox="1">
            <a:spLocks noChangeArrowheads="1"/>
          </p:cNvSpPr>
          <p:nvPr/>
        </p:nvSpPr>
        <p:spPr bwMode="auto">
          <a:xfrm>
            <a:off x="390525" y="869950"/>
            <a:ext cx="45320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t>	</a:t>
            </a:r>
            <a:r>
              <a:rPr lang="en-US" altLang="en-US" sz="1600" b="1" dirty="0"/>
              <a:t>--</a:t>
            </a:r>
            <a:r>
              <a:rPr lang="en-US" altLang="en-US" sz="1600" b="1" dirty="0">
                <a:solidFill>
                  <a:srgbClr val="0000FF"/>
                </a:solidFill>
              </a:rPr>
              <a:t>Fuchs </a:t>
            </a:r>
            <a:r>
              <a:rPr lang="en-US" altLang="en-US" sz="1600" b="1" dirty="0" err="1">
                <a:solidFill>
                  <a:srgbClr val="0000FF"/>
                </a:solidFill>
              </a:rPr>
              <a:t>heterochromic</a:t>
            </a:r>
            <a:r>
              <a:rPr lang="en-US" altLang="en-US" sz="1600" b="1" dirty="0">
                <a:solidFill>
                  <a:srgbClr val="0000FF"/>
                </a:solidFill>
              </a:rPr>
              <a:t> iridocyclitis</a:t>
            </a:r>
          </a:p>
          <a:p>
            <a:pPr eaLnBrk="1" hangingPunct="1">
              <a:spcBef>
                <a:spcPct val="0"/>
              </a:spcBef>
              <a:buClrTx/>
              <a:buSzTx/>
              <a:buFontTx/>
              <a:buNone/>
            </a:pPr>
            <a:r>
              <a:rPr lang="en-US" altLang="en-US" sz="1600" dirty="0">
                <a:solidFill>
                  <a:srgbClr val="B2B2B2"/>
                </a:solidFill>
              </a:rPr>
              <a:t>	--Posner-</a:t>
            </a:r>
            <a:r>
              <a:rPr lang="en-US" altLang="en-US" sz="1600" dirty="0" err="1">
                <a:solidFill>
                  <a:srgbClr val="B2B2B2"/>
                </a:solidFill>
              </a:rPr>
              <a:t>Schlossman</a:t>
            </a:r>
            <a:endParaRPr lang="en-US" altLang="en-US" sz="1600" dirty="0">
              <a:solidFill>
                <a:srgbClr val="B2B2B2"/>
              </a:solidFill>
            </a:endParaRPr>
          </a:p>
          <a:p>
            <a:pPr eaLnBrk="1" hangingPunct="1">
              <a:spcBef>
                <a:spcPct val="0"/>
              </a:spcBef>
              <a:buClrTx/>
              <a:buSzTx/>
              <a:buFontTx/>
              <a:buNone/>
            </a:pPr>
            <a:r>
              <a:rPr lang="en-US" altLang="en-US" sz="1600" b="1" dirty="0">
                <a:solidFill>
                  <a:schemeClr val="bg1"/>
                </a:solidFill>
              </a:rPr>
              <a:t>--</a:t>
            </a:r>
          </a:p>
        </p:txBody>
      </p:sp>
      <p:sp>
        <p:nvSpPr>
          <p:cNvPr id="76804" name="Rectangle 2">
            <a:extLst>
              <a:ext uri="{FF2B5EF4-FFF2-40B4-BE49-F238E27FC236}">
                <a16:creationId xmlns:a16="http://schemas.microsoft.com/office/drawing/2014/main" id="{673B0795-71EC-43B5-A3CB-D9119467AB67}"/>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6805" name="Slide Number Placeholder 1">
            <a:extLst>
              <a:ext uri="{FF2B5EF4-FFF2-40B4-BE49-F238E27FC236}">
                <a16:creationId xmlns:a16="http://schemas.microsoft.com/office/drawing/2014/main" id="{EC1001FD-1374-4E2B-9AFA-BDAC238A240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7BCAB06-C332-4C2F-A77B-BE4B724EB702}" type="slidenum">
              <a:rPr lang="en-US" altLang="en-US" sz="1000" smtClean="0"/>
              <a:pPr>
                <a:spcBef>
                  <a:spcPct val="0"/>
                </a:spcBef>
                <a:buClrTx/>
                <a:buSzTx/>
                <a:buFontTx/>
                <a:buNone/>
              </a:pPr>
              <a:t>95</a:t>
            </a:fld>
            <a:endParaRPr lang="en-US" altLang="en-US" sz="1000"/>
          </a:p>
        </p:txBody>
      </p:sp>
      <p:sp>
        <p:nvSpPr>
          <p:cNvPr id="60422" name="Text Box 12">
            <a:extLst>
              <a:ext uri="{FF2B5EF4-FFF2-40B4-BE49-F238E27FC236}">
                <a16:creationId xmlns:a16="http://schemas.microsoft.com/office/drawing/2014/main" id="{F2153CDE-B4D3-45FC-BF4F-5C00C1ECB88C}"/>
              </a:ext>
            </a:extLst>
          </p:cNvPr>
          <p:cNvSpPr txBox="1">
            <a:spLocks noChangeArrowheads="1"/>
          </p:cNvSpPr>
          <p:nvPr/>
        </p:nvSpPr>
        <p:spPr bwMode="auto">
          <a:xfrm>
            <a:off x="315913" y="2362200"/>
            <a:ext cx="8599487" cy="33242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What exam findings comprise the ‘classic triad’ of FHI? (Hint: Elevated IOP is not one of them.)</a:t>
            </a:r>
          </a:p>
          <a:p>
            <a:pPr eaLnBrk="1" hangingPunct="1">
              <a:spcBef>
                <a:spcPct val="0"/>
              </a:spcBef>
              <a:buClrTx/>
              <a:buSzTx/>
              <a:buFontTx/>
              <a:buNone/>
              <a:defRPr/>
            </a:pPr>
            <a:r>
              <a:rPr lang="en-US" altLang="en-US" sz="1400" dirty="0">
                <a:solidFill>
                  <a:schemeClr val="bg1">
                    <a:lumMod val="65000"/>
                  </a:schemeClr>
                </a:solidFill>
              </a:rPr>
              <a:t>Heterochromia </a:t>
            </a:r>
            <a:r>
              <a:rPr lang="en-US" altLang="en-US" sz="1400" dirty="0" err="1">
                <a:solidFill>
                  <a:schemeClr val="bg1">
                    <a:lumMod val="65000"/>
                  </a:schemeClr>
                </a:solidFill>
              </a:rPr>
              <a:t>iridis</a:t>
            </a:r>
            <a:r>
              <a:rPr lang="en-US" altLang="en-US" sz="1400" dirty="0">
                <a:solidFill>
                  <a:schemeClr val="bg1">
                    <a:lumMod val="65000"/>
                  </a:schemeClr>
                </a:solidFill>
              </a:rPr>
              <a:t>, cataract, and stellate KP</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common is glaucoma in FHI?</a:t>
            </a:r>
          </a:p>
          <a:p>
            <a:pPr eaLnBrk="1" hangingPunct="1">
              <a:spcBef>
                <a:spcPct val="0"/>
              </a:spcBef>
              <a:buClrTx/>
              <a:buSzTx/>
              <a:buFontTx/>
              <a:buNone/>
              <a:defRPr/>
            </a:pPr>
            <a:r>
              <a:rPr lang="en-US" altLang="en-US" sz="1400" dirty="0">
                <a:solidFill>
                  <a:schemeClr val="bg1">
                    <a:lumMod val="65000"/>
                  </a:schemeClr>
                </a:solidFill>
              </a:rPr>
              <a:t>It develops in about 25-50% of cases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etiology of FHI?</a:t>
            </a:r>
          </a:p>
          <a:p>
            <a:pPr eaLnBrk="1" hangingPunct="1">
              <a:spcBef>
                <a:spcPct val="0"/>
              </a:spcBef>
              <a:buClrTx/>
              <a:buSzTx/>
              <a:buFontTx/>
              <a:buNone/>
              <a:defRPr/>
            </a:pPr>
            <a:r>
              <a:rPr lang="en-US" altLang="en-US" sz="1400" dirty="0">
                <a:solidFill>
                  <a:schemeClr val="bg1">
                    <a:lumMod val="65000"/>
                  </a:schemeClr>
                </a:solidFill>
              </a:rPr>
              <a:t>It is uncertain at this time. Four infectious entities have been suggested: Toxoplasmosis; HSV; CMV; and rubella. As of now, the preponderance of the evidence points to rubella, but it remains unproven.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Who is the typical </a:t>
            </a:r>
            <a:r>
              <a:rPr lang="en-US" altLang="en-US" sz="1400" i="1" dirty="0" err="1">
                <a:solidFill>
                  <a:schemeClr val="bg1">
                    <a:lumMod val="65000"/>
                  </a:schemeClr>
                </a:solidFill>
              </a:rPr>
              <a:t>pt</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dirty="0">
                <a:solidFill>
                  <a:schemeClr val="bg1">
                    <a:lumMod val="65000"/>
                  </a:schemeClr>
                </a:solidFill>
              </a:rPr>
              <a:t>A middle-aged adult </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there a gender predilection?</a:t>
            </a:r>
          </a:p>
          <a:p>
            <a:pPr eaLnBrk="1" hangingPunct="1">
              <a:spcBef>
                <a:spcPct val="0"/>
              </a:spcBef>
              <a:buClrTx/>
              <a:buSzTx/>
              <a:buFontTx/>
              <a:buNone/>
              <a:defRPr/>
            </a:pPr>
            <a:r>
              <a:rPr lang="en-US" altLang="en-US" sz="1400" dirty="0">
                <a:solidFill>
                  <a:schemeClr val="bg1">
                    <a:lumMod val="65000"/>
                  </a:schemeClr>
                </a:solidFill>
              </a:rPr>
              <a:t>No</a:t>
            </a:r>
          </a:p>
        </p:txBody>
      </p:sp>
      <p:sp>
        <p:nvSpPr>
          <p:cNvPr id="3" name="TextBox 2">
            <a:extLst>
              <a:ext uri="{FF2B5EF4-FFF2-40B4-BE49-F238E27FC236}">
                <a16:creationId xmlns:a16="http://schemas.microsoft.com/office/drawing/2014/main" id="{2BD2C740-FC0B-443D-9F93-224C14A3AB35}"/>
              </a:ext>
            </a:extLst>
          </p:cNvPr>
          <p:cNvSpPr txBox="1"/>
          <p:nvPr/>
        </p:nvSpPr>
        <p:spPr>
          <a:xfrm>
            <a:off x="2590800" y="4976336"/>
            <a:ext cx="4824413" cy="738664"/>
          </a:xfrm>
          <a:prstGeom prst="rect">
            <a:avLst/>
          </a:prstGeom>
          <a:solidFill>
            <a:srgbClr val="002060"/>
          </a:solidFill>
        </p:spPr>
        <p:txBody>
          <a:bodyPr wrap="square">
            <a:spAutoFit/>
          </a:bodyPr>
          <a:lstStyle/>
          <a:p>
            <a:pPr eaLnBrk="1" hangingPunct="1">
              <a:defRPr/>
            </a:pPr>
            <a:r>
              <a:rPr lang="en-US" sz="1400" i="1" dirty="0">
                <a:solidFill>
                  <a:schemeClr val="bg1"/>
                </a:solidFill>
              </a:rPr>
              <a:t>Is cataract surgery in FHI associated with an increased risk of intraoperative complications?</a:t>
            </a:r>
          </a:p>
          <a:p>
            <a:pPr eaLnBrk="1" hangingPunct="1">
              <a:defRPr/>
            </a:pPr>
            <a:r>
              <a:rPr lang="en-US" sz="1400" b="1" dirty="0">
                <a:solidFill>
                  <a:schemeClr val="bg1"/>
                </a:solidFill>
              </a:rPr>
              <a:t>No</a:t>
            </a:r>
          </a:p>
        </p:txBody>
      </p:sp>
      <p:sp>
        <p:nvSpPr>
          <p:cNvPr id="4" name="TextBox 1">
            <a:extLst>
              <a:ext uri="{FF2B5EF4-FFF2-40B4-BE49-F238E27FC236}">
                <a16:creationId xmlns:a16="http://schemas.microsoft.com/office/drawing/2014/main" id="{88A0A4BE-FE58-4EB5-B5AC-E57797CC90D4}"/>
              </a:ext>
            </a:extLst>
          </p:cNvPr>
          <p:cNvSpPr txBox="1">
            <a:spLocks noChangeArrowheads="1"/>
          </p:cNvSpPr>
          <p:nvPr/>
        </p:nvSpPr>
        <p:spPr bwMode="auto">
          <a:xfrm>
            <a:off x="481013" y="2819400"/>
            <a:ext cx="8434387" cy="2031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chemeClr val="bg1">
                    <a:lumMod val="65000"/>
                  </a:schemeClr>
                </a:solidFill>
              </a:rPr>
              <a:t>How well does FHI respond to steroid therapy?</a:t>
            </a:r>
          </a:p>
          <a:p>
            <a:pPr eaLnBrk="1" hangingPunct="1"/>
            <a:r>
              <a:rPr lang="en-US" altLang="en-US" sz="1400" dirty="0">
                <a:solidFill>
                  <a:schemeClr val="bg1">
                    <a:lumMod val="65000"/>
                  </a:schemeClr>
                </a:solidFill>
              </a:rPr>
              <a:t>Rather poorly--AC cell is notoriously difficult to eradicate in FHI (as is the vitreous cell which      frequently occurs)</a:t>
            </a:r>
          </a:p>
          <a:p>
            <a:pPr eaLnBrk="1" hangingPunct="1"/>
            <a:endParaRPr lang="en-US" altLang="en-US" sz="1400" dirty="0">
              <a:solidFill>
                <a:schemeClr val="bg1">
                  <a:lumMod val="65000"/>
                </a:schemeClr>
              </a:solidFill>
            </a:endParaRPr>
          </a:p>
          <a:p>
            <a:pPr eaLnBrk="1" hangingPunct="1"/>
            <a:r>
              <a:rPr lang="en-US" altLang="en-US" sz="1400" i="1" dirty="0">
                <a:solidFill>
                  <a:schemeClr val="bg1">
                    <a:lumMod val="65000"/>
                  </a:schemeClr>
                </a:solidFill>
              </a:rPr>
              <a:t>If the inflammation fails to respond to topical steroids, should more aggressive therapies be pursued?</a:t>
            </a:r>
          </a:p>
          <a:p>
            <a:pPr eaLnBrk="1" hangingPunct="1"/>
            <a:r>
              <a:rPr lang="en-US" altLang="en-US" sz="1400" dirty="0">
                <a:solidFill>
                  <a:schemeClr val="bg1">
                    <a:lumMod val="65000"/>
                  </a:schemeClr>
                </a:solidFill>
              </a:rPr>
              <a:t>Generally no. In fact, most pts require no anti-inflammatory </a:t>
            </a:r>
            <a:r>
              <a:rPr lang="en-US" altLang="en-US" sz="1400" dirty="0" err="1">
                <a:solidFill>
                  <a:schemeClr val="bg1">
                    <a:lumMod val="65000"/>
                  </a:schemeClr>
                </a:solidFill>
              </a:rPr>
              <a:t>tx</a:t>
            </a:r>
            <a:r>
              <a:rPr lang="en-US" altLang="en-US" sz="1400" dirty="0">
                <a:solidFill>
                  <a:schemeClr val="bg1">
                    <a:lumMod val="65000"/>
                  </a:schemeClr>
                </a:solidFill>
              </a:rPr>
              <a:t> of any sort (including steroids). Instead,  the </a:t>
            </a:r>
            <a:r>
              <a:rPr lang="en-US" altLang="en-US" sz="1400" dirty="0" err="1">
                <a:solidFill>
                  <a:schemeClr val="bg1">
                    <a:lumMod val="65000"/>
                  </a:schemeClr>
                </a:solidFill>
              </a:rPr>
              <a:t>pt</a:t>
            </a:r>
            <a:r>
              <a:rPr lang="en-US" altLang="en-US" sz="1400" dirty="0">
                <a:solidFill>
                  <a:schemeClr val="bg1">
                    <a:lumMod val="65000"/>
                  </a:schemeClr>
                </a:solidFill>
              </a:rPr>
              <a:t> should be monitored for the development of glaucoma (first-line treatment: aqueous suppressants) and </a:t>
            </a:r>
            <a:r>
              <a:rPr lang="en-US" altLang="en-US" sz="1400" b="1" dirty="0"/>
              <a:t>cataract, which should be removed when visually or medically significant</a:t>
            </a:r>
            <a:r>
              <a:rPr lang="en-US" altLang="en-US" sz="1400" dirty="0">
                <a:solidFill>
                  <a:schemeClr val="bg1">
                    <a:lumMod val="65000"/>
                  </a:schemeClr>
                </a:solidFill>
              </a:rPr>
              <a:t>. In rare cases, vitrectomy is required to clear significant vitreous opacities.</a:t>
            </a:r>
          </a:p>
        </p:txBody>
      </p:sp>
    </p:spTree>
    <p:extLst>
      <p:ext uri="{BB962C8B-B14F-4D97-AF65-F5344CB8AC3E}">
        <p14:creationId xmlns:p14="http://schemas.microsoft.com/office/powerpoint/2010/main" val="5186007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4DE6A0E7-3CE8-4F5A-9C8F-F13C34DC91A8}"/>
              </a:ext>
            </a:extLst>
          </p:cNvPr>
          <p:cNvSpPr txBox="1">
            <a:spLocks noChangeArrowheads="1"/>
          </p:cNvSpPr>
          <p:nvPr/>
        </p:nvSpPr>
        <p:spPr bwMode="auto">
          <a:xfrm>
            <a:off x="390525" y="869950"/>
            <a:ext cx="48365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a:p>
            <a:pPr eaLnBrk="1" hangingPunct="1">
              <a:spcBef>
                <a:spcPct val="0"/>
              </a:spcBef>
              <a:buClrTx/>
              <a:buSzTx/>
              <a:buFontTx/>
              <a:buNone/>
            </a:pPr>
            <a:r>
              <a:rPr lang="en-US" altLang="en-US" sz="1600" dirty="0"/>
              <a:t>	</a:t>
            </a:r>
            <a:r>
              <a:rPr lang="en-US" altLang="en-US" sz="1600" dirty="0">
                <a:solidFill>
                  <a:schemeClr val="bg1"/>
                </a:solidFill>
              </a:rPr>
              <a:t>--Lens-related: </a:t>
            </a:r>
            <a:r>
              <a:rPr lang="en-US" altLang="en-US" sz="1600" dirty="0" err="1">
                <a:solidFill>
                  <a:schemeClr val="bg1"/>
                </a:solidFill>
              </a:rPr>
              <a:t>Phacolytic</a:t>
            </a:r>
            <a:r>
              <a:rPr lang="en-US" altLang="en-US" sz="1600" dirty="0">
                <a:solidFill>
                  <a:schemeClr val="bg1"/>
                </a:solidFill>
              </a:rPr>
              <a:t>, phacomorphic</a:t>
            </a:r>
          </a:p>
          <a:p>
            <a:pPr eaLnBrk="1" hangingPunct="1">
              <a:spcBef>
                <a:spcPct val="0"/>
              </a:spcBef>
              <a:buClrTx/>
              <a:buSzTx/>
              <a:buFontTx/>
              <a:buNone/>
            </a:pPr>
            <a:r>
              <a:rPr lang="en-US" altLang="en-US" sz="1600" dirty="0">
                <a:solidFill>
                  <a:schemeClr val="bg1"/>
                </a:solidFill>
              </a:rPr>
              <a:t>	--PXS</a:t>
            </a:r>
          </a:p>
          <a:p>
            <a:pPr eaLnBrk="1" hangingPunct="1">
              <a:spcBef>
                <a:spcPct val="0"/>
              </a:spcBef>
              <a:buClrTx/>
              <a:buSzTx/>
              <a:buFontTx/>
              <a:buNone/>
            </a:pPr>
            <a:r>
              <a:rPr lang="en-US" altLang="en-US" sz="1600" dirty="0">
                <a:solidFill>
                  <a:schemeClr val="bg1"/>
                </a:solidFill>
              </a:rPr>
              <a:t>	--PDS</a:t>
            </a:r>
          </a:p>
        </p:txBody>
      </p:sp>
      <p:sp>
        <p:nvSpPr>
          <p:cNvPr id="77826" name="Rectangle 2">
            <a:extLst>
              <a:ext uri="{FF2B5EF4-FFF2-40B4-BE49-F238E27FC236}">
                <a16:creationId xmlns:a16="http://schemas.microsoft.com/office/drawing/2014/main" id="{017B1DC9-E06F-4C87-8A64-2284185C25D2}"/>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7827" name="Text Box 4">
            <a:extLst>
              <a:ext uri="{FF2B5EF4-FFF2-40B4-BE49-F238E27FC236}">
                <a16:creationId xmlns:a16="http://schemas.microsoft.com/office/drawing/2014/main" id="{3CF7E90B-90D9-4B51-A7B0-370F9B5BC365}"/>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77828" name="Rectangle 2">
            <a:extLst>
              <a:ext uri="{FF2B5EF4-FFF2-40B4-BE49-F238E27FC236}">
                <a16:creationId xmlns:a16="http://schemas.microsoft.com/office/drawing/2014/main" id="{F65D3298-0C69-4428-953D-608F49EB953C}"/>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7829" name="Slide Number Placeholder 1">
            <a:extLst>
              <a:ext uri="{FF2B5EF4-FFF2-40B4-BE49-F238E27FC236}">
                <a16:creationId xmlns:a16="http://schemas.microsoft.com/office/drawing/2014/main" id="{7F0B91C3-5F48-4165-99ED-F05CE07023F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6320862-CCF8-4FA0-9AB2-C61337AB4593}" type="slidenum">
              <a:rPr lang="en-US" altLang="en-US" sz="1000" smtClean="0"/>
              <a:pPr>
                <a:spcBef>
                  <a:spcPct val="0"/>
                </a:spcBef>
                <a:buClrTx/>
                <a:buSzTx/>
                <a:buFontTx/>
                <a:buNone/>
              </a:pPr>
              <a:t>96</a:t>
            </a:fld>
            <a:endParaRPr lang="en-US" altLang="en-US" sz="1000"/>
          </a:p>
        </p:txBody>
      </p:sp>
      <p:sp>
        <p:nvSpPr>
          <p:cNvPr id="77830" name="Text Box 12">
            <a:extLst>
              <a:ext uri="{FF2B5EF4-FFF2-40B4-BE49-F238E27FC236}">
                <a16:creationId xmlns:a16="http://schemas.microsoft.com/office/drawing/2014/main" id="{A410812A-1F8D-4E02-B5F1-D1F1C82A9814}"/>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Glaucomatocyclitic crisis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Who is the typical </a:t>
            </a:r>
            <a:r>
              <a:rPr lang="en-US" altLang="en-US" sz="1400" i="1" dirty="0" err="1">
                <a:solidFill>
                  <a:schemeClr val="accent5">
                    <a:lumMod val="75000"/>
                  </a:schemeClr>
                </a:solidFill>
              </a:rPr>
              <a:t>pt</a:t>
            </a:r>
            <a:r>
              <a:rPr lang="en-US" altLang="en-US" sz="1400" i="1" dirty="0">
                <a:solidFill>
                  <a:schemeClr val="accent5">
                    <a:lumMod val="75000"/>
                  </a:schemeClr>
                </a:solidFill>
              </a:rPr>
              <a:t>?</a:t>
            </a:r>
          </a:p>
          <a:p>
            <a:pPr eaLnBrk="1" hangingPunct="1">
              <a:spcBef>
                <a:spcPct val="0"/>
              </a:spcBef>
              <a:buClrTx/>
              <a:buSzTx/>
              <a:buFontTx/>
              <a:buNone/>
            </a:pPr>
            <a:r>
              <a:rPr lang="en-US" altLang="en-US" sz="1400" dirty="0">
                <a:solidFill>
                  <a:schemeClr val="accent5">
                    <a:lumMod val="75000"/>
                  </a:schemeClr>
                </a:solidFill>
              </a:rPr>
              <a:t>An adult age 20-50</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inflammatory component tend to be mild, or severe?</a:t>
            </a:r>
          </a:p>
          <a:p>
            <a:pPr eaLnBrk="1" hangingPunct="1">
              <a:spcBef>
                <a:spcPct val="0"/>
              </a:spcBef>
              <a:buClrTx/>
              <a:buSzTx/>
              <a:buFontTx/>
              <a:buNone/>
            </a:pPr>
            <a:r>
              <a:rPr lang="en-US" altLang="en-US" sz="1400" dirty="0">
                <a:solidFill>
                  <a:schemeClr val="accent5">
                    <a:lumMod val="75000"/>
                  </a:schemeClr>
                </a:solidFill>
              </a:rPr>
              <a:t>Mild</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IOP elevation tend to be mild, or severe?</a:t>
            </a:r>
          </a:p>
          <a:p>
            <a:pPr eaLnBrk="1" hangingPunct="1">
              <a:spcBef>
                <a:spcPct val="0"/>
              </a:spcBef>
              <a:buClrTx/>
              <a:buSzTx/>
              <a:buFontTx/>
              <a:buNone/>
            </a:pPr>
            <a:r>
              <a:rPr lang="en-US" altLang="en-US" sz="1400" dirty="0">
                <a:solidFill>
                  <a:schemeClr val="accent5">
                    <a:lumMod val="75000"/>
                  </a:schemeClr>
                </a:solidFill>
              </a:rPr>
              <a:t>Severe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Is the angle open, or closed?</a:t>
            </a:r>
          </a:p>
          <a:p>
            <a:pPr eaLnBrk="1" hangingPunct="1">
              <a:spcBef>
                <a:spcPct val="0"/>
              </a:spcBef>
              <a:buClrTx/>
              <a:buSzTx/>
              <a:buFontTx/>
              <a:buNone/>
            </a:pPr>
            <a:r>
              <a:rPr lang="en-US" altLang="en-US" sz="1400" dirty="0">
                <a:solidFill>
                  <a:schemeClr val="accent5">
                    <a:lumMod val="75000"/>
                  </a:schemeClr>
                </a:solidFill>
              </a:rPr>
              <a:t>Open</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3FBAC3E0-A143-45ED-B93D-C7187ADDE8D6}"/>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78850" name="Rectangle 2">
            <a:extLst>
              <a:ext uri="{FF2B5EF4-FFF2-40B4-BE49-F238E27FC236}">
                <a16:creationId xmlns:a16="http://schemas.microsoft.com/office/drawing/2014/main" id="{DC10E995-93FA-4C4B-A106-F9EDCAF9D9B9}"/>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8851" name="Text Box 4">
            <a:extLst>
              <a:ext uri="{FF2B5EF4-FFF2-40B4-BE49-F238E27FC236}">
                <a16:creationId xmlns:a16="http://schemas.microsoft.com/office/drawing/2014/main" id="{677D58BE-3898-461D-AC42-23E8FB643F9A}"/>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78852" name="Rectangle 2">
            <a:extLst>
              <a:ext uri="{FF2B5EF4-FFF2-40B4-BE49-F238E27FC236}">
                <a16:creationId xmlns:a16="http://schemas.microsoft.com/office/drawing/2014/main" id="{069815A7-CA08-4DAA-90DC-55A3003379F4}"/>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8853" name="Slide Number Placeholder 1">
            <a:extLst>
              <a:ext uri="{FF2B5EF4-FFF2-40B4-BE49-F238E27FC236}">
                <a16:creationId xmlns:a16="http://schemas.microsoft.com/office/drawing/2014/main" id="{15AF95D3-00F5-4761-A403-DE588E4B939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68FE7F5-C855-40F1-8AF0-BD4840C2E2B8}" type="slidenum">
              <a:rPr lang="en-US" altLang="en-US" sz="1000" smtClean="0"/>
              <a:pPr>
                <a:spcBef>
                  <a:spcPct val="0"/>
                </a:spcBef>
                <a:buClrTx/>
                <a:buSzTx/>
                <a:buFontTx/>
                <a:buNone/>
              </a:pPr>
              <a:t>97</a:t>
            </a:fld>
            <a:endParaRPr lang="en-US" altLang="en-US" sz="1000"/>
          </a:p>
        </p:txBody>
      </p:sp>
      <p:sp>
        <p:nvSpPr>
          <p:cNvPr id="78854" name="Text Box 12">
            <a:extLst>
              <a:ext uri="{FF2B5EF4-FFF2-40B4-BE49-F238E27FC236}">
                <a16:creationId xmlns:a16="http://schemas.microsoft.com/office/drawing/2014/main" id="{1A6DA1E6-16DC-4364-BB57-18B37E66006C}"/>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Who is the typical </a:t>
            </a:r>
            <a:r>
              <a:rPr lang="en-US" altLang="en-US" sz="1400" i="1" dirty="0" err="1">
                <a:solidFill>
                  <a:schemeClr val="accent5">
                    <a:lumMod val="75000"/>
                  </a:schemeClr>
                </a:solidFill>
              </a:rPr>
              <a:t>pt</a:t>
            </a:r>
            <a:r>
              <a:rPr lang="en-US" altLang="en-US" sz="1400" i="1" dirty="0">
                <a:solidFill>
                  <a:schemeClr val="accent5">
                    <a:lumMod val="75000"/>
                  </a:schemeClr>
                </a:solidFill>
              </a:rPr>
              <a:t>?</a:t>
            </a:r>
          </a:p>
          <a:p>
            <a:pPr eaLnBrk="1" hangingPunct="1">
              <a:spcBef>
                <a:spcPct val="0"/>
              </a:spcBef>
              <a:buClrTx/>
              <a:buSzTx/>
              <a:buFontTx/>
              <a:buNone/>
            </a:pPr>
            <a:r>
              <a:rPr lang="en-US" altLang="en-US" sz="1400" dirty="0">
                <a:solidFill>
                  <a:schemeClr val="accent5">
                    <a:lumMod val="75000"/>
                  </a:schemeClr>
                </a:solidFill>
              </a:rPr>
              <a:t>An adult age 20-50</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inflammatory component tend to be mild, or severe?</a:t>
            </a:r>
          </a:p>
          <a:p>
            <a:pPr eaLnBrk="1" hangingPunct="1">
              <a:spcBef>
                <a:spcPct val="0"/>
              </a:spcBef>
              <a:buClrTx/>
              <a:buSzTx/>
              <a:buFontTx/>
              <a:buNone/>
            </a:pPr>
            <a:r>
              <a:rPr lang="en-US" altLang="en-US" sz="1400" dirty="0">
                <a:solidFill>
                  <a:schemeClr val="accent5">
                    <a:lumMod val="75000"/>
                  </a:schemeClr>
                </a:solidFill>
              </a:rPr>
              <a:t>Mild</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IOP elevation tend to be mild, or severe?</a:t>
            </a:r>
          </a:p>
          <a:p>
            <a:pPr eaLnBrk="1" hangingPunct="1">
              <a:spcBef>
                <a:spcPct val="0"/>
              </a:spcBef>
              <a:buClrTx/>
              <a:buSzTx/>
              <a:buFontTx/>
              <a:buNone/>
            </a:pPr>
            <a:r>
              <a:rPr lang="en-US" altLang="en-US" sz="1400" dirty="0">
                <a:solidFill>
                  <a:schemeClr val="accent5">
                    <a:lumMod val="75000"/>
                  </a:schemeClr>
                </a:solidFill>
              </a:rPr>
              <a:t>Severe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Is the angle open, or closed?</a:t>
            </a:r>
          </a:p>
          <a:p>
            <a:pPr eaLnBrk="1" hangingPunct="1">
              <a:spcBef>
                <a:spcPct val="0"/>
              </a:spcBef>
              <a:buClrTx/>
              <a:buSzTx/>
              <a:buFontTx/>
              <a:buNone/>
            </a:pPr>
            <a:r>
              <a:rPr lang="en-US" altLang="en-US" sz="1400" dirty="0">
                <a:solidFill>
                  <a:schemeClr val="accent5">
                    <a:lumMod val="75000"/>
                  </a:schemeClr>
                </a:solidFill>
              </a:rPr>
              <a:t>Open</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DB4CDC8A-3FF0-4D44-B37E-15DA43B784AC}"/>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79874" name="Rectangle 2">
            <a:extLst>
              <a:ext uri="{FF2B5EF4-FFF2-40B4-BE49-F238E27FC236}">
                <a16:creationId xmlns:a16="http://schemas.microsoft.com/office/drawing/2014/main" id="{A9F27DEC-4D03-40FE-A7DB-7C8A6DF34D43}"/>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9875" name="Text Box 4">
            <a:extLst>
              <a:ext uri="{FF2B5EF4-FFF2-40B4-BE49-F238E27FC236}">
                <a16:creationId xmlns:a16="http://schemas.microsoft.com/office/drawing/2014/main" id="{AE62B117-12CD-48AA-9BDD-A40E66FC3DEA}"/>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79876" name="Rectangle 2">
            <a:extLst>
              <a:ext uri="{FF2B5EF4-FFF2-40B4-BE49-F238E27FC236}">
                <a16:creationId xmlns:a16="http://schemas.microsoft.com/office/drawing/2014/main" id="{DAFAAD7D-73F5-4019-8828-FD0A6F9D06CF}"/>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79877" name="Slide Number Placeholder 1">
            <a:extLst>
              <a:ext uri="{FF2B5EF4-FFF2-40B4-BE49-F238E27FC236}">
                <a16:creationId xmlns:a16="http://schemas.microsoft.com/office/drawing/2014/main" id="{39DF691F-119B-459D-B9B3-A2F040AF15F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1267499-7942-4BDF-AF4C-AB66D7D8E993}" type="slidenum">
              <a:rPr lang="en-US" altLang="en-US" sz="1000" smtClean="0"/>
              <a:pPr>
                <a:spcBef>
                  <a:spcPct val="0"/>
                </a:spcBef>
                <a:buClrTx/>
                <a:buSzTx/>
                <a:buFontTx/>
                <a:buNone/>
              </a:pPr>
              <a:t>98</a:t>
            </a:fld>
            <a:endParaRPr lang="en-US" altLang="en-US" sz="1000"/>
          </a:p>
        </p:txBody>
      </p:sp>
      <p:sp>
        <p:nvSpPr>
          <p:cNvPr id="79878" name="Text Box 12">
            <a:extLst>
              <a:ext uri="{FF2B5EF4-FFF2-40B4-BE49-F238E27FC236}">
                <a16:creationId xmlns:a16="http://schemas.microsoft.com/office/drawing/2014/main" id="{F5DBD4CF-23E6-4444-9D29-84EE042BCD96}"/>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An adult age 20-50</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inflammatory component tend to be mild, or severe?</a:t>
            </a:r>
          </a:p>
          <a:p>
            <a:pPr eaLnBrk="1" hangingPunct="1">
              <a:spcBef>
                <a:spcPct val="0"/>
              </a:spcBef>
              <a:buClrTx/>
              <a:buSzTx/>
              <a:buFontTx/>
              <a:buNone/>
            </a:pPr>
            <a:r>
              <a:rPr lang="en-US" altLang="en-US" sz="1400" dirty="0">
                <a:solidFill>
                  <a:schemeClr val="accent5">
                    <a:lumMod val="75000"/>
                  </a:schemeClr>
                </a:solidFill>
              </a:rPr>
              <a:t>Mild</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IOP elevation tend to be mild, or severe?</a:t>
            </a:r>
          </a:p>
          <a:p>
            <a:pPr eaLnBrk="1" hangingPunct="1">
              <a:spcBef>
                <a:spcPct val="0"/>
              </a:spcBef>
              <a:buClrTx/>
              <a:buSzTx/>
              <a:buFontTx/>
              <a:buNone/>
            </a:pPr>
            <a:r>
              <a:rPr lang="en-US" altLang="en-US" sz="1400" dirty="0">
                <a:solidFill>
                  <a:schemeClr val="accent5">
                    <a:lumMod val="75000"/>
                  </a:schemeClr>
                </a:solidFill>
              </a:rPr>
              <a:t>Severe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Is the angle open, or closed?</a:t>
            </a:r>
          </a:p>
          <a:p>
            <a:pPr eaLnBrk="1" hangingPunct="1">
              <a:spcBef>
                <a:spcPct val="0"/>
              </a:spcBef>
              <a:buClrTx/>
              <a:buSzTx/>
              <a:buFontTx/>
              <a:buNone/>
            </a:pPr>
            <a:r>
              <a:rPr lang="en-US" altLang="en-US" sz="1400" dirty="0">
                <a:solidFill>
                  <a:schemeClr val="accent5">
                    <a:lumMod val="75000"/>
                  </a:schemeClr>
                </a:solidFill>
              </a:rPr>
              <a:t>Open</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7DEA3D16-9C4C-4D77-B884-BD107BA7D1BF}"/>
              </a:ext>
            </a:extLst>
          </p:cNvPr>
          <p:cNvSpPr txBox="1">
            <a:spLocks noChangeArrowheads="1"/>
          </p:cNvSpPr>
          <p:nvPr/>
        </p:nvSpPr>
        <p:spPr bwMode="auto">
          <a:xfrm>
            <a:off x="390525" y="869950"/>
            <a:ext cx="42082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chemeClr val="bg1"/>
                </a:solidFill>
              </a:rPr>
              <a:t>--Intraocular inflammation</a:t>
            </a:r>
          </a:p>
          <a:p>
            <a:pPr eaLnBrk="1" hangingPunct="1">
              <a:spcBef>
                <a:spcPct val="0"/>
              </a:spcBef>
              <a:buClrTx/>
              <a:buSzTx/>
              <a:buFontTx/>
              <a:buNone/>
            </a:pPr>
            <a:r>
              <a:rPr lang="en-US" altLang="en-US" sz="1600" dirty="0">
                <a:solidFill>
                  <a:schemeClr val="bg1"/>
                </a:solidFill>
              </a:rPr>
              <a:t>	--Anterior uveitis</a:t>
            </a:r>
          </a:p>
          <a:p>
            <a:pPr eaLnBrk="1" hangingPunct="1">
              <a:spcBef>
                <a:spcPct val="0"/>
              </a:spcBef>
              <a:buClrTx/>
              <a:buSzTx/>
              <a:buFontTx/>
              <a:buNone/>
            </a:pPr>
            <a:r>
              <a:rPr lang="en-US" altLang="en-US" sz="1600" dirty="0">
                <a:solidFill>
                  <a:schemeClr val="bg1"/>
                </a:solidFill>
              </a:rPr>
              <a:t>	--Trabeculitis</a:t>
            </a:r>
          </a:p>
          <a:p>
            <a:pPr eaLnBrk="1" hangingPunct="1">
              <a:spcBef>
                <a:spcPct val="0"/>
              </a:spcBef>
              <a:buClrTx/>
              <a:buSzTx/>
              <a:buFontTx/>
              <a:buNone/>
            </a:pPr>
            <a:r>
              <a:rPr lang="en-US" altLang="en-US" sz="1600" dirty="0">
                <a:solidFill>
                  <a:schemeClr val="bg1"/>
                </a:solidFill>
              </a:rPr>
              <a:t>	--Fuchs </a:t>
            </a:r>
            <a:r>
              <a:rPr lang="en-US" altLang="en-US" sz="1600" dirty="0" err="1">
                <a:solidFill>
                  <a:schemeClr val="bg1"/>
                </a:solidFill>
              </a:rPr>
              <a:t>heterochromic</a:t>
            </a:r>
            <a:r>
              <a:rPr lang="en-US" altLang="en-US" sz="1600" dirty="0">
                <a:solidFill>
                  <a:schemeClr val="bg1"/>
                </a:solidFill>
              </a:rPr>
              <a:t> iridocyclitis</a:t>
            </a:r>
          </a:p>
          <a:p>
            <a:pPr eaLnBrk="1" hangingPunct="1">
              <a:spcBef>
                <a:spcPct val="0"/>
              </a:spcBef>
              <a:buClrTx/>
              <a:buSzTx/>
              <a:buFontTx/>
              <a:buNone/>
            </a:pPr>
            <a:r>
              <a:rPr lang="en-US" altLang="en-US" sz="1600" dirty="0">
                <a:solidFill>
                  <a:schemeClr val="bg1"/>
                </a:solidFill>
              </a:rPr>
              <a:t>	--Posner-</a:t>
            </a:r>
            <a:r>
              <a:rPr lang="en-US" altLang="en-US" sz="1600" dirty="0" err="1">
                <a:solidFill>
                  <a:schemeClr val="bg1"/>
                </a:solidFill>
              </a:rPr>
              <a:t>Schlossman</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lumMod val="75000"/>
                  </a:schemeClr>
                </a:solidFill>
              </a:rPr>
              <a:t>--Corneal endothelial abnormality</a:t>
            </a:r>
          </a:p>
          <a:p>
            <a:pPr eaLnBrk="1" hangingPunct="1">
              <a:spcBef>
                <a:spcPct val="0"/>
              </a:spcBef>
              <a:buClrTx/>
              <a:buSzTx/>
              <a:buFontTx/>
              <a:buNone/>
            </a:pPr>
            <a:r>
              <a:rPr lang="en-US" altLang="en-US" sz="1600" dirty="0">
                <a:solidFill>
                  <a:schemeClr val="bg1"/>
                </a:solidFill>
              </a:rPr>
              <a:t>	--PPMD</a:t>
            </a:r>
          </a:p>
          <a:p>
            <a:pPr eaLnBrk="1" hangingPunct="1">
              <a:spcBef>
                <a:spcPct val="0"/>
              </a:spcBef>
              <a:buClrTx/>
              <a:buSzTx/>
              <a:buFontTx/>
              <a:buNone/>
            </a:pPr>
            <a:r>
              <a:rPr lang="en-US" altLang="en-US" sz="1600" dirty="0">
                <a:solidFill>
                  <a:schemeClr val="bg1"/>
                </a:solidFill>
              </a:rPr>
              <a:t>	--ICE</a:t>
            </a:r>
          </a:p>
          <a:p>
            <a:pPr eaLnBrk="1" hangingPunct="1">
              <a:spcBef>
                <a:spcPct val="0"/>
              </a:spcBef>
              <a:buClrTx/>
              <a:buSzTx/>
              <a:buFontTx/>
              <a:buNone/>
            </a:pPr>
            <a:r>
              <a:rPr lang="en-US" altLang="en-US" sz="1600" dirty="0">
                <a:solidFill>
                  <a:schemeClr val="bg1">
                    <a:lumMod val="75000"/>
                  </a:schemeClr>
                </a:solidFill>
              </a:rPr>
              <a:t>--Increased episcleral venous pressure</a:t>
            </a:r>
          </a:p>
          <a:p>
            <a:pPr eaLnBrk="1" hangingPunct="1">
              <a:spcBef>
                <a:spcPct val="0"/>
              </a:spcBef>
              <a:buClrTx/>
              <a:buSzTx/>
              <a:buFontTx/>
              <a:buNone/>
            </a:pPr>
            <a:r>
              <a:rPr lang="en-US" altLang="en-US" sz="1600" dirty="0"/>
              <a:t>	</a:t>
            </a:r>
            <a:r>
              <a:rPr lang="en-US" altLang="en-US" sz="1600" dirty="0">
                <a:solidFill>
                  <a:schemeClr val="bg1"/>
                </a:solidFill>
              </a:rPr>
              <a:t>--CCF</a:t>
            </a:r>
          </a:p>
          <a:p>
            <a:pPr eaLnBrk="1" hangingPunct="1">
              <a:spcBef>
                <a:spcPct val="0"/>
              </a:spcBef>
              <a:buClrTx/>
              <a:buSzTx/>
              <a:buFontTx/>
              <a:buNone/>
            </a:pPr>
            <a:r>
              <a:rPr lang="en-US" altLang="en-US" sz="1600" dirty="0">
                <a:solidFill>
                  <a:schemeClr val="bg1"/>
                </a:solidFill>
              </a:rPr>
              <a:t>	--SVC syndrome</a:t>
            </a:r>
          </a:p>
          <a:p>
            <a:pPr eaLnBrk="1" hangingPunct="1">
              <a:spcBef>
                <a:spcPct val="0"/>
              </a:spcBef>
              <a:buClrTx/>
              <a:buSzTx/>
              <a:buFontTx/>
              <a:buNone/>
            </a:pPr>
            <a:r>
              <a:rPr lang="en-US" altLang="en-US" sz="1600" dirty="0">
                <a:solidFill>
                  <a:schemeClr val="bg1"/>
                </a:solidFill>
              </a:rPr>
              <a:t>	--Sturge-Weber</a:t>
            </a:r>
          </a:p>
          <a:p>
            <a:pPr eaLnBrk="1" hangingPunct="1">
              <a:spcBef>
                <a:spcPct val="0"/>
              </a:spcBef>
              <a:buClrTx/>
              <a:buSzTx/>
              <a:buFontTx/>
              <a:buNone/>
            </a:pPr>
            <a:r>
              <a:rPr lang="en-US" altLang="en-US" sz="1600" dirty="0">
                <a:solidFill>
                  <a:schemeClr val="bg1"/>
                </a:solidFill>
              </a:rPr>
              <a:t>	--Orbital inflammation </a:t>
            </a:r>
          </a:p>
          <a:p>
            <a:pPr eaLnBrk="1" hangingPunct="1">
              <a:spcBef>
                <a:spcPct val="0"/>
              </a:spcBef>
              <a:buClrTx/>
              <a:buSzTx/>
              <a:buFontTx/>
              <a:buNone/>
            </a:pPr>
            <a:r>
              <a:rPr lang="en-US" altLang="en-US" sz="1600" dirty="0">
                <a:solidFill>
                  <a:schemeClr val="bg1"/>
                </a:solidFill>
              </a:rPr>
              <a:t>		--cellulitis</a:t>
            </a:r>
          </a:p>
          <a:p>
            <a:pPr eaLnBrk="1" hangingPunct="1">
              <a:spcBef>
                <a:spcPct val="0"/>
              </a:spcBef>
              <a:buClrTx/>
              <a:buSzTx/>
              <a:buFontTx/>
              <a:buNone/>
            </a:pPr>
            <a:r>
              <a:rPr lang="en-US" altLang="en-US" sz="1600" dirty="0">
                <a:solidFill>
                  <a:schemeClr val="bg1"/>
                </a:solidFill>
              </a:rPr>
              <a:t>		--pseudotumor</a:t>
            </a:r>
          </a:p>
          <a:p>
            <a:pPr eaLnBrk="1" hangingPunct="1">
              <a:spcBef>
                <a:spcPct val="0"/>
              </a:spcBef>
              <a:buClrTx/>
              <a:buSzTx/>
              <a:buFontTx/>
              <a:buNone/>
            </a:pPr>
            <a:r>
              <a:rPr lang="en-US" altLang="en-US" sz="1600" dirty="0">
                <a:solidFill>
                  <a:schemeClr val="bg1"/>
                </a:solidFill>
              </a:rPr>
              <a:t>		--TED</a:t>
            </a:r>
          </a:p>
          <a:p>
            <a:pPr eaLnBrk="1" hangingPunct="1">
              <a:spcBef>
                <a:spcPct val="0"/>
              </a:spcBef>
              <a:buClrTx/>
              <a:buSzTx/>
              <a:buFontTx/>
              <a:buNone/>
            </a:pPr>
            <a:r>
              <a:rPr lang="en-US" altLang="en-US" sz="1600" dirty="0">
                <a:solidFill>
                  <a:schemeClr val="bg1">
                    <a:lumMod val="75000"/>
                  </a:schemeClr>
                </a:solidFill>
              </a:rPr>
              <a:t>--Secondary glaucoma</a:t>
            </a:r>
          </a:p>
        </p:txBody>
      </p:sp>
      <p:sp>
        <p:nvSpPr>
          <p:cNvPr id="80898" name="Rectangle 2">
            <a:extLst>
              <a:ext uri="{FF2B5EF4-FFF2-40B4-BE49-F238E27FC236}">
                <a16:creationId xmlns:a16="http://schemas.microsoft.com/office/drawing/2014/main" id="{31C338D6-079C-4ABC-AC6E-8B91B0541801}"/>
              </a:ext>
            </a:extLst>
          </p:cNvPr>
          <p:cNvSpPr>
            <a:spLocks noChangeArrowheads="1"/>
          </p:cNvSpPr>
          <p:nvPr/>
        </p:nvSpPr>
        <p:spPr bwMode="auto">
          <a:xfrm>
            <a:off x="1524000" y="1143000"/>
            <a:ext cx="2971800" cy="9906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0899" name="Text Box 4">
            <a:extLst>
              <a:ext uri="{FF2B5EF4-FFF2-40B4-BE49-F238E27FC236}">
                <a16:creationId xmlns:a16="http://schemas.microsoft.com/office/drawing/2014/main" id="{0461D676-15E2-4C9E-9613-C9602CD0087D}"/>
              </a:ext>
            </a:extLst>
          </p:cNvPr>
          <p:cNvSpPr txBox="1">
            <a:spLocks noChangeArrowheads="1"/>
          </p:cNvSpPr>
          <p:nvPr/>
        </p:nvSpPr>
        <p:spPr bwMode="auto">
          <a:xfrm>
            <a:off x="390525" y="869950"/>
            <a:ext cx="4208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--Intraocular inflammation</a:t>
            </a:r>
          </a:p>
          <a:p>
            <a:pPr eaLnBrk="1" hangingPunct="1">
              <a:spcBef>
                <a:spcPct val="0"/>
              </a:spcBef>
              <a:buClrTx/>
              <a:buSzTx/>
              <a:buFontTx/>
              <a:buNone/>
            </a:pPr>
            <a:r>
              <a:rPr lang="en-US" altLang="en-US" sz="1600" dirty="0"/>
              <a:t>	</a:t>
            </a:r>
            <a:r>
              <a:rPr lang="en-US" altLang="en-US" sz="1600" dirty="0">
                <a:solidFill>
                  <a:srgbClr val="B2B2B2"/>
                </a:solidFill>
              </a:rPr>
              <a:t>--Anterior uveitis</a:t>
            </a:r>
          </a:p>
          <a:p>
            <a:pPr eaLnBrk="1" hangingPunct="1">
              <a:spcBef>
                <a:spcPct val="0"/>
              </a:spcBef>
              <a:buClrTx/>
              <a:buSzTx/>
              <a:buFontTx/>
              <a:buNone/>
            </a:pPr>
            <a:r>
              <a:rPr lang="en-US" altLang="en-US" sz="1600" dirty="0">
                <a:solidFill>
                  <a:srgbClr val="B2B2B2"/>
                </a:solidFill>
              </a:rPr>
              <a:t>	--Trabeculitis</a:t>
            </a:r>
          </a:p>
          <a:p>
            <a:pPr eaLnBrk="1" hangingPunct="1">
              <a:spcBef>
                <a:spcPct val="0"/>
              </a:spcBef>
              <a:buClrTx/>
              <a:buSzTx/>
              <a:buFontTx/>
              <a:buNone/>
            </a:pPr>
            <a:r>
              <a:rPr lang="en-US" altLang="en-US" sz="1600" dirty="0">
                <a:solidFill>
                  <a:srgbClr val="B2B2B2"/>
                </a:solidFill>
              </a:rPr>
              <a:t>	--Fuchs </a:t>
            </a:r>
            <a:r>
              <a:rPr lang="en-US" altLang="en-US" sz="1600" dirty="0" err="1">
                <a:solidFill>
                  <a:srgbClr val="B2B2B2"/>
                </a:solidFill>
              </a:rPr>
              <a:t>heterochromic</a:t>
            </a:r>
            <a:r>
              <a:rPr lang="en-US" altLang="en-US" sz="1600" dirty="0">
                <a:solidFill>
                  <a:srgbClr val="B2B2B2"/>
                </a:solidFill>
              </a:rPr>
              <a:t> iridocyclitis</a:t>
            </a:r>
          </a:p>
          <a:p>
            <a:pPr eaLnBrk="1" hangingPunct="1">
              <a:spcBef>
                <a:spcPct val="0"/>
              </a:spcBef>
              <a:buClrTx/>
              <a:buSzTx/>
              <a:buFontTx/>
              <a:buNone/>
            </a:pPr>
            <a:r>
              <a:rPr lang="en-US" altLang="en-US" sz="1600" b="1" dirty="0"/>
              <a:t>	--</a:t>
            </a:r>
            <a:r>
              <a:rPr lang="en-US" altLang="en-US" sz="1600" b="1" dirty="0">
                <a:solidFill>
                  <a:srgbClr val="0000FF"/>
                </a:solidFill>
              </a:rPr>
              <a:t>Posner-</a:t>
            </a:r>
            <a:r>
              <a:rPr lang="en-US" altLang="en-US" sz="1600" b="1" dirty="0" err="1">
                <a:solidFill>
                  <a:srgbClr val="0000FF"/>
                </a:solidFill>
              </a:rPr>
              <a:t>Schlossman</a:t>
            </a:r>
            <a:endParaRPr lang="en-US" altLang="en-US" sz="1600" b="1" dirty="0">
              <a:solidFill>
                <a:srgbClr val="0000FF"/>
              </a:solidFill>
            </a:endParaRPr>
          </a:p>
          <a:p>
            <a:pPr eaLnBrk="1" hangingPunct="1">
              <a:spcBef>
                <a:spcPct val="0"/>
              </a:spcBef>
              <a:buClrTx/>
              <a:buSzTx/>
              <a:buFontTx/>
              <a:buNone/>
            </a:pPr>
            <a:r>
              <a:rPr lang="en-US" altLang="en-US" sz="1600" b="1" dirty="0">
                <a:solidFill>
                  <a:schemeClr val="bg1"/>
                </a:solidFill>
              </a:rPr>
              <a:t>--</a:t>
            </a:r>
          </a:p>
        </p:txBody>
      </p:sp>
      <p:sp>
        <p:nvSpPr>
          <p:cNvPr id="80900" name="Rectangle 2">
            <a:extLst>
              <a:ext uri="{FF2B5EF4-FFF2-40B4-BE49-F238E27FC236}">
                <a16:creationId xmlns:a16="http://schemas.microsoft.com/office/drawing/2014/main" id="{DB8E8979-2DD3-4117-BFBA-01F820E11C6A}"/>
              </a:ext>
            </a:extLst>
          </p:cNvPr>
          <p:cNvSpPr>
            <a:spLocks noGrp="1" noChangeArrowheads="1"/>
          </p:cNvSpPr>
          <p:nvPr>
            <p:ph type="title"/>
          </p:nvPr>
        </p:nvSpPr>
        <p:spPr>
          <a:xfrm>
            <a:off x="457200" y="122238"/>
            <a:ext cx="7543800" cy="639762"/>
          </a:xfrm>
        </p:spPr>
        <p:txBody>
          <a:bodyPr/>
          <a:lstStyle/>
          <a:p>
            <a:pPr eaLnBrk="1" hangingPunct="1"/>
            <a:r>
              <a:rPr lang="en-US" altLang="en-US" sz="3500" b="0"/>
              <a:t>Unilateral </a:t>
            </a:r>
            <a:r>
              <a:rPr lang="en-US" altLang="en-US" sz="3500" b="0">
                <a:cs typeface="Arial" panose="020B0604020202020204" pitchFamily="34" charset="0"/>
              </a:rPr>
              <a:t>↑</a:t>
            </a:r>
            <a:r>
              <a:rPr lang="en-US" altLang="en-US" sz="3500" b="0"/>
              <a:t> IOP associated with:</a:t>
            </a:r>
          </a:p>
        </p:txBody>
      </p:sp>
      <p:sp>
        <p:nvSpPr>
          <p:cNvPr id="80901" name="Slide Number Placeholder 1">
            <a:extLst>
              <a:ext uri="{FF2B5EF4-FFF2-40B4-BE49-F238E27FC236}">
                <a16:creationId xmlns:a16="http://schemas.microsoft.com/office/drawing/2014/main" id="{D446488E-3ACC-4431-B348-01E6CA1CD09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529DFE1-52B8-4F4E-A1F2-9E4404615A9D}" type="slidenum">
              <a:rPr lang="en-US" altLang="en-US" sz="1000" smtClean="0"/>
              <a:pPr>
                <a:spcBef>
                  <a:spcPct val="0"/>
                </a:spcBef>
                <a:buClrTx/>
                <a:buSzTx/>
                <a:buFontTx/>
                <a:buNone/>
              </a:pPr>
              <a:t>99</a:t>
            </a:fld>
            <a:endParaRPr lang="en-US" altLang="en-US" sz="1000"/>
          </a:p>
        </p:txBody>
      </p:sp>
      <p:sp>
        <p:nvSpPr>
          <p:cNvPr id="80902" name="Text Box 12">
            <a:extLst>
              <a:ext uri="{FF2B5EF4-FFF2-40B4-BE49-F238E27FC236}">
                <a16:creationId xmlns:a16="http://schemas.microsoft.com/office/drawing/2014/main" id="{B450F4BF-33BE-4F40-A13B-F9C759C4DF46}"/>
              </a:ext>
            </a:extLst>
          </p:cNvPr>
          <p:cNvSpPr txBox="1">
            <a:spLocks noChangeArrowheads="1"/>
          </p:cNvSpPr>
          <p:nvPr/>
        </p:nvSpPr>
        <p:spPr bwMode="auto">
          <a:xfrm>
            <a:off x="1524000" y="2286000"/>
            <a:ext cx="5410200" cy="4400550"/>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a:t>
            </a:r>
            <a:r>
              <a:rPr lang="en-US" altLang="en-US" sz="1400" i="1" dirty="0" err="1">
                <a:solidFill>
                  <a:srgbClr val="0000FF"/>
                </a:solidFill>
              </a:rPr>
              <a:t>noneponymous</a:t>
            </a:r>
            <a:r>
              <a:rPr lang="en-US" altLang="en-US" sz="1400" i="1" dirty="0">
                <a:solidFill>
                  <a:srgbClr val="0000FF"/>
                </a:solidFill>
              </a:rPr>
              <a:t> name for Posner-</a:t>
            </a:r>
            <a:r>
              <a:rPr lang="en-US" altLang="en-US" sz="1400" i="1" dirty="0" err="1">
                <a:solidFill>
                  <a:srgbClr val="0000FF"/>
                </a:solidFill>
              </a:rPr>
              <a:t>Schlossman</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Glaucomatocyclitic crisis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Who is the typical </a:t>
            </a:r>
            <a:r>
              <a:rPr lang="en-US" altLang="en-US" sz="1400" i="1" dirty="0" err="1">
                <a:solidFill>
                  <a:srgbClr val="0000FF"/>
                </a:solidFill>
              </a:rPr>
              <a:t>pt</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An adult age 20-50</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inflammatory component tend to be mild, or severe?</a:t>
            </a:r>
          </a:p>
          <a:p>
            <a:pPr eaLnBrk="1" hangingPunct="1">
              <a:spcBef>
                <a:spcPct val="0"/>
              </a:spcBef>
              <a:buClrTx/>
              <a:buSzTx/>
              <a:buFontTx/>
              <a:buNone/>
            </a:pPr>
            <a:r>
              <a:rPr lang="en-US" altLang="en-US" sz="1400" dirty="0">
                <a:solidFill>
                  <a:schemeClr val="accent5">
                    <a:lumMod val="75000"/>
                  </a:schemeClr>
                </a:solidFill>
              </a:rPr>
              <a:t>Mild</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Does the IOP elevation tend to be mild, or severe?</a:t>
            </a:r>
          </a:p>
          <a:p>
            <a:pPr eaLnBrk="1" hangingPunct="1">
              <a:spcBef>
                <a:spcPct val="0"/>
              </a:spcBef>
              <a:buClrTx/>
              <a:buSzTx/>
              <a:buFontTx/>
              <a:buNone/>
            </a:pPr>
            <a:r>
              <a:rPr lang="en-US" altLang="en-US" sz="1400" dirty="0">
                <a:solidFill>
                  <a:schemeClr val="accent5">
                    <a:lumMod val="75000"/>
                  </a:schemeClr>
                </a:solidFill>
              </a:rPr>
              <a:t>Severe</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Is the angle open, or closed?</a:t>
            </a:r>
          </a:p>
          <a:p>
            <a:pPr eaLnBrk="1" hangingPunct="1">
              <a:spcBef>
                <a:spcPct val="0"/>
              </a:spcBef>
              <a:buClrTx/>
              <a:buSzTx/>
              <a:buFontTx/>
              <a:buNone/>
            </a:pPr>
            <a:r>
              <a:rPr lang="en-US" altLang="en-US" sz="1400" dirty="0">
                <a:solidFill>
                  <a:schemeClr val="accent5">
                    <a:lumMod val="75000"/>
                  </a:schemeClr>
                </a:solidFill>
              </a:rPr>
              <a:t>Open</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long do the crises last?</a:t>
            </a:r>
          </a:p>
          <a:p>
            <a:pPr eaLnBrk="1" hangingPunct="1">
              <a:spcBef>
                <a:spcPct val="0"/>
              </a:spcBef>
              <a:buClrTx/>
              <a:buSzTx/>
              <a:buFontTx/>
              <a:buNone/>
            </a:pPr>
            <a:r>
              <a:rPr lang="en-US" altLang="en-US" sz="1400" dirty="0">
                <a:solidFill>
                  <a:schemeClr val="accent5">
                    <a:lumMod val="75000"/>
                  </a:schemeClr>
                </a:solidFill>
              </a:rPr>
              <a:t>Hours to weeks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Do they recur?</a:t>
            </a:r>
          </a:p>
          <a:p>
            <a:pPr eaLnBrk="1" hangingPunct="1">
              <a:spcBef>
                <a:spcPct val="0"/>
              </a:spcBef>
              <a:buClrTx/>
              <a:buSzTx/>
              <a:buFontTx/>
              <a:buNone/>
            </a:pPr>
            <a:r>
              <a:rPr lang="en-US" altLang="en-US" sz="1400" dirty="0">
                <a:solidFill>
                  <a:schemeClr val="accent5">
                    <a:lumMod val="75000"/>
                  </a:schemeClr>
                </a:solidFill>
              </a:rPr>
              <a:t>Yes</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2348</TotalTime>
  <Words>54877</Words>
  <Application>Microsoft Office PowerPoint</Application>
  <PresentationFormat>On-screen Show (4:3)</PresentationFormat>
  <Paragraphs>10515</Paragraphs>
  <Slides>250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250</vt:i4>
      </vt:variant>
    </vt:vector>
  </HeadingPairs>
  <TitlesOfParts>
    <vt:vector size="255" baseType="lpstr">
      <vt:lpstr>Arial</vt:lpstr>
      <vt:lpstr>Calibri</vt:lpstr>
      <vt:lpstr>Symbol</vt:lpstr>
      <vt:lpstr>Wingdings</vt:lpstr>
      <vt:lpstr>Network</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PowerPoint Presentation</vt:lpstr>
      <vt:lpstr>PowerPoint Presentation</vt:lpstr>
      <vt:lpstr>PowerPoint Presentation</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PowerPoint Presentation</vt:lpstr>
      <vt:lpstr>Unilateral ↑ IOP associated with:</vt:lpstr>
      <vt:lpstr>Unilateral ↑ IOP associated with:</vt:lpstr>
      <vt:lpstr>Unilateral ↑ IOP associated with:</vt:lpstr>
      <vt:lpstr>Unilateral ↑ IOP associated with:</vt:lpstr>
      <vt:lpstr>Unilateral ↑ IOP associated with:</vt:lpstr>
      <vt:lpstr>PowerPoint Presentation</vt:lpstr>
      <vt:lpstr>Unilateral ↑ IOP associated with:</vt:lpstr>
      <vt:lpstr>Unilateral ↑ IOP associated with:</vt:lpstr>
      <vt:lpstr>PowerPoint Presentation</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PowerPoint Presentation</vt:lpstr>
      <vt:lpstr>PowerPoint Presentation</vt:lpstr>
      <vt:lpstr>Unilateral ↑ IOP associated with:</vt:lpstr>
      <vt:lpstr>Unilateral ↑ IOP associated with:</vt:lpstr>
      <vt:lpstr>PowerPoint Presentation</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PowerPoint Presentation</vt:lpstr>
      <vt:lpstr>Unilateral ↑ IOP associated with:</vt:lpstr>
      <vt:lpstr>Unilateral ↑ IOP associated with:</vt:lpstr>
      <vt:lpstr>PowerPoint Presentation</vt:lpstr>
      <vt:lpstr>Unilateral ↑ IOP associated with:</vt:lpstr>
      <vt:lpstr>Unilateral ↑ IOP associated with:</vt:lpstr>
      <vt:lpstr>Unilateral ↑ IOP associated with:</vt:lpstr>
      <vt:lpstr>Unilateral ↑ IOP associated with:</vt:lpstr>
      <vt:lpstr>PowerPoint Presentation</vt:lpstr>
      <vt:lpstr>Unilateral ↑ IOP associated with:</vt:lpstr>
      <vt:lpstr>Unilateral ↑ IOP associated with:</vt:lpstr>
      <vt:lpstr>PowerPoint Presentation</vt:lpstr>
      <vt:lpstr>Unilateral ↑ IOP associated with:</vt:lpstr>
      <vt:lpstr>Unilateral ↑ IOP associated with:</vt:lpstr>
      <vt:lpstr>PowerPoint Presentation</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PowerPoint Presentation</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PowerPoint Presentation</vt:lpstr>
      <vt:lpstr>Unilateral ↑ IOP associated with:</vt:lpstr>
      <vt:lpstr>Unilateral ↑ IOP associated with:</vt:lpstr>
      <vt:lpstr>PowerPoint Presentation</vt:lpstr>
      <vt:lpstr>Unilateral ↑ IOP associated with:</vt:lpstr>
      <vt:lpstr>Unilateral ↑ IOP associated with:</vt:lpstr>
      <vt:lpstr>PowerPoint Presentation</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lpstr>Unilateral ↑ IOP associated with:</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Guide: Unilateral ↑ IOP</dc:title>
  <dc:creator>Steven Flynn</dc:creator>
  <cp:lastModifiedBy>Steven Flynn</cp:lastModifiedBy>
  <cp:revision>224</cp:revision>
  <dcterms:created xsi:type="dcterms:W3CDTF">2008-09-11T18:33:33Z</dcterms:created>
  <dcterms:modified xsi:type="dcterms:W3CDTF">2023-10-29T21:35:35Z</dcterms:modified>
</cp:coreProperties>
</file>