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7" r:id="rId2"/>
    <p:sldId id="271" r:id="rId3"/>
    <p:sldId id="269" r:id="rId4"/>
    <p:sldId id="335" r:id="rId5"/>
    <p:sldId id="329" r:id="rId6"/>
    <p:sldId id="336" r:id="rId7"/>
    <p:sldId id="337" r:id="rId8"/>
    <p:sldId id="334" r:id="rId9"/>
    <p:sldId id="29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557" autoAdjust="0"/>
    <p:restoredTop sz="94660"/>
  </p:normalViewPr>
  <p:slideViewPr>
    <p:cSldViewPr snapToGrid="0">
      <p:cViewPr varScale="1">
        <p:scale>
          <a:sx n="62" d="100"/>
          <a:sy n="62" d="100"/>
        </p:scale>
        <p:origin x="62" y="8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1FDD8-83C4-4B3B-A573-037ECF0DB9EE}" type="datetimeFigureOut">
              <a:rPr lang="en-US" smtClean="0"/>
              <a:t>9/11/2021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63018-EE8F-43FF-A9D3-112A2CCCCA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0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200" fontAlgn="base">
              <a:spcAft>
                <a:spcPct val="0"/>
              </a:spcAft>
            </a:pPr>
            <a:r>
              <a:rPr lang="en-US" altLang="en-US" dirty="0"/>
              <a:t>Obligation to be Truthful</a:t>
            </a:r>
          </a:p>
          <a:p>
            <a:pPr defTabSz="457200" fontAlgn="base">
              <a:spcAft>
                <a:spcPct val="0"/>
              </a:spcAft>
            </a:pPr>
            <a:r>
              <a:rPr lang="en-US" altLang="en-US" dirty="0"/>
              <a:t>Engenders Patient Trust</a:t>
            </a:r>
          </a:p>
          <a:p>
            <a:pPr defTabSz="457200" fontAlgn="base">
              <a:spcAft>
                <a:spcPct val="0"/>
              </a:spcAft>
            </a:pPr>
            <a:r>
              <a:rPr lang="en-US" altLang="en-US" dirty="0"/>
              <a:t>Develops Patient Autonomy</a:t>
            </a:r>
          </a:p>
          <a:p>
            <a:pPr defTabSz="457200" fontAlgn="base">
              <a:spcAft>
                <a:spcPct val="0"/>
              </a:spcAft>
            </a:pPr>
            <a:r>
              <a:rPr lang="en-US" altLang="en-US" dirty="0"/>
              <a:t>Integrity of the Profession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CDF85-3280-3542-9647-8105EC0AC3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Four elements of Informed consent:</a:t>
            </a:r>
          </a:p>
          <a:p>
            <a:endParaRPr lang="en-US" dirty="0"/>
          </a:p>
          <a:p>
            <a:r>
              <a:rPr lang="en-US" altLang="en-US" dirty="0"/>
              <a:t>Beneficence – do what’s right</a:t>
            </a:r>
          </a:p>
          <a:p>
            <a:endParaRPr lang="en-US" altLang="en-US" dirty="0"/>
          </a:p>
          <a:p>
            <a:r>
              <a:rPr lang="en-US" altLang="en-US" dirty="0"/>
              <a:t>Non-maleficence – don’t do what’s wrong</a:t>
            </a:r>
          </a:p>
          <a:p>
            <a:endParaRPr lang="en-US" altLang="en-US" dirty="0"/>
          </a:p>
          <a:p>
            <a:r>
              <a:rPr lang="en-US" altLang="en-US" dirty="0"/>
              <a:t>Justice – include all relevant info – different for each patient</a:t>
            </a:r>
          </a:p>
          <a:p>
            <a:endParaRPr lang="en-US" altLang="en-US" dirty="0"/>
          </a:p>
          <a:p>
            <a:r>
              <a:rPr lang="en-US" altLang="en-US" dirty="0"/>
              <a:t>Autonomy (self governance) (some say truth-telling) – help the patient make informed decisions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CDF85-3280-3542-9647-8105EC0AC3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187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752600"/>
            <a:ext cx="9296400" cy="1828800"/>
          </a:xfrm>
        </p:spPr>
        <p:txBody>
          <a:bodyPr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aseline="0"/>
            </a:lvl1pPr>
          </a:lstStyle>
          <a:p>
            <a:r>
              <a:rPr lang="en-US" dirty="0"/>
              <a:t>Cover Slide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10000"/>
            <a:ext cx="9296400" cy="1828800"/>
          </a:xfrm>
        </p:spPr>
        <p:txBody>
          <a:bodyPr>
            <a:noAutofit/>
          </a:bodyPr>
          <a:lstStyle>
            <a:lvl1pPr marL="0" indent="0" algn="l">
              <a:buNone/>
              <a:defRPr sz="28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info, date, etc.</a:t>
            </a:r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10224274" y="1286030"/>
            <a:ext cx="1967724" cy="1967724"/>
          </a:xfrm>
          <a:prstGeom prst="ellipse">
            <a:avLst/>
          </a:prstGeom>
          <a:solidFill>
            <a:srgbClr val="D7D2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 dirty="0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10224275" y="3253754"/>
            <a:ext cx="1967724" cy="1967724"/>
          </a:xfrm>
          <a:prstGeom prst="ellipse">
            <a:avLst/>
          </a:prstGeom>
          <a:solidFill>
            <a:srgbClr val="989A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 dirty="0"/>
          </a:p>
        </p:txBody>
      </p:sp>
      <p:sp>
        <p:nvSpPr>
          <p:cNvPr id="22" name="Freeform 21"/>
          <p:cNvSpPr>
            <a:spLocks noChangeAspect="1"/>
          </p:cNvSpPr>
          <p:nvPr userDrawn="1"/>
        </p:nvSpPr>
        <p:spPr>
          <a:xfrm>
            <a:off x="10224277" y="5221478"/>
            <a:ext cx="1967724" cy="1636522"/>
          </a:xfrm>
          <a:custGeom>
            <a:avLst/>
            <a:gdLst>
              <a:gd name="connsiteX0" fmla="*/ 983862 w 1967724"/>
              <a:gd name="connsiteY0" fmla="*/ 0 h 1636522"/>
              <a:gd name="connsiteX1" fmla="*/ 1967724 w 1967724"/>
              <a:gd name="connsiteY1" fmla="*/ 983862 h 1636522"/>
              <a:gd name="connsiteX2" fmla="*/ 1799696 w 1967724"/>
              <a:gd name="connsiteY2" fmla="*/ 1533949 h 1636522"/>
              <a:gd name="connsiteX3" fmla="*/ 1715065 w 1967724"/>
              <a:gd name="connsiteY3" fmla="*/ 1636522 h 1636522"/>
              <a:gd name="connsiteX4" fmla="*/ 252659 w 1967724"/>
              <a:gd name="connsiteY4" fmla="*/ 1636522 h 1636522"/>
              <a:gd name="connsiteX5" fmla="*/ 168028 w 1967724"/>
              <a:gd name="connsiteY5" fmla="*/ 1533949 h 1636522"/>
              <a:gd name="connsiteX6" fmla="*/ 0 w 1967724"/>
              <a:gd name="connsiteY6" fmla="*/ 983862 h 1636522"/>
              <a:gd name="connsiteX7" fmla="*/ 983862 w 1967724"/>
              <a:gd name="connsiteY7" fmla="*/ 0 h 163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7724" h="1636522">
                <a:moveTo>
                  <a:pt x="983862" y="0"/>
                </a:moveTo>
                <a:cubicBezTo>
                  <a:pt x="1527234" y="0"/>
                  <a:pt x="1967724" y="440490"/>
                  <a:pt x="1967724" y="983862"/>
                </a:cubicBezTo>
                <a:cubicBezTo>
                  <a:pt x="1967724" y="1187627"/>
                  <a:pt x="1905780" y="1376923"/>
                  <a:pt x="1799696" y="1533949"/>
                </a:cubicBezTo>
                <a:lnTo>
                  <a:pt x="1715065" y="1636522"/>
                </a:lnTo>
                <a:lnTo>
                  <a:pt x="252659" y="1636522"/>
                </a:lnTo>
                <a:lnTo>
                  <a:pt x="168028" y="1533949"/>
                </a:lnTo>
                <a:cubicBezTo>
                  <a:pt x="61944" y="1376923"/>
                  <a:pt x="0" y="1187627"/>
                  <a:pt x="0" y="983862"/>
                </a:cubicBezTo>
                <a:cubicBezTo>
                  <a:pt x="0" y="440490"/>
                  <a:pt x="440490" y="0"/>
                  <a:pt x="98386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5" t="21951" b="21951"/>
          <a:stretch/>
        </p:blipFill>
        <p:spPr>
          <a:xfrm>
            <a:off x="609600" y="491196"/>
            <a:ext cx="2871216" cy="7694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746" y="678462"/>
            <a:ext cx="2550854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51427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752600"/>
            <a:ext cx="9906000" cy="1828800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Section Divider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3810000"/>
            <a:ext cx="9906000" cy="1828800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Divider Subtitle</a:t>
            </a:r>
          </a:p>
        </p:txBody>
      </p:sp>
      <p:sp>
        <p:nvSpPr>
          <p:cNvPr id="8" name="Oval 7"/>
          <p:cNvSpPr>
            <a:spLocks noChangeAspect="1"/>
          </p:cNvSpPr>
          <p:nvPr userDrawn="1"/>
        </p:nvSpPr>
        <p:spPr>
          <a:xfrm>
            <a:off x="10678072" y="2770056"/>
            <a:ext cx="1513921" cy="1513921"/>
          </a:xfrm>
          <a:prstGeom prst="ellipse">
            <a:avLst/>
          </a:prstGeom>
          <a:solidFill>
            <a:srgbClr val="D7D2E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 dirty="0"/>
          </a:p>
        </p:txBody>
      </p:sp>
      <p:sp>
        <p:nvSpPr>
          <p:cNvPr id="9" name="Oval 8"/>
          <p:cNvSpPr>
            <a:spLocks noChangeAspect="1"/>
          </p:cNvSpPr>
          <p:nvPr userDrawn="1"/>
        </p:nvSpPr>
        <p:spPr>
          <a:xfrm>
            <a:off x="10678076" y="1257734"/>
            <a:ext cx="1513921" cy="1513921"/>
          </a:xfrm>
          <a:prstGeom prst="ellipse">
            <a:avLst/>
          </a:prstGeom>
          <a:solidFill>
            <a:srgbClr val="989A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3200" dirty="0"/>
          </a:p>
        </p:txBody>
      </p:sp>
      <p:sp>
        <p:nvSpPr>
          <p:cNvPr id="18" name="Freeform 17"/>
          <p:cNvSpPr>
            <a:spLocks noChangeAspect="1"/>
          </p:cNvSpPr>
          <p:nvPr userDrawn="1"/>
        </p:nvSpPr>
        <p:spPr>
          <a:xfrm>
            <a:off x="10678079" y="0"/>
            <a:ext cx="1513922" cy="1258535"/>
          </a:xfrm>
          <a:custGeom>
            <a:avLst/>
            <a:gdLst>
              <a:gd name="connsiteX0" fmla="*/ 193922 w 1513922"/>
              <a:gd name="connsiteY0" fmla="*/ 0 h 1258535"/>
              <a:gd name="connsiteX1" fmla="*/ 1320000 w 1513922"/>
              <a:gd name="connsiteY1" fmla="*/ 0 h 1258535"/>
              <a:gd name="connsiteX2" fmla="*/ 1384645 w 1513922"/>
              <a:gd name="connsiteY2" fmla="*/ 78350 h 1258535"/>
              <a:gd name="connsiteX3" fmla="*/ 1513922 w 1513922"/>
              <a:gd name="connsiteY3" fmla="*/ 501574 h 1258535"/>
              <a:gd name="connsiteX4" fmla="*/ 756961 w 1513922"/>
              <a:gd name="connsiteY4" fmla="*/ 1258535 h 1258535"/>
              <a:gd name="connsiteX5" fmla="*/ 0 w 1513922"/>
              <a:gd name="connsiteY5" fmla="*/ 501574 h 1258535"/>
              <a:gd name="connsiteX6" fmla="*/ 129277 w 1513922"/>
              <a:gd name="connsiteY6" fmla="*/ 78350 h 125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922" h="1258535">
                <a:moveTo>
                  <a:pt x="193922" y="0"/>
                </a:moveTo>
                <a:lnTo>
                  <a:pt x="1320000" y="0"/>
                </a:lnTo>
                <a:lnTo>
                  <a:pt x="1384645" y="78350"/>
                </a:lnTo>
                <a:cubicBezTo>
                  <a:pt x="1466264" y="199162"/>
                  <a:pt x="1513922" y="344802"/>
                  <a:pt x="1513922" y="501574"/>
                </a:cubicBezTo>
                <a:cubicBezTo>
                  <a:pt x="1513922" y="919632"/>
                  <a:pt x="1175019" y="1258535"/>
                  <a:pt x="756961" y="1258535"/>
                </a:cubicBezTo>
                <a:cubicBezTo>
                  <a:pt x="338903" y="1258535"/>
                  <a:pt x="0" y="919632"/>
                  <a:pt x="0" y="501574"/>
                </a:cubicBezTo>
                <a:cubicBezTo>
                  <a:pt x="0" y="344802"/>
                  <a:pt x="47658" y="199162"/>
                  <a:pt x="129277" y="7835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3200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5" t="21951" b="21951"/>
          <a:stretch/>
        </p:blipFill>
        <p:spPr>
          <a:xfrm>
            <a:off x="609600" y="6012366"/>
            <a:ext cx="2871216" cy="76943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746" y="6199632"/>
            <a:ext cx="2550854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25545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5704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50292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676400"/>
            <a:ext cx="50292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9890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467600" y="1676400"/>
            <a:ext cx="4114800" cy="411480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5943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2981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79157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985626"/>
            <a:ext cx="8839200" cy="251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295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109728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1" y="6553200"/>
            <a:ext cx="3962399" cy="2286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44200" y="6553200"/>
            <a:ext cx="838200" cy="2286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Autofit/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2A9E14D-4218-D743-BB5B-B907FBBABC6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032915" y="-423"/>
            <a:ext cx="2159085" cy="787229"/>
            <a:chOff x="10032915" y="-423"/>
            <a:chExt cx="2159085" cy="787229"/>
          </a:xfrm>
        </p:grpSpPr>
        <p:sp>
          <p:nvSpPr>
            <p:cNvPr id="8" name="Oval 7"/>
            <p:cNvSpPr>
              <a:spLocks noChangeAspect="1"/>
            </p:cNvSpPr>
            <p:nvPr userDrawn="1"/>
          </p:nvSpPr>
          <p:spPr>
            <a:xfrm>
              <a:off x="10032915" y="0"/>
              <a:ext cx="786807" cy="786806"/>
            </a:xfrm>
            <a:prstGeom prst="ellipse">
              <a:avLst/>
            </a:prstGeom>
            <a:solidFill>
              <a:srgbClr val="D7D2E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3200" dirty="0"/>
            </a:p>
          </p:txBody>
        </p:sp>
        <p:sp>
          <p:nvSpPr>
            <p:cNvPr id="9" name="Oval 8"/>
            <p:cNvSpPr>
              <a:spLocks noChangeAspect="1"/>
            </p:cNvSpPr>
            <p:nvPr userDrawn="1"/>
          </p:nvSpPr>
          <p:spPr>
            <a:xfrm>
              <a:off x="10819722" y="0"/>
              <a:ext cx="786807" cy="786806"/>
            </a:xfrm>
            <a:prstGeom prst="ellipse">
              <a:avLst/>
            </a:prstGeom>
            <a:solidFill>
              <a:srgbClr val="989A9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sz="3200" dirty="0"/>
            </a:p>
          </p:txBody>
        </p:sp>
        <p:sp>
          <p:nvSpPr>
            <p:cNvPr id="19" name="Freeform 18"/>
            <p:cNvSpPr>
              <a:spLocks noChangeAspect="1"/>
            </p:cNvSpPr>
            <p:nvPr userDrawn="1"/>
          </p:nvSpPr>
          <p:spPr>
            <a:xfrm>
              <a:off x="11606528" y="-423"/>
              <a:ext cx="585472" cy="786806"/>
            </a:xfrm>
            <a:custGeom>
              <a:avLst/>
              <a:gdLst>
                <a:gd name="connsiteX0" fmla="*/ 393404 w 585472"/>
                <a:gd name="connsiteY0" fmla="*/ 0 h 786806"/>
                <a:gd name="connsiteX1" fmla="*/ 546535 w 585472"/>
                <a:gd name="connsiteY1" fmla="*/ 30916 h 786806"/>
                <a:gd name="connsiteX2" fmla="*/ 585472 w 585472"/>
                <a:gd name="connsiteY2" fmla="*/ 52050 h 786806"/>
                <a:gd name="connsiteX3" fmla="*/ 585472 w 585472"/>
                <a:gd name="connsiteY3" fmla="*/ 734756 h 786806"/>
                <a:gd name="connsiteX4" fmla="*/ 546535 w 585472"/>
                <a:gd name="connsiteY4" fmla="*/ 755890 h 786806"/>
                <a:gd name="connsiteX5" fmla="*/ 393404 w 585472"/>
                <a:gd name="connsiteY5" fmla="*/ 786806 h 786806"/>
                <a:gd name="connsiteX6" fmla="*/ 0 w 585472"/>
                <a:gd name="connsiteY6" fmla="*/ 393403 h 786806"/>
                <a:gd name="connsiteX7" fmla="*/ 393404 w 585472"/>
                <a:gd name="connsiteY7" fmla="*/ 0 h 786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5472" h="786806">
                  <a:moveTo>
                    <a:pt x="393404" y="0"/>
                  </a:moveTo>
                  <a:cubicBezTo>
                    <a:pt x="447722" y="0"/>
                    <a:pt x="499468" y="11008"/>
                    <a:pt x="546535" y="30916"/>
                  </a:cubicBezTo>
                  <a:lnTo>
                    <a:pt x="585472" y="52050"/>
                  </a:lnTo>
                  <a:lnTo>
                    <a:pt x="585472" y="734756"/>
                  </a:lnTo>
                  <a:lnTo>
                    <a:pt x="546535" y="755890"/>
                  </a:lnTo>
                  <a:cubicBezTo>
                    <a:pt x="499468" y="775798"/>
                    <a:pt x="447722" y="786806"/>
                    <a:pt x="393404" y="786806"/>
                  </a:cubicBezTo>
                  <a:cubicBezTo>
                    <a:pt x="176133" y="786806"/>
                    <a:pt x="0" y="610673"/>
                    <a:pt x="0" y="393403"/>
                  </a:cubicBezTo>
                  <a:cubicBezTo>
                    <a:pt x="0" y="176133"/>
                    <a:pt x="176133" y="0"/>
                    <a:pt x="393404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200" dirty="0"/>
            </a:p>
          </p:txBody>
        </p:sp>
      </p:grp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5" t="21951" b="21951"/>
          <a:stretch/>
        </p:blipFill>
        <p:spPr>
          <a:xfrm>
            <a:off x="609600" y="6012366"/>
            <a:ext cx="2871216" cy="76943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7746" y="6199632"/>
            <a:ext cx="2550854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4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800"/>
        </a:spcBef>
        <a:buClr>
          <a:schemeClr val="bg2"/>
        </a:buClr>
        <a:buFont typeface="Arial"/>
        <a:buChar char="•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801688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Arial"/>
        <a:buChar char="•"/>
        <a:tabLst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260475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Arial"/>
        <a:buChar char="•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719263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Arial"/>
        <a:buChar char="•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178050" indent="-344488" algn="l" defTabSz="914400" rtl="0" eaLnBrk="1" latinLnBrk="0" hangingPunct="1">
        <a:lnSpc>
          <a:spcPct val="100000"/>
        </a:lnSpc>
        <a:spcBef>
          <a:spcPts val="600"/>
        </a:spcBef>
        <a:buClr>
          <a:schemeClr val="bg2"/>
        </a:buClr>
        <a:buFont typeface="Arial"/>
        <a:buChar char="•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630488" indent="-344488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3089275" indent="-346075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000" kern="1200">
          <a:solidFill>
            <a:schemeClr val="tx2"/>
          </a:solidFill>
          <a:latin typeface="+mn-lt"/>
          <a:ea typeface="+mn-ea"/>
          <a:cs typeface="+mn-cs"/>
        </a:defRPr>
      </a:lvl7pPr>
      <a:lvl8pPr marL="3540125" indent="-339725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aao.org/ethics-detail/advisory-opinion--disclosure-of-professionally-re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aao.org/ethics-detail/advisory-opinion--disclosure-of-professionally-re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o.org/ethics-detail/conflict-of-interest" TargetMode="External"/><Relationship Id="rId2" Type="http://schemas.openxmlformats.org/officeDocument/2006/relationships/hyperlink" Target="Disclosure%20of%20Professionally%20Related%20Commercial%20Relationships%20and%20Interests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o.org/clinical-education/redmond-ethics-center" TargetMode="External"/><Relationship Id="rId2" Type="http://schemas.openxmlformats.org/officeDocument/2006/relationships/hyperlink" Target="mailto:Ethics@aao.or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5D7C15-0B3C-4D07-8696-67DE9BA9F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AAO Code of Ethics</a:t>
            </a:r>
            <a:br>
              <a:rPr lang="en-US" dirty="0"/>
            </a:br>
            <a:r>
              <a:rPr lang="en-US" dirty="0"/>
              <a:t>Rule of the Month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C3D6D5-1DD3-4249-BCF8-22F0DD700C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3600" dirty="0"/>
          </a:p>
          <a:p>
            <a:pPr algn="ctr"/>
            <a:r>
              <a:rPr lang="en-US" sz="3600" dirty="0"/>
              <a:t>Rule 11. Commercial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262594611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670521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 dirty="0">
                <a:cs typeface="Book Antiqua" pitchFamily="18" charset="0"/>
              </a:rPr>
            </a:br>
            <a:r>
              <a:rPr lang="en-US" altLang="en-US" dirty="0">
                <a:cs typeface="Book Antiqua" pitchFamily="18" charset="0"/>
              </a:rPr>
              <a:t>Why is This Topic Important?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599" y="1676400"/>
            <a:ext cx="7745307" cy="4114800"/>
          </a:xfrm>
        </p:spPr>
        <p:txBody>
          <a:bodyPr/>
          <a:lstStyle/>
          <a:p>
            <a:r>
              <a:rPr lang="en-US" dirty="0"/>
              <a:t>Commercial relationships in healthcare:</a:t>
            </a:r>
          </a:p>
          <a:p>
            <a:pPr lvl="1"/>
            <a:r>
              <a:rPr lang="en-US" sz="2400" dirty="0"/>
              <a:t>May impact each patient interaction</a:t>
            </a:r>
          </a:p>
          <a:p>
            <a:pPr lvl="1"/>
            <a:r>
              <a:rPr lang="en-US" sz="2400" dirty="0"/>
              <a:t>May result in loss of professional reputation</a:t>
            </a:r>
          </a:p>
          <a:p>
            <a:pPr lvl="1"/>
            <a:r>
              <a:rPr lang="en-US" sz="2400" dirty="0"/>
              <a:t>May damage trust in and integrity of the profession</a:t>
            </a:r>
          </a:p>
          <a:p>
            <a:pPr defTabSz="457200" fontAlgn="base">
              <a:spcAft>
                <a:spcPct val="0"/>
              </a:spcAft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A9E14D-4218-D743-BB5B-B907FBBABC6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878" y="1809344"/>
            <a:ext cx="2808393" cy="301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75987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b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en-US" dirty="0"/>
              <a:t>Code of Ethics - </a:t>
            </a:r>
            <a:r>
              <a:rPr lang="en-US" i="1" dirty="0"/>
              <a:t>Rule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676400"/>
            <a:ext cx="9906000" cy="4114800"/>
          </a:xfrm>
        </p:spPr>
        <p:txBody>
          <a:bodyPr/>
          <a:lstStyle/>
          <a:p>
            <a:pPr marL="0" indent="0">
              <a:buNone/>
            </a:pPr>
            <a:r>
              <a:rPr lang="en-US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Commercial Relationships. </a:t>
            </a:r>
          </a:p>
          <a:p>
            <a:pPr marL="0" indent="0">
              <a:buNone/>
            </a:pPr>
            <a:r>
              <a:rPr lang="en-US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 ophthalmologist's clinical judgment and practice must not be affected by economic interest in, commitment to, or benefit from professionally-related commercial enterprises.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A9E14D-4218-D743-BB5B-B907FBBABC6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515872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A18DF-E804-4BA7-95ED-DCCCD4F72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219200"/>
          </a:xfrm>
        </p:spPr>
        <p:txBody>
          <a:bodyPr anchor="b">
            <a:normAutofit/>
          </a:bodyPr>
          <a:lstStyle/>
          <a:p>
            <a:r>
              <a:rPr lang="en-US" dirty="0"/>
              <a:t>Key Provision of Rule 11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9D524-D781-4EAC-B14D-9DC668BF6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76400"/>
            <a:ext cx="6284495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b="0" i="0" dirty="0">
                <a:effectLst/>
              </a:rPr>
              <a:t>Although holding a commercial interest is not necessarily unethical, the ophthalmologist must respect the importance of the patient’s interest above his or her own when these interests differ. </a:t>
            </a:r>
          </a:p>
          <a:p>
            <a:pPr>
              <a:lnSpc>
                <a:spcPct val="90000"/>
              </a:lnSpc>
            </a:pPr>
            <a:r>
              <a:rPr lang="en-US" sz="2200" b="0" i="0" dirty="0">
                <a:effectLst/>
              </a:rPr>
              <a:t>Patients have a right to trust that a service or product is recommended to them because it is an appropriate balance of safety, efficacy, and cost based on </a:t>
            </a:r>
            <a:r>
              <a:rPr lang="en-US" sz="2200" b="0" dirty="0">
                <a:effectLst/>
              </a:rPr>
              <a:t>sound professional judgment and unbiased by extraneous factors or inducements.</a:t>
            </a:r>
            <a:r>
              <a:rPr lang="en-US" sz="2200" b="0" i="0" baseline="30000" dirty="0">
                <a:effectLst/>
              </a:rPr>
              <a:t>1</a:t>
            </a:r>
          </a:p>
          <a:p>
            <a:pPr>
              <a:lnSpc>
                <a:spcPct val="90000"/>
              </a:lnSpc>
            </a:pPr>
            <a:endParaRPr lang="en-US" sz="2000" baseline="30000" dirty="0"/>
          </a:p>
          <a:p>
            <a:pPr>
              <a:lnSpc>
                <a:spcPct val="90000"/>
              </a:lnSpc>
            </a:pPr>
            <a:endParaRPr lang="en-US" sz="2000" baseline="30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baseline="30000" dirty="0"/>
              <a:t>1 </a:t>
            </a:r>
            <a:r>
              <a:rPr lang="en-US" sz="1700" dirty="0"/>
              <a:t>Advisory Opinion, </a:t>
            </a:r>
            <a:r>
              <a:rPr lang="en-US" sz="1700" dirty="0">
                <a:hlinkClick r:id="rId2"/>
              </a:rPr>
              <a:t>Disclosure of Professionally Related Commercial Relationships and Interests</a:t>
            </a:r>
            <a:endParaRPr lang="en-US" sz="1700" dirty="0"/>
          </a:p>
          <a:p>
            <a:pPr marL="0" indent="0">
              <a:lnSpc>
                <a:spcPct val="90000"/>
              </a:lnSpc>
              <a:buNone/>
            </a:pPr>
            <a:endParaRPr lang="en-US" sz="2000" baseline="30000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F4A238D3-3583-4DB1-BFB2-775D505A9B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34" r="11257"/>
          <a:stretch/>
        </p:blipFill>
        <p:spPr>
          <a:xfrm>
            <a:off x="7303167" y="1767001"/>
            <a:ext cx="4062663" cy="3323997"/>
          </a:xfrm>
          <a:prstGeom prst="rect">
            <a:avLst/>
          </a:prstGeo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31D15-C6AA-44E9-8659-3B5D7B1D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44200" y="6553200"/>
            <a:ext cx="838200" cy="228600"/>
          </a:xfrm>
        </p:spPr>
        <p:txBody>
          <a:bodyPr wrap="none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2A9E14D-4218-D743-BB5B-B907FBBABC66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1575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7BAC-1C9B-4E8A-AD8A-CA2516AD5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Interests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080D7EC-19BF-47DC-BE05-E660A3382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87175" y="1676396"/>
            <a:ext cx="6867728" cy="4327361"/>
          </a:xfrm>
        </p:spPr>
        <p:txBody>
          <a:bodyPr/>
          <a:lstStyle/>
          <a:p>
            <a:pPr marL="0" indent="0">
              <a:buNone/>
            </a:pPr>
            <a:br>
              <a:rPr lang="en-US" sz="1400" baseline="30000" dirty="0"/>
            </a:br>
            <a:r>
              <a:rPr lang="en-US" sz="2000" b="0" i="0" dirty="0">
                <a:effectLst/>
              </a:rPr>
              <a:t>It is essential that conflicting commercial interests be disclosed to the patient and to colleagues who may be affected by them. </a:t>
            </a:r>
          </a:p>
          <a:p>
            <a:pPr marL="0" indent="0">
              <a:buNone/>
            </a:pPr>
            <a:r>
              <a:rPr lang="en-US" sz="2000" b="0" i="0" dirty="0">
                <a:effectLst/>
              </a:rPr>
              <a:t>However, not all commercial interests necessarily raise conflicts. </a:t>
            </a:r>
          </a:p>
          <a:p>
            <a:pPr marL="0" indent="0">
              <a:buNone/>
            </a:pPr>
            <a:r>
              <a:rPr lang="en-US" sz="2000" b="0" i="0" dirty="0">
                <a:effectLst/>
              </a:rPr>
              <a:t>Of equal importance is the distinction between, and the physician’s understanding of, those arrangements or relationships that raise conflicts of interest and those that do not.</a:t>
            </a:r>
            <a:r>
              <a:rPr lang="en-US" sz="2200" b="0" i="0" baseline="30000" dirty="0">
                <a:effectLst/>
              </a:rPr>
              <a:t>2</a:t>
            </a:r>
            <a:r>
              <a:rPr lang="en-US" sz="2200" b="0" i="0" dirty="0">
                <a:effectLst/>
              </a:rPr>
              <a:t> </a:t>
            </a:r>
            <a:br>
              <a:rPr lang="en-US" sz="1400" baseline="30000" dirty="0"/>
            </a:br>
            <a:br>
              <a:rPr lang="en-US" sz="1400" baseline="30000" dirty="0"/>
            </a:br>
            <a:br>
              <a:rPr lang="en-US" sz="1400" baseline="30000" dirty="0"/>
            </a:br>
            <a:br>
              <a:rPr lang="en-US" sz="1400" baseline="30000" dirty="0"/>
            </a:br>
            <a:r>
              <a:rPr lang="en-US" sz="1600" baseline="30000" dirty="0"/>
              <a:t>2 </a:t>
            </a:r>
            <a:r>
              <a:rPr lang="en-US" sz="1600" dirty="0"/>
              <a:t>Advisory Opinion, </a:t>
            </a:r>
            <a:r>
              <a:rPr lang="en-US" sz="1600" dirty="0">
                <a:hlinkClick r:id="rId2"/>
              </a:rPr>
              <a:t>Disclosure of Professionally Related Commercial Relationships and Interests</a:t>
            </a:r>
            <a:endParaRPr lang="en-US" sz="1600" dirty="0"/>
          </a:p>
          <a:p>
            <a:pPr marL="0" indent="0">
              <a:buNone/>
            </a:pPr>
            <a:endParaRPr lang="en-US" sz="1400" baseline="30000" dirty="0"/>
          </a:p>
          <a:p>
            <a:pPr marL="0" indent="0">
              <a:buNone/>
            </a:pPr>
            <a:br>
              <a:rPr lang="en-US" sz="1400" baseline="30000" dirty="0"/>
            </a:br>
            <a:r>
              <a:rPr lang="en-US" sz="1400" baseline="30000" dirty="0"/>
              <a:t>       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AE232-92E8-49E5-AF4D-D4AF82E5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Content Placeholder 7" descr="A close-up of a medical device&#10;&#10;Description automatically generated with low confidence">
            <a:extLst>
              <a:ext uri="{FF2B5EF4-FFF2-40B4-BE49-F238E27FC236}">
                <a16:creationId xmlns:a16="http://schemas.microsoft.com/office/drawing/2014/main" id="{B656A040-5FDA-41C4-9194-78B2ABF6536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86082" y="2003898"/>
            <a:ext cx="3238288" cy="2297641"/>
          </a:xfrm>
        </p:spPr>
      </p:pic>
    </p:spTree>
    <p:extLst>
      <p:ext uri="{BB962C8B-B14F-4D97-AF65-F5344CB8AC3E}">
        <p14:creationId xmlns:p14="http://schemas.microsoft.com/office/powerpoint/2010/main" val="416922497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AC40FB8-97A0-4B9F-8326-DC15BFEC3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Commercial Relationships*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736D05-6934-4B70-A9B7-63E4C504F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Arial" panose="020B0604020202020204" pitchFamily="34" charset="0"/>
              </a:rPr>
              <a:t>Fee arrangements with another physician or practitioner</a:t>
            </a:r>
          </a:p>
          <a:p>
            <a:r>
              <a:rPr lang="en-US" b="0" i="0" dirty="0">
                <a:effectLst/>
                <a:latin typeface="Arial" panose="020B0604020202020204" pitchFamily="34" charset="0"/>
              </a:rPr>
              <a:t>Interest in facilities such as Ambulatory Surgery Centers (ASCs), optical dispensaries, and laser centers, or in equipment, devices, procedures, and pharmaceutical agents</a:t>
            </a:r>
          </a:p>
          <a:p>
            <a:r>
              <a:rPr lang="en-US" b="0" i="0" dirty="0">
                <a:effectLst/>
                <a:latin typeface="Arial" panose="020B0604020202020204" pitchFamily="34" charset="0"/>
              </a:rPr>
              <a:t>Stock options as consultant compensation</a:t>
            </a:r>
          </a:p>
          <a:p>
            <a:r>
              <a:rPr lang="en-US" b="0" i="0" dirty="0">
                <a:effectLst/>
                <a:latin typeface="Arial" panose="020B0604020202020204" pitchFamily="34" charset="0"/>
              </a:rPr>
              <a:t>Direct financial support from commercial health care entities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</a:rPr>
              <a:t>* </a:t>
            </a:r>
            <a:r>
              <a:rPr lang="en-US" sz="1700" dirty="0">
                <a:latin typeface="Arial" panose="020B0604020202020204" pitchFamily="34" charset="0"/>
              </a:rPr>
              <a:t>This is intentionally not an exhaustive list, and it does not consider physician ownership and self-referral issues, which involve complex regulatory issues. AAO members should consult with competent health care legal counsel with questions. </a:t>
            </a:r>
            <a:endParaRPr lang="en-US" sz="1800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4204BF-88E8-47CA-9CB4-6F2240E9E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2614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945159-4651-4E0A-92E3-1DB36AB3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 Competent Health Care Legal Counsel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376BB-9F8B-4B53-AAD1-0817E008F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material is not intended to provide legal advice.  AAO members should consult with competent health care legal counsel about any commercial relationships that may implicate federal or state anti-kickback and/or self-referral laws.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AD48F-1D1E-4C31-8045-86AAD1A7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9E14D-4218-D743-BB5B-B907FBBABC6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6534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875E-B03A-4EEF-8EAD-35D1CFC5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References Related to </a:t>
            </a:r>
            <a:br>
              <a:rPr lang="en-US"/>
            </a:br>
            <a:r>
              <a:rPr lang="en-US"/>
              <a:t>the Code of Ethics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ACFC0-ED73-4C81-86FF-F22C7B5C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5664740" cy="4114800"/>
          </a:xfrm>
        </p:spPr>
        <p:txBody>
          <a:bodyPr/>
          <a:lstStyle/>
          <a:p>
            <a:r>
              <a:rPr lang="en-US" dirty="0"/>
              <a:t>Principles of the Code</a:t>
            </a:r>
          </a:p>
          <a:p>
            <a:pPr marL="457200" lvl="1" indent="0">
              <a:buNone/>
            </a:pPr>
            <a:r>
              <a:rPr lang="en-US" dirty="0"/>
              <a:t>1. Ethics in Ophthalmology</a:t>
            </a:r>
          </a:p>
          <a:p>
            <a:pPr marL="457200" lvl="1" indent="0">
              <a:buNone/>
            </a:pPr>
            <a:r>
              <a:rPr lang="en-US" dirty="0"/>
              <a:t>2. Providing Ophthalmological Services </a:t>
            </a:r>
          </a:p>
          <a:p>
            <a:pPr marL="457200" lvl="1" indent="0">
              <a:buNone/>
            </a:pPr>
            <a:r>
              <a:rPr lang="en-US" dirty="0"/>
              <a:t>7. An Ophthalmologist’s Responsibility </a:t>
            </a:r>
          </a:p>
          <a:p>
            <a:r>
              <a:rPr lang="en-US" dirty="0"/>
              <a:t>Rules of the Code</a:t>
            </a:r>
          </a:p>
          <a:p>
            <a:pPr marL="457200" lvl="1" indent="0">
              <a:buNone/>
            </a:pPr>
            <a:r>
              <a:rPr lang="en-US" dirty="0"/>
              <a:t>Rule 2. Informed Consent </a:t>
            </a:r>
          </a:p>
          <a:p>
            <a:pPr marL="457200" lvl="1" indent="0">
              <a:buNone/>
            </a:pPr>
            <a:r>
              <a:rPr lang="en-US" dirty="0"/>
              <a:t>Rule 9. Medical and Surgical Procedures </a:t>
            </a:r>
          </a:p>
          <a:p>
            <a:pPr marL="457200" lvl="1" indent="0">
              <a:buNone/>
            </a:pPr>
            <a:r>
              <a:rPr lang="en-US" dirty="0"/>
              <a:t>Rule 15. Conflict of Interest 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AAEB8D-4054-4B59-9C25-5779218F1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5626" y="1676400"/>
            <a:ext cx="4996774" cy="4114800"/>
          </a:xfrm>
        </p:spPr>
        <p:txBody>
          <a:bodyPr/>
          <a:lstStyle/>
          <a:p>
            <a:r>
              <a:rPr lang="en-US" sz="2200" dirty="0"/>
              <a:t>Advisory Opinion, </a:t>
            </a:r>
            <a:r>
              <a:rPr lang="en-US" sz="2200" dirty="0">
                <a:hlinkClick r:id="rId2" action="ppaction://hlinkfile"/>
              </a:rPr>
              <a:t>Disclosure of Professionally Related Commercial Relationships and Interests</a:t>
            </a:r>
            <a:endParaRPr lang="en-US" sz="2200" b="0" i="0" dirty="0">
              <a:solidFill>
                <a:srgbClr val="000000"/>
              </a:solidFill>
              <a:effectLst/>
            </a:endParaRPr>
          </a:p>
          <a:p>
            <a:pPr algn="l"/>
            <a:r>
              <a:rPr lang="en-US" sz="2200"/>
              <a:t>Redmond </a:t>
            </a:r>
            <a:r>
              <a:rPr lang="en-US" sz="2200" dirty="0"/>
              <a:t>Ethics Center, see </a:t>
            </a:r>
            <a:r>
              <a:rPr lang="en-US" sz="2200" b="0" i="0" u="none" strike="noStrike" dirty="0">
                <a:solidFill>
                  <a:srgbClr val="000000"/>
                </a:solidFill>
                <a:effectLst/>
                <a:hlinkClick r:id="rId3"/>
              </a:rPr>
              <a:t>Fundamental Ethical Issues in Conflict of Interest</a:t>
            </a:r>
            <a:endParaRPr lang="en-US" sz="22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sz="1800" i="1" dirty="0"/>
          </a:p>
          <a:p>
            <a:endParaRPr lang="en-US" sz="1800" i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21546-F7E1-4B98-A70A-B851EE754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A9E14D-4218-D743-BB5B-B907FBBABC6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05100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10668000" cy="4114800"/>
          </a:xfrm>
        </p:spPr>
        <p:txBody>
          <a:bodyPr/>
          <a:lstStyle/>
          <a:p>
            <a:r>
              <a:rPr lang="en-US" dirty="0"/>
              <a:t>General Inquiries &amp; Submissions</a:t>
            </a:r>
            <a:br>
              <a:rPr lang="en-US" dirty="0"/>
            </a:br>
            <a:r>
              <a:rPr lang="en-US" dirty="0">
                <a:hlinkClick r:id="rId2"/>
              </a:rPr>
              <a:t>ethics@aao.org</a:t>
            </a:r>
            <a:endParaRPr lang="en-US" dirty="0"/>
          </a:p>
          <a:p>
            <a:r>
              <a:rPr lang="en-US" dirty="0"/>
              <a:t>The Redmond Ethics Center</a:t>
            </a:r>
            <a:br>
              <a:rPr lang="en-US" dirty="0"/>
            </a:br>
            <a:r>
              <a:rPr lang="en-US" dirty="0">
                <a:hlinkClick r:id="rId3"/>
              </a:rPr>
              <a:t>https://www.aao.org/clinical-education/redmond-ethics-center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A9E14D-4218-D743-BB5B-B907FBBABC66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91657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Office Theme">
  <a:themeElements>
    <a:clrScheme name="Academy">
      <a:dk1>
        <a:srgbClr val="000000"/>
      </a:dk1>
      <a:lt1>
        <a:srgbClr val="FFFFFF"/>
      </a:lt1>
      <a:dk2>
        <a:srgbClr val="53565A"/>
      </a:dk2>
      <a:lt2>
        <a:srgbClr val="351F65"/>
      </a:lt2>
      <a:accent1>
        <a:srgbClr val="D05A57"/>
      </a:accent1>
      <a:accent2>
        <a:srgbClr val="F68D2E"/>
      </a:accent2>
      <a:accent3>
        <a:srgbClr val="F2C75C"/>
      </a:accent3>
      <a:accent4>
        <a:srgbClr val="A9C23F"/>
      </a:accent4>
      <a:accent5>
        <a:srgbClr val="86C8BC"/>
      </a:accent5>
      <a:accent6>
        <a:srgbClr val="3E87C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mpd="sng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AAO TEMPLATE_WIDE" id="{B7D43C09-1926-EA4D-A9B5-228DB1CB9C12}" vid="{29EC38E9-ECF7-B24F-9EB0-D8C7390972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16823</TotalTime>
  <Words>562</Words>
  <Application>Microsoft Office PowerPoint</Application>
  <PresentationFormat>Widescreen</PresentationFormat>
  <Paragraphs>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 Theme</vt:lpstr>
      <vt:lpstr>AAO Code of Ethics Rule of the Month </vt:lpstr>
      <vt:lpstr> Why is This Topic Important?</vt:lpstr>
      <vt:lpstr>  Code of Ethics - Rule 11</vt:lpstr>
      <vt:lpstr>Key Provision of Rule 11 </vt:lpstr>
      <vt:lpstr>Commercial Interests</vt:lpstr>
      <vt:lpstr>Examples of Commercial Relationships* </vt:lpstr>
      <vt:lpstr>Obtain Competent Health Care Legal Counsel </vt:lpstr>
      <vt:lpstr>Additional References Related to  the Code of Ethics </vt:lpstr>
      <vt:lpstr>Thank you -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Informed Consent  Why is This Topic Important?</dc:title>
  <dc:creator>Mara Pearse Burke</dc:creator>
  <cp:lastModifiedBy>Mara Pearse Burke</cp:lastModifiedBy>
  <cp:revision>169</cp:revision>
  <dcterms:created xsi:type="dcterms:W3CDTF">2021-02-10T21:03:04Z</dcterms:created>
  <dcterms:modified xsi:type="dcterms:W3CDTF">2021-09-11T21:50:29Z</dcterms:modified>
</cp:coreProperties>
</file>